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9" r:id="rId12"/>
    <p:sldId id="266" r:id="rId13"/>
    <p:sldId id="267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3D783C0-9906-4807-9BA8-341F4B15710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904BAE-6B6E-4210-8E71-C6B420CBE6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492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3C0-9906-4807-9BA8-341F4B15710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4BAE-6B6E-4210-8E71-C6B420CBE6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1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3C0-9906-4807-9BA8-341F4B15710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4BAE-6B6E-4210-8E71-C6B420CBE6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928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3C0-9906-4807-9BA8-341F4B15710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4BAE-6B6E-4210-8E71-C6B420CBE6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5826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3C0-9906-4807-9BA8-341F4B15710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4BAE-6B6E-4210-8E71-C6B420CBE6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9379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3C0-9906-4807-9BA8-341F4B15710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4BAE-6B6E-4210-8E71-C6B420CBE6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056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3C0-9906-4807-9BA8-341F4B15710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4BAE-6B6E-4210-8E71-C6B420CBE6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0761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3D783C0-9906-4807-9BA8-341F4B15710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4BAE-6B6E-4210-8E71-C6B420CBE6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7800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3D783C0-9906-4807-9BA8-341F4B15710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4BAE-6B6E-4210-8E71-C6B420CBE6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70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3C0-9906-4807-9BA8-341F4B15710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4BAE-6B6E-4210-8E71-C6B420CBE6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55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3C0-9906-4807-9BA8-341F4B15710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4BAE-6B6E-4210-8E71-C6B420CBE6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36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3C0-9906-4807-9BA8-341F4B15710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4BAE-6B6E-4210-8E71-C6B420CBE6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05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3C0-9906-4807-9BA8-341F4B15710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4BAE-6B6E-4210-8E71-C6B420CBE6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910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3C0-9906-4807-9BA8-341F4B15710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4BAE-6B6E-4210-8E71-C6B420CBE6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451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3C0-9906-4807-9BA8-341F4B15710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4BAE-6B6E-4210-8E71-C6B420CBE6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062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3C0-9906-4807-9BA8-341F4B15710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4BAE-6B6E-4210-8E71-C6B420CBE6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26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3C0-9906-4807-9BA8-341F4B15710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4BAE-6B6E-4210-8E71-C6B420CBE6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363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3D783C0-9906-4807-9BA8-341F4B157109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904BAE-6B6E-4210-8E71-C6B420CBE6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980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26FAC7-0399-4D70-86AE-2F194B306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Country </a:t>
            </a:r>
            <a:r>
              <a:rPr lang="tr-TR" dirty="0" err="1"/>
              <a:t>Flag</a:t>
            </a:r>
            <a:r>
              <a:rPr lang="tr-TR" dirty="0"/>
              <a:t> </a:t>
            </a:r>
            <a:r>
              <a:rPr lang="tr-TR" dirty="0" err="1"/>
              <a:t>Attribute</a:t>
            </a:r>
            <a:r>
              <a:rPr lang="tr-TR" dirty="0"/>
              <a:t> Analysis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D115F99-A2F9-476F-8CF8-A12C2F6EE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/>
              <a:t>CSE453 Pattern RECOGNITION FINAL PROJECT</a:t>
            </a:r>
          </a:p>
          <a:p>
            <a:r>
              <a:rPr lang="tr-TR"/>
              <a:t>Berke Süslü - 161044076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657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627694-E143-4B68-9315-7C6DE70B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Chi-squared</a:t>
            </a:r>
            <a:r>
              <a:rPr lang="tr-TR" dirty="0"/>
              <a:t> Test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382BCF-6B61-49B1-9520-D1A6AA0D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Chi-squared</a:t>
            </a:r>
            <a:r>
              <a:rPr lang="en-US" dirty="0"/>
              <a:t> test was used to obtain categorical outputs from </a:t>
            </a:r>
            <a:r>
              <a:rPr lang="tr-TR" dirty="0" err="1"/>
              <a:t>categorical</a:t>
            </a:r>
            <a:r>
              <a:rPr lang="en-US" dirty="0"/>
              <a:t> inputs.</a:t>
            </a:r>
            <a:r>
              <a:rPr lang="tr-TR" dirty="0"/>
              <a:t> </a:t>
            </a:r>
            <a:r>
              <a:rPr lang="en-US" dirty="0"/>
              <a:t>The test produced p-values and a </a:t>
            </a:r>
            <a:r>
              <a:rPr lang="tr-TR" dirty="0" err="1"/>
              <a:t>significance</a:t>
            </a:r>
            <a:r>
              <a:rPr lang="en-US" dirty="0"/>
              <a:t> </a:t>
            </a:r>
            <a:r>
              <a:rPr lang="tr-TR" dirty="0" err="1"/>
              <a:t>level</a:t>
            </a:r>
            <a:r>
              <a:rPr lang="en-US" dirty="0"/>
              <a:t> of 0.05 was set. The features below the </a:t>
            </a:r>
            <a:r>
              <a:rPr lang="tr-TR" dirty="0" err="1"/>
              <a:t>significance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en-US" dirty="0"/>
              <a:t> were selected.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FC5DC04-A2B9-40EE-81C3-713D145B5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537439"/>
            <a:ext cx="7394954" cy="58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9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7CD2-BECE-42D6-86B2-739D45A3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of </a:t>
            </a:r>
            <a:r>
              <a:rPr lang="tr-TR" dirty="0" err="1"/>
              <a:t>Results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6133A89-E704-4249-A2D4-568EE1144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76" y="2234487"/>
            <a:ext cx="5544716" cy="42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D9DDC5-2FBE-4D53-9110-5E5F5E3A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Recursive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Elimination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A46AA3-ECB1-41EE-B641-74EE39DB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tr-TR" dirty="0" err="1"/>
              <a:t>Recursive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 </a:t>
            </a:r>
            <a:r>
              <a:rPr lang="tr-TR" dirty="0" err="1"/>
              <a:t>Elimination</a:t>
            </a:r>
            <a:r>
              <a:rPr lang="en-US" dirty="0"/>
              <a:t> method was used to combine the results from the two feature selection methods.</a:t>
            </a:r>
            <a:r>
              <a:rPr lang="tr-TR" dirty="0"/>
              <a:t> </a:t>
            </a:r>
            <a:r>
              <a:rPr lang="en-US" dirty="0"/>
              <a:t>D</a:t>
            </a:r>
            <a:r>
              <a:rPr lang="tr-TR" dirty="0" err="1"/>
              <a:t>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</a:t>
            </a:r>
            <a:r>
              <a:rPr lang="tr-TR" dirty="0" err="1"/>
              <a:t>Classifier</a:t>
            </a:r>
            <a:r>
              <a:rPr lang="en-US" dirty="0"/>
              <a:t> was used as the estimator.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10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1103696-20A6-4DEF-BB22-F6622E53A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42" y="4311650"/>
            <a:ext cx="8438925" cy="3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9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97093C-C898-4909-81B7-34660B8B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</a:t>
            </a:r>
            <a:r>
              <a:rPr lang="tr-TR" dirty="0" err="1"/>
              <a:t>Classifier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92A16A-554F-4991-936B-FCD0B08C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Entropy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as a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criteria</a:t>
            </a:r>
            <a:r>
              <a:rPr lang="tr-TR" dirty="0"/>
              <a:t>. </a:t>
            </a:r>
            <a:r>
              <a:rPr lang="en-US" dirty="0"/>
              <a:t>The obtained features were loaded into the D</a:t>
            </a:r>
            <a:r>
              <a:rPr lang="tr-TR" dirty="0" err="1"/>
              <a:t>ecision</a:t>
            </a:r>
            <a:r>
              <a:rPr lang="tr-TR" dirty="0"/>
              <a:t> </a:t>
            </a:r>
            <a:r>
              <a:rPr lang="en-US" dirty="0"/>
              <a:t>T</a:t>
            </a:r>
            <a:r>
              <a:rPr lang="tr-TR" dirty="0" err="1"/>
              <a:t>ree</a:t>
            </a:r>
            <a:r>
              <a:rPr lang="en-US" dirty="0"/>
              <a:t> model and the training data were placed in this model</a:t>
            </a:r>
            <a:r>
              <a:rPr lang="tr-TR" dirty="0"/>
              <a:t>(%80 </a:t>
            </a:r>
            <a:r>
              <a:rPr lang="tr-TR" dirty="0" err="1"/>
              <a:t>training</a:t>
            </a:r>
            <a:r>
              <a:rPr lang="tr-TR" dirty="0"/>
              <a:t> data, %20 test data). </a:t>
            </a:r>
            <a:r>
              <a:rPr lang="en-US" dirty="0"/>
              <a:t>After the model was created, predictions were made with the test values and compared with the actual values.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674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19209E-3981-4F36-8E9D-998D0CD3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 of a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Model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7E082B1-2442-4245-A981-A1A8E4BAE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263"/>
            <a:ext cx="12192000" cy="23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99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51B38E-7CF8-42DE-B018-F060B3B8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479C19-EDFC-4CD9-BD09-7C77F620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and training data were </a:t>
            </a:r>
            <a:r>
              <a:rPr lang="tr-TR" dirty="0" err="1"/>
              <a:t>shuffled</a:t>
            </a:r>
            <a:r>
              <a:rPr lang="en-US" dirty="0"/>
              <a:t> so that the results were different each time.</a:t>
            </a:r>
            <a:r>
              <a:rPr lang="tr-TR" dirty="0"/>
              <a:t> </a:t>
            </a:r>
            <a:r>
              <a:rPr lang="en-US" dirty="0"/>
              <a:t>As a result, the accuracy rate varies between 50% and 80%.</a:t>
            </a:r>
            <a:endParaRPr lang="tr-TR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6F1417A-2E57-485B-9DFF-848E33090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50" y="4119355"/>
            <a:ext cx="8537820" cy="19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8035CF-882A-4025-8C51-66693316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Purpose</a:t>
            </a:r>
            <a:r>
              <a:rPr lang="tr-TR" dirty="0"/>
              <a:t> of </a:t>
            </a:r>
            <a:r>
              <a:rPr lang="tr-TR" dirty="0" err="1"/>
              <a:t>classification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140361-F9A4-4F88-9CE8-F2BFD38F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religious belief of that country by examining the characteristics of the given flag.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DF8719-027F-4332-8156-7584A0D6A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3270052"/>
            <a:ext cx="7000875" cy="358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51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C4BA32-A883-4AE3-B98A-67564B0C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2E8368-88C5-4D02-9973-3E3ADD950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data</a:t>
            </a:r>
            <a:r>
              <a:rPr lang="tr-TR"/>
              <a:t>set</a:t>
            </a:r>
            <a:r>
              <a:rPr lang="en-US"/>
              <a:t> contains details of various nations and their flags.</a:t>
            </a:r>
            <a:r>
              <a:rPr lang="tr-TR"/>
              <a:t> </a:t>
            </a:r>
            <a:r>
              <a:rPr lang="en-US"/>
              <a:t>In this </a:t>
            </a:r>
            <a:r>
              <a:rPr lang="tr-TR"/>
              <a:t>dataset,</a:t>
            </a:r>
            <a:r>
              <a:rPr lang="en-US"/>
              <a:t> the fields are separated by commas.</a:t>
            </a:r>
            <a:r>
              <a:rPr lang="tr-TR"/>
              <a:t> The dataset is created in 5/15/1990 and has 30 attributes and 194 instances.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012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450ECE-C757-4C4A-9021-ACDDCD74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Attribute</a:t>
            </a:r>
            <a:r>
              <a:rPr lang="tr-TR" dirty="0"/>
              <a:t> </a:t>
            </a:r>
            <a:r>
              <a:rPr lang="tr-TR" dirty="0" err="1"/>
              <a:t>Informations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7548C4-6683-4B15-B578-F20DF970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858" y="2357305"/>
            <a:ext cx="7874283" cy="4219663"/>
          </a:xfrm>
        </p:spPr>
        <p:txBody>
          <a:bodyPr numCol="1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 name</a:t>
            </a:r>
            <a:r>
              <a:rPr lang="tr-TR" dirty="0"/>
              <a:t>: 		</a:t>
            </a:r>
            <a:r>
              <a:rPr lang="en-US" dirty="0"/>
              <a:t>Name of the country concerned</a:t>
            </a:r>
          </a:p>
          <a:p>
            <a:pPr marL="0" indent="0">
              <a:buNone/>
            </a:pPr>
            <a:r>
              <a:rPr lang="en-US" dirty="0"/>
              <a:t>2. landmass</a:t>
            </a:r>
            <a:r>
              <a:rPr lang="tr-TR" dirty="0"/>
              <a:t>:</a:t>
            </a:r>
            <a:r>
              <a:rPr lang="en-US" dirty="0"/>
              <a:t>	1=</a:t>
            </a:r>
            <a:r>
              <a:rPr lang="en-US" dirty="0" err="1"/>
              <a:t>N.America</a:t>
            </a:r>
            <a:r>
              <a:rPr lang="en-US" dirty="0"/>
              <a:t>, 2=</a:t>
            </a:r>
            <a:r>
              <a:rPr lang="en-US" dirty="0" err="1"/>
              <a:t>S.America</a:t>
            </a:r>
            <a:r>
              <a:rPr lang="en-US" dirty="0"/>
              <a:t>, 3=Europe, 4=Africa, 5=Asia, 6=Oceania</a:t>
            </a:r>
          </a:p>
          <a:p>
            <a:pPr marL="0" indent="0">
              <a:buNone/>
            </a:pPr>
            <a:r>
              <a:rPr lang="en-US" dirty="0"/>
              <a:t>3. zone</a:t>
            </a:r>
            <a:r>
              <a:rPr lang="tr-TR" dirty="0"/>
              <a:t>:</a:t>
            </a:r>
            <a:r>
              <a:rPr lang="en-US" dirty="0"/>
              <a:t>	</a:t>
            </a:r>
            <a:r>
              <a:rPr lang="tr-TR" dirty="0"/>
              <a:t>	</a:t>
            </a:r>
            <a:r>
              <a:rPr lang="en-US" dirty="0"/>
              <a:t>Geographic quadrant, based on Greenwich and the Equator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tr-TR" dirty="0"/>
              <a:t>		</a:t>
            </a:r>
            <a:r>
              <a:rPr lang="en-US" dirty="0"/>
              <a:t>1=NE, 2=SE, 3=SW, 4=NW</a:t>
            </a:r>
          </a:p>
          <a:p>
            <a:pPr marL="0" indent="0">
              <a:buNone/>
            </a:pPr>
            <a:r>
              <a:rPr lang="en-US" dirty="0"/>
              <a:t>4. area</a:t>
            </a:r>
            <a:r>
              <a:rPr lang="tr-TR" dirty="0"/>
              <a:t>:</a:t>
            </a:r>
            <a:r>
              <a:rPr lang="en-US" dirty="0"/>
              <a:t>	</a:t>
            </a:r>
            <a:r>
              <a:rPr lang="tr-TR" dirty="0"/>
              <a:t>	</a:t>
            </a:r>
            <a:r>
              <a:rPr lang="en-US" dirty="0"/>
              <a:t>in thousands of square km</a:t>
            </a:r>
          </a:p>
          <a:p>
            <a:pPr marL="0" indent="0">
              <a:buNone/>
            </a:pPr>
            <a:r>
              <a:rPr lang="en-US" dirty="0"/>
              <a:t>5. population</a:t>
            </a:r>
            <a:r>
              <a:rPr lang="tr-TR" dirty="0"/>
              <a:t>:</a:t>
            </a:r>
            <a:r>
              <a:rPr lang="en-US" dirty="0"/>
              <a:t>	in round millions</a:t>
            </a:r>
          </a:p>
          <a:p>
            <a:pPr marL="0" indent="0">
              <a:buNone/>
            </a:pPr>
            <a:r>
              <a:rPr lang="en-US" dirty="0"/>
              <a:t>6. language</a:t>
            </a:r>
            <a:r>
              <a:rPr lang="tr-TR" dirty="0"/>
              <a:t>:</a:t>
            </a:r>
            <a:r>
              <a:rPr lang="en-US" dirty="0"/>
              <a:t> </a:t>
            </a:r>
            <a:r>
              <a:rPr lang="tr-TR" dirty="0"/>
              <a:t>	</a:t>
            </a:r>
            <a:r>
              <a:rPr lang="en-US" dirty="0"/>
              <a:t>1=English, 2=Spanish, 3=French, 4=German, 5=Slavic, 6=Other 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tr-TR" dirty="0"/>
              <a:t>		</a:t>
            </a:r>
            <a:r>
              <a:rPr lang="en-US" dirty="0"/>
              <a:t>Indo-European, 7=Chinese, 8=Arabic, 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tr-TR" dirty="0"/>
              <a:t>		</a:t>
            </a:r>
            <a:r>
              <a:rPr lang="en-US" dirty="0"/>
              <a:t>9=Japanese/Turkish/Finnish/Magyar, 10=Others</a:t>
            </a:r>
          </a:p>
          <a:p>
            <a:pPr marL="0" indent="0">
              <a:buNone/>
            </a:pPr>
            <a:r>
              <a:rPr lang="en-US" dirty="0"/>
              <a:t>7. religion</a:t>
            </a:r>
            <a:r>
              <a:rPr lang="tr-TR" dirty="0"/>
              <a:t>:</a:t>
            </a:r>
            <a:r>
              <a:rPr lang="en-US" dirty="0"/>
              <a:t> </a:t>
            </a:r>
            <a:r>
              <a:rPr lang="tr-TR" dirty="0"/>
              <a:t>	</a:t>
            </a:r>
            <a:r>
              <a:rPr lang="en-US" dirty="0"/>
              <a:t>0=Catholic, 1=Other Christian, 2=Muslim, 3=Buddhist, 4=Hindu,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tr-TR" dirty="0"/>
              <a:t>		</a:t>
            </a:r>
            <a:r>
              <a:rPr lang="en-US" dirty="0"/>
              <a:t>5=Ethnic, 6=Marxist, 7=Others</a:t>
            </a:r>
          </a:p>
          <a:p>
            <a:pPr marL="0" indent="0">
              <a:buNone/>
            </a:pPr>
            <a:r>
              <a:rPr lang="en-US" dirty="0"/>
              <a:t>8. bars</a:t>
            </a:r>
            <a:r>
              <a:rPr lang="tr-TR" dirty="0"/>
              <a:t>:		</a:t>
            </a:r>
            <a:r>
              <a:rPr lang="en-US" dirty="0"/>
              <a:t>Number of vertical bars in the flag</a:t>
            </a:r>
          </a:p>
          <a:p>
            <a:pPr marL="0" indent="0">
              <a:buNone/>
            </a:pPr>
            <a:r>
              <a:rPr lang="en-US" dirty="0"/>
              <a:t>9. stripes</a:t>
            </a:r>
            <a:r>
              <a:rPr lang="tr-TR" dirty="0"/>
              <a:t>:</a:t>
            </a:r>
            <a:r>
              <a:rPr lang="en-US" dirty="0"/>
              <a:t>  </a:t>
            </a:r>
            <a:r>
              <a:rPr lang="tr-TR" dirty="0"/>
              <a:t>	</a:t>
            </a:r>
            <a:r>
              <a:rPr lang="en-US" dirty="0"/>
              <a:t>Number of horizontal stripes in the flag</a:t>
            </a:r>
          </a:p>
        </p:txBody>
      </p:sp>
    </p:spTree>
    <p:extLst>
      <p:ext uri="{BB962C8B-B14F-4D97-AF65-F5344CB8AC3E}">
        <p14:creationId xmlns:p14="http://schemas.microsoft.com/office/powerpoint/2010/main" val="175006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EEDDA0-3D66-4DF9-804D-F093B139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Attribute</a:t>
            </a:r>
            <a:r>
              <a:rPr lang="tr-TR" dirty="0"/>
              <a:t> </a:t>
            </a:r>
            <a:r>
              <a:rPr lang="tr-TR" dirty="0" err="1"/>
              <a:t>Informations</a:t>
            </a:r>
            <a:endParaRPr lang="tr-TR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AF48CFFA-8AB7-413A-9B6A-954AD767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858" y="2357305"/>
            <a:ext cx="7874283" cy="4219663"/>
          </a:xfrm>
        </p:spPr>
        <p:txBody>
          <a:bodyPr numCol="1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10. </a:t>
            </a:r>
            <a:r>
              <a:rPr lang="tr-TR" dirty="0"/>
              <a:t>c</a:t>
            </a:r>
            <a:r>
              <a:rPr lang="en-US" dirty="0" err="1"/>
              <a:t>olours</a:t>
            </a:r>
            <a:r>
              <a:rPr lang="tr-TR" dirty="0"/>
              <a:t>:	</a:t>
            </a:r>
            <a:r>
              <a:rPr lang="en-US" dirty="0"/>
              <a:t>Number of different </a:t>
            </a:r>
            <a:r>
              <a:rPr lang="en-US" dirty="0" err="1"/>
              <a:t>colours</a:t>
            </a:r>
            <a:r>
              <a:rPr lang="en-US" dirty="0"/>
              <a:t> in the flag</a:t>
            </a:r>
          </a:p>
          <a:p>
            <a:pPr marL="0" indent="0">
              <a:buNone/>
            </a:pPr>
            <a:r>
              <a:rPr lang="en-US" dirty="0"/>
              <a:t>11. red</a:t>
            </a:r>
            <a:r>
              <a:rPr lang="tr-TR" dirty="0"/>
              <a:t>:</a:t>
            </a:r>
            <a:r>
              <a:rPr lang="en-US" dirty="0"/>
              <a:t> </a:t>
            </a:r>
            <a:r>
              <a:rPr lang="tr-TR" dirty="0"/>
              <a:t>		</a:t>
            </a:r>
            <a:r>
              <a:rPr lang="en-US" dirty="0"/>
              <a:t>0 if red absent, 1 if red present in the flag</a:t>
            </a:r>
          </a:p>
          <a:p>
            <a:pPr marL="0" indent="0">
              <a:buNone/>
            </a:pPr>
            <a:r>
              <a:rPr lang="en-US" dirty="0"/>
              <a:t>12. green</a:t>
            </a:r>
            <a:r>
              <a:rPr lang="tr-TR" dirty="0"/>
              <a:t>:</a:t>
            </a:r>
            <a:r>
              <a:rPr lang="en-US" dirty="0"/>
              <a:t>    </a:t>
            </a:r>
            <a:r>
              <a:rPr lang="tr-TR" dirty="0"/>
              <a:t>	</a:t>
            </a:r>
            <a:r>
              <a:rPr lang="en-US" dirty="0"/>
              <a:t>same for green</a:t>
            </a:r>
          </a:p>
          <a:p>
            <a:pPr marL="0" indent="0">
              <a:buNone/>
            </a:pPr>
            <a:r>
              <a:rPr lang="en-US" dirty="0"/>
              <a:t>13. blue</a:t>
            </a:r>
            <a:r>
              <a:rPr lang="tr-TR" dirty="0"/>
              <a:t>:</a:t>
            </a:r>
            <a:r>
              <a:rPr lang="en-US" dirty="0"/>
              <a:t>     </a:t>
            </a:r>
            <a:r>
              <a:rPr lang="tr-TR" dirty="0"/>
              <a:t>	</a:t>
            </a:r>
            <a:r>
              <a:rPr lang="en-US" dirty="0"/>
              <a:t>same for blue</a:t>
            </a:r>
          </a:p>
          <a:p>
            <a:pPr marL="0" indent="0">
              <a:buNone/>
            </a:pPr>
            <a:r>
              <a:rPr lang="en-US" dirty="0"/>
              <a:t>14. gold</a:t>
            </a:r>
            <a:r>
              <a:rPr lang="tr-TR" dirty="0"/>
              <a:t>:</a:t>
            </a:r>
            <a:r>
              <a:rPr lang="en-US" dirty="0"/>
              <a:t>     </a:t>
            </a:r>
            <a:r>
              <a:rPr lang="tr-TR" dirty="0"/>
              <a:t>	</a:t>
            </a:r>
            <a:r>
              <a:rPr lang="en-US" dirty="0"/>
              <a:t>same for gold (also yellow)</a:t>
            </a:r>
          </a:p>
          <a:p>
            <a:pPr marL="0" indent="0">
              <a:buNone/>
            </a:pPr>
            <a:r>
              <a:rPr lang="en-US" dirty="0"/>
              <a:t>15. White</a:t>
            </a:r>
            <a:r>
              <a:rPr lang="tr-TR" dirty="0"/>
              <a:t>:</a:t>
            </a:r>
            <a:r>
              <a:rPr lang="en-US" dirty="0"/>
              <a:t>    </a:t>
            </a:r>
            <a:r>
              <a:rPr lang="tr-TR" dirty="0"/>
              <a:t>	</a:t>
            </a:r>
            <a:r>
              <a:rPr lang="en-US" dirty="0"/>
              <a:t>same for white</a:t>
            </a:r>
          </a:p>
          <a:p>
            <a:pPr marL="0" indent="0">
              <a:buNone/>
            </a:pPr>
            <a:r>
              <a:rPr lang="en-US" dirty="0"/>
              <a:t>16. black</a:t>
            </a:r>
            <a:r>
              <a:rPr lang="tr-TR" dirty="0"/>
              <a:t>:</a:t>
            </a:r>
            <a:r>
              <a:rPr lang="en-US" dirty="0"/>
              <a:t>    </a:t>
            </a:r>
            <a:r>
              <a:rPr lang="tr-TR" dirty="0"/>
              <a:t>	</a:t>
            </a:r>
            <a:r>
              <a:rPr lang="en-US" dirty="0"/>
              <a:t>same for black</a:t>
            </a:r>
          </a:p>
          <a:p>
            <a:pPr marL="0" indent="0">
              <a:buNone/>
            </a:pPr>
            <a:r>
              <a:rPr lang="en-US" dirty="0"/>
              <a:t>17. orange</a:t>
            </a:r>
            <a:r>
              <a:rPr lang="tr-TR" dirty="0"/>
              <a:t>:</a:t>
            </a:r>
            <a:r>
              <a:rPr lang="en-US" dirty="0"/>
              <a:t>   </a:t>
            </a:r>
            <a:r>
              <a:rPr lang="tr-TR" dirty="0"/>
              <a:t>	</a:t>
            </a:r>
            <a:r>
              <a:rPr lang="en-US" dirty="0"/>
              <a:t>same for orange (also brown)</a:t>
            </a:r>
          </a:p>
          <a:p>
            <a:pPr marL="0" indent="0">
              <a:buNone/>
            </a:pPr>
            <a:r>
              <a:rPr lang="en-US" dirty="0"/>
              <a:t>18. </a:t>
            </a:r>
            <a:r>
              <a:rPr lang="en-US" dirty="0" err="1"/>
              <a:t>mainhue</a:t>
            </a:r>
            <a:r>
              <a:rPr lang="tr-TR" dirty="0"/>
              <a:t>:</a:t>
            </a:r>
            <a:r>
              <a:rPr lang="en-US" dirty="0"/>
              <a:t>  </a:t>
            </a:r>
            <a:r>
              <a:rPr lang="tr-TR" dirty="0"/>
              <a:t>	</a:t>
            </a:r>
            <a:r>
              <a:rPr lang="en-US" dirty="0"/>
              <a:t>predominant </a:t>
            </a:r>
            <a:r>
              <a:rPr lang="en-US" dirty="0" err="1"/>
              <a:t>colour</a:t>
            </a:r>
            <a:r>
              <a:rPr lang="en-US" dirty="0"/>
              <a:t> in the flag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19. circles</a:t>
            </a:r>
            <a:r>
              <a:rPr lang="tr-TR" dirty="0"/>
              <a:t>:</a:t>
            </a:r>
            <a:r>
              <a:rPr lang="en-US" dirty="0"/>
              <a:t>  </a:t>
            </a:r>
            <a:r>
              <a:rPr lang="tr-TR" dirty="0"/>
              <a:t>	</a:t>
            </a:r>
            <a:r>
              <a:rPr lang="en-US" dirty="0"/>
              <a:t>Number of circles in the flag</a:t>
            </a:r>
          </a:p>
          <a:p>
            <a:pPr marL="0" indent="0">
              <a:buNone/>
            </a:pPr>
            <a:r>
              <a:rPr lang="en-US" dirty="0"/>
              <a:t>20. crosses</a:t>
            </a:r>
            <a:r>
              <a:rPr lang="tr-TR" dirty="0"/>
              <a:t>:</a:t>
            </a:r>
            <a:r>
              <a:rPr lang="en-US" dirty="0"/>
              <a:t>  </a:t>
            </a:r>
            <a:r>
              <a:rPr lang="tr-TR" dirty="0"/>
              <a:t>	</a:t>
            </a:r>
            <a:r>
              <a:rPr lang="en-US" dirty="0"/>
              <a:t>Number of (upright) crosses</a:t>
            </a:r>
          </a:p>
          <a:p>
            <a:pPr marL="0" indent="0">
              <a:buNone/>
            </a:pPr>
            <a:r>
              <a:rPr lang="en-US" dirty="0"/>
              <a:t>21. saltires</a:t>
            </a:r>
            <a:r>
              <a:rPr lang="tr-TR" dirty="0"/>
              <a:t>:</a:t>
            </a:r>
            <a:r>
              <a:rPr lang="en-US" dirty="0"/>
              <a:t> </a:t>
            </a:r>
            <a:r>
              <a:rPr lang="tr-TR" dirty="0"/>
              <a:t>	</a:t>
            </a:r>
            <a:r>
              <a:rPr lang="en-US" dirty="0"/>
              <a:t>Number of diagonal crosses</a:t>
            </a:r>
          </a:p>
          <a:p>
            <a:pPr marL="0" indent="0">
              <a:buNone/>
            </a:pPr>
            <a:r>
              <a:rPr lang="en-US" dirty="0"/>
              <a:t>22. quarters</a:t>
            </a:r>
            <a:r>
              <a:rPr lang="tr-TR" dirty="0"/>
              <a:t>:</a:t>
            </a:r>
            <a:r>
              <a:rPr lang="en-US" dirty="0"/>
              <a:t> </a:t>
            </a:r>
            <a:r>
              <a:rPr lang="tr-TR" dirty="0"/>
              <a:t>	</a:t>
            </a:r>
            <a:r>
              <a:rPr lang="en-US" dirty="0"/>
              <a:t>Number of quartered sections</a:t>
            </a:r>
          </a:p>
        </p:txBody>
      </p:sp>
    </p:spTree>
    <p:extLst>
      <p:ext uri="{BB962C8B-B14F-4D97-AF65-F5344CB8AC3E}">
        <p14:creationId xmlns:p14="http://schemas.microsoft.com/office/powerpoint/2010/main" val="63737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6567C3-FC9D-4E69-8807-C723DC3F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Attribute</a:t>
            </a:r>
            <a:r>
              <a:rPr lang="tr-TR" dirty="0"/>
              <a:t> </a:t>
            </a:r>
            <a:r>
              <a:rPr lang="tr-TR" dirty="0" err="1"/>
              <a:t>Informations</a:t>
            </a:r>
            <a:endParaRPr lang="tr-TR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2B1B4B09-977B-425A-92A4-1A7466023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858" y="2357305"/>
            <a:ext cx="7874283" cy="421966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/>
              <a:t>23. </a:t>
            </a:r>
            <a:r>
              <a:rPr lang="en-US" dirty="0" err="1"/>
              <a:t>sunstars</a:t>
            </a:r>
            <a:r>
              <a:rPr lang="tr-TR" dirty="0"/>
              <a:t>:</a:t>
            </a:r>
            <a:r>
              <a:rPr lang="en-US" dirty="0"/>
              <a:t> </a:t>
            </a:r>
            <a:r>
              <a:rPr lang="tr-TR" dirty="0"/>
              <a:t>		</a:t>
            </a:r>
            <a:r>
              <a:rPr lang="en-US" dirty="0"/>
              <a:t>Number of sun or star symbols</a:t>
            </a:r>
          </a:p>
          <a:p>
            <a:pPr marL="0" indent="0">
              <a:buNone/>
            </a:pPr>
            <a:r>
              <a:rPr lang="en-US" dirty="0"/>
              <a:t>24. crescent</a:t>
            </a:r>
            <a:r>
              <a:rPr lang="tr-TR" dirty="0"/>
              <a:t>:</a:t>
            </a:r>
            <a:r>
              <a:rPr lang="en-US" dirty="0"/>
              <a:t> </a:t>
            </a:r>
            <a:r>
              <a:rPr lang="tr-TR" dirty="0"/>
              <a:t>	</a:t>
            </a:r>
            <a:r>
              <a:rPr lang="en-US" dirty="0"/>
              <a:t>1 if a crescent moon symbol present, else 0</a:t>
            </a:r>
          </a:p>
          <a:p>
            <a:pPr marL="0" indent="0">
              <a:buNone/>
            </a:pPr>
            <a:r>
              <a:rPr lang="en-US" dirty="0"/>
              <a:t>25. triangle</a:t>
            </a:r>
            <a:r>
              <a:rPr lang="tr-TR" dirty="0"/>
              <a:t>:</a:t>
            </a:r>
            <a:r>
              <a:rPr lang="en-US" dirty="0"/>
              <a:t> </a:t>
            </a:r>
            <a:r>
              <a:rPr lang="tr-TR" dirty="0"/>
              <a:t>		</a:t>
            </a:r>
            <a:r>
              <a:rPr lang="en-US" dirty="0"/>
              <a:t>1 if any triangles present, 0 otherwise</a:t>
            </a:r>
          </a:p>
          <a:p>
            <a:pPr marL="0" indent="0">
              <a:buNone/>
            </a:pPr>
            <a:r>
              <a:rPr lang="en-US" dirty="0"/>
              <a:t>26. icon</a:t>
            </a:r>
            <a:r>
              <a:rPr lang="tr-TR" dirty="0"/>
              <a:t>:</a:t>
            </a:r>
            <a:r>
              <a:rPr lang="en-US" dirty="0"/>
              <a:t>    </a:t>
            </a:r>
            <a:r>
              <a:rPr lang="tr-TR" dirty="0"/>
              <a:t>		</a:t>
            </a:r>
            <a:r>
              <a:rPr lang="en-US" dirty="0"/>
              <a:t>1 if an inanimate image present (e.g., a boat), </a:t>
            </a:r>
            <a:r>
              <a:rPr lang="tr-TR" dirty="0"/>
              <a:t>					</a:t>
            </a:r>
            <a:r>
              <a:rPr lang="en-US" dirty="0"/>
              <a:t>otherwise 0</a:t>
            </a:r>
          </a:p>
          <a:p>
            <a:pPr marL="0" indent="0">
              <a:buNone/>
            </a:pPr>
            <a:r>
              <a:rPr lang="en-US" dirty="0"/>
              <a:t>27. animate</a:t>
            </a:r>
            <a:r>
              <a:rPr lang="tr-TR" dirty="0"/>
              <a:t>:</a:t>
            </a:r>
            <a:r>
              <a:rPr lang="en-US" dirty="0"/>
              <a:t>  </a:t>
            </a:r>
            <a:r>
              <a:rPr lang="tr-TR" dirty="0"/>
              <a:t>	</a:t>
            </a:r>
            <a:r>
              <a:rPr lang="en-US" dirty="0"/>
              <a:t>1 if an animate image (e.g., an eagle, a tree, a </a:t>
            </a:r>
            <a:r>
              <a:rPr lang="tr-TR" dirty="0"/>
              <a:t>					</a:t>
            </a:r>
            <a:r>
              <a:rPr lang="en-US" dirty="0"/>
              <a:t>human hand)</a:t>
            </a:r>
            <a:r>
              <a:rPr lang="tr-TR" dirty="0"/>
              <a:t> </a:t>
            </a:r>
            <a:r>
              <a:rPr lang="en-US" dirty="0"/>
              <a:t>present, 0 otherwise</a:t>
            </a:r>
          </a:p>
          <a:p>
            <a:pPr marL="0" indent="0">
              <a:buNone/>
            </a:pPr>
            <a:r>
              <a:rPr lang="en-US" dirty="0"/>
              <a:t>28. text</a:t>
            </a:r>
            <a:r>
              <a:rPr lang="tr-TR" dirty="0"/>
              <a:t>:</a:t>
            </a:r>
            <a:r>
              <a:rPr lang="en-US" dirty="0"/>
              <a:t>     </a:t>
            </a:r>
            <a:r>
              <a:rPr lang="tr-TR" dirty="0"/>
              <a:t>		</a:t>
            </a:r>
            <a:r>
              <a:rPr lang="en-US" dirty="0"/>
              <a:t>1 if any letters or writing on the flag (e.g., a motto or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tr-TR" dirty="0"/>
              <a:t>		</a:t>
            </a:r>
            <a:r>
              <a:rPr lang="en-US" dirty="0"/>
              <a:t>slogan), 0 otherwise</a:t>
            </a:r>
          </a:p>
          <a:p>
            <a:pPr marL="0" indent="0">
              <a:buNone/>
            </a:pPr>
            <a:r>
              <a:rPr lang="en-US" dirty="0"/>
              <a:t>29. </a:t>
            </a:r>
            <a:r>
              <a:rPr lang="en-US" dirty="0" err="1"/>
              <a:t>topleft</a:t>
            </a:r>
            <a:r>
              <a:rPr lang="tr-TR" dirty="0"/>
              <a:t>:</a:t>
            </a:r>
            <a:r>
              <a:rPr lang="en-US" dirty="0"/>
              <a:t>  </a:t>
            </a:r>
            <a:r>
              <a:rPr lang="tr-TR" dirty="0"/>
              <a:t>		</a:t>
            </a:r>
            <a:r>
              <a:rPr lang="en-US" dirty="0" err="1"/>
              <a:t>colour</a:t>
            </a:r>
            <a:r>
              <a:rPr lang="en-US" dirty="0"/>
              <a:t> in the top-left corner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30. </a:t>
            </a:r>
            <a:r>
              <a:rPr lang="en-US" dirty="0" err="1"/>
              <a:t>botright</a:t>
            </a:r>
            <a:r>
              <a:rPr lang="tr-TR" dirty="0"/>
              <a:t>:		</a:t>
            </a:r>
            <a:r>
              <a:rPr lang="en-US" dirty="0" err="1"/>
              <a:t>Colour</a:t>
            </a:r>
            <a:r>
              <a:rPr lang="en-US" dirty="0"/>
              <a:t> in the bottom-left corner</a:t>
            </a:r>
          </a:p>
        </p:txBody>
      </p:sp>
    </p:spTree>
    <p:extLst>
      <p:ext uri="{BB962C8B-B14F-4D97-AF65-F5344CB8AC3E}">
        <p14:creationId xmlns:p14="http://schemas.microsoft.com/office/powerpoint/2010/main" val="51643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B2C0EE-B56C-49F3-BD0F-102B3C7F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 of a </a:t>
            </a:r>
            <a:r>
              <a:rPr lang="tr-TR" dirty="0" err="1"/>
              <a:t>flag</a:t>
            </a:r>
            <a:r>
              <a:rPr lang="tr-TR" dirty="0"/>
              <a:t> </a:t>
            </a:r>
            <a:r>
              <a:rPr lang="tr-TR" dirty="0" err="1"/>
              <a:t>attribute</a:t>
            </a:r>
            <a:endParaRPr lang="tr-T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3073FA-FBD9-42B8-9155-1314B904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60" y="2414061"/>
            <a:ext cx="228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FFD19FC8-ED9A-439F-A63F-28DC0B3E6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531742"/>
              </p:ext>
            </p:extLst>
          </p:nvPr>
        </p:nvGraphicFramePr>
        <p:xfrm>
          <a:off x="889270" y="4341611"/>
          <a:ext cx="10413459" cy="1474392"/>
        </p:xfrm>
        <a:graphic>
          <a:graphicData uri="http://schemas.openxmlformats.org/drawingml/2006/table">
            <a:tbl>
              <a:tblPr/>
              <a:tblGrid>
                <a:gridCol w="674556">
                  <a:extLst>
                    <a:ext uri="{9D8B030D-6E8A-4147-A177-3AD203B41FA5}">
                      <a16:colId xmlns:a16="http://schemas.microsoft.com/office/drawing/2014/main" val="184651540"/>
                    </a:ext>
                  </a:extLst>
                </a:gridCol>
                <a:gridCol w="758876">
                  <a:extLst>
                    <a:ext uri="{9D8B030D-6E8A-4147-A177-3AD203B41FA5}">
                      <a16:colId xmlns:a16="http://schemas.microsoft.com/office/drawing/2014/main" val="2223188713"/>
                    </a:ext>
                  </a:extLst>
                </a:gridCol>
                <a:gridCol w="674556">
                  <a:extLst>
                    <a:ext uri="{9D8B030D-6E8A-4147-A177-3AD203B41FA5}">
                      <a16:colId xmlns:a16="http://schemas.microsoft.com/office/drawing/2014/main" val="4003924629"/>
                    </a:ext>
                  </a:extLst>
                </a:gridCol>
                <a:gridCol w="674556">
                  <a:extLst>
                    <a:ext uri="{9D8B030D-6E8A-4147-A177-3AD203B41FA5}">
                      <a16:colId xmlns:a16="http://schemas.microsoft.com/office/drawing/2014/main" val="1207152554"/>
                    </a:ext>
                  </a:extLst>
                </a:gridCol>
                <a:gridCol w="843195">
                  <a:extLst>
                    <a:ext uri="{9D8B030D-6E8A-4147-A177-3AD203B41FA5}">
                      <a16:colId xmlns:a16="http://schemas.microsoft.com/office/drawing/2014/main" val="491491136"/>
                    </a:ext>
                  </a:extLst>
                </a:gridCol>
                <a:gridCol w="716716">
                  <a:extLst>
                    <a:ext uri="{9D8B030D-6E8A-4147-A177-3AD203B41FA5}">
                      <a16:colId xmlns:a16="http://schemas.microsoft.com/office/drawing/2014/main" val="3088487045"/>
                    </a:ext>
                  </a:extLst>
                </a:gridCol>
                <a:gridCol w="674556">
                  <a:extLst>
                    <a:ext uri="{9D8B030D-6E8A-4147-A177-3AD203B41FA5}">
                      <a16:colId xmlns:a16="http://schemas.microsoft.com/office/drawing/2014/main" val="459498913"/>
                    </a:ext>
                  </a:extLst>
                </a:gridCol>
                <a:gridCol w="674556">
                  <a:extLst>
                    <a:ext uri="{9D8B030D-6E8A-4147-A177-3AD203B41FA5}">
                      <a16:colId xmlns:a16="http://schemas.microsoft.com/office/drawing/2014/main" val="1804152176"/>
                    </a:ext>
                  </a:extLst>
                </a:gridCol>
                <a:gridCol w="674556">
                  <a:extLst>
                    <a:ext uri="{9D8B030D-6E8A-4147-A177-3AD203B41FA5}">
                      <a16:colId xmlns:a16="http://schemas.microsoft.com/office/drawing/2014/main" val="965236685"/>
                    </a:ext>
                  </a:extLst>
                </a:gridCol>
                <a:gridCol w="674556">
                  <a:extLst>
                    <a:ext uri="{9D8B030D-6E8A-4147-A177-3AD203B41FA5}">
                      <a16:colId xmlns:a16="http://schemas.microsoft.com/office/drawing/2014/main" val="643560414"/>
                    </a:ext>
                  </a:extLst>
                </a:gridCol>
                <a:gridCol w="674556">
                  <a:extLst>
                    <a:ext uri="{9D8B030D-6E8A-4147-A177-3AD203B41FA5}">
                      <a16:colId xmlns:a16="http://schemas.microsoft.com/office/drawing/2014/main" val="1909802997"/>
                    </a:ext>
                  </a:extLst>
                </a:gridCol>
                <a:gridCol w="674556">
                  <a:extLst>
                    <a:ext uri="{9D8B030D-6E8A-4147-A177-3AD203B41FA5}">
                      <a16:colId xmlns:a16="http://schemas.microsoft.com/office/drawing/2014/main" val="1773600551"/>
                    </a:ext>
                  </a:extLst>
                </a:gridCol>
                <a:gridCol w="674556">
                  <a:extLst>
                    <a:ext uri="{9D8B030D-6E8A-4147-A177-3AD203B41FA5}">
                      <a16:colId xmlns:a16="http://schemas.microsoft.com/office/drawing/2014/main" val="3988687823"/>
                    </a:ext>
                  </a:extLst>
                </a:gridCol>
                <a:gridCol w="674556">
                  <a:extLst>
                    <a:ext uri="{9D8B030D-6E8A-4147-A177-3AD203B41FA5}">
                      <a16:colId xmlns:a16="http://schemas.microsoft.com/office/drawing/2014/main" val="4256133051"/>
                    </a:ext>
                  </a:extLst>
                </a:gridCol>
                <a:gridCol w="674556">
                  <a:extLst>
                    <a:ext uri="{9D8B030D-6E8A-4147-A177-3AD203B41FA5}">
                      <a16:colId xmlns:a16="http://schemas.microsoft.com/office/drawing/2014/main" val="2120073757"/>
                    </a:ext>
                  </a:extLst>
                </a:gridCol>
              </a:tblGrid>
              <a:tr h="368598"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landmass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zone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  <a:endParaRPr lang="tr-T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religion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bars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stripes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colours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72506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Turkey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763673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orange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mainhue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circles</a:t>
                      </a:r>
                      <a:endParaRPr lang="tr-T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crosses</a:t>
                      </a:r>
                      <a:endParaRPr lang="tr-T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saltires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quarters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sunstars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crescent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triangle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icon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animate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topleft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botright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44514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  <a:endParaRPr lang="tr-T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44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0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EB1FD3-61F2-4155-9B02-C6017F68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185971-1EF8-45FF-AE19-C6E7A0E7B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ANOVA Test</a:t>
            </a:r>
          </a:p>
          <a:p>
            <a:r>
              <a:rPr lang="tr-TR" dirty="0" err="1"/>
              <a:t>Chi-squared</a:t>
            </a:r>
            <a:r>
              <a:rPr lang="tr-TR" dirty="0"/>
              <a:t> Test</a:t>
            </a:r>
          </a:p>
          <a:p>
            <a:r>
              <a:rPr lang="tr-TR" dirty="0" err="1"/>
              <a:t>Recursive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Elimination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44F194B-623D-4F15-91F4-67D99FA42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83" y="2472611"/>
            <a:ext cx="5694009" cy="297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1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F42B3B-C6BA-46B9-B606-0A8D6249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ANOVA Test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36A301-4AF5-404A-94FA-38497A1C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 test was used to obtain categorical outputs from numerical inputs.</a:t>
            </a:r>
            <a:r>
              <a:rPr lang="tr-TR" dirty="0"/>
              <a:t> </a:t>
            </a:r>
            <a:r>
              <a:rPr lang="en-US" dirty="0"/>
              <a:t>The test produced p-values and a </a:t>
            </a:r>
            <a:r>
              <a:rPr lang="tr-TR" dirty="0" err="1"/>
              <a:t>significance</a:t>
            </a:r>
            <a:r>
              <a:rPr lang="en-US" dirty="0"/>
              <a:t> </a:t>
            </a:r>
            <a:r>
              <a:rPr lang="tr-TR" dirty="0" err="1"/>
              <a:t>level</a:t>
            </a:r>
            <a:r>
              <a:rPr lang="en-US" dirty="0"/>
              <a:t> of 0.05 was set. The features below the </a:t>
            </a:r>
            <a:r>
              <a:rPr lang="tr-TR" dirty="0" err="1"/>
              <a:t>significance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en-US" dirty="0"/>
              <a:t> were selected.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E51FEAA-A6B6-4933-8A44-2CBA63D30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88" y="4146783"/>
            <a:ext cx="7464995" cy="53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54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TM02900722[[fn=İyon Toplantı Odası]]</Template>
  <TotalTime>114</TotalTime>
  <Words>877</Words>
  <Application>Microsoft Office PowerPoint</Application>
  <PresentationFormat>Geniş ekran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İyon Toplantı Odası</vt:lpstr>
      <vt:lpstr>Country Flag Attribute Analysis for Classification</vt:lpstr>
      <vt:lpstr>Purpose of classification</vt:lpstr>
      <vt:lpstr>Dataset</vt:lpstr>
      <vt:lpstr>Dataset Attribute Informations</vt:lpstr>
      <vt:lpstr>Dataset Attribute Informations</vt:lpstr>
      <vt:lpstr>Dataset Attribute Informations</vt:lpstr>
      <vt:lpstr>Example of a flag attribute</vt:lpstr>
      <vt:lpstr>Feature Selection Methods</vt:lpstr>
      <vt:lpstr>ANOVA Test</vt:lpstr>
      <vt:lpstr>Chi-squared Test</vt:lpstr>
      <vt:lpstr>Correlation Map of Results</vt:lpstr>
      <vt:lpstr>Recursive Feature Elimination</vt:lpstr>
      <vt:lpstr>Decision Tree Classifier</vt:lpstr>
      <vt:lpstr>Example of a Decision Tree Model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Flag Attribute Analysis for Classification</dc:title>
  <dc:creator>BERKE</dc:creator>
  <cp:lastModifiedBy>BERKE</cp:lastModifiedBy>
  <cp:revision>16</cp:revision>
  <dcterms:created xsi:type="dcterms:W3CDTF">2021-06-16T17:39:30Z</dcterms:created>
  <dcterms:modified xsi:type="dcterms:W3CDTF">2021-06-17T10:28:29Z</dcterms:modified>
</cp:coreProperties>
</file>