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89" r:id="rId3"/>
    <p:sldId id="290" r:id="rId4"/>
    <p:sldId id="294" r:id="rId5"/>
    <p:sldId id="293" r:id="rId6"/>
    <p:sldId id="292" r:id="rId7"/>
    <p:sldId id="297" r:id="rId8"/>
    <p:sldId id="298" r:id="rId9"/>
    <p:sldId id="295" r:id="rId10"/>
    <p:sldId id="296" r:id="rId11"/>
    <p:sldId id="303" r:id="rId12"/>
    <p:sldId id="304" r:id="rId13"/>
    <p:sldId id="301" r:id="rId14"/>
    <p:sldId id="302" r:id="rId15"/>
    <p:sldId id="305" r:id="rId16"/>
    <p:sldId id="299" r:id="rId17"/>
    <p:sldId id="300" r:id="rId18"/>
    <p:sldId id="308" r:id="rId19"/>
    <p:sldId id="306" r:id="rId20"/>
    <p:sldId id="307" r:id="rId21"/>
    <p:sldId id="311" r:id="rId22"/>
    <p:sldId id="312" r:id="rId23"/>
    <p:sldId id="313" r:id="rId24"/>
    <p:sldId id="314" r:id="rId25"/>
    <p:sldId id="315" r:id="rId26"/>
    <p:sldId id="309" r:id="rId27"/>
    <p:sldId id="310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16" r:id="rId38"/>
    <p:sldId id="317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197CA8-CED7-4952-AD3F-5D929FAFCFA5}">
          <p14:sldIdLst>
            <p14:sldId id="260"/>
            <p14:sldId id="289"/>
            <p14:sldId id="290"/>
            <p14:sldId id="294"/>
            <p14:sldId id="293"/>
            <p14:sldId id="292"/>
            <p14:sldId id="297"/>
            <p14:sldId id="298"/>
            <p14:sldId id="295"/>
            <p14:sldId id="296"/>
            <p14:sldId id="303"/>
            <p14:sldId id="304"/>
            <p14:sldId id="301"/>
            <p14:sldId id="302"/>
            <p14:sldId id="305"/>
            <p14:sldId id="299"/>
            <p14:sldId id="300"/>
            <p14:sldId id="308"/>
            <p14:sldId id="306"/>
            <p14:sldId id="307"/>
            <p14:sldId id="311"/>
            <p14:sldId id="312"/>
            <p14:sldId id="313"/>
            <p14:sldId id="314"/>
            <p14:sldId id="315"/>
            <p14:sldId id="309"/>
            <p14:sldId id="310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16"/>
            <p14:sldId id="31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68C"/>
    <a:srgbClr val="091A2D"/>
    <a:srgbClr val="0E2A4A"/>
    <a:srgbClr val="E6E6E6"/>
    <a:srgbClr val="254980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AF2CF-BB1A-AB76-CFFE-478E559A54BE}" v="2305" dt="2024-09-17T08:14:55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5781-754A-41C2-B60D-9E2EB9FCC6F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AF4CA-3452-4425-9EBE-5203C377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E16-6C79-D679-CAD0-2FF30C6C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69A78-218F-2F53-535F-1C74BCB22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719A-0558-B87D-AED3-6610FBD6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139E-2D75-829F-BE41-D14377F4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5C02-EE79-8993-BE6D-D95039FA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9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3590-4EE1-8E2E-E251-8732DAC7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7C2A1-009A-AAFB-5EEC-03578D24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22BE-3A24-787D-1BD4-8268504F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AF72-92C2-327E-51C3-1209E7AA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A71AB-0A9E-D29D-CD9B-A9A77F0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597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7F32B-8029-D525-99EF-F5AEE0E0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D2D9-F62A-E95B-2F95-CD4ED0752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3550-EBD6-0DEF-7743-103225A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3B0B-B82B-F3C3-07B3-E4C9E1D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AC70-94E7-CB9A-24DA-5AB277F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49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BF5B-4CA2-E183-A8F2-E818FC0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8A67-670A-29B0-5251-82481D70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678E-5C60-B014-567B-91C25C7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FA64-54C8-D0AB-158C-C5F111A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40FA-348D-6CF1-CA1C-A55B68D2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4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F82B-AAC0-1DB2-7B5E-787DF571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D2DD-D6ED-35EB-7DE7-430351D4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64EB-C4C5-4B25-32F1-810D53E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4452-3FA9-A125-6698-4F2165B0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AC87-1931-1CFA-E63A-EF7556A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8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427B-591D-F855-6F56-CBC7F91D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3ED3-C1AE-C6FC-A982-AB6FDCB5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F06B6-D2B6-6925-529B-CA4F4802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E442-AC4F-360B-7F02-FDE32C73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F392-27D3-AF86-0FBE-DB034285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6B57-20BA-BE7F-691B-2F30FBB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13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897B-9C09-36EC-A561-6AD5F226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392A-E8EF-1D54-84E6-41697FE2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5C0F-C432-51B8-C67D-05D4F2A0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36DAD-1D47-2059-81DC-D1B8F62C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7002-0C94-F7DA-B9A9-B8003714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924AD-B070-CF76-7E26-C96A3BA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7EA17-42A0-EF1D-963D-B2F6D7C5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1331-E8C5-E120-ED48-6608C1DC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23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0B6-6AC6-78DE-3198-927023A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3611D-66E0-021D-72B8-128FB25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74187-8F14-B01F-F759-0976E57F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DC12-4720-5D89-81E7-AB2BD705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38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A0542-7CB5-C345-3FD6-BBD4FCDD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72B61-8904-B479-5800-C2A78542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EC6BA-CF44-A737-C370-6AF4B74B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21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F639-2B09-CB09-72A7-7AAA6AF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FDC2-3958-ADFC-7095-F525E1E4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E09F-C369-5916-D7DA-6FE96730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525F-F372-0645-A699-2B5E5CE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0FC0-2CAD-4585-A5A1-306C5CC3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567C-8513-5579-F53B-BF9F8C11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56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3214-59B7-9611-C118-826D5CA5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8C82E-BCEB-BDBB-DF79-122E035FE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FF4A9-0E36-6962-4392-7E429A49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5ABF-A50F-3629-B177-4B8F20EA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74-F561-B0E1-5152-C9F87497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AC78-C04C-657D-0021-EEDB3BF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13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040E3-8EDB-AC9E-B06E-00E388C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CB11-5A0D-C041-3E62-F1F47AE4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CE00-6F83-A850-B771-824200263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3F77-A1B2-49F2-914E-2BA88358763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8738-6BFC-1608-8C68-5EB8190D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1F9A-37C0-1898-869F-A9D38A44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FA568-78CE-B98A-AB63-35D29452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D9BB9-B006-244F-0EC8-113DE478DBC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74E3C-107A-4138-C2F8-C8659405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514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6600" dirty="0" err="1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Sistemi</a:t>
            </a:r>
            <a:r>
              <a:rPr lang="en-US" sz="6600" dirty="0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 za </a:t>
            </a:r>
            <a:r>
              <a:rPr lang="en-US" sz="6600" dirty="0" err="1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navigaciju</a:t>
            </a:r>
            <a:r>
              <a:rPr lang="en-US" sz="6600" dirty="0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i</a:t>
            </a:r>
            <a:r>
              <a:rPr lang="en-US" sz="6600" dirty="0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 </a:t>
            </a:r>
            <a:r>
              <a:rPr lang="en-US" sz="6600" dirty="0" err="1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praćenje</a:t>
            </a:r>
            <a:r>
              <a:rPr lang="en-US" sz="6600" dirty="0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 Black"/>
                <a:ea typeface="+mj-lt"/>
                <a:cs typeface="+mj-lt"/>
              </a:rPr>
              <a:t>saobraćaja</a:t>
            </a:r>
            <a:br>
              <a:rPr lang="en-US" sz="6600" dirty="0">
                <a:latin typeface="Arial Black" panose="020B0A04020102020204" pitchFamily="34" charset="0"/>
              </a:rPr>
            </a:br>
            <a:endParaRPr lang="en-US" sz="6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3FA8DD-1343-DA6F-7D2C-45AC30BA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54527"/>
              </p:ext>
            </p:extLst>
          </p:nvPr>
        </p:nvGraphicFramePr>
        <p:xfrm>
          <a:off x="852452" y="5976524"/>
          <a:ext cx="10487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546">
                  <a:extLst>
                    <a:ext uri="{9D8B030D-6E8A-4147-A177-3AD203B41FA5}">
                      <a16:colId xmlns:a16="http://schemas.microsoft.com/office/drawing/2014/main" val="692526327"/>
                    </a:ext>
                  </a:extLst>
                </a:gridCol>
                <a:gridCol w="5243546">
                  <a:extLst>
                    <a:ext uri="{9D8B030D-6E8A-4147-A177-3AD203B41FA5}">
                      <a16:colId xmlns:a16="http://schemas.microsoft.com/office/drawing/2014/main" val="298879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Student: Marko Stanković, 1705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Profesor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: Bratislav 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Predić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2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378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8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Senzori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5498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Prikupljanje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podataka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u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realnom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vremenu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beleže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podatke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vozilima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putevima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saobraćaju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ekološkim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faktorima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optimizaciju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saobraćaja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poboljšanje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bezbednosti</a:t>
            </a:r>
            <a:endParaRPr lang="en-US" sz="28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Poboljšana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bezbednost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Sistemi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poput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nadzora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pritiska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gumama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detekcije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sudara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sprečavaju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nesreće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omogućavaju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autonomnu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vožnju</a:t>
            </a:r>
            <a:endParaRPr lang="en-US" sz="28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Efikasnost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saobraćaja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omogućavaju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ITS-u da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prilagođava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saobraćajne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signale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daje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alternativne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rute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smanjuje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zagušenja</a:t>
            </a:r>
            <a:endParaRPr lang="en-US" sz="2800" b="1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882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46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Senzori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961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Praćenje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održavanje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vozila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prate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performanse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(motor,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kočnice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),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omogućavajući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prediktivno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održavanje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povećanje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pouzdanosti</a:t>
            </a:r>
            <a:endParaRPr lang="en-US" sz="2800" b="1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Praćenje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životne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sredine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Ekološki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prate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kvalitet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vazduha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vremenske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uslove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prilagođavajući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saobraćaj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radi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smanjenja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ekološkog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uticaja</a:t>
            </a:r>
            <a:endParaRPr lang="en-US" sz="2800" b="1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Omogućavanje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autonomnih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povezanih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vozila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omogućavaju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vozilima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komuniciraju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međusobno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(V2V)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infrastrukturom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(V2I),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što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je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ključno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pametne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transportne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sisteme</a:t>
            </a:r>
            <a:endParaRPr lang="en-US" sz="2800" b="1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8480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28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Senzori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3709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Poboljšano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korisničko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iskustvo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podržavaju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funkcije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poput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automatskog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parkiranja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adaptivnog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tempomata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poboljšavajući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udobnost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sigurnost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vožnje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Broj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senzora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vozilima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raste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prosečno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vozilo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sada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sadrži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60-100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senzora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mogućnošću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porasta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do 200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3223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4985" y="-85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Senzori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866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Senzori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vozilima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Primeri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uključuju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radare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kamere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LIDAR za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autonomna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žiroskope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akcelerometre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precizno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pozicioniranje</a:t>
            </a:r>
            <a:endParaRPr lang="en-US" sz="3200" b="1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Senzori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na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putevima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Intruzivni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pasivni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magnetski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pneumatske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cevi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induktivne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petlje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precizni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ali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skupi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Neintruzivni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kamere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radari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) se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koriste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praćenje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saobraćaja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ali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osetljivi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uslove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okoline</a:t>
            </a:r>
            <a:endParaRPr lang="en-US" sz="3200" b="1" dirty="0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9329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lika 3" descr="Slika na kojoj se nalazi točak, vozilo, Kopneno vozilo, automobil&#10;&#10;Opis je automatski generisan">
            <a:extLst>
              <a:ext uri="{FF2B5EF4-FFF2-40B4-BE49-F238E27FC236}">
                <a16:creationId xmlns:a16="http://schemas.microsoft.com/office/drawing/2014/main" id="{F339133B-430F-5F27-C172-610453DC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5" y="-73687"/>
            <a:ext cx="10872750" cy="7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64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snimak ekrana&#10;&#10;Opis je automatski generisan">
            <a:extLst>
              <a:ext uri="{FF2B5EF4-FFF2-40B4-BE49-F238E27FC236}">
                <a16:creationId xmlns:a16="http://schemas.microsoft.com/office/drawing/2014/main" id="{9C98910D-71F9-EF92-3BE9-E91BE3C3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5" y="629213"/>
            <a:ext cx="11118750" cy="2485575"/>
          </a:xfrm>
          <a:prstGeom prst="rect">
            <a:avLst/>
          </a:prstGeom>
        </p:spPr>
      </p:pic>
      <p:pic>
        <p:nvPicPr>
          <p:cNvPr id="3" name="Slika 2" descr="Slika na kojoj se nalazi snimak ekrana&#10;&#10;Opis je automatski generisan">
            <a:extLst>
              <a:ext uri="{FF2B5EF4-FFF2-40B4-BE49-F238E27FC236}">
                <a16:creationId xmlns:a16="http://schemas.microsoft.com/office/drawing/2014/main" id="{B093B83D-D09D-862B-5D99-39FA2A8F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25" y="3267713"/>
            <a:ext cx="11130750" cy="30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74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26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 err="1">
                <a:solidFill>
                  <a:schemeClr val="bg1"/>
                </a:solidFill>
                <a:latin typeface="Arial Black"/>
              </a:rPr>
              <a:t>Kategorije</a:t>
            </a:r>
            <a:r>
              <a:rPr lang="en-US" sz="13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13800">
                <a:solidFill>
                  <a:schemeClr val="bg1"/>
                </a:solidFill>
                <a:latin typeface="Arial Black"/>
              </a:rPr>
              <a:t>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085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2985" y="-85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Kategorije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868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Četiri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osnovne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grupe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ITS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sistema</a:t>
            </a:r>
            <a:endParaRPr lang="en-US" sz="3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Napredni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sistemi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informisanja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putnika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(ATIS – Advanced Traveler Information Systems)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Pomažu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putnicima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donošenju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informisanih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odluka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vremenu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polaska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rutama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opcijama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prevoza</a:t>
            </a:r>
            <a:endParaRPr lang="en-US" sz="30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Napredni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sistemi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upravljanja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saobraćajem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(ATMS – Advanced Traffic Management Systems)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Omogućavaju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vlastima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da prate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regulišu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saobraćaj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realnom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vremenu</a:t>
            </a:r>
            <a:endParaRPr lang="en-US" sz="3000" b="1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562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2985" y="-85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Kategorije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4480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Napredni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sistemi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javnog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prevoza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(APTS – Advanced Public Transportation Systems)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Povećavaju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efikasnost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pouzdanost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javnog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prevoza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Sistemi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za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upravljanje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vanrednim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situacijama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(EMS – Emergency Management Systems)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Poboljšavaju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reakcije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hitnim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situacijama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smanjuju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smrtnost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nesrećama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7285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26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96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960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96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960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9600" dirty="0">
                <a:latin typeface="Arial Black" panose="020B0A04020102020204" pitchFamily="34" charset="0"/>
              </a:rPr>
            </a:br>
            <a:endParaRPr lang="en-US" sz="9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403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EC9B-FD6D-BC13-361A-47DBAF2E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00B63-4834-CAE4-31B7-6682B169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5F86B2-FF51-9DD5-324D-2943F4CB7F7D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B288-2BB9-033F-9EB4-26E19A862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 err="1">
                <a:solidFill>
                  <a:schemeClr val="bg1"/>
                </a:solidFill>
                <a:latin typeface="Arial Black"/>
              </a:rPr>
              <a:t>Uvod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83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866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Arhitektura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inteligentnog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asistenta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za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javni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prevoz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Molina (2005)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razvila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sistem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zasnovan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znanju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dijagnostiku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predviđanje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planiranje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javnom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prevozu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Optimizacija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rasporeda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vozila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pomoću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Genetskih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Algoritama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(GA)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Feizhou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saradnici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(2008)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koristili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GA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Hibridne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Genetske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Algoritme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(HGA) za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optimizaciju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rasporeda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javnih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endParaRPr lang="en-US" sz="3200" b="1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8942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4480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Integracija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RFID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Bežičnih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Senzorskih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Mreža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javni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prevoz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Hatem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saradnici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(2009)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implementirali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RFID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čitače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autobuskim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stanicama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UHF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oznake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autobusima</a:t>
            </a:r>
            <a:endParaRPr lang="en-US" sz="3200" b="1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Podrška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za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dispečerske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odluke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realnom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C000"/>
                </a:solidFill>
                <a:ea typeface="+mn-lt"/>
                <a:cs typeface="+mn-lt"/>
              </a:rPr>
              <a:t>vremenu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He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Zhang (2009)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predložili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sistem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višestrukim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agentima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dispečersku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podršku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javnom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prevozu</a:t>
            </a:r>
            <a:endParaRPr lang="en-US" sz="3200" b="1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3776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err="1">
                <a:solidFill>
                  <a:srgbClr val="FFC000"/>
                </a:solidFill>
                <a:ea typeface="+mn-lt"/>
                <a:cs typeface="+mn-lt"/>
              </a:rPr>
              <a:t>Inteligentni</a:t>
            </a:r>
            <a:r>
              <a:rPr lang="en-US" sz="3600" dirty="0">
                <a:solidFill>
                  <a:srgbClr val="FFC000"/>
                </a:solidFill>
                <a:ea typeface="+mn-lt"/>
                <a:cs typeface="+mn-lt"/>
              </a:rPr>
              <a:t> metro </a:t>
            </a:r>
            <a:r>
              <a:rPr lang="en-US" sz="3600" err="1">
                <a:solidFill>
                  <a:srgbClr val="FFC000"/>
                </a:solidFill>
                <a:ea typeface="+mn-lt"/>
                <a:cs typeface="+mn-lt"/>
              </a:rPr>
              <a:t>sistemi</a:t>
            </a:r>
            <a:r>
              <a:rPr lang="en-US" sz="36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-&gt;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Korišćenje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real-time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praćenja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kontaktnih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beskontaktnih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plaćanja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mobilnih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chemeClr val="bg1"/>
                </a:solidFill>
                <a:ea typeface="+mn-lt"/>
                <a:cs typeface="+mn-lt"/>
              </a:rPr>
              <a:t>aplikacija</a:t>
            </a:r>
            <a:endParaRPr lang="en-US" sz="3600" b="1" err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err="1">
                <a:solidFill>
                  <a:schemeClr val="bg1"/>
                </a:solidFill>
                <a:ea typeface="Calibri"/>
                <a:cs typeface="Calibri"/>
              </a:rPr>
              <a:t>Primeri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London Underground, Singapore's MRT, Tokyo Metro, New York City's MTA, Los Angeles Metro, Hong </a:t>
            </a:r>
            <a:r>
              <a:rPr lang="en-US" sz="3600">
                <a:solidFill>
                  <a:schemeClr val="bg1"/>
                </a:solidFill>
                <a:ea typeface="+mn-lt"/>
                <a:cs typeface="+mn-lt"/>
              </a:rPr>
              <a:t>Kong's MTR, Seoul's Subway, Madrid's Metro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67320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866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Google Maps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Planiranje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ruta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informacije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realnom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vremenu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multimodalni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prevoz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procena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cena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plaćanje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pristupačnost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gužve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kašnjenja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offline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režim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obaveštenja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Citymapper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-&gt;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Multimodalno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planiranje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informacije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realnom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vremenu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uputstva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korak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po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korak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podaci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gužvama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informacije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cenama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offline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mape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personalizacija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pokrivenost</a:t>
            </a:r>
            <a:endParaRPr lang="en-US" sz="3200" b="1" dirty="0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13964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961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Moovit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Multimodalno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planiranje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ažuriranja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realnom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vremenu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navigacija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korak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po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korak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podaci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gužvama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obaveštenja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funkcije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pristupačnosti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offline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mape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globalna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pokrivenost</a:t>
            </a:r>
            <a:endParaRPr lang="en-US" sz="28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Uber </a:t>
            </a:r>
            <a:r>
              <a:rPr lang="en-US" sz="2800" err="1">
                <a:solidFill>
                  <a:srgbClr val="FFC000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 Lyft 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-&gt; </a:t>
            </a:r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  Uber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Globalno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prisustvo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razne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opcije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vožnje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elektronsko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plaćanje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proširenje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isporuku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hrane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iznajmljivanje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bicikala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skutera</a:t>
            </a:r>
            <a:endParaRPr lang="en-US" sz="2800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  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Lyft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Operativni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u SAD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Kanadi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različite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opcije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vožnje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integracija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javnim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prevozom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fokus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zajednicu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ekološke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+mn-lt"/>
                <a:cs typeface="+mn-lt"/>
              </a:rPr>
              <a:t>inicijative</a:t>
            </a:r>
            <a:endParaRPr lang="en-US" sz="2800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29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ITS u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javnom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prevozu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866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Here Comes The Bus 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-&gt; GPS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praćenje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školskih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autobusa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procene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vremena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dolaska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obaveštenja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dolasku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kašnjenjima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detalji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rute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lokacije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stajališta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informacije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vozaču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praćenje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učenika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NiCard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Praćenje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realnom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vremenu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informacije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linijama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mogućnosti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unapređenja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digitalno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plaćanje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automatska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obaveštenja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unapređenje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planiranja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ruta</a:t>
            </a:r>
            <a:endParaRPr lang="en-US" sz="3200" b="1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67045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26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 err="1">
                <a:solidFill>
                  <a:schemeClr val="bg1"/>
                </a:solidFill>
                <a:latin typeface="Arial Black"/>
              </a:rPr>
              <a:t>Praktično</a:t>
            </a:r>
            <a:r>
              <a:rPr lang="en-US" sz="13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13800" err="1">
                <a:solidFill>
                  <a:schemeClr val="bg1"/>
                </a:solidFill>
                <a:latin typeface="Arial Black"/>
              </a:rPr>
              <a:t>rešenje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996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6985" y="-97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Praktično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rešenje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Ideja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praktičnog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rešenja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je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kreiranje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aplikacije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za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praćenje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školskih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autobusa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,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pregleda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informacija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vozača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povećanje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opšte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sigurnosti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/>
              </a:rPr>
              <a:t>dece</a:t>
            </a:r>
            <a:endParaRPr lang="en-US" sz="3600" b="1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Aplikacija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je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realizovana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kao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Android native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aplikacija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izrađena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je u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Kotlinu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Jetpack Compose-u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Za server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live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ažuriranja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korišćen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 je Firebase</a:t>
            </a:r>
          </a:p>
        </p:txBody>
      </p:sp>
    </p:spTree>
    <p:extLst>
      <p:ext uri="{BB962C8B-B14F-4D97-AF65-F5344CB8AC3E}">
        <p14:creationId xmlns:p14="http://schemas.microsoft.com/office/powerpoint/2010/main" val="300123171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lika 6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2A262981-88C2-09AC-C421-BC3A5D18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0" y="2051267"/>
            <a:ext cx="10662000" cy="27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846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55FD6BE4-BBEB-8410-754D-BFC60E4C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81" y="-140400"/>
            <a:ext cx="8101838" cy="71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4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772D-D809-756F-A609-5151B373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3074F-9AB9-617E-FEE6-1D1831EF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4F3C04-E2F9-13B4-C97E-65DB8083CE9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C4228-0BF4-2837-F86B-DD401EF8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2985" y="-85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Uvod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64208-F0F6-62C7-E6E5-9F546E77B674}"/>
              </a:ext>
            </a:extLst>
          </p:cNvPr>
          <p:cNvSpPr txBox="1"/>
          <p:nvPr/>
        </p:nvSpPr>
        <p:spPr>
          <a:xfrm>
            <a:off x="927313" y="1464488"/>
            <a:ext cx="11010431" cy="51866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ITS je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ključna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tehnologija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sledeće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generacije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transportu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koja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obuhvata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upravljanje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kontrolu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infrastrukturu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operacije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regulacije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saobraćaja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Problemi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saobraćaju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Gužve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kašnjenja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troškovi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goriva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emisije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CO2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nesreće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Migracija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gradove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pogoršava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probleme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transportu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chemeClr val="bg1"/>
                </a:solidFill>
                <a:ea typeface="Calibri"/>
                <a:cs typeface="Calibri"/>
              </a:rPr>
              <a:t>Modernizuje</a:t>
            </a:r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Calibri"/>
                <a:cs typeface="Calibri"/>
              </a:rPr>
              <a:t>saobraćaj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78261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666484DC-905A-39E5-DFC7-D3E1E13A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36" y="-2400"/>
            <a:ext cx="6685928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94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3B23E874-D92F-6D5F-152F-6465622C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70" y="3600"/>
            <a:ext cx="8736060" cy="68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05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FB52C94D-DE03-B439-27C2-3BE93991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83" y="-2400"/>
            <a:ext cx="8750035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111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4745D81C-ED53-687D-6BAE-572DD15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90" y="-2400"/>
            <a:ext cx="977422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639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softver&#10;&#10;Opis je automatski generisan">
            <a:extLst>
              <a:ext uri="{FF2B5EF4-FFF2-40B4-BE49-F238E27FC236}">
                <a16:creationId xmlns:a16="http://schemas.microsoft.com/office/drawing/2014/main" id="{CB60FFDC-BC5E-91EC-6471-8BBF4343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36" y="-2400"/>
            <a:ext cx="8504128" cy="68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24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ka 2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20D922BC-6F94-D97D-478E-73DEFD40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221" y="3600"/>
            <a:ext cx="6247559" cy="68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2234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F23DC517-3D8C-BFCD-D1E2-8EFAE2D0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02" y="-2400"/>
            <a:ext cx="5982396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640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 err="1">
                <a:solidFill>
                  <a:schemeClr val="bg1"/>
                </a:solidFill>
                <a:latin typeface="Arial Black"/>
              </a:rPr>
              <a:t>Zaključak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7968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70985" y="-826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Zaključak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866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Uloga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ITS-a -&gt;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poboljšava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efikasnost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bezbednost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transportnih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mreža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ITS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tehnologije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razvijale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od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ranih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sistema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savremenih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rešenja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err="1">
                <a:solidFill>
                  <a:schemeClr val="bg1"/>
                </a:solidFill>
                <a:cs typeface="Calibri"/>
              </a:rPr>
              <a:t>Senzori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cs typeface="Calibri"/>
              </a:rPr>
              <a:t>igraju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cs typeface="Calibri"/>
              </a:rPr>
              <a:t>ključnu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cs typeface="Calibri"/>
              </a:rPr>
              <a:t>ulogu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u ITS-u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Danas u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širokoj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primeni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Inteligentni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Metro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sistemi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kao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ITS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aplikacije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, bez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kojih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ne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možemo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zamisliti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moderni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život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81298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1761-D134-F114-7CBA-57056C1A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9484A-B35A-B22F-6D4E-544FB125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02112-0ACD-6024-A89F-32D455283B8A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A148E9-FBA9-B015-2D0E-3FBFD150D4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9" y="17208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Hvala</a:t>
            </a:r>
            <a:endParaRPr 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na</a:t>
            </a:r>
            <a:r>
              <a:rPr lang="en-US" sz="1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pažnji</a:t>
            </a:r>
            <a:endParaRPr 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1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772D-D809-756F-A609-5151B373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3074F-9AB9-617E-FEE6-1D1831EF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4F3C04-E2F9-13B4-C97E-65DB8083CE9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C4228-0BF4-2837-F86B-DD401EF8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2985" y="-850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Uvod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64208-F0F6-62C7-E6E5-9F546E77B674}"/>
              </a:ext>
            </a:extLst>
          </p:cNvPr>
          <p:cNvSpPr txBox="1"/>
          <p:nvPr/>
        </p:nvSpPr>
        <p:spPr>
          <a:xfrm>
            <a:off x="927313" y="1464488"/>
            <a:ext cx="11010431" cy="51961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Prednosti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ITS-a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Smanjuje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gužve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nesreće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emisije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poboljšava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bezbednost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Osnovni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principi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ITS-a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Održivost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integracija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bezbednost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responzivnost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Senzori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unutar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urbane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platforme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prikupljaju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ključne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podatke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Komunikacija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V2V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V2I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ITS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aplikacije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Elektronska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naplata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putarine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upravljanje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saobraćajem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prioritetna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signalizacija</a:t>
            </a: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0684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32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 err="1">
                <a:solidFill>
                  <a:schemeClr val="bg1"/>
                </a:solidFill>
                <a:latin typeface="Arial Black"/>
              </a:rPr>
              <a:t>Generacije</a:t>
            </a:r>
            <a:r>
              <a:rPr lang="en-US" sz="13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13800">
                <a:solidFill>
                  <a:schemeClr val="bg1"/>
                </a:solidFill>
                <a:latin typeface="Arial Black"/>
              </a:rPr>
              <a:t>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705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2985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Generacije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868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Prva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generacija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(1970-e – 1980-e)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000">
                <a:solidFill>
                  <a:schemeClr val="bg1"/>
                </a:solidFill>
                <a:ea typeface="+mn-lt"/>
                <a:cs typeface="+mn-lt"/>
              </a:rPr>
              <a:t>Rano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automatizovanje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saobraćaja</a:t>
            </a:r>
            <a:r>
              <a:rPr lang="en-US" sz="30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kontrola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signala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centralizovano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praćenje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saobraćaja</a:t>
            </a:r>
            <a:r>
              <a:rPr lang="en-US" sz="300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Ograničena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komunikacija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između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infrastrukture</a:t>
            </a:r>
            <a:endParaRPr lang="en-US" sz="30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Druga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generacija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(1990-e – 2000-e)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Uvođenje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komunikacionih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tehnologija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poput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GPS-a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mobilnih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mreža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primaju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informacije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od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infrastrukture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(V2I), a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elektronska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naplata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putarine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smanjuje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gužve</a:t>
            </a:r>
            <a:endParaRPr lang="en-US" sz="30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9474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2985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Generacije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868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Treća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generacija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(2010-e)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Povezanost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infrastrukture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(V2V, V2I)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omogućava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prediktivne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analize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Pametni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gradovi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multimodalni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transport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integrišu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različite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oblike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prevoza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jedinstveni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sistem</a:t>
            </a:r>
            <a:endParaRPr lang="en-US" sz="30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Četvrta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generacija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 (2020-e – </a:t>
            </a:r>
            <a:r>
              <a:rPr lang="en-US" sz="3000" err="1">
                <a:solidFill>
                  <a:srgbClr val="FFC000"/>
                </a:solidFill>
                <a:ea typeface="+mn-lt"/>
                <a:cs typeface="+mn-lt"/>
              </a:rPr>
              <a:t>sadašnjost</a:t>
            </a:r>
            <a:r>
              <a:rPr lang="en-US" sz="3000" dirty="0">
                <a:solidFill>
                  <a:srgbClr val="FFC000"/>
                </a:solidFill>
                <a:ea typeface="+mn-lt"/>
                <a:cs typeface="+mn-lt"/>
              </a:rPr>
              <a:t>)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Autonomna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koriste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veštačku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inteligenciju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navigaciju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bez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ljudske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intervencije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Koncept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Mobilnosti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kao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Usluge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MaaS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omogućava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planiranje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plaćanje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različitih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vidova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transporta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preko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jedne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platforme</a:t>
            </a:r>
            <a:endParaRPr lang="en-US" sz="3000" b="1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7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2985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Generacije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ITS-a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22320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Buduća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generacija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Potpuno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autonomna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vozila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visoko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inteligentnim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transportnim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ekosistemima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Napredna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infrastruktura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dronovi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AI za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optimizaciju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transporta</a:t>
            </a:r>
            <a:endParaRPr lang="en-US" sz="3200" b="1" err="1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7575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 err="1">
                <a:solidFill>
                  <a:schemeClr val="bg1"/>
                </a:solidFill>
                <a:latin typeface="Arial Black"/>
              </a:rPr>
              <a:t>Senzori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794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Široki ekran</PresentationFormat>
  <Paragraphs>15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39</vt:i4>
      </vt:variant>
    </vt:vector>
  </HeadingPairs>
  <TitlesOfParts>
    <vt:vector size="40" baseType="lpstr">
      <vt:lpstr>Office Theme</vt:lpstr>
      <vt:lpstr>Sistemi za navigaciju i praćenje saobraćaja </vt:lpstr>
      <vt:lpstr>Uvod </vt:lpstr>
      <vt:lpstr>Uvod </vt:lpstr>
      <vt:lpstr>Uvod </vt:lpstr>
      <vt:lpstr>Generacije ITS-a </vt:lpstr>
      <vt:lpstr>Generacije ITS-a </vt:lpstr>
      <vt:lpstr>Generacije ITS-a </vt:lpstr>
      <vt:lpstr>Generacije ITS-a </vt:lpstr>
      <vt:lpstr>Senzori </vt:lpstr>
      <vt:lpstr>Senzori </vt:lpstr>
      <vt:lpstr>Senzori </vt:lpstr>
      <vt:lpstr>Senzori </vt:lpstr>
      <vt:lpstr>Senzori </vt:lpstr>
      <vt:lpstr>PowerPoint prezentacija</vt:lpstr>
      <vt:lpstr>PowerPoint prezentacija</vt:lpstr>
      <vt:lpstr>Kategorije ITS-a </vt:lpstr>
      <vt:lpstr>Kategorije ITS-a </vt:lpstr>
      <vt:lpstr>Kategorije ITS-a </vt:lpstr>
      <vt:lpstr>ITS u javnom prevozu </vt:lpstr>
      <vt:lpstr>ITS u javnom prevozu </vt:lpstr>
      <vt:lpstr>ITS u javnom prevozu </vt:lpstr>
      <vt:lpstr>ITS u javnom prevozu </vt:lpstr>
      <vt:lpstr>ITS u javnom prevozu </vt:lpstr>
      <vt:lpstr>ITS u javnom prevozu </vt:lpstr>
      <vt:lpstr>ITS u javnom prevozu </vt:lpstr>
      <vt:lpstr>Praktično rešenje </vt:lpstr>
      <vt:lpstr>Praktično rešenje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Zaključak </vt:lpstr>
      <vt:lpstr>Zaključak 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COMPOSE I FUNKCIONALNO PROGRAMIRANJE KAO BUDUĆNOST ANDROID DEVELOPMENTA</dc:title>
  <dc:creator>Katarina Dinić</dc:creator>
  <cp:lastModifiedBy>Katarina Dinić</cp:lastModifiedBy>
  <cp:revision>430</cp:revision>
  <dcterms:created xsi:type="dcterms:W3CDTF">2023-09-21T17:58:12Z</dcterms:created>
  <dcterms:modified xsi:type="dcterms:W3CDTF">2024-09-17T08:15:20Z</dcterms:modified>
</cp:coreProperties>
</file>