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7" r:id="rId5"/>
    <p:sldId id="258" r:id="rId6"/>
    <p:sldId id="260" r:id="rId7"/>
    <p:sldId id="259"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21A008-DF19-4E6D-8AAF-68531E52161E}" v="4" dt="2020-12-03T09:03:43.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Alina" userId="38c076db-dd67-4b80-ab86-ecaf3261299b" providerId="ADAL" clId="{7D21A008-DF19-4E6D-8AAF-68531E52161E}"/>
    <pc:docChg chg="custSel addSld delSld modSld">
      <pc:chgData name="Ana-Alina" userId="38c076db-dd67-4b80-ab86-ecaf3261299b" providerId="ADAL" clId="{7D21A008-DF19-4E6D-8AAF-68531E52161E}" dt="2020-12-03T10:15:24.751" v="2989" actId="207"/>
      <pc:docMkLst>
        <pc:docMk/>
      </pc:docMkLst>
      <pc:sldChg chg="modSp mod">
        <pc:chgData name="Ana-Alina" userId="38c076db-dd67-4b80-ab86-ecaf3261299b" providerId="ADAL" clId="{7D21A008-DF19-4E6D-8AAF-68531E52161E}" dt="2020-12-03T09:52:04.475" v="2855" actId="403"/>
        <pc:sldMkLst>
          <pc:docMk/>
          <pc:sldMk cId="3818757884" sldId="257"/>
        </pc:sldMkLst>
        <pc:spChg chg="mod">
          <ac:chgData name="Ana-Alina" userId="38c076db-dd67-4b80-ab86-ecaf3261299b" providerId="ADAL" clId="{7D21A008-DF19-4E6D-8AAF-68531E52161E}" dt="2020-12-03T09:52:04.475" v="2855" actId="403"/>
          <ac:spMkLst>
            <pc:docMk/>
            <pc:sldMk cId="3818757884" sldId="257"/>
            <ac:spMk id="3" creationId="{8C456E09-DFFB-406F-A6A4-92EC1EB3C588}"/>
          </ac:spMkLst>
        </pc:spChg>
      </pc:sldChg>
      <pc:sldChg chg="modSp mod">
        <pc:chgData name="Ana-Alina" userId="38c076db-dd67-4b80-ab86-ecaf3261299b" providerId="ADAL" clId="{7D21A008-DF19-4E6D-8AAF-68531E52161E}" dt="2020-12-03T10:06:43.448" v="2937" actId="20577"/>
        <pc:sldMkLst>
          <pc:docMk/>
          <pc:sldMk cId="3724169673" sldId="261"/>
        </pc:sldMkLst>
        <pc:spChg chg="mod">
          <ac:chgData name="Ana-Alina" userId="38c076db-dd67-4b80-ab86-ecaf3261299b" providerId="ADAL" clId="{7D21A008-DF19-4E6D-8AAF-68531E52161E}" dt="2020-12-03T10:06:43.448" v="2937" actId="20577"/>
          <ac:spMkLst>
            <pc:docMk/>
            <pc:sldMk cId="3724169673" sldId="261"/>
            <ac:spMk id="3" creationId="{F735C992-89BD-4CE6-A56F-725B99006E93}"/>
          </ac:spMkLst>
        </pc:spChg>
      </pc:sldChg>
      <pc:sldChg chg="modSp del mod">
        <pc:chgData name="Ana-Alina" userId="38c076db-dd67-4b80-ab86-ecaf3261299b" providerId="ADAL" clId="{7D21A008-DF19-4E6D-8AAF-68531E52161E}" dt="2020-12-03T09:54:56.321" v="2874" actId="47"/>
        <pc:sldMkLst>
          <pc:docMk/>
          <pc:sldMk cId="1505558248" sldId="262"/>
        </pc:sldMkLst>
        <pc:spChg chg="mod">
          <ac:chgData name="Ana-Alina" userId="38c076db-dd67-4b80-ab86-ecaf3261299b" providerId="ADAL" clId="{7D21A008-DF19-4E6D-8AAF-68531E52161E}" dt="2020-12-03T09:52:40.300" v="2864" actId="21"/>
          <ac:spMkLst>
            <pc:docMk/>
            <pc:sldMk cId="1505558248" sldId="262"/>
            <ac:spMk id="3" creationId="{286764B9-8B7A-4D6E-A0AD-C4872CDF826D}"/>
          </ac:spMkLst>
        </pc:spChg>
      </pc:sldChg>
      <pc:sldChg chg="modSp mod">
        <pc:chgData name="Ana-Alina" userId="38c076db-dd67-4b80-ab86-ecaf3261299b" providerId="ADAL" clId="{7D21A008-DF19-4E6D-8AAF-68531E52161E}" dt="2020-12-03T09:55:14.537" v="2875" actId="113"/>
        <pc:sldMkLst>
          <pc:docMk/>
          <pc:sldMk cId="457441682" sldId="263"/>
        </pc:sldMkLst>
        <pc:spChg chg="mod">
          <ac:chgData name="Ana-Alina" userId="38c076db-dd67-4b80-ab86-ecaf3261299b" providerId="ADAL" clId="{7D21A008-DF19-4E6D-8AAF-68531E52161E}" dt="2020-12-03T09:55:14.537" v="2875" actId="113"/>
          <ac:spMkLst>
            <pc:docMk/>
            <pc:sldMk cId="457441682" sldId="263"/>
            <ac:spMk id="3" creationId="{523D9B5D-F42D-42D9-826B-EF40B9F15399}"/>
          </ac:spMkLst>
        </pc:spChg>
      </pc:sldChg>
      <pc:sldChg chg="modSp mod">
        <pc:chgData name="Ana-Alina" userId="38c076db-dd67-4b80-ab86-ecaf3261299b" providerId="ADAL" clId="{7D21A008-DF19-4E6D-8AAF-68531E52161E}" dt="2020-12-03T09:56:11.443" v="2899" actId="113"/>
        <pc:sldMkLst>
          <pc:docMk/>
          <pc:sldMk cId="1336926208" sldId="264"/>
        </pc:sldMkLst>
        <pc:spChg chg="mod">
          <ac:chgData name="Ana-Alina" userId="38c076db-dd67-4b80-ab86-ecaf3261299b" providerId="ADAL" clId="{7D21A008-DF19-4E6D-8AAF-68531E52161E}" dt="2020-12-03T09:56:11.443" v="2899" actId="113"/>
          <ac:spMkLst>
            <pc:docMk/>
            <pc:sldMk cId="1336926208" sldId="264"/>
            <ac:spMk id="3" creationId="{FDCE8BD7-4889-4AFC-9FA0-79D600A99C89}"/>
          </ac:spMkLst>
        </pc:spChg>
      </pc:sldChg>
      <pc:sldChg chg="modSp mod">
        <pc:chgData name="Ana-Alina" userId="38c076db-dd67-4b80-ab86-ecaf3261299b" providerId="ADAL" clId="{7D21A008-DF19-4E6D-8AAF-68531E52161E}" dt="2020-12-03T10:07:55.876" v="2939" actId="113"/>
        <pc:sldMkLst>
          <pc:docMk/>
          <pc:sldMk cId="866019654" sldId="265"/>
        </pc:sldMkLst>
        <pc:spChg chg="mod">
          <ac:chgData name="Ana-Alina" userId="38c076db-dd67-4b80-ab86-ecaf3261299b" providerId="ADAL" clId="{7D21A008-DF19-4E6D-8AAF-68531E52161E}" dt="2020-12-03T10:07:55.876" v="2939" actId="113"/>
          <ac:spMkLst>
            <pc:docMk/>
            <pc:sldMk cId="866019654" sldId="265"/>
            <ac:spMk id="3" creationId="{966753B1-7F4F-484E-91B9-30DE094D789A}"/>
          </ac:spMkLst>
        </pc:spChg>
      </pc:sldChg>
      <pc:sldChg chg="modSp mod">
        <pc:chgData name="Ana-Alina" userId="38c076db-dd67-4b80-ab86-ecaf3261299b" providerId="ADAL" clId="{7D21A008-DF19-4E6D-8AAF-68531E52161E}" dt="2020-12-03T10:08:58.777" v="2953" actId="20577"/>
        <pc:sldMkLst>
          <pc:docMk/>
          <pc:sldMk cId="2925084326" sldId="266"/>
        </pc:sldMkLst>
        <pc:spChg chg="mod">
          <ac:chgData name="Ana-Alina" userId="38c076db-dd67-4b80-ab86-ecaf3261299b" providerId="ADAL" clId="{7D21A008-DF19-4E6D-8AAF-68531E52161E}" dt="2020-12-03T10:08:58.777" v="2953" actId="20577"/>
          <ac:spMkLst>
            <pc:docMk/>
            <pc:sldMk cId="2925084326" sldId="266"/>
            <ac:spMk id="3" creationId="{F284EEB5-D530-4752-B692-8998DA0A9032}"/>
          </ac:spMkLst>
        </pc:spChg>
      </pc:sldChg>
      <pc:sldChg chg="modSp mod">
        <pc:chgData name="Ana-Alina" userId="38c076db-dd67-4b80-ab86-ecaf3261299b" providerId="ADAL" clId="{7D21A008-DF19-4E6D-8AAF-68531E52161E}" dt="2020-12-03T10:09:25.307" v="2955" actId="113"/>
        <pc:sldMkLst>
          <pc:docMk/>
          <pc:sldMk cId="839327833" sldId="267"/>
        </pc:sldMkLst>
        <pc:spChg chg="mod">
          <ac:chgData name="Ana-Alina" userId="38c076db-dd67-4b80-ab86-ecaf3261299b" providerId="ADAL" clId="{7D21A008-DF19-4E6D-8AAF-68531E52161E}" dt="2020-12-03T10:09:25.307" v="2955" actId="113"/>
          <ac:spMkLst>
            <pc:docMk/>
            <pc:sldMk cId="839327833" sldId="267"/>
            <ac:spMk id="3" creationId="{90EEA22E-16B5-4DB3-9D28-277FABE8B07D}"/>
          </ac:spMkLst>
        </pc:spChg>
      </pc:sldChg>
      <pc:sldChg chg="modSp mod">
        <pc:chgData name="Ana-Alina" userId="38c076db-dd67-4b80-ab86-ecaf3261299b" providerId="ADAL" clId="{7D21A008-DF19-4E6D-8AAF-68531E52161E}" dt="2020-12-03T10:10:13.608" v="2956" actId="113"/>
        <pc:sldMkLst>
          <pc:docMk/>
          <pc:sldMk cId="1258609418" sldId="269"/>
        </pc:sldMkLst>
        <pc:spChg chg="mod">
          <ac:chgData name="Ana-Alina" userId="38c076db-dd67-4b80-ab86-ecaf3261299b" providerId="ADAL" clId="{7D21A008-DF19-4E6D-8AAF-68531E52161E}" dt="2020-12-03T10:10:13.608" v="2956" actId="113"/>
          <ac:spMkLst>
            <pc:docMk/>
            <pc:sldMk cId="1258609418" sldId="269"/>
            <ac:spMk id="3" creationId="{0E431DE7-D076-45D1-8F67-53DCCE901DE5}"/>
          </ac:spMkLst>
        </pc:spChg>
      </pc:sldChg>
      <pc:sldChg chg="modSp mod">
        <pc:chgData name="Ana-Alina" userId="38c076db-dd67-4b80-ab86-ecaf3261299b" providerId="ADAL" clId="{7D21A008-DF19-4E6D-8AAF-68531E52161E}" dt="2020-12-03T10:10:41.515" v="2957" actId="113"/>
        <pc:sldMkLst>
          <pc:docMk/>
          <pc:sldMk cId="3625312394" sldId="272"/>
        </pc:sldMkLst>
        <pc:spChg chg="mod">
          <ac:chgData name="Ana-Alina" userId="38c076db-dd67-4b80-ab86-ecaf3261299b" providerId="ADAL" clId="{7D21A008-DF19-4E6D-8AAF-68531E52161E}" dt="2020-12-03T10:10:41.515" v="2957" actId="113"/>
          <ac:spMkLst>
            <pc:docMk/>
            <pc:sldMk cId="3625312394" sldId="272"/>
            <ac:spMk id="3" creationId="{956D2908-90D5-4F6D-857C-40C274E77AE0}"/>
          </ac:spMkLst>
        </pc:spChg>
      </pc:sldChg>
      <pc:sldChg chg="modSp mod">
        <pc:chgData name="Ana-Alina" userId="38c076db-dd67-4b80-ab86-ecaf3261299b" providerId="ADAL" clId="{7D21A008-DF19-4E6D-8AAF-68531E52161E}" dt="2020-12-03T10:11:35.684" v="2959" actId="113"/>
        <pc:sldMkLst>
          <pc:docMk/>
          <pc:sldMk cId="3791020383" sldId="273"/>
        </pc:sldMkLst>
        <pc:spChg chg="mod">
          <ac:chgData name="Ana-Alina" userId="38c076db-dd67-4b80-ab86-ecaf3261299b" providerId="ADAL" clId="{7D21A008-DF19-4E6D-8AAF-68531E52161E}" dt="2020-12-03T10:11:35.684" v="2959" actId="113"/>
          <ac:spMkLst>
            <pc:docMk/>
            <pc:sldMk cId="3791020383" sldId="273"/>
            <ac:spMk id="3" creationId="{BCB8B606-1D7C-4FB4-A613-7C3BB82073E8}"/>
          </ac:spMkLst>
        </pc:spChg>
      </pc:sldChg>
      <pc:sldChg chg="modSp mod">
        <pc:chgData name="Ana-Alina" userId="38c076db-dd67-4b80-ab86-ecaf3261299b" providerId="ADAL" clId="{7D21A008-DF19-4E6D-8AAF-68531E52161E}" dt="2020-12-03T10:12:02.291" v="2963" actId="113"/>
        <pc:sldMkLst>
          <pc:docMk/>
          <pc:sldMk cId="165380265" sldId="274"/>
        </pc:sldMkLst>
        <pc:spChg chg="mod">
          <ac:chgData name="Ana-Alina" userId="38c076db-dd67-4b80-ab86-ecaf3261299b" providerId="ADAL" clId="{7D21A008-DF19-4E6D-8AAF-68531E52161E}" dt="2020-12-03T10:12:02.291" v="2963" actId="113"/>
          <ac:spMkLst>
            <pc:docMk/>
            <pc:sldMk cId="165380265" sldId="274"/>
            <ac:spMk id="3" creationId="{BD53498A-D361-40CF-B84E-DB783688DBEF}"/>
          </ac:spMkLst>
        </pc:spChg>
      </pc:sldChg>
      <pc:sldChg chg="modSp mod">
        <pc:chgData name="Ana-Alina" userId="38c076db-dd67-4b80-ab86-ecaf3261299b" providerId="ADAL" clId="{7D21A008-DF19-4E6D-8AAF-68531E52161E}" dt="2020-12-03T10:12:18.389" v="2965" actId="207"/>
        <pc:sldMkLst>
          <pc:docMk/>
          <pc:sldMk cId="1919517344" sldId="275"/>
        </pc:sldMkLst>
        <pc:spChg chg="mod">
          <ac:chgData name="Ana-Alina" userId="38c076db-dd67-4b80-ab86-ecaf3261299b" providerId="ADAL" clId="{7D21A008-DF19-4E6D-8AAF-68531E52161E}" dt="2020-12-03T10:12:18.389" v="2965" actId="207"/>
          <ac:spMkLst>
            <pc:docMk/>
            <pc:sldMk cId="1919517344" sldId="275"/>
            <ac:spMk id="3" creationId="{0401A8F8-1E1B-4F7F-A86E-FF8EE186B774}"/>
          </ac:spMkLst>
        </pc:spChg>
      </pc:sldChg>
      <pc:sldChg chg="modSp mod">
        <pc:chgData name="Ana-Alina" userId="38c076db-dd67-4b80-ab86-ecaf3261299b" providerId="ADAL" clId="{7D21A008-DF19-4E6D-8AAF-68531E52161E}" dt="2020-12-03T10:12:29.692" v="2967" actId="20577"/>
        <pc:sldMkLst>
          <pc:docMk/>
          <pc:sldMk cId="570769680" sldId="276"/>
        </pc:sldMkLst>
        <pc:spChg chg="mod">
          <ac:chgData name="Ana-Alina" userId="38c076db-dd67-4b80-ab86-ecaf3261299b" providerId="ADAL" clId="{7D21A008-DF19-4E6D-8AAF-68531E52161E}" dt="2020-12-03T08:51:50.547" v="1" actId="120"/>
          <ac:spMkLst>
            <pc:docMk/>
            <pc:sldMk cId="570769680" sldId="276"/>
            <ac:spMk id="2" creationId="{A78585F1-F9B8-4BA4-AAD0-F412C195C982}"/>
          </ac:spMkLst>
        </pc:spChg>
        <pc:spChg chg="mod">
          <ac:chgData name="Ana-Alina" userId="38c076db-dd67-4b80-ab86-ecaf3261299b" providerId="ADAL" clId="{7D21A008-DF19-4E6D-8AAF-68531E52161E}" dt="2020-12-03T10:12:29.692" v="2967" actId="20577"/>
          <ac:spMkLst>
            <pc:docMk/>
            <pc:sldMk cId="570769680" sldId="276"/>
            <ac:spMk id="3" creationId="{20FFCBCC-CC87-49E8-8105-DFE6EBF56D1F}"/>
          </ac:spMkLst>
        </pc:spChg>
      </pc:sldChg>
      <pc:sldChg chg="modSp mod">
        <pc:chgData name="Ana-Alina" userId="38c076db-dd67-4b80-ab86-ecaf3261299b" providerId="ADAL" clId="{7D21A008-DF19-4E6D-8AAF-68531E52161E}" dt="2020-12-03T09:08:10.033" v="1167" actId="113"/>
        <pc:sldMkLst>
          <pc:docMk/>
          <pc:sldMk cId="3146832039" sldId="277"/>
        </pc:sldMkLst>
        <pc:spChg chg="mod">
          <ac:chgData name="Ana-Alina" userId="38c076db-dd67-4b80-ab86-ecaf3261299b" providerId="ADAL" clId="{7D21A008-DF19-4E6D-8AAF-68531E52161E}" dt="2020-12-03T09:03:59.968" v="697" actId="120"/>
          <ac:spMkLst>
            <pc:docMk/>
            <pc:sldMk cId="3146832039" sldId="277"/>
            <ac:spMk id="2" creationId="{1B0AEF10-F1A3-4B1A-A7D1-3F030AF83D89}"/>
          </ac:spMkLst>
        </pc:spChg>
        <pc:spChg chg="mod">
          <ac:chgData name="Ana-Alina" userId="38c076db-dd67-4b80-ab86-ecaf3261299b" providerId="ADAL" clId="{7D21A008-DF19-4E6D-8AAF-68531E52161E}" dt="2020-12-03T09:08:10.033" v="1167" actId="113"/>
          <ac:spMkLst>
            <pc:docMk/>
            <pc:sldMk cId="3146832039" sldId="277"/>
            <ac:spMk id="3" creationId="{C89CA4B2-FEA8-4FFD-AF78-E1697CBA9B32}"/>
          </ac:spMkLst>
        </pc:spChg>
      </pc:sldChg>
      <pc:sldChg chg="modSp mod">
        <pc:chgData name="Ana-Alina" userId="38c076db-dd67-4b80-ab86-ecaf3261299b" providerId="ADAL" clId="{7D21A008-DF19-4E6D-8AAF-68531E52161E}" dt="2020-12-03T10:13:04.456" v="2970" actId="113"/>
        <pc:sldMkLst>
          <pc:docMk/>
          <pc:sldMk cId="3236499442" sldId="278"/>
        </pc:sldMkLst>
        <pc:spChg chg="mod">
          <ac:chgData name="Ana-Alina" userId="38c076db-dd67-4b80-ab86-ecaf3261299b" providerId="ADAL" clId="{7D21A008-DF19-4E6D-8AAF-68531E52161E}" dt="2020-12-03T09:08:23.069" v="1169" actId="120"/>
          <ac:spMkLst>
            <pc:docMk/>
            <pc:sldMk cId="3236499442" sldId="278"/>
            <ac:spMk id="2" creationId="{40D4935A-384F-44C6-B2B6-59AC8AD3642D}"/>
          </ac:spMkLst>
        </pc:spChg>
        <pc:spChg chg="mod">
          <ac:chgData name="Ana-Alina" userId="38c076db-dd67-4b80-ab86-ecaf3261299b" providerId="ADAL" clId="{7D21A008-DF19-4E6D-8AAF-68531E52161E}" dt="2020-12-03T10:13:04.456" v="2970" actId="113"/>
          <ac:spMkLst>
            <pc:docMk/>
            <pc:sldMk cId="3236499442" sldId="278"/>
            <ac:spMk id="3" creationId="{7D145BF4-FC90-4141-AADD-60ADB2DA2AD2}"/>
          </ac:spMkLst>
        </pc:spChg>
      </pc:sldChg>
      <pc:sldChg chg="modSp new mod">
        <pc:chgData name="Ana-Alina" userId="38c076db-dd67-4b80-ab86-ecaf3261299b" providerId="ADAL" clId="{7D21A008-DF19-4E6D-8AAF-68531E52161E}" dt="2020-12-03T10:14:33.581" v="2975" actId="20577"/>
        <pc:sldMkLst>
          <pc:docMk/>
          <pc:sldMk cId="1929879730" sldId="279"/>
        </pc:sldMkLst>
        <pc:spChg chg="mod">
          <ac:chgData name="Ana-Alina" userId="38c076db-dd67-4b80-ab86-ecaf3261299b" providerId="ADAL" clId="{7D21A008-DF19-4E6D-8AAF-68531E52161E}" dt="2020-12-03T09:14:13.419" v="1616" actId="120"/>
          <ac:spMkLst>
            <pc:docMk/>
            <pc:sldMk cId="1929879730" sldId="279"/>
            <ac:spMk id="2" creationId="{CE0D3A10-6379-4560-A93F-FBAECFBB46DA}"/>
          </ac:spMkLst>
        </pc:spChg>
        <pc:spChg chg="mod">
          <ac:chgData name="Ana-Alina" userId="38c076db-dd67-4b80-ab86-ecaf3261299b" providerId="ADAL" clId="{7D21A008-DF19-4E6D-8AAF-68531E52161E}" dt="2020-12-03T10:14:33.581" v="2975" actId="20577"/>
          <ac:spMkLst>
            <pc:docMk/>
            <pc:sldMk cId="1929879730" sldId="279"/>
            <ac:spMk id="3" creationId="{A4247FA1-FCA5-40C6-BE95-3597EBF87C20}"/>
          </ac:spMkLst>
        </pc:spChg>
      </pc:sldChg>
      <pc:sldChg chg="modSp new mod">
        <pc:chgData name="Ana-Alina" userId="38c076db-dd67-4b80-ab86-ecaf3261299b" providerId="ADAL" clId="{7D21A008-DF19-4E6D-8AAF-68531E52161E}" dt="2020-12-03T09:48:27.482" v="2532" actId="20577"/>
        <pc:sldMkLst>
          <pc:docMk/>
          <pc:sldMk cId="2901230808" sldId="280"/>
        </pc:sldMkLst>
        <pc:spChg chg="mod">
          <ac:chgData name="Ana-Alina" userId="38c076db-dd67-4b80-ab86-ecaf3261299b" providerId="ADAL" clId="{7D21A008-DF19-4E6D-8AAF-68531E52161E}" dt="2020-12-03T09:40:05.714" v="2373" actId="120"/>
          <ac:spMkLst>
            <pc:docMk/>
            <pc:sldMk cId="2901230808" sldId="280"/>
            <ac:spMk id="2" creationId="{07615737-E19A-4788-A55A-BAFB514E996E}"/>
          </ac:spMkLst>
        </pc:spChg>
        <pc:spChg chg="mod">
          <ac:chgData name="Ana-Alina" userId="38c076db-dd67-4b80-ab86-ecaf3261299b" providerId="ADAL" clId="{7D21A008-DF19-4E6D-8AAF-68531E52161E}" dt="2020-12-03T09:48:27.482" v="2532" actId="20577"/>
          <ac:spMkLst>
            <pc:docMk/>
            <pc:sldMk cId="2901230808" sldId="280"/>
            <ac:spMk id="3" creationId="{DB1C15B5-8512-4E9A-BC3F-766C504EA4A7}"/>
          </ac:spMkLst>
        </pc:spChg>
      </pc:sldChg>
      <pc:sldChg chg="modSp new mod">
        <pc:chgData name="Ana-Alina" userId="38c076db-dd67-4b80-ab86-ecaf3261299b" providerId="ADAL" clId="{7D21A008-DF19-4E6D-8AAF-68531E52161E}" dt="2020-12-03T10:15:24.751" v="2989" actId="207"/>
        <pc:sldMkLst>
          <pc:docMk/>
          <pc:sldMk cId="72642485" sldId="281"/>
        </pc:sldMkLst>
        <pc:spChg chg="mod">
          <ac:chgData name="Ana-Alina" userId="38c076db-dd67-4b80-ab86-ecaf3261299b" providerId="ADAL" clId="{7D21A008-DF19-4E6D-8AAF-68531E52161E}" dt="2020-12-03T09:48:42.864" v="2534" actId="120"/>
          <ac:spMkLst>
            <pc:docMk/>
            <pc:sldMk cId="72642485" sldId="281"/>
            <ac:spMk id="2" creationId="{C4274AE5-71C6-4718-93AA-6102D9143C69}"/>
          </ac:spMkLst>
        </pc:spChg>
        <pc:spChg chg="mod">
          <ac:chgData name="Ana-Alina" userId="38c076db-dd67-4b80-ab86-ecaf3261299b" providerId="ADAL" clId="{7D21A008-DF19-4E6D-8AAF-68531E52161E}" dt="2020-12-03T10:15:24.751" v="2989" actId="207"/>
          <ac:spMkLst>
            <pc:docMk/>
            <pc:sldMk cId="72642485" sldId="281"/>
            <ac:spMk id="3" creationId="{33173840-272B-4F55-B7F8-461CDEB76C50}"/>
          </ac:spMkLst>
        </pc:spChg>
      </pc:sldChg>
      <pc:sldChg chg="modSp new mod">
        <pc:chgData name="Ana-Alina" userId="38c076db-dd67-4b80-ab86-ecaf3261299b" providerId="ADAL" clId="{7D21A008-DF19-4E6D-8AAF-68531E52161E}" dt="2020-12-03T10:05:51.955" v="2916" actId="120"/>
        <pc:sldMkLst>
          <pc:docMk/>
          <pc:sldMk cId="1923444268" sldId="282"/>
        </pc:sldMkLst>
        <pc:spChg chg="mod">
          <ac:chgData name="Ana-Alina" userId="38c076db-dd67-4b80-ab86-ecaf3261299b" providerId="ADAL" clId="{7D21A008-DF19-4E6D-8AAF-68531E52161E}" dt="2020-12-03T10:05:51.955" v="2916" actId="120"/>
          <ac:spMkLst>
            <pc:docMk/>
            <pc:sldMk cId="1923444268" sldId="282"/>
            <ac:spMk id="2" creationId="{B9480E08-7306-4750-8466-2409562F121B}"/>
          </ac:spMkLst>
        </pc:spChg>
        <pc:spChg chg="mod">
          <ac:chgData name="Ana-Alina" userId="38c076db-dd67-4b80-ab86-ecaf3261299b" providerId="ADAL" clId="{7D21A008-DF19-4E6D-8AAF-68531E52161E}" dt="2020-12-03T10:05:43.611" v="2901"/>
          <ac:spMkLst>
            <pc:docMk/>
            <pc:sldMk cId="1923444268" sldId="282"/>
            <ac:spMk id="3" creationId="{751216CD-2A32-4F04-9AC1-E295FF1DCE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409885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D70E0-681F-4B4F-820D-64C308F4150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212005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1090559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325635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2916240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1964630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1764364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1367231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37313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122896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D70E0-681F-4B4F-820D-64C308F415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133117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FD70E0-681F-4B4F-820D-64C308F4150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2976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D70E0-681F-4B4F-820D-64C308F41509}"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173584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FD70E0-681F-4B4F-820D-64C308F41509}"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359952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D70E0-681F-4B4F-820D-64C308F41509}"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338372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D70E0-681F-4B4F-820D-64C308F4150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3811872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D70E0-681F-4B4F-820D-64C308F4150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BED5C-0CF7-46BA-95BC-04E31AD9F2AD}" type="slidenum">
              <a:rPr lang="en-US" smtClean="0"/>
              <a:t>‹#›</a:t>
            </a:fld>
            <a:endParaRPr lang="en-US"/>
          </a:p>
        </p:txBody>
      </p:sp>
    </p:spTree>
    <p:extLst>
      <p:ext uri="{BB962C8B-B14F-4D97-AF65-F5344CB8AC3E}">
        <p14:creationId xmlns:p14="http://schemas.microsoft.com/office/powerpoint/2010/main" val="238020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FD70E0-681F-4B4F-820D-64C308F41509}" type="datetimeFigureOut">
              <a:rPr lang="en-US" smtClean="0"/>
              <a:t>12/3/2020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EBED5C-0CF7-46BA-95BC-04E31AD9F2AD}" type="slidenum">
              <a:rPr lang="en-US" smtClean="0"/>
              <a:t>‹#›</a:t>
            </a:fld>
            <a:endParaRPr lang="en-US"/>
          </a:p>
        </p:txBody>
      </p:sp>
    </p:spTree>
    <p:extLst>
      <p:ext uri="{BB962C8B-B14F-4D97-AF65-F5344CB8AC3E}">
        <p14:creationId xmlns:p14="http://schemas.microsoft.com/office/powerpoint/2010/main" val="11261129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56E09-DFFB-406F-A6A4-92EC1EB3C588}"/>
              </a:ext>
            </a:extLst>
          </p:cNvPr>
          <p:cNvSpPr>
            <a:spLocks noGrp="1"/>
          </p:cNvSpPr>
          <p:nvPr>
            <p:ph idx="1"/>
          </p:nvPr>
        </p:nvSpPr>
        <p:spPr>
          <a:xfrm>
            <a:off x="1086643" y="1469570"/>
            <a:ext cx="10018713" cy="3124201"/>
          </a:xfrm>
        </p:spPr>
        <p:txBody>
          <a:bodyPr>
            <a:normAutofit/>
          </a:bodyPr>
          <a:lstStyle/>
          <a:p>
            <a:pPr marL="0" indent="0" algn="ctr">
              <a:buNone/>
            </a:pPr>
            <a:r>
              <a:rPr lang="en-US" sz="6000" b="1" dirty="0"/>
              <a:t>E-Commerce Sales Forecast</a:t>
            </a:r>
          </a:p>
          <a:p>
            <a:pPr marL="0" indent="0" algn="ctr">
              <a:buNone/>
            </a:pPr>
            <a:r>
              <a:rPr lang="en-US" sz="3200" b="1" dirty="0"/>
              <a:t>(Laura Fink)</a:t>
            </a:r>
          </a:p>
        </p:txBody>
      </p:sp>
    </p:spTree>
    <p:extLst>
      <p:ext uri="{BB962C8B-B14F-4D97-AF65-F5344CB8AC3E}">
        <p14:creationId xmlns:p14="http://schemas.microsoft.com/office/powerpoint/2010/main" val="3818757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8E3B-D0FE-4899-B495-12B11A13F97E}"/>
              </a:ext>
            </a:extLst>
          </p:cNvPr>
          <p:cNvSpPr>
            <a:spLocks noGrp="1"/>
          </p:cNvSpPr>
          <p:nvPr>
            <p:ph type="title"/>
          </p:nvPr>
        </p:nvSpPr>
        <p:spPr/>
        <p:txBody>
          <a:bodyPr/>
          <a:lstStyle/>
          <a:p>
            <a:pPr algn="l"/>
            <a:r>
              <a:rPr lang="en-US" b="1" dirty="0"/>
              <a:t>Explore the data</a:t>
            </a:r>
            <a:endParaRPr lang="en-US" dirty="0"/>
          </a:p>
        </p:txBody>
      </p:sp>
      <p:sp>
        <p:nvSpPr>
          <p:cNvPr id="3" name="Content Placeholder 2">
            <a:extLst>
              <a:ext uri="{FF2B5EF4-FFF2-40B4-BE49-F238E27FC236}">
                <a16:creationId xmlns:a16="http://schemas.microsoft.com/office/drawing/2014/main" id="{90EEA22E-16B5-4DB3-9D28-277FABE8B07D}"/>
              </a:ext>
            </a:extLst>
          </p:cNvPr>
          <p:cNvSpPr>
            <a:spLocks noGrp="1"/>
          </p:cNvSpPr>
          <p:nvPr>
            <p:ph idx="1"/>
          </p:nvPr>
        </p:nvSpPr>
        <p:spPr/>
        <p:txBody>
          <a:bodyPr/>
          <a:lstStyle/>
          <a:p>
            <a:r>
              <a:rPr lang="en-US" dirty="0"/>
              <a:t>Unique number of </a:t>
            </a:r>
            <a:r>
              <a:rPr lang="en-US" b="1" dirty="0" err="1"/>
              <a:t>StockCodes</a:t>
            </a:r>
            <a:r>
              <a:rPr lang="en-US" dirty="0"/>
              <a:t>: 2781</a:t>
            </a:r>
          </a:p>
          <a:p>
            <a:r>
              <a:rPr lang="en-US" dirty="0"/>
              <a:t>Unique number of </a:t>
            </a:r>
            <a:r>
              <a:rPr lang="en-US" b="1" dirty="0"/>
              <a:t>Descriptions</a:t>
            </a:r>
            <a:r>
              <a:rPr lang="en-US" dirty="0"/>
              <a:t>: 2981</a:t>
            </a:r>
          </a:p>
          <a:p>
            <a:r>
              <a:rPr lang="en-US" dirty="0"/>
              <a:t>We have </a:t>
            </a:r>
            <a:r>
              <a:rPr lang="en-US" b="1" dirty="0"/>
              <a:t>more Descriptions than </a:t>
            </a:r>
            <a:r>
              <a:rPr lang="en-US" b="1" dirty="0" err="1"/>
              <a:t>StockCodes</a:t>
            </a:r>
            <a:r>
              <a:rPr lang="en-US" b="1" dirty="0"/>
              <a:t> </a:t>
            </a:r>
            <a:r>
              <a:rPr lang="en-US" dirty="0"/>
              <a:t>because we still have </a:t>
            </a:r>
            <a:r>
              <a:rPr lang="en-US" b="1" dirty="0" err="1"/>
              <a:t>StockCodes</a:t>
            </a:r>
            <a:r>
              <a:rPr lang="en-US" b="1" dirty="0"/>
              <a:t> with multiple Descriptions</a:t>
            </a:r>
            <a:r>
              <a:rPr lang="en-US" dirty="0"/>
              <a:t>. </a:t>
            </a:r>
          </a:p>
        </p:txBody>
      </p:sp>
    </p:spTree>
    <p:extLst>
      <p:ext uri="{BB962C8B-B14F-4D97-AF65-F5344CB8AC3E}">
        <p14:creationId xmlns:p14="http://schemas.microsoft.com/office/powerpoint/2010/main" val="83932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4F72-DFB2-43CC-9EC6-E8906F10097B}"/>
              </a:ext>
            </a:extLst>
          </p:cNvPr>
          <p:cNvSpPr>
            <a:spLocks noGrp="1"/>
          </p:cNvSpPr>
          <p:nvPr>
            <p:ph type="title"/>
          </p:nvPr>
        </p:nvSpPr>
        <p:spPr/>
        <p:txBody>
          <a:bodyPr/>
          <a:lstStyle/>
          <a:p>
            <a:pPr algn="l"/>
            <a:r>
              <a:rPr lang="en-US" b="1" dirty="0"/>
              <a:t>Explore the data</a:t>
            </a:r>
            <a:endParaRPr lang="en-US" dirty="0"/>
          </a:p>
        </p:txBody>
      </p:sp>
      <p:sp>
        <p:nvSpPr>
          <p:cNvPr id="3" name="Content Placeholder 2">
            <a:extLst>
              <a:ext uri="{FF2B5EF4-FFF2-40B4-BE49-F238E27FC236}">
                <a16:creationId xmlns:a16="http://schemas.microsoft.com/office/drawing/2014/main" id="{4739BFA4-420B-4515-A9F4-357EEF2FF962}"/>
              </a:ext>
            </a:extLst>
          </p:cNvPr>
          <p:cNvSpPr>
            <a:spLocks noGrp="1"/>
          </p:cNvSpPr>
          <p:nvPr>
            <p:ph idx="1"/>
          </p:nvPr>
        </p:nvSpPr>
        <p:spPr/>
        <p:txBody>
          <a:bodyPr/>
          <a:lstStyle/>
          <a:p>
            <a:r>
              <a:rPr lang="en-US" b="1" dirty="0"/>
              <a:t>Number of Customers:</a:t>
            </a:r>
            <a:r>
              <a:rPr lang="en-US" dirty="0"/>
              <a:t> 4315</a:t>
            </a:r>
          </a:p>
          <a:p>
            <a:r>
              <a:rPr lang="en-US" b="1" dirty="0"/>
              <a:t>Number of Countries delivered by the retailer: </a:t>
            </a:r>
            <a:r>
              <a:rPr lang="en-US" dirty="0"/>
              <a:t>37 (unique)</a:t>
            </a:r>
          </a:p>
          <a:p>
            <a:r>
              <a:rPr lang="en-US" dirty="0"/>
              <a:t>It is noticed that the retailer sells almost all the products in </a:t>
            </a:r>
            <a:r>
              <a:rPr lang="en-US" b="1" dirty="0"/>
              <a:t>UK</a:t>
            </a:r>
            <a:r>
              <a:rPr lang="en-US" dirty="0"/>
              <a:t>, followed by</a:t>
            </a:r>
            <a:r>
              <a:rPr lang="en-US" b="1" dirty="0"/>
              <a:t> many European countries.</a:t>
            </a:r>
          </a:p>
        </p:txBody>
      </p:sp>
    </p:spTree>
    <p:extLst>
      <p:ext uri="{BB962C8B-B14F-4D97-AF65-F5344CB8AC3E}">
        <p14:creationId xmlns:p14="http://schemas.microsoft.com/office/powerpoint/2010/main" val="204611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0DC4-EE31-4008-B59E-69C94EF998B4}"/>
              </a:ext>
            </a:extLst>
          </p:cNvPr>
          <p:cNvSpPr>
            <a:spLocks noGrp="1"/>
          </p:cNvSpPr>
          <p:nvPr>
            <p:ph type="title"/>
          </p:nvPr>
        </p:nvSpPr>
        <p:spPr/>
        <p:txBody>
          <a:bodyPr/>
          <a:lstStyle/>
          <a:p>
            <a:pPr algn="l"/>
            <a:r>
              <a:rPr lang="en-US" b="1" dirty="0"/>
              <a:t>Explore the data</a:t>
            </a:r>
            <a:endParaRPr lang="en-US" dirty="0"/>
          </a:p>
        </p:txBody>
      </p:sp>
      <p:sp>
        <p:nvSpPr>
          <p:cNvPr id="3" name="Content Placeholder 2">
            <a:extLst>
              <a:ext uri="{FF2B5EF4-FFF2-40B4-BE49-F238E27FC236}">
                <a16:creationId xmlns:a16="http://schemas.microsoft.com/office/drawing/2014/main" id="{0E431DE7-D076-45D1-8F67-53DCCE901DE5}"/>
              </a:ext>
            </a:extLst>
          </p:cNvPr>
          <p:cNvSpPr>
            <a:spLocks noGrp="1"/>
          </p:cNvSpPr>
          <p:nvPr>
            <p:ph idx="1"/>
          </p:nvPr>
        </p:nvSpPr>
        <p:spPr/>
        <p:txBody>
          <a:bodyPr/>
          <a:lstStyle/>
          <a:p>
            <a:r>
              <a:rPr lang="en-US" dirty="0"/>
              <a:t>We dropped some rows because we found that they had the </a:t>
            </a:r>
            <a:r>
              <a:rPr lang="en-US" b="1" dirty="0" err="1"/>
              <a:t>UnitPrice</a:t>
            </a:r>
            <a:r>
              <a:rPr lang="en-US" dirty="0"/>
              <a:t> equal to zero which is not normal. </a:t>
            </a:r>
          </a:p>
          <a:p>
            <a:r>
              <a:rPr lang="en-US" dirty="0"/>
              <a:t>We decided to keep in analysis just the transactions with </a:t>
            </a:r>
            <a:r>
              <a:rPr lang="en-US" b="1" dirty="0"/>
              <a:t>prices</a:t>
            </a:r>
            <a:r>
              <a:rPr lang="en-US" dirty="0"/>
              <a:t> between 0.13 (exp(-2)) and 20.08 (exp(3)) as we don’t want to make predictions for rare products with high prices.  </a:t>
            </a:r>
          </a:p>
          <a:p>
            <a:endParaRPr lang="en-US" dirty="0"/>
          </a:p>
        </p:txBody>
      </p:sp>
    </p:spTree>
    <p:extLst>
      <p:ext uri="{BB962C8B-B14F-4D97-AF65-F5344CB8AC3E}">
        <p14:creationId xmlns:p14="http://schemas.microsoft.com/office/powerpoint/2010/main" val="125860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78CF-D25B-4F5C-938A-94D0C0422E5E}"/>
              </a:ext>
            </a:extLst>
          </p:cNvPr>
          <p:cNvSpPr>
            <a:spLocks noGrp="1"/>
          </p:cNvSpPr>
          <p:nvPr>
            <p:ph type="title"/>
          </p:nvPr>
        </p:nvSpPr>
        <p:spPr/>
        <p:txBody>
          <a:bodyPr/>
          <a:lstStyle/>
          <a:p>
            <a:pPr algn="l"/>
            <a:r>
              <a:rPr lang="en-US" b="1" dirty="0"/>
              <a:t>Explore the data</a:t>
            </a:r>
            <a:endParaRPr lang="en-US" dirty="0"/>
          </a:p>
        </p:txBody>
      </p:sp>
      <p:sp>
        <p:nvSpPr>
          <p:cNvPr id="3" name="Content Placeholder 2">
            <a:extLst>
              <a:ext uri="{FF2B5EF4-FFF2-40B4-BE49-F238E27FC236}">
                <a16:creationId xmlns:a16="http://schemas.microsoft.com/office/drawing/2014/main" id="{449BEE76-D985-401A-8C61-278F39079891}"/>
              </a:ext>
            </a:extLst>
          </p:cNvPr>
          <p:cNvSpPr>
            <a:spLocks noGrp="1"/>
          </p:cNvSpPr>
          <p:nvPr>
            <p:ph idx="1"/>
          </p:nvPr>
        </p:nvSpPr>
        <p:spPr/>
        <p:txBody>
          <a:bodyPr/>
          <a:lstStyle/>
          <a:p>
            <a:r>
              <a:rPr lang="en-US" dirty="0"/>
              <a:t>Moving on to the </a:t>
            </a:r>
            <a:r>
              <a:rPr lang="en-US" b="1" dirty="0"/>
              <a:t>Quantities </a:t>
            </a:r>
            <a:r>
              <a:rPr lang="en-US" dirty="0"/>
              <a:t>Analysis we saw that most products are sold in quantities from 1 to 12, but there are again some unrealistic outliers and with the help of log-transformed distribution it would make sense to make a cut at 54.59 (exp (4)). In this case we would still cover more than 95% of the data. </a:t>
            </a:r>
          </a:p>
        </p:txBody>
      </p:sp>
    </p:spTree>
    <p:extLst>
      <p:ext uri="{BB962C8B-B14F-4D97-AF65-F5344CB8AC3E}">
        <p14:creationId xmlns:p14="http://schemas.microsoft.com/office/powerpoint/2010/main" val="312625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CDD9-46A3-4D59-B9EA-9F442595BDEC}"/>
              </a:ext>
            </a:extLst>
          </p:cNvPr>
          <p:cNvSpPr>
            <a:spLocks noGrp="1"/>
          </p:cNvSpPr>
          <p:nvPr>
            <p:ph type="title"/>
          </p:nvPr>
        </p:nvSpPr>
        <p:spPr/>
        <p:txBody>
          <a:bodyPr/>
          <a:lstStyle/>
          <a:p>
            <a:pPr algn="l"/>
            <a:r>
              <a:rPr lang="en-US" b="1" dirty="0"/>
              <a:t>Focus on daily product sales</a:t>
            </a:r>
            <a:endParaRPr lang="en-US" dirty="0"/>
          </a:p>
        </p:txBody>
      </p:sp>
      <p:sp>
        <p:nvSpPr>
          <p:cNvPr id="3" name="Content Placeholder 2">
            <a:extLst>
              <a:ext uri="{FF2B5EF4-FFF2-40B4-BE49-F238E27FC236}">
                <a16:creationId xmlns:a16="http://schemas.microsoft.com/office/drawing/2014/main" id="{7AF59260-F15E-4A37-91C0-A5E077B652F0}"/>
              </a:ext>
            </a:extLst>
          </p:cNvPr>
          <p:cNvSpPr>
            <a:spLocks noGrp="1"/>
          </p:cNvSpPr>
          <p:nvPr>
            <p:ph idx="1"/>
          </p:nvPr>
        </p:nvSpPr>
        <p:spPr/>
        <p:txBody>
          <a:bodyPr/>
          <a:lstStyle/>
          <a:p>
            <a:r>
              <a:rPr lang="en-US" dirty="0"/>
              <a:t>We computed a daily aggregation of this data by extracting temporal features out of the </a:t>
            </a:r>
            <a:r>
              <a:rPr lang="en-US" b="1" dirty="0" err="1"/>
              <a:t>InvoiceDate</a:t>
            </a:r>
            <a:r>
              <a:rPr lang="en-US" dirty="0"/>
              <a:t>. We also computed the Revenue gained by a transaction using the </a:t>
            </a:r>
            <a:r>
              <a:rPr lang="en-US" b="1" dirty="0" err="1"/>
              <a:t>UnitPrice</a:t>
            </a:r>
            <a:r>
              <a:rPr lang="en-US" dirty="0"/>
              <a:t> and the </a:t>
            </a:r>
            <a:r>
              <a:rPr lang="en-US" b="1" dirty="0"/>
              <a:t>Quantity</a:t>
            </a:r>
            <a:r>
              <a:rPr lang="en-US" dirty="0"/>
              <a:t>. (</a:t>
            </a:r>
            <a:r>
              <a:rPr lang="en-US" b="1" i="1" dirty="0"/>
              <a:t>Revenue = Quantity * </a:t>
            </a:r>
            <a:r>
              <a:rPr lang="en-US" b="1" i="1" dirty="0" err="1"/>
              <a:t>UnitPrice</a:t>
            </a:r>
            <a:r>
              <a:rPr lang="en-US" dirty="0"/>
              <a:t>)</a:t>
            </a:r>
          </a:p>
        </p:txBody>
      </p:sp>
    </p:spTree>
    <p:extLst>
      <p:ext uri="{BB962C8B-B14F-4D97-AF65-F5344CB8AC3E}">
        <p14:creationId xmlns:p14="http://schemas.microsoft.com/office/powerpoint/2010/main" val="341166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ECA4-98AA-441D-9C3A-804B7940AB6F}"/>
              </a:ext>
            </a:extLst>
          </p:cNvPr>
          <p:cNvSpPr>
            <a:spLocks noGrp="1"/>
          </p:cNvSpPr>
          <p:nvPr>
            <p:ph type="title"/>
          </p:nvPr>
        </p:nvSpPr>
        <p:spPr/>
        <p:txBody>
          <a:bodyPr/>
          <a:lstStyle/>
          <a:p>
            <a:pPr algn="l"/>
            <a:r>
              <a:rPr lang="en-US" b="1" dirty="0"/>
              <a:t>Focus on daily product sales</a:t>
            </a:r>
            <a:endParaRPr lang="en-US" dirty="0"/>
          </a:p>
        </p:txBody>
      </p:sp>
      <p:sp>
        <p:nvSpPr>
          <p:cNvPr id="3" name="Content Placeholder 2">
            <a:extLst>
              <a:ext uri="{FF2B5EF4-FFF2-40B4-BE49-F238E27FC236}">
                <a16:creationId xmlns:a16="http://schemas.microsoft.com/office/drawing/2014/main" id="{956D2908-90D5-4F6D-857C-40C274E77AE0}"/>
              </a:ext>
            </a:extLst>
          </p:cNvPr>
          <p:cNvSpPr>
            <a:spLocks noGrp="1"/>
          </p:cNvSpPr>
          <p:nvPr>
            <p:ph idx="1"/>
          </p:nvPr>
        </p:nvSpPr>
        <p:spPr/>
        <p:txBody>
          <a:bodyPr>
            <a:normAutofit lnSpcReduction="10000"/>
          </a:bodyPr>
          <a:lstStyle/>
          <a:p>
            <a:r>
              <a:rPr lang="en-US" b="1" dirty="0">
                <a:solidFill>
                  <a:srgbClr val="FF0000"/>
                </a:solidFill>
              </a:rPr>
              <a:t>How are the quantities and revenues distributed?</a:t>
            </a:r>
          </a:p>
          <a:p>
            <a:pPr marL="0" indent="0">
              <a:buNone/>
            </a:pPr>
            <a:r>
              <a:rPr lang="en-US" dirty="0"/>
              <a:t>     As can be seen by the min and max values the target variables shows </a:t>
            </a:r>
            <a:r>
              <a:rPr lang="en-US" b="1" dirty="0"/>
              <a:t>extreme outliers</a:t>
            </a:r>
            <a:r>
              <a:rPr lang="en-US" dirty="0"/>
              <a:t>. Thus, we will exclude them as they will mislead our validation.</a:t>
            </a:r>
          </a:p>
          <a:p>
            <a:pPr marL="0" indent="0">
              <a:buNone/>
            </a:pPr>
            <a:r>
              <a:rPr lang="en-US" dirty="0"/>
              <a:t>       Use only target ranges data that are occupied by 90%</a:t>
            </a:r>
          </a:p>
          <a:p>
            <a:pPr marL="0" indent="0">
              <a:buNone/>
            </a:pPr>
            <a:r>
              <a:rPr lang="en-US" dirty="0"/>
              <a:t>of the data entries. Just be aware of the fact that we have</a:t>
            </a:r>
          </a:p>
          <a:p>
            <a:pPr marL="0" indent="0">
              <a:buNone/>
            </a:pPr>
            <a:r>
              <a:rPr lang="en-US" dirty="0"/>
              <a:t>lost some information given by the % we have excluded. </a:t>
            </a:r>
          </a:p>
          <a:p>
            <a:endParaRPr lang="en-US" dirty="0"/>
          </a:p>
        </p:txBody>
      </p:sp>
      <p:pic>
        <p:nvPicPr>
          <p:cNvPr id="5" name="Picture 4">
            <a:extLst>
              <a:ext uri="{FF2B5EF4-FFF2-40B4-BE49-F238E27FC236}">
                <a16:creationId xmlns:a16="http://schemas.microsoft.com/office/drawing/2014/main" id="{A77923F0-1943-4536-B943-F613339DF779}"/>
              </a:ext>
            </a:extLst>
          </p:cNvPr>
          <p:cNvPicPr>
            <a:picLocks noChangeAspect="1"/>
          </p:cNvPicPr>
          <p:nvPr/>
        </p:nvPicPr>
        <p:blipFill>
          <a:blip r:embed="rId2"/>
          <a:stretch>
            <a:fillRect/>
          </a:stretch>
        </p:blipFill>
        <p:spPr>
          <a:xfrm>
            <a:off x="8835938" y="3782784"/>
            <a:ext cx="3123176" cy="2511515"/>
          </a:xfrm>
          <a:prstGeom prst="rect">
            <a:avLst/>
          </a:prstGeom>
        </p:spPr>
      </p:pic>
    </p:spTree>
    <p:extLst>
      <p:ext uri="{BB962C8B-B14F-4D97-AF65-F5344CB8AC3E}">
        <p14:creationId xmlns:p14="http://schemas.microsoft.com/office/powerpoint/2010/main" val="362531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A291-DDC1-4FC5-A8F3-EA6D90D74F24}"/>
              </a:ext>
            </a:extLst>
          </p:cNvPr>
          <p:cNvSpPr>
            <a:spLocks noGrp="1"/>
          </p:cNvSpPr>
          <p:nvPr>
            <p:ph type="title"/>
          </p:nvPr>
        </p:nvSpPr>
        <p:spPr/>
        <p:txBody>
          <a:bodyPr/>
          <a:lstStyle/>
          <a:p>
            <a:pPr algn="l"/>
            <a:r>
              <a:rPr lang="en-US" b="1" dirty="0"/>
              <a:t>Focus on daily product sales</a:t>
            </a:r>
            <a:endParaRPr lang="en-US" dirty="0"/>
          </a:p>
        </p:txBody>
      </p:sp>
      <p:sp>
        <p:nvSpPr>
          <p:cNvPr id="3" name="Content Placeholder 2">
            <a:extLst>
              <a:ext uri="{FF2B5EF4-FFF2-40B4-BE49-F238E27FC236}">
                <a16:creationId xmlns:a16="http://schemas.microsoft.com/office/drawing/2014/main" id="{BCB8B606-1D7C-4FB4-A613-7C3BB82073E8}"/>
              </a:ext>
            </a:extLst>
          </p:cNvPr>
          <p:cNvSpPr>
            <a:spLocks noGrp="1"/>
          </p:cNvSpPr>
          <p:nvPr>
            <p:ph idx="1"/>
          </p:nvPr>
        </p:nvSpPr>
        <p:spPr/>
        <p:txBody>
          <a:bodyPr/>
          <a:lstStyle/>
          <a:p>
            <a:r>
              <a:rPr lang="en-US" b="1" dirty="0"/>
              <a:t>Number of lost entries: </a:t>
            </a:r>
            <a:r>
              <a:rPr lang="en-US" dirty="0"/>
              <a:t>5258</a:t>
            </a:r>
          </a:p>
          <a:p>
            <a:r>
              <a:rPr lang="en-US" dirty="0"/>
              <a:t>Looking at the remaining distributions of daily quantities we can see that the distributions are </a:t>
            </a:r>
            <a:r>
              <a:rPr lang="en-US" b="1" dirty="0"/>
              <a:t>right skewed</a:t>
            </a:r>
            <a:r>
              <a:rPr lang="en-US" dirty="0"/>
              <a:t>. (lower values are more common)</a:t>
            </a:r>
          </a:p>
          <a:p>
            <a:r>
              <a:rPr lang="en-US" dirty="0"/>
              <a:t>Daily sales quantities seem to be </a:t>
            </a:r>
            <a:r>
              <a:rPr lang="en-US" b="1" dirty="0">
                <a:solidFill>
                  <a:srgbClr val="FF0000"/>
                </a:solidFill>
              </a:rPr>
              <a:t>multimodal</a:t>
            </a:r>
            <a:r>
              <a:rPr lang="en-US" dirty="0"/>
              <a:t>: a daily sale of 1 is common as well as quantity of 12 and 24. We can say that quantities are often divisible by 2 or 3. </a:t>
            </a:r>
          </a:p>
          <a:p>
            <a:r>
              <a:rPr lang="en-US" dirty="0"/>
              <a:t>Specific products are often bought </a:t>
            </a:r>
            <a:r>
              <a:rPr lang="en-US" b="1" dirty="0"/>
              <a:t>as single quantities or in a small bunch</a:t>
            </a:r>
            <a:r>
              <a:rPr lang="en-US" dirty="0"/>
              <a:t>. </a:t>
            </a:r>
          </a:p>
        </p:txBody>
      </p:sp>
    </p:spTree>
    <p:extLst>
      <p:ext uri="{BB962C8B-B14F-4D97-AF65-F5344CB8AC3E}">
        <p14:creationId xmlns:p14="http://schemas.microsoft.com/office/powerpoint/2010/main" val="379102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4F79-82B8-45DE-AF2B-1B67581E64A8}"/>
              </a:ext>
            </a:extLst>
          </p:cNvPr>
          <p:cNvSpPr>
            <a:spLocks noGrp="1"/>
          </p:cNvSpPr>
          <p:nvPr>
            <p:ph type="title"/>
          </p:nvPr>
        </p:nvSpPr>
        <p:spPr/>
        <p:txBody>
          <a:bodyPr/>
          <a:lstStyle/>
          <a:p>
            <a:pPr algn="l"/>
            <a:r>
              <a:rPr lang="en-US" b="1" dirty="0"/>
              <a:t>Prediction of daily product sales</a:t>
            </a:r>
            <a:endParaRPr lang="en-US" dirty="0"/>
          </a:p>
        </p:txBody>
      </p:sp>
      <p:sp>
        <p:nvSpPr>
          <p:cNvPr id="3" name="Content Placeholder 2">
            <a:extLst>
              <a:ext uri="{FF2B5EF4-FFF2-40B4-BE49-F238E27FC236}">
                <a16:creationId xmlns:a16="http://schemas.microsoft.com/office/drawing/2014/main" id="{BD53498A-D361-40CF-B84E-DB783688DBEF}"/>
              </a:ext>
            </a:extLst>
          </p:cNvPr>
          <p:cNvSpPr>
            <a:spLocks noGrp="1"/>
          </p:cNvSpPr>
          <p:nvPr>
            <p:ph idx="1"/>
          </p:nvPr>
        </p:nvSpPr>
        <p:spPr/>
        <p:txBody>
          <a:bodyPr>
            <a:normAutofit fontScale="92500"/>
          </a:bodyPr>
          <a:lstStyle/>
          <a:p>
            <a:r>
              <a:rPr lang="en-US" dirty="0"/>
              <a:t>Usage of </a:t>
            </a:r>
            <a:r>
              <a:rPr lang="en-US" b="1" dirty="0" err="1">
                <a:solidFill>
                  <a:srgbClr val="FF0000"/>
                </a:solidFill>
              </a:rPr>
              <a:t>catboost</a:t>
            </a:r>
            <a:r>
              <a:rPr lang="en-US" dirty="0"/>
              <a:t> as </a:t>
            </a:r>
            <a:r>
              <a:rPr lang="en-US" b="1" dirty="0"/>
              <a:t>predictive model</a:t>
            </a:r>
            <a:r>
              <a:rPr lang="en-US" dirty="0"/>
              <a:t>.</a:t>
            </a:r>
          </a:p>
          <a:p>
            <a:r>
              <a:rPr lang="en-US" dirty="0"/>
              <a:t>The prediction of daily </a:t>
            </a:r>
            <a:r>
              <a:rPr lang="en-US" b="1" dirty="0"/>
              <a:t>Quantities</a:t>
            </a:r>
            <a:r>
              <a:rPr lang="en-US" dirty="0"/>
              <a:t> and </a:t>
            </a:r>
            <a:r>
              <a:rPr lang="en-US" b="1" dirty="0"/>
              <a:t>Revenues</a:t>
            </a:r>
            <a:r>
              <a:rPr lang="en-US" dirty="0"/>
              <a:t> are both </a:t>
            </a:r>
            <a:r>
              <a:rPr lang="en-US" b="1" dirty="0"/>
              <a:t>regression</a:t>
            </a:r>
            <a:r>
              <a:rPr lang="en-US" dirty="0"/>
              <a:t> tasks and we will use the </a:t>
            </a:r>
            <a:r>
              <a:rPr lang="en-US" b="1" dirty="0" err="1">
                <a:solidFill>
                  <a:srgbClr val="FF0000"/>
                </a:solidFill>
              </a:rPr>
              <a:t>catboost</a:t>
            </a:r>
            <a:r>
              <a:rPr lang="en-US" b="1" dirty="0">
                <a:solidFill>
                  <a:srgbClr val="FF0000"/>
                </a:solidFill>
              </a:rPr>
              <a:t> regressor</a:t>
            </a:r>
            <a:r>
              <a:rPr lang="en-US" dirty="0"/>
              <a:t>. </a:t>
            </a:r>
          </a:p>
          <a:p>
            <a:r>
              <a:rPr lang="en-US" dirty="0"/>
              <a:t>For the </a:t>
            </a:r>
            <a:r>
              <a:rPr lang="en-US" b="1" dirty="0"/>
              <a:t>loss and metric function</a:t>
            </a:r>
            <a:r>
              <a:rPr lang="en-US" dirty="0"/>
              <a:t> we chose </a:t>
            </a:r>
            <a:r>
              <a:rPr lang="en-US" b="1" dirty="0"/>
              <a:t>RMSE (Root Mean Square Error) </a:t>
            </a:r>
            <a:r>
              <a:rPr lang="en-US" dirty="0"/>
              <a:t>and it computes the </a:t>
            </a:r>
            <a:r>
              <a:rPr lang="en-US" b="1" dirty="0"/>
              <a:t>error between the target value and the predicted value</a:t>
            </a:r>
            <a:r>
              <a:rPr lang="en-US" dirty="0"/>
              <a:t>, takes the square to make sure both positive and negative deviations contribute to the sum in the same way. Then, the mean is taken by dividing with the total amount of entries in the data and finally to obtain the error for single predictions the root is taken. </a:t>
            </a:r>
          </a:p>
        </p:txBody>
      </p:sp>
    </p:spTree>
    <p:extLst>
      <p:ext uri="{BB962C8B-B14F-4D97-AF65-F5344CB8AC3E}">
        <p14:creationId xmlns:p14="http://schemas.microsoft.com/office/powerpoint/2010/main" val="16538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52A7-3922-4790-9492-B9B55A048622}"/>
              </a:ext>
            </a:extLst>
          </p:cNvPr>
          <p:cNvSpPr>
            <a:spLocks noGrp="1"/>
          </p:cNvSpPr>
          <p:nvPr>
            <p:ph type="title"/>
          </p:nvPr>
        </p:nvSpPr>
        <p:spPr/>
        <p:txBody>
          <a:bodyPr/>
          <a:lstStyle/>
          <a:p>
            <a:pPr algn="l"/>
            <a:r>
              <a:rPr lang="en-US" b="1" dirty="0"/>
              <a:t>Prediction of daily product sales</a:t>
            </a:r>
            <a:endParaRPr lang="en-US" dirty="0"/>
          </a:p>
        </p:txBody>
      </p:sp>
      <p:sp>
        <p:nvSpPr>
          <p:cNvPr id="3" name="Content Placeholder 2">
            <a:extLst>
              <a:ext uri="{FF2B5EF4-FFF2-40B4-BE49-F238E27FC236}">
                <a16:creationId xmlns:a16="http://schemas.microsoft.com/office/drawing/2014/main" id="{0401A8F8-1E1B-4F7F-A86E-FF8EE186B774}"/>
              </a:ext>
            </a:extLst>
          </p:cNvPr>
          <p:cNvSpPr>
            <a:spLocks noGrp="1"/>
          </p:cNvSpPr>
          <p:nvPr>
            <p:ph idx="1"/>
          </p:nvPr>
        </p:nvSpPr>
        <p:spPr/>
        <p:txBody>
          <a:bodyPr/>
          <a:lstStyle/>
          <a:p>
            <a:r>
              <a:rPr lang="en-US" b="1" dirty="0"/>
              <a:t>Validation strategy</a:t>
            </a:r>
            <a:r>
              <a:rPr lang="ro-RO" b="1" dirty="0"/>
              <a:t>: </a:t>
            </a:r>
            <a:r>
              <a:rPr lang="ro-RO" dirty="0"/>
              <a:t>our data covers only one year, thus we have a high increase of sold products during </a:t>
            </a:r>
            <a:r>
              <a:rPr lang="ro-RO" b="1" dirty="0">
                <a:solidFill>
                  <a:srgbClr val="FF0000"/>
                </a:solidFill>
              </a:rPr>
              <a:t>pre-Christmas period</a:t>
            </a:r>
            <a:r>
              <a:rPr lang="ro-RO" dirty="0"/>
              <a:t>. We will start with validation data that covers at least 8 weeks and after generating new features by exploring the data we used time series validation that should help us to understand if the model is able to solve the prediction task during both: pre-Christmas period and non-Christmas period. </a:t>
            </a:r>
            <a:endParaRPr lang="en-US" b="1" dirty="0"/>
          </a:p>
        </p:txBody>
      </p:sp>
    </p:spTree>
    <p:extLst>
      <p:ext uri="{BB962C8B-B14F-4D97-AF65-F5344CB8AC3E}">
        <p14:creationId xmlns:p14="http://schemas.microsoft.com/office/powerpoint/2010/main" val="191951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85F1-F9B8-4BA4-AAD0-F412C195C982}"/>
              </a:ext>
            </a:extLst>
          </p:cNvPr>
          <p:cNvSpPr>
            <a:spLocks noGrp="1"/>
          </p:cNvSpPr>
          <p:nvPr>
            <p:ph type="title"/>
          </p:nvPr>
        </p:nvSpPr>
        <p:spPr/>
        <p:txBody>
          <a:bodyPr/>
          <a:lstStyle/>
          <a:p>
            <a:pPr algn="l"/>
            <a:r>
              <a:rPr lang="en-US" b="1" dirty="0"/>
              <a:t>Prediction of daily product sales</a:t>
            </a:r>
            <a:endParaRPr lang="en-US" dirty="0"/>
          </a:p>
        </p:txBody>
      </p:sp>
      <p:sp>
        <p:nvSpPr>
          <p:cNvPr id="3" name="Content Placeholder 2">
            <a:extLst>
              <a:ext uri="{FF2B5EF4-FFF2-40B4-BE49-F238E27FC236}">
                <a16:creationId xmlns:a16="http://schemas.microsoft.com/office/drawing/2014/main" id="{20FFCBCC-CC87-49E8-8105-DFE6EBF56D1F}"/>
              </a:ext>
            </a:extLst>
          </p:cNvPr>
          <p:cNvSpPr>
            <a:spLocks noGrp="1"/>
          </p:cNvSpPr>
          <p:nvPr>
            <p:ph idx="1"/>
          </p:nvPr>
        </p:nvSpPr>
        <p:spPr/>
        <p:txBody>
          <a:bodyPr>
            <a:normAutofit fontScale="85000" lnSpcReduction="10000"/>
          </a:bodyPr>
          <a:lstStyle/>
          <a:p>
            <a:r>
              <a:rPr lang="ro-RO" dirty="0"/>
              <a:t>In order to easily generate new models and compare the results we created some classes:</a:t>
            </a:r>
          </a:p>
          <a:p>
            <a:r>
              <a:rPr lang="ro-RO" b="1" dirty="0">
                <a:solidFill>
                  <a:srgbClr val="FF0000"/>
                </a:solidFill>
                <a:effectLst>
                  <a:outerShdw blurRad="38100" dist="38100" dir="2700000" algn="tl">
                    <a:srgbClr val="000000">
                      <a:alpha val="43137"/>
                    </a:srgbClr>
                  </a:outerShdw>
                </a:effectLst>
              </a:rPr>
              <a:t>1) Hyperparameter Class: </a:t>
            </a:r>
            <a:r>
              <a:rPr lang="ro-RO" dirty="0"/>
              <a:t>holds all important hyperparameters we have set before training (the loss function, the evaluation metric, the max depth of trees)</a:t>
            </a:r>
          </a:p>
          <a:p>
            <a:r>
              <a:rPr lang="ro-RO" b="1" dirty="0">
                <a:solidFill>
                  <a:srgbClr val="FF0000"/>
                </a:solidFill>
                <a:effectLst>
                  <a:outerShdw blurRad="38100" dist="38100" dir="2700000" algn="tl">
                    <a:srgbClr val="000000">
                      <a:alpha val="43137"/>
                    </a:srgbClr>
                  </a:outerShdw>
                </a:effectLst>
              </a:rPr>
              <a:t>2) Catmodel Class: </a:t>
            </a:r>
            <a:r>
              <a:rPr lang="ro-RO" dirty="0"/>
              <a:t>it trains the model and can show learning process as well as feature importances and some figures for result analysis</a:t>
            </a:r>
          </a:p>
          <a:p>
            <a:r>
              <a:rPr lang="ro-RO" b="1" dirty="0">
                <a:solidFill>
                  <a:srgbClr val="FF0000"/>
                </a:solidFill>
                <a:effectLst>
                  <a:outerShdw blurRad="38100" dist="38100" dir="2700000" algn="tl">
                    <a:srgbClr val="000000">
                      <a:alpha val="43137"/>
                    </a:srgbClr>
                  </a:outerShdw>
                </a:effectLst>
              </a:rPr>
              <a:t>3) Hyperparameter-Search Class:</a:t>
            </a:r>
            <a:r>
              <a:rPr lang="ro-RO" dirty="0"/>
              <a:t> it uses Bayesian Optimization and Gaussian Process Regression to find optimal hyperparameters. The computation of the score for one catfamily model may be expensive, but the Bayesian Optimization can be a plus. </a:t>
            </a:r>
            <a:endParaRPr lang="en-US" dirty="0"/>
          </a:p>
        </p:txBody>
      </p:sp>
    </p:spTree>
    <p:extLst>
      <p:ext uri="{BB962C8B-B14F-4D97-AF65-F5344CB8AC3E}">
        <p14:creationId xmlns:p14="http://schemas.microsoft.com/office/powerpoint/2010/main" val="57076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8047-32BC-4E87-9DDA-E65109EE183A}"/>
              </a:ext>
            </a:extLst>
          </p:cNvPr>
          <p:cNvSpPr>
            <a:spLocks noGrp="1"/>
          </p:cNvSpPr>
          <p:nvPr>
            <p:ph type="title"/>
          </p:nvPr>
        </p:nvSpPr>
        <p:spPr/>
        <p:txBody>
          <a:bodyPr/>
          <a:lstStyle/>
          <a:p>
            <a:pPr algn="l"/>
            <a:r>
              <a:rPr lang="en-US" b="1" dirty="0"/>
              <a:t>Preparation: </a:t>
            </a:r>
          </a:p>
        </p:txBody>
      </p:sp>
      <p:sp>
        <p:nvSpPr>
          <p:cNvPr id="3" name="Content Placeholder 2">
            <a:extLst>
              <a:ext uri="{FF2B5EF4-FFF2-40B4-BE49-F238E27FC236}">
                <a16:creationId xmlns:a16="http://schemas.microsoft.com/office/drawing/2014/main" id="{B786FD82-7C9E-44A0-9FFC-9D52689FA2CB}"/>
              </a:ext>
            </a:extLst>
          </p:cNvPr>
          <p:cNvSpPr>
            <a:spLocks noGrp="1"/>
          </p:cNvSpPr>
          <p:nvPr>
            <p:ph idx="1"/>
          </p:nvPr>
        </p:nvSpPr>
        <p:spPr/>
        <p:txBody>
          <a:bodyPr/>
          <a:lstStyle/>
          <a:p>
            <a:r>
              <a:rPr lang="en-US" b="1" dirty="0"/>
              <a:t>Data: </a:t>
            </a:r>
            <a:r>
              <a:rPr lang="en-US" dirty="0"/>
              <a:t>sales data of an UK online retailer</a:t>
            </a:r>
          </a:p>
          <a:p>
            <a:r>
              <a:rPr lang="en-US" b="1" dirty="0"/>
              <a:t>Aim: </a:t>
            </a:r>
            <a:r>
              <a:rPr lang="en-US" dirty="0"/>
              <a:t>help the retailer by predicting daily amounts of sold products</a:t>
            </a:r>
          </a:p>
          <a:p>
            <a:r>
              <a:rPr lang="en-US" b="1" dirty="0"/>
              <a:t>Import: </a:t>
            </a:r>
            <a:r>
              <a:rPr lang="en-US" dirty="0"/>
              <a:t>541909 entries and 8 variables</a:t>
            </a:r>
          </a:p>
        </p:txBody>
      </p:sp>
    </p:spTree>
    <p:extLst>
      <p:ext uri="{BB962C8B-B14F-4D97-AF65-F5344CB8AC3E}">
        <p14:creationId xmlns:p14="http://schemas.microsoft.com/office/powerpoint/2010/main" val="3478770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EF10-F1A3-4B1A-A7D1-3F030AF83D89}"/>
              </a:ext>
            </a:extLst>
          </p:cNvPr>
          <p:cNvSpPr>
            <a:spLocks noGrp="1"/>
          </p:cNvSpPr>
          <p:nvPr>
            <p:ph type="title"/>
          </p:nvPr>
        </p:nvSpPr>
        <p:spPr/>
        <p:txBody>
          <a:bodyPr/>
          <a:lstStyle/>
          <a:p>
            <a:pPr algn="l"/>
            <a:r>
              <a:rPr lang="en-US" b="1" dirty="0"/>
              <a:t>Prediction of daily product sales</a:t>
            </a:r>
            <a:endParaRPr lang="en-US" dirty="0"/>
          </a:p>
        </p:txBody>
      </p:sp>
      <p:sp>
        <p:nvSpPr>
          <p:cNvPr id="3" name="Content Placeholder 2">
            <a:extLst>
              <a:ext uri="{FF2B5EF4-FFF2-40B4-BE49-F238E27FC236}">
                <a16:creationId xmlns:a16="http://schemas.microsoft.com/office/drawing/2014/main" id="{C89CA4B2-FEA8-4FFD-AF78-E1697CBA9B32}"/>
              </a:ext>
            </a:extLst>
          </p:cNvPr>
          <p:cNvSpPr>
            <a:spLocks noGrp="1"/>
          </p:cNvSpPr>
          <p:nvPr>
            <p:ph idx="1"/>
          </p:nvPr>
        </p:nvSpPr>
        <p:spPr/>
        <p:txBody>
          <a:bodyPr/>
          <a:lstStyle/>
          <a:p>
            <a:r>
              <a:rPr lang="ro-RO" b="1" dirty="0"/>
              <a:t>Time series validation Catfamily: </a:t>
            </a:r>
            <a:r>
              <a:rPr lang="ro-RO" dirty="0"/>
              <a:t>this model holds information about how to split the data into validation chunks and it organizes the training wit sliding window validation. </a:t>
            </a:r>
          </a:p>
          <a:p>
            <a:r>
              <a:rPr lang="ro-RO" b="1" dirty="0"/>
              <a:t>Baseline model &amp; result analysis:</a:t>
            </a:r>
            <a:r>
              <a:rPr lang="ro-RO" dirty="0"/>
              <a:t> with no feature engineering and no hyperparameter search, the model loss has converged. The RMSE has a high value but as we said it is influenced by outliers and we should look at the distribution of individual absolute errors. </a:t>
            </a:r>
            <a:endParaRPr lang="en-US" dirty="0"/>
          </a:p>
        </p:txBody>
      </p:sp>
    </p:spTree>
    <p:extLst>
      <p:ext uri="{BB962C8B-B14F-4D97-AF65-F5344CB8AC3E}">
        <p14:creationId xmlns:p14="http://schemas.microsoft.com/office/powerpoint/2010/main" val="314683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935A-384F-44C6-B2B6-59AC8AD3642D}"/>
              </a:ext>
            </a:extLst>
          </p:cNvPr>
          <p:cNvSpPr>
            <a:spLocks noGrp="1"/>
          </p:cNvSpPr>
          <p:nvPr>
            <p:ph type="title"/>
          </p:nvPr>
        </p:nvSpPr>
        <p:spPr/>
        <p:txBody>
          <a:bodyPr/>
          <a:lstStyle/>
          <a:p>
            <a:pPr algn="l"/>
            <a:r>
              <a:rPr lang="en-US" b="1" dirty="0"/>
              <a:t>Prediction of daily product sales</a:t>
            </a:r>
            <a:endParaRPr lang="en-US" dirty="0"/>
          </a:p>
        </p:txBody>
      </p:sp>
      <p:sp>
        <p:nvSpPr>
          <p:cNvPr id="3" name="Content Placeholder 2">
            <a:extLst>
              <a:ext uri="{FF2B5EF4-FFF2-40B4-BE49-F238E27FC236}">
                <a16:creationId xmlns:a16="http://schemas.microsoft.com/office/drawing/2014/main" id="{7D145BF4-FC90-4141-AADD-60ADB2DA2AD2}"/>
              </a:ext>
            </a:extLst>
          </p:cNvPr>
          <p:cNvSpPr>
            <a:spLocks noGrp="1"/>
          </p:cNvSpPr>
          <p:nvPr>
            <p:ph idx="1"/>
          </p:nvPr>
        </p:nvSpPr>
        <p:spPr/>
        <p:txBody>
          <a:bodyPr/>
          <a:lstStyle/>
          <a:p>
            <a:r>
              <a:rPr lang="ro-RO" dirty="0"/>
              <a:t>We can see that the distribution of absolute errors of single predictions is </a:t>
            </a:r>
            <a:r>
              <a:rPr lang="ro-RO" b="1" dirty="0"/>
              <a:t>right skewed</a:t>
            </a:r>
            <a:r>
              <a:rPr lang="ro-RO" dirty="0"/>
              <a:t>. </a:t>
            </a:r>
          </a:p>
          <a:p>
            <a:r>
              <a:rPr lang="ro-RO" dirty="0"/>
              <a:t>The median single error is </a:t>
            </a:r>
            <a:r>
              <a:rPr lang="ro-RO" b="1" dirty="0"/>
              <a:t>half of the RMSE score </a:t>
            </a:r>
            <a:r>
              <a:rPr lang="ro-RO" dirty="0"/>
              <a:t>and significantly lower. </a:t>
            </a:r>
          </a:p>
          <a:p>
            <a:r>
              <a:rPr lang="ro-RO" dirty="0"/>
              <a:t>By ploting the </a:t>
            </a:r>
            <a:r>
              <a:rPr lang="ro-RO" b="1" dirty="0"/>
              <a:t>target vs prediction </a:t>
            </a:r>
            <a:r>
              <a:rPr lang="ro-RO" dirty="0"/>
              <a:t>we can see that we got higher errors for validation entries that have high true quantity values above 30. To improve this, we need to make better predictions for products with true high quantities during validation time.</a:t>
            </a:r>
            <a:endParaRPr lang="en-US" dirty="0"/>
          </a:p>
        </p:txBody>
      </p:sp>
    </p:spTree>
    <p:extLst>
      <p:ext uri="{BB962C8B-B14F-4D97-AF65-F5344CB8AC3E}">
        <p14:creationId xmlns:p14="http://schemas.microsoft.com/office/powerpoint/2010/main" val="3236499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3A10-6379-4560-A93F-FBAECFBB46DA}"/>
              </a:ext>
            </a:extLst>
          </p:cNvPr>
          <p:cNvSpPr>
            <a:spLocks noGrp="1"/>
          </p:cNvSpPr>
          <p:nvPr>
            <p:ph type="title"/>
          </p:nvPr>
        </p:nvSpPr>
        <p:spPr/>
        <p:txBody>
          <a:bodyPr/>
          <a:lstStyle/>
          <a:p>
            <a:pPr algn="l"/>
            <a:r>
              <a:rPr lang="en-US" b="1" dirty="0"/>
              <a:t>Prediction of daily product sales</a:t>
            </a:r>
            <a:endParaRPr lang="en-US" dirty="0"/>
          </a:p>
        </p:txBody>
      </p:sp>
      <p:sp>
        <p:nvSpPr>
          <p:cNvPr id="3" name="Content Placeholder 2">
            <a:extLst>
              <a:ext uri="{FF2B5EF4-FFF2-40B4-BE49-F238E27FC236}">
                <a16:creationId xmlns:a16="http://schemas.microsoft.com/office/drawing/2014/main" id="{A4247FA1-FCA5-40C6-BE95-3597EBF87C20}"/>
              </a:ext>
            </a:extLst>
          </p:cNvPr>
          <p:cNvSpPr>
            <a:spLocks noGrp="1"/>
          </p:cNvSpPr>
          <p:nvPr>
            <p:ph idx="1"/>
          </p:nvPr>
        </p:nvSpPr>
        <p:spPr/>
        <p:txBody>
          <a:bodyPr>
            <a:normAutofit fontScale="92500" lnSpcReduction="20000"/>
          </a:bodyPr>
          <a:lstStyle/>
          <a:p>
            <a:r>
              <a:rPr lang="ro-RO" dirty="0"/>
              <a:t>If we take a look at the </a:t>
            </a:r>
            <a:r>
              <a:rPr lang="ro-RO" b="1" dirty="0"/>
              <a:t>weekday feature </a:t>
            </a:r>
            <a:r>
              <a:rPr lang="ro-RO" dirty="0"/>
              <a:t>we will see that low values (0 to 3) correspond to Monday, Tuesday, Wednesday and Thursday. These are days with high amount of product sales and they push towards higher sharp values and consequently to higher predicted quantity values. Higher weekday values are for Friday, Saturday and Sunday and they push towards negative sharp values and to lower predicted values. </a:t>
            </a:r>
          </a:p>
          <a:p>
            <a:r>
              <a:rPr lang="ro-RO" dirty="0"/>
              <a:t>The </a:t>
            </a:r>
            <a:r>
              <a:rPr lang="ro-RO" b="1" dirty="0"/>
              <a:t>StockCode</a:t>
            </a:r>
            <a:r>
              <a:rPr lang="ro-RO" dirty="0"/>
              <a:t> and the </a:t>
            </a:r>
            <a:r>
              <a:rPr lang="ro-RO" b="1" dirty="0"/>
              <a:t>Description</a:t>
            </a:r>
            <a:r>
              <a:rPr lang="ro-RO" dirty="0"/>
              <a:t> are very complex features. As we have seen we have close to 4000 different StockCodes and even more Descriptions, we should </a:t>
            </a:r>
            <a:r>
              <a:rPr lang="ro-RO" b="1" dirty="0"/>
              <a:t>try to engineer features</a:t>
            </a:r>
            <a:r>
              <a:rPr lang="ro-RO" dirty="0"/>
              <a:t> that are able to describe the products in a more general way.</a:t>
            </a:r>
            <a:endParaRPr lang="en-US" dirty="0"/>
          </a:p>
        </p:txBody>
      </p:sp>
    </p:spTree>
    <p:extLst>
      <p:ext uri="{BB962C8B-B14F-4D97-AF65-F5344CB8AC3E}">
        <p14:creationId xmlns:p14="http://schemas.microsoft.com/office/powerpoint/2010/main" val="1929879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5737-E19A-4788-A55A-BAFB514E996E}"/>
              </a:ext>
            </a:extLst>
          </p:cNvPr>
          <p:cNvSpPr>
            <a:spLocks noGrp="1"/>
          </p:cNvSpPr>
          <p:nvPr>
            <p:ph type="title"/>
          </p:nvPr>
        </p:nvSpPr>
        <p:spPr/>
        <p:txBody>
          <a:bodyPr/>
          <a:lstStyle/>
          <a:p>
            <a:pPr algn="l"/>
            <a:r>
              <a:rPr lang="en-US" b="1" dirty="0"/>
              <a:t>Prediction of daily product sales</a:t>
            </a:r>
            <a:endParaRPr lang="en-US" dirty="0"/>
          </a:p>
        </p:txBody>
      </p:sp>
      <p:sp>
        <p:nvSpPr>
          <p:cNvPr id="3" name="Content Placeholder 2">
            <a:extLst>
              <a:ext uri="{FF2B5EF4-FFF2-40B4-BE49-F238E27FC236}">
                <a16:creationId xmlns:a16="http://schemas.microsoft.com/office/drawing/2014/main" id="{DB1C15B5-8512-4E9A-BC3F-766C504EA4A7}"/>
              </a:ext>
            </a:extLst>
          </p:cNvPr>
          <p:cNvSpPr>
            <a:spLocks noGrp="1"/>
          </p:cNvSpPr>
          <p:nvPr>
            <p:ph idx="1"/>
          </p:nvPr>
        </p:nvSpPr>
        <p:spPr/>
        <p:txBody>
          <a:bodyPr/>
          <a:lstStyle/>
          <a:p>
            <a:r>
              <a:rPr lang="ro-RO" b="1" dirty="0"/>
              <a:t>Bayesian Hyperparameter Search with GPyOpt: </a:t>
            </a:r>
            <a:r>
              <a:rPr lang="ro-RO" dirty="0"/>
              <a:t>we can obtain a better score after hyperparameter search.</a:t>
            </a:r>
          </a:p>
          <a:p>
            <a:r>
              <a:rPr lang="ro-RO" b="1" dirty="0"/>
              <a:t>Feature engineering</a:t>
            </a:r>
          </a:p>
          <a:p>
            <a:r>
              <a:rPr lang="ro-RO" b="1" dirty="0"/>
              <a:t>Baseline for product types</a:t>
            </a:r>
            <a:endParaRPr lang="en-US" b="1" dirty="0"/>
          </a:p>
        </p:txBody>
      </p:sp>
    </p:spTree>
    <p:extLst>
      <p:ext uri="{BB962C8B-B14F-4D97-AF65-F5344CB8AC3E}">
        <p14:creationId xmlns:p14="http://schemas.microsoft.com/office/powerpoint/2010/main" val="2901230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4AE5-71C6-4718-93AA-6102D9143C69}"/>
              </a:ext>
            </a:extLst>
          </p:cNvPr>
          <p:cNvSpPr>
            <a:spLocks noGrp="1"/>
          </p:cNvSpPr>
          <p:nvPr>
            <p:ph type="title"/>
          </p:nvPr>
        </p:nvSpPr>
        <p:spPr/>
        <p:txBody>
          <a:bodyPr/>
          <a:lstStyle/>
          <a:p>
            <a:pPr algn="l"/>
            <a:r>
              <a:rPr lang="en-US" b="1" dirty="0"/>
              <a:t>Prediction of daily product sales</a:t>
            </a:r>
            <a:endParaRPr lang="en-US" dirty="0"/>
          </a:p>
        </p:txBody>
      </p:sp>
      <p:sp>
        <p:nvSpPr>
          <p:cNvPr id="3" name="Content Placeholder 2">
            <a:extLst>
              <a:ext uri="{FF2B5EF4-FFF2-40B4-BE49-F238E27FC236}">
                <a16:creationId xmlns:a16="http://schemas.microsoft.com/office/drawing/2014/main" id="{33173840-272B-4F55-B7F8-461CDEB76C50}"/>
              </a:ext>
            </a:extLst>
          </p:cNvPr>
          <p:cNvSpPr>
            <a:spLocks noGrp="1"/>
          </p:cNvSpPr>
          <p:nvPr>
            <p:ph idx="1"/>
          </p:nvPr>
        </p:nvSpPr>
        <p:spPr/>
        <p:txBody>
          <a:bodyPr>
            <a:normAutofit fontScale="92500"/>
          </a:bodyPr>
          <a:lstStyle/>
          <a:p>
            <a:r>
              <a:rPr lang="ro-RO" b="1" dirty="0"/>
              <a:t>Temporal patterns: </a:t>
            </a:r>
          </a:p>
          <a:p>
            <a:pPr>
              <a:buFontTx/>
              <a:buChar char="-"/>
            </a:pPr>
            <a:r>
              <a:rPr lang="ro-RO" b="1" dirty="0">
                <a:solidFill>
                  <a:srgbClr val="FF0000"/>
                </a:solidFill>
              </a:rPr>
              <a:t>Thursday</a:t>
            </a:r>
            <a:r>
              <a:rPr lang="ro-RO" dirty="0"/>
              <a:t> is the day on which most products are sold</a:t>
            </a:r>
          </a:p>
          <a:p>
            <a:pPr>
              <a:buFontTx/>
              <a:buChar char="-"/>
            </a:pPr>
            <a:r>
              <a:rPr lang="ro-RO" b="1" dirty="0">
                <a:solidFill>
                  <a:srgbClr val="FF0000"/>
                </a:solidFill>
              </a:rPr>
              <a:t>Friday</a:t>
            </a:r>
            <a:r>
              <a:rPr lang="ro-RO" dirty="0"/>
              <a:t> and </a:t>
            </a:r>
            <a:r>
              <a:rPr lang="ro-RO" b="1" dirty="0">
                <a:solidFill>
                  <a:srgbClr val="FF0000"/>
                </a:solidFill>
              </a:rPr>
              <a:t>Sunday</a:t>
            </a:r>
            <a:r>
              <a:rPr lang="ro-RO" dirty="0"/>
              <a:t> have very low transactions</a:t>
            </a:r>
          </a:p>
          <a:p>
            <a:pPr>
              <a:buFontTx/>
              <a:buChar char="-"/>
            </a:pPr>
            <a:r>
              <a:rPr lang="ro-RO" dirty="0"/>
              <a:t>On </a:t>
            </a:r>
            <a:r>
              <a:rPr lang="ro-RO" b="1" dirty="0">
                <a:solidFill>
                  <a:srgbClr val="FF0000"/>
                </a:solidFill>
              </a:rPr>
              <a:t>Saturday</a:t>
            </a:r>
            <a:r>
              <a:rPr lang="ro-RO" dirty="0"/>
              <a:t> there are no transactions at all</a:t>
            </a:r>
          </a:p>
          <a:p>
            <a:pPr>
              <a:buFontTx/>
              <a:buChar char="-"/>
            </a:pPr>
            <a:r>
              <a:rPr lang="ro-RO" dirty="0"/>
              <a:t>The </a:t>
            </a:r>
            <a:r>
              <a:rPr lang="ro-RO" b="1" dirty="0">
                <a:solidFill>
                  <a:srgbClr val="FF0000"/>
                </a:solidFill>
              </a:rPr>
              <a:t>pre-Christmas period </a:t>
            </a:r>
            <a:r>
              <a:rPr lang="ro-RO" dirty="0"/>
              <a:t>starts in september and shows a peak in November</a:t>
            </a:r>
          </a:p>
          <a:p>
            <a:pPr>
              <a:buFontTx/>
              <a:buChar char="-"/>
            </a:pPr>
            <a:r>
              <a:rPr lang="ro-RO" b="1" dirty="0">
                <a:solidFill>
                  <a:srgbClr val="FF0000"/>
                </a:solidFill>
              </a:rPr>
              <a:t>February</a:t>
            </a:r>
            <a:r>
              <a:rPr lang="ro-RO" dirty="0"/>
              <a:t> and </a:t>
            </a:r>
            <a:r>
              <a:rPr lang="ro-RO" b="1" dirty="0">
                <a:solidFill>
                  <a:srgbClr val="FF0000"/>
                </a:solidFill>
              </a:rPr>
              <a:t>April</a:t>
            </a:r>
            <a:r>
              <a:rPr lang="ro-RO" dirty="0"/>
              <a:t> are months with the lowest sales</a:t>
            </a:r>
          </a:p>
        </p:txBody>
      </p:sp>
    </p:spTree>
    <p:extLst>
      <p:ext uri="{BB962C8B-B14F-4D97-AF65-F5344CB8AC3E}">
        <p14:creationId xmlns:p14="http://schemas.microsoft.com/office/powerpoint/2010/main" val="72642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0E08-7306-4750-8466-2409562F121B}"/>
              </a:ext>
            </a:extLst>
          </p:cNvPr>
          <p:cNvSpPr>
            <a:spLocks noGrp="1"/>
          </p:cNvSpPr>
          <p:nvPr>
            <p:ph type="title"/>
          </p:nvPr>
        </p:nvSpPr>
        <p:spPr/>
        <p:txBody>
          <a:bodyPr/>
          <a:lstStyle/>
          <a:p>
            <a:pPr algn="l"/>
            <a:r>
              <a:rPr lang="ro-RO" b="1" dirty="0"/>
              <a:t>Bibliography</a:t>
            </a:r>
            <a:endParaRPr lang="en-US" b="1" dirty="0"/>
          </a:p>
        </p:txBody>
      </p:sp>
      <p:sp>
        <p:nvSpPr>
          <p:cNvPr id="3" name="Content Placeholder 2">
            <a:extLst>
              <a:ext uri="{FF2B5EF4-FFF2-40B4-BE49-F238E27FC236}">
                <a16:creationId xmlns:a16="http://schemas.microsoft.com/office/drawing/2014/main" id="{751216CD-2A32-4F04-9AC1-E295FF1DCE3A}"/>
              </a:ext>
            </a:extLst>
          </p:cNvPr>
          <p:cNvSpPr>
            <a:spLocks noGrp="1"/>
          </p:cNvSpPr>
          <p:nvPr>
            <p:ph idx="1"/>
          </p:nvPr>
        </p:nvSpPr>
        <p:spPr/>
        <p:txBody>
          <a:bodyPr/>
          <a:lstStyle/>
          <a:p>
            <a:r>
              <a:rPr lang="en-US" dirty="0"/>
              <a:t>https://www.kaggle.com/allunia/e-commerce-sales-forecast</a:t>
            </a:r>
          </a:p>
        </p:txBody>
      </p:sp>
    </p:spTree>
    <p:extLst>
      <p:ext uri="{BB962C8B-B14F-4D97-AF65-F5344CB8AC3E}">
        <p14:creationId xmlns:p14="http://schemas.microsoft.com/office/powerpoint/2010/main" val="192344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8496-A6C8-4727-BE3F-8B7773EBF15C}"/>
              </a:ext>
            </a:extLst>
          </p:cNvPr>
          <p:cNvSpPr>
            <a:spLocks noGrp="1"/>
          </p:cNvSpPr>
          <p:nvPr>
            <p:ph type="title"/>
          </p:nvPr>
        </p:nvSpPr>
        <p:spPr/>
        <p:txBody>
          <a:bodyPr/>
          <a:lstStyle/>
          <a:p>
            <a:pPr algn="l"/>
            <a:r>
              <a:rPr lang="en-US" b="1" dirty="0"/>
              <a:t>Get familiar with the data:</a:t>
            </a:r>
            <a:endParaRPr lang="en-US" dirty="0"/>
          </a:p>
        </p:txBody>
      </p:sp>
      <p:sp>
        <p:nvSpPr>
          <p:cNvPr id="3" name="Content Placeholder 2">
            <a:extLst>
              <a:ext uri="{FF2B5EF4-FFF2-40B4-BE49-F238E27FC236}">
                <a16:creationId xmlns:a16="http://schemas.microsoft.com/office/drawing/2014/main" id="{F45832FD-6F7F-4349-80BC-4F51242824CD}"/>
              </a:ext>
            </a:extLst>
          </p:cNvPr>
          <p:cNvSpPr>
            <a:spLocks noGrp="1"/>
          </p:cNvSpPr>
          <p:nvPr>
            <p:ph idx="1"/>
          </p:nvPr>
        </p:nvSpPr>
        <p:spPr>
          <a:xfrm>
            <a:off x="1484310" y="1600199"/>
            <a:ext cx="10018713" cy="3124201"/>
          </a:xfrm>
        </p:spPr>
        <p:txBody>
          <a:bodyPr/>
          <a:lstStyle/>
          <a:p>
            <a:r>
              <a:rPr lang="en-US" b="1" dirty="0"/>
              <a:t>Attributes: </a:t>
            </a:r>
            <a:r>
              <a:rPr lang="en-US" dirty="0" err="1"/>
              <a:t>InvoiceNo</a:t>
            </a:r>
            <a:r>
              <a:rPr lang="en-US" dirty="0"/>
              <a:t>, </a:t>
            </a:r>
            <a:r>
              <a:rPr lang="en-US" dirty="0" err="1"/>
              <a:t>StockCode</a:t>
            </a:r>
            <a:r>
              <a:rPr lang="en-US" dirty="0"/>
              <a:t>, Description, Quantity, </a:t>
            </a:r>
            <a:r>
              <a:rPr lang="en-US" dirty="0" err="1"/>
              <a:t>InvoiceDate</a:t>
            </a:r>
            <a:r>
              <a:rPr lang="en-US" dirty="0"/>
              <a:t>, </a:t>
            </a:r>
            <a:r>
              <a:rPr lang="en-US" dirty="0" err="1"/>
              <a:t>UnitPrice</a:t>
            </a:r>
            <a:r>
              <a:rPr lang="en-US" dirty="0"/>
              <a:t>, </a:t>
            </a:r>
            <a:r>
              <a:rPr lang="en-US" dirty="0" err="1"/>
              <a:t>CustomerID</a:t>
            </a:r>
            <a:r>
              <a:rPr lang="en-US" dirty="0"/>
              <a:t>, Country.</a:t>
            </a:r>
          </a:p>
          <a:p>
            <a:endParaRPr lang="en-US" dirty="0"/>
          </a:p>
        </p:txBody>
      </p:sp>
      <p:pic>
        <p:nvPicPr>
          <p:cNvPr id="7" name="Picture 6">
            <a:extLst>
              <a:ext uri="{FF2B5EF4-FFF2-40B4-BE49-F238E27FC236}">
                <a16:creationId xmlns:a16="http://schemas.microsoft.com/office/drawing/2014/main" id="{8553ABC4-9134-41F7-B82A-76A7B42B5181}"/>
              </a:ext>
            </a:extLst>
          </p:cNvPr>
          <p:cNvPicPr>
            <a:picLocks noChangeAspect="1"/>
          </p:cNvPicPr>
          <p:nvPr/>
        </p:nvPicPr>
        <p:blipFill>
          <a:blip r:embed="rId2"/>
          <a:stretch>
            <a:fillRect/>
          </a:stretch>
        </p:blipFill>
        <p:spPr>
          <a:xfrm>
            <a:off x="2387466" y="3581400"/>
            <a:ext cx="8873489" cy="2590800"/>
          </a:xfrm>
          <a:prstGeom prst="rect">
            <a:avLst/>
          </a:prstGeom>
        </p:spPr>
      </p:pic>
    </p:spTree>
    <p:extLst>
      <p:ext uri="{BB962C8B-B14F-4D97-AF65-F5344CB8AC3E}">
        <p14:creationId xmlns:p14="http://schemas.microsoft.com/office/powerpoint/2010/main" val="109327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A833-6106-40EE-88C9-539BC2E6E7F5}"/>
              </a:ext>
            </a:extLst>
          </p:cNvPr>
          <p:cNvSpPr>
            <a:spLocks noGrp="1"/>
          </p:cNvSpPr>
          <p:nvPr>
            <p:ph type="title"/>
          </p:nvPr>
        </p:nvSpPr>
        <p:spPr/>
        <p:txBody>
          <a:bodyPr/>
          <a:lstStyle/>
          <a:p>
            <a:pPr algn="l"/>
            <a:r>
              <a:rPr lang="en-US" b="1" dirty="0"/>
              <a:t>Get familiar with the data:</a:t>
            </a:r>
          </a:p>
        </p:txBody>
      </p:sp>
      <p:sp>
        <p:nvSpPr>
          <p:cNvPr id="3" name="Content Placeholder 2">
            <a:extLst>
              <a:ext uri="{FF2B5EF4-FFF2-40B4-BE49-F238E27FC236}">
                <a16:creationId xmlns:a16="http://schemas.microsoft.com/office/drawing/2014/main" id="{03851192-CBA4-4D6D-9EA7-96BB5FD6ACCE}"/>
              </a:ext>
            </a:extLst>
          </p:cNvPr>
          <p:cNvSpPr>
            <a:spLocks noGrp="1"/>
          </p:cNvSpPr>
          <p:nvPr>
            <p:ph idx="1"/>
          </p:nvPr>
        </p:nvSpPr>
        <p:spPr/>
        <p:txBody>
          <a:bodyPr/>
          <a:lstStyle/>
          <a:p>
            <a:r>
              <a:rPr lang="en-US" dirty="0"/>
              <a:t>One customer with </a:t>
            </a:r>
            <a:r>
              <a:rPr lang="en-US" b="1" dirty="0"/>
              <a:t>ID </a:t>
            </a:r>
            <a:r>
              <a:rPr lang="en-US" b="1" dirty="0" err="1"/>
              <a:t>xxxxx</a:t>
            </a:r>
            <a:r>
              <a:rPr lang="en-US" b="1" dirty="0"/>
              <a:t> </a:t>
            </a:r>
            <a:r>
              <a:rPr lang="en-US" dirty="0"/>
              <a:t>of the </a:t>
            </a:r>
            <a:r>
              <a:rPr lang="en-US" b="1" dirty="0"/>
              <a:t>United Kingdom </a:t>
            </a:r>
            <a:r>
              <a:rPr lang="en-US" dirty="0"/>
              <a:t>made a </a:t>
            </a:r>
            <a:r>
              <a:rPr lang="en-US" b="1" dirty="0"/>
              <a:t>single order </a:t>
            </a:r>
            <a:r>
              <a:rPr lang="en-US" dirty="0"/>
              <a:t>that has the </a:t>
            </a:r>
            <a:r>
              <a:rPr lang="en-US" b="1" dirty="0" err="1"/>
              <a:t>InvoiceNo</a:t>
            </a:r>
            <a:r>
              <a:rPr lang="en-US" b="1" dirty="0"/>
              <a:t> </a:t>
            </a:r>
            <a:r>
              <a:rPr lang="en-US" b="1" dirty="0" err="1"/>
              <a:t>xxxxxx</a:t>
            </a:r>
            <a:r>
              <a:rPr lang="en-US" dirty="0"/>
              <a:t>. The customer ordered </a:t>
            </a:r>
            <a:r>
              <a:rPr lang="en-US" b="1" dirty="0"/>
              <a:t>several products </a:t>
            </a:r>
            <a:r>
              <a:rPr lang="en-US" dirty="0"/>
              <a:t>with different </a:t>
            </a:r>
            <a:r>
              <a:rPr lang="en-US" b="1" dirty="0" err="1"/>
              <a:t>StockCodes</a:t>
            </a:r>
            <a:r>
              <a:rPr lang="en-US" b="1" dirty="0"/>
              <a:t>, Descriptions, </a:t>
            </a:r>
            <a:r>
              <a:rPr lang="en-US" b="1" dirty="0" err="1"/>
              <a:t>UnitPrices</a:t>
            </a:r>
            <a:r>
              <a:rPr lang="en-US" b="1" dirty="0"/>
              <a:t> and Quantities.</a:t>
            </a:r>
            <a:r>
              <a:rPr lang="en-US" dirty="0"/>
              <a:t> Moreover, the </a:t>
            </a:r>
            <a:r>
              <a:rPr lang="en-US" b="1" dirty="0" err="1"/>
              <a:t>InvoiceDate</a:t>
            </a:r>
            <a:r>
              <a:rPr lang="en-US" dirty="0"/>
              <a:t> is the same for these products. </a:t>
            </a:r>
          </a:p>
        </p:txBody>
      </p:sp>
    </p:spTree>
    <p:extLst>
      <p:ext uri="{BB962C8B-B14F-4D97-AF65-F5344CB8AC3E}">
        <p14:creationId xmlns:p14="http://schemas.microsoft.com/office/powerpoint/2010/main" val="32963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2E79-7896-4C47-AFDB-C553FCA3A594}"/>
              </a:ext>
            </a:extLst>
          </p:cNvPr>
          <p:cNvSpPr>
            <a:spLocks noGrp="1"/>
          </p:cNvSpPr>
          <p:nvPr>
            <p:ph type="title"/>
          </p:nvPr>
        </p:nvSpPr>
        <p:spPr/>
        <p:txBody>
          <a:bodyPr/>
          <a:lstStyle/>
          <a:p>
            <a:pPr algn="l"/>
            <a:r>
              <a:rPr lang="en-US" b="1" dirty="0"/>
              <a:t>Explore the data</a:t>
            </a:r>
          </a:p>
        </p:txBody>
      </p:sp>
      <p:sp>
        <p:nvSpPr>
          <p:cNvPr id="3" name="Content Placeholder 2">
            <a:extLst>
              <a:ext uri="{FF2B5EF4-FFF2-40B4-BE49-F238E27FC236}">
                <a16:creationId xmlns:a16="http://schemas.microsoft.com/office/drawing/2014/main" id="{F735C992-89BD-4CE6-A56F-725B99006E93}"/>
              </a:ext>
            </a:extLst>
          </p:cNvPr>
          <p:cNvSpPr>
            <a:spLocks noGrp="1"/>
          </p:cNvSpPr>
          <p:nvPr>
            <p:ph idx="1"/>
          </p:nvPr>
        </p:nvSpPr>
        <p:spPr/>
        <p:txBody>
          <a:bodyPr/>
          <a:lstStyle/>
          <a:p>
            <a:r>
              <a:rPr lang="en-US" b="1" dirty="0">
                <a:solidFill>
                  <a:srgbClr val="FF0000"/>
                </a:solidFill>
              </a:rPr>
              <a:t>How many % of missing values do we have for each feature?</a:t>
            </a:r>
          </a:p>
          <a:p>
            <a:pPr marL="0" indent="0">
              <a:buNone/>
            </a:pPr>
            <a:r>
              <a:rPr lang="ro-RO" dirty="0"/>
              <a:t>     </a:t>
            </a:r>
            <a:r>
              <a:rPr lang="en-US" dirty="0"/>
              <a:t>Almost 25% of the customers are unknown and we also have 0.2% of </a:t>
            </a:r>
            <a:r>
              <a:rPr lang="ro-RO" dirty="0"/>
              <a:t>           </a:t>
            </a:r>
            <a:r>
              <a:rPr lang="en-US" dirty="0"/>
              <a:t>missing descriptions. </a:t>
            </a:r>
            <a:endParaRPr lang="ro-RO" dirty="0"/>
          </a:p>
          <a:p>
            <a:r>
              <a:rPr lang="en-US" dirty="0"/>
              <a:t>It was noticed that there were 1454 missing customers and also 1454 unit prices missing. In </a:t>
            </a:r>
            <a:r>
              <a:rPr lang="en-US" b="1" dirty="0"/>
              <a:t>cases of missing </a:t>
            </a:r>
            <a:r>
              <a:rPr lang="ro-RO" b="1" dirty="0"/>
              <a:t>D</a:t>
            </a:r>
            <a:r>
              <a:rPr lang="en-US" b="1" dirty="0" err="1"/>
              <a:t>escriptions</a:t>
            </a:r>
            <a:r>
              <a:rPr lang="en-US" b="1" dirty="0"/>
              <a:t> we always miss the customer and unit price as well</a:t>
            </a:r>
            <a:r>
              <a:rPr lang="en-US" dirty="0"/>
              <a:t>. </a:t>
            </a:r>
          </a:p>
        </p:txBody>
      </p:sp>
    </p:spTree>
    <p:extLst>
      <p:ext uri="{BB962C8B-B14F-4D97-AF65-F5344CB8AC3E}">
        <p14:creationId xmlns:p14="http://schemas.microsoft.com/office/powerpoint/2010/main" val="372416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3BFC-7C21-45C9-B4C1-1AD716A89BDF}"/>
              </a:ext>
            </a:extLst>
          </p:cNvPr>
          <p:cNvSpPr>
            <a:spLocks noGrp="1"/>
          </p:cNvSpPr>
          <p:nvPr>
            <p:ph type="title"/>
          </p:nvPr>
        </p:nvSpPr>
        <p:spPr/>
        <p:txBody>
          <a:bodyPr/>
          <a:lstStyle/>
          <a:p>
            <a:pPr algn="l"/>
            <a:r>
              <a:rPr lang="en-US" b="1" dirty="0"/>
              <a:t>Explore the data</a:t>
            </a:r>
            <a:endParaRPr lang="en-US" dirty="0"/>
          </a:p>
        </p:txBody>
      </p:sp>
      <p:sp>
        <p:nvSpPr>
          <p:cNvPr id="3" name="Content Placeholder 2">
            <a:extLst>
              <a:ext uri="{FF2B5EF4-FFF2-40B4-BE49-F238E27FC236}">
                <a16:creationId xmlns:a16="http://schemas.microsoft.com/office/drawing/2014/main" id="{523D9B5D-F42D-42D9-826B-EF40B9F15399}"/>
              </a:ext>
            </a:extLst>
          </p:cNvPr>
          <p:cNvSpPr>
            <a:spLocks noGrp="1"/>
          </p:cNvSpPr>
          <p:nvPr>
            <p:ph idx="1"/>
          </p:nvPr>
        </p:nvSpPr>
        <p:spPr/>
        <p:txBody>
          <a:bodyPr/>
          <a:lstStyle/>
          <a:p>
            <a:r>
              <a:rPr lang="en-US" dirty="0"/>
              <a:t>The </a:t>
            </a:r>
            <a:r>
              <a:rPr lang="en-US" b="1" dirty="0"/>
              <a:t>missing Customer IDs </a:t>
            </a:r>
            <a:r>
              <a:rPr lang="en-US" dirty="0"/>
              <a:t>are bad too because </a:t>
            </a:r>
            <a:r>
              <a:rPr lang="en-US" b="1" dirty="0"/>
              <a:t>price</a:t>
            </a:r>
            <a:r>
              <a:rPr lang="en-US" dirty="0"/>
              <a:t> and </a:t>
            </a:r>
            <a:r>
              <a:rPr lang="en-US" b="1" dirty="0"/>
              <a:t>quantities</a:t>
            </a:r>
            <a:r>
              <a:rPr lang="en-US" dirty="0"/>
              <a:t> of entries without a </a:t>
            </a:r>
            <a:r>
              <a:rPr lang="en-US" b="1" dirty="0"/>
              <a:t>customer ID</a:t>
            </a:r>
            <a:r>
              <a:rPr lang="en-US" dirty="0"/>
              <a:t> can show extreme outliers. </a:t>
            </a:r>
          </a:p>
          <a:p>
            <a:r>
              <a:rPr lang="en-US" dirty="0"/>
              <a:t>As we want to make some predictions later on  these inconsistencies can be very disruptive. An advice for the retailer is to </a:t>
            </a:r>
            <a:r>
              <a:rPr lang="en-US" b="1" dirty="0"/>
              <a:t>setup strategies for transactions</a:t>
            </a:r>
            <a:r>
              <a:rPr lang="en-US" dirty="0"/>
              <a:t> that are somehow special or faulty. </a:t>
            </a:r>
          </a:p>
          <a:p>
            <a:r>
              <a:rPr lang="en-US" dirty="0"/>
              <a:t>Dropped all the occurrences.</a:t>
            </a:r>
          </a:p>
        </p:txBody>
      </p:sp>
    </p:spTree>
    <p:extLst>
      <p:ext uri="{BB962C8B-B14F-4D97-AF65-F5344CB8AC3E}">
        <p14:creationId xmlns:p14="http://schemas.microsoft.com/office/powerpoint/2010/main" val="45744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81C9-6760-4470-B98E-7440C808BD4F}"/>
              </a:ext>
            </a:extLst>
          </p:cNvPr>
          <p:cNvSpPr>
            <a:spLocks noGrp="1"/>
          </p:cNvSpPr>
          <p:nvPr>
            <p:ph type="title"/>
          </p:nvPr>
        </p:nvSpPr>
        <p:spPr/>
        <p:txBody>
          <a:bodyPr/>
          <a:lstStyle/>
          <a:p>
            <a:pPr algn="l"/>
            <a:r>
              <a:rPr lang="en-US" b="1" dirty="0"/>
              <a:t>Explore the data</a:t>
            </a:r>
            <a:endParaRPr lang="en-US" dirty="0"/>
          </a:p>
        </p:txBody>
      </p:sp>
      <p:sp>
        <p:nvSpPr>
          <p:cNvPr id="3" name="Content Placeholder 2">
            <a:extLst>
              <a:ext uri="{FF2B5EF4-FFF2-40B4-BE49-F238E27FC236}">
                <a16:creationId xmlns:a16="http://schemas.microsoft.com/office/drawing/2014/main" id="{FDCE8BD7-4889-4AFC-9FA0-79D600A99C89}"/>
              </a:ext>
            </a:extLst>
          </p:cNvPr>
          <p:cNvSpPr>
            <a:spLocks noGrp="1"/>
          </p:cNvSpPr>
          <p:nvPr>
            <p:ph idx="1"/>
          </p:nvPr>
        </p:nvSpPr>
        <p:spPr>
          <a:xfrm>
            <a:off x="1484310" y="2666999"/>
            <a:ext cx="10141633" cy="3124201"/>
          </a:xfrm>
        </p:spPr>
        <p:txBody>
          <a:bodyPr>
            <a:normAutofit lnSpcReduction="10000"/>
          </a:bodyPr>
          <a:lstStyle/>
          <a:p>
            <a:r>
              <a:rPr lang="en-US" b="1" dirty="0"/>
              <a:t>The Time period:</a:t>
            </a:r>
            <a:r>
              <a:rPr lang="en-US" dirty="0"/>
              <a:t> 2010-12-01 08:26:00 &lt;-&gt; 2011-12-09 12:50:00</a:t>
            </a:r>
          </a:p>
          <a:p>
            <a:r>
              <a:rPr lang="en-US" b="1" dirty="0"/>
              <a:t>The different Invoice numbers: </a:t>
            </a:r>
            <a:r>
              <a:rPr lang="en-US" dirty="0"/>
              <a:t>22186</a:t>
            </a:r>
          </a:p>
          <a:p>
            <a:r>
              <a:rPr lang="en-US" b="1" dirty="0"/>
              <a:t>Cancelled transactions </a:t>
            </a:r>
            <a:r>
              <a:rPr lang="en-US" dirty="0"/>
              <a:t>(data description starts with a “c”): 2.2% of all entries</a:t>
            </a:r>
          </a:p>
          <a:p>
            <a:r>
              <a:rPr lang="en-US" dirty="0"/>
              <a:t>All cancellations have negative </a:t>
            </a:r>
            <a:r>
              <a:rPr lang="ro-RO" b="1" dirty="0"/>
              <a:t>Q</a:t>
            </a:r>
            <a:r>
              <a:rPr lang="en-US" b="1" dirty="0" err="1"/>
              <a:t>uantities</a:t>
            </a:r>
            <a:r>
              <a:rPr lang="en-US" dirty="0"/>
              <a:t> but positive, non-zero </a:t>
            </a:r>
            <a:r>
              <a:rPr lang="ro-RO" b="1" dirty="0"/>
              <a:t>UnitP</a:t>
            </a:r>
            <a:r>
              <a:rPr lang="en-US" b="1" dirty="0" err="1"/>
              <a:t>rices</a:t>
            </a:r>
            <a:r>
              <a:rPr lang="en-US" dirty="0"/>
              <a:t>.</a:t>
            </a:r>
          </a:p>
          <a:p>
            <a:r>
              <a:rPr lang="en-US" dirty="0"/>
              <a:t>Given the data we are not easily able to understand why a customer made a return and it’s very difficult to predict such cases as there could be several, hidden reasons why a cancellation was done. Thus, we decided to drop them.</a:t>
            </a:r>
          </a:p>
        </p:txBody>
      </p:sp>
    </p:spTree>
    <p:extLst>
      <p:ext uri="{BB962C8B-B14F-4D97-AF65-F5344CB8AC3E}">
        <p14:creationId xmlns:p14="http://schemas.microsoft.com/office/powerpoint/2010/main" val="133692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F62B-B17B-498F-8FEA-722BDA822143}"/>
              </a:ext>
            </a:extLst>
          </p:cNvPr>
          <p:cNvSpPr>
            <a:spLocks noGrp="1"/>
          </p:cNvSpPr>
          <p:nvPr>
            <p:ph type="title"/>
          </p:nvPr>
        </p:nvSpPr>
        <p:spPr/>
        <p:txBody>
          <a:bodyPr/>
          <a:lstStyle/>
          <a:p>
            <a:pPr algn="l"/>
            <a:r>
              <a:rPr lang="en-US" b="1" dirty="0"/>
              <a:t>Explore the data</a:t>
            </a:r>
            <a:endParaRPr lang="en-US" dirty="0"/>
          </a:p>
        </p:txBody>
      </p:sp>
      <p:sp>
        <p:nvSpPr>
          <p:cNvPr id="3" name="Content Placeholder 2">
            <a:extLst>
              <a:ext uri="{FF2B5EF4-FFF2-40B4-BE49-F238E27FC236}">
                <a16:creationId xmlns:a16="http://schemas.microsoft.com/office/drawing/2014/main" id="{966753B1-7F4F-484E-91B9-30DE094D789A}"/>
              </a:ext>
            </a:extLst>
          </p:cNvPr>
          <p:cNvSpPr>
            <a:spLocks noGrp="1"/>
          </p:cNvSpPr>
          <p:nvPr>
            <p:ph idx="1"/>
          </p:nvPr>
        </p:nvSpPr>
        <p:spPr/>
        <p:txBody>
          <a:bodyPr/>
          <a:lstStyle/>
          <a:p>
            <a:r>
              <a:rPr lang="en-US" b="1" dirty="0"/>
              <a:t>Number of </a:t>
            </a:r>
            <a:r>
              <a:rPr lang="en-US" b="1" dirty="0" err="1"/>
              <a:t>StockCodes</a:t>
            </a:r>
            <a:r>
              <a:rPr lang="en-US" b="1" dirty="0"/>
              <a:t>: </a:t>
            </a:r>
            <a:r>
              <a:rPr lang="en-US" dirty="0"/>
              <a:t>3663</a:t>
            </a:r>
          </a:p>
          <a:p>
            <a:r>
              <a:rPr lang="en-US" dirty="0"/>
              <a:t>We can see some occurrences here as </a:t>
            </a:r>
            <a:r>
              <a:rPr lang="en-US" b="1" dirty="0" err="1"/>
              <a:t>StockCode</a:t>
            </a:r>
            <a:r>
              <a:rPr lang="en-US" dirty="0"/>
              <a:t> consists of 5 numeric chars, but the length can vary between 1 and 12 and also there are </a:t>
            </a:r>
            <a:r>
              <a:rPr lang="en-US" b="1" dirty="0" err="1"/>
              <a:t>StockCodes</a:t>
            </a:r>
            <a:r>
              <a:rPr lang="en-US" dirty="0"/>
              <a:t> with no numeric chars at all. We will also drop these dates.</a:t>
            </a:r>
          </a:p>
          <a:p>
            <a:endParaRPr lang="en-US" dirty="0"/>
          </a:p>
        </p:txBody>
      </p:sp>
    </p:spTree>
    <p:extLst>
      <p:ext uri="{BB962C8B-B14F-4D97-AF65-F5344CB8AC3E}">
        <p14:creationId xmlns:p14="http://schemas.microsoft.com/office/powerpoint/2010/main" val="8660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D788-684E-47E3-AEC7-92E149A0C54D}"/>
              </a:ext>
            </a:extLst>
          </p:cNvPr>
          <p:cNvSpPr>
            <a:spLocks noGrp="1"/>
          </p:cNvSpPr>
          <p:nvPr>
            <p:ph type="title"/>
          </p:nvPr>
        </p:nvSpPr>
        <p:spPr/>
        <p:txBody>
          <a:bodyPr/>
          <a:lstStyle/>
          <a:p>
            <a:pPr algn="l"/>
            <a:r>
              <a:rPr lang="en-US" b="1" dirty="0"/>
              <a:t>Explore the data</a:t>
            </a:r>
            <a:endParaRPr lang="en-US" dirty="0"/>
          </a:p>
        </p:txBody>
      </p:sp>
      <p:sp>
        <p:nvSpPr>
          <p:cNvPr id="3" name="Content Placeholder 2">
            <a:extLst>
              <a:ext uri="{FF2B5EF4-FFF2-40B4-BE49-F238E27FC236}">
                <a16:creationId xmlns:a16="http://schemas.microsoft.com/office/drawing/2014/main" id="{F284EEB5-D530-4752-B692-8998DA0A9032}"/>
              </a:ext>
            </a:extLst>
          </p:cNvPr>
          <p:cNvSpPr>
            <a:spLocks noGrp="1"/>
          </p:cNvSpPr>
          <p:nvPr>
            <p:ph idx="1"/>
          </p:nvPr>
        </p:nvSpPr>
        <p:spPr/>
        <p:txBody>
          <a:bodyPr>
            <a:normAutofit lnSpcReduction="10000"/>
          </a:bodyPr>
          <a:lstStyle/>
          <a:p>
            <a:r>
              <a:rPr lang="en-US" b="1" dirty="0"/>
              <a:t>Number of unique descriptions: </a:t>
            </a:r>
            <a:r>
              <a:rPr lang="en-US" dirty="0"/>
              <a:t>2983</a:t>
            </a:r>
          </a:p>
          <a:p>
            <a:r>
              <a:rPr lang="en-US" dirty="0"/>
              <a:t>Some </a:t>
            </a:r>
            <a:r>
              <a:rPr lang="en-US" b="1" dirty="0"/>
              <a:t>descriptions</a:t>
            </a:r>
            <a:r>
              <a:rPr lang="en-US" dirty="0"/>
              <a:t> correspond to a similar product type. We often have a color information about the product as well. And the most common descriptions seem to confirm that the </a:t>
            </a:r>
            <a:r>
              <a:rPr lang="en-US" b="1" dirty="0"/>
              <a:t>retailer sells various different kinds of products</a:t>
            </a:r>
            <a:r>
              <a:rPr lang="en-US" dirty="0"/>
              <a:t>. All descriptions </a:t>
            </a:r>
            <a:r>
              <a:rPr lang="ro-RO" dirty="0"/>
              <a:t>have</a:t>
            </a:r>
            <a:r>
              <a:rPr lang="en-US" dirty="0"/>
              <a:t> uppercase chars.</a:t>
            </a:r>
          </a:p>
          <a:p>
            <a:r>
              <a:rPr lang="en-US" dirty="0"/>
              <a:t>Going deeper into details by counting the length and the number of lowercase chars we discovered that </a:t>
            </a:r>
            <a:r>
              <a:rPr lang="en-US" b="1" dirty="0"/>
              <a:t>almost all descriptions don’t have</a:t>
            </a:r>
            <a:r>
              <a:rPr lang="ro-RO" b="1" dirty="0"/>
              <a:t> </a:t>
            </a:r>
            <a:r>
              <a:rPr lang="en-US" b="1" dirty="0"/>
              <a:t>lowercase chars</a:t>
            </a:r>
            <a:r>
              <a:rPr lang="en-US" dirty="0"/>
              <a:t>, but there are also exceptional cases. </a:t>
            </a:r>
          </a:p>
        </p:txBody>
      </p:sp>
    </p:spTree>
    <p:extLst>
      <p:ext uri="{BB962C8B-B14F-4D97-AF65-F5344CB8AC3E}">
        <p14:creationId xmlns:p14="http://schemas.microsoft.com/office/powerpoint/2010/main" val="2925084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BF2E01983ACD4784B8CFF1DDA75667" ma:contentTypeVersion="10" ma:contentTypeDescription="Create a new document." ma:contentTypeScope="" ma:versionID="6eb361d22481b7a01dcc88b246d72815">
  <xsd:schema xmlns:xsd="http://www.w3.org/2001/XMLSchema" xmlns:xs="http://www.w3.org/2001/XMLSchema" xmlns:p="http://schemas.microsoft.com/office/2006/metadata/properties" xmlns:ns3="bfecceb0-599a-4fe8-9827-e04f039eac91" xmlns:ns4="16928ce3-253b-4c5f-8dfe-934d84699248" targetNamespace="http://schemas.microsoft.com/office/2006/metadata/properties" ma:root="true" ma:fieldsID="733aa71d35c12bfb01d0b52b0131c3ad" ns3:_="" ns4:_="">
    <xsd:import namespace="bfecceb0-599a-4fe8-9827-e04f039eac91"/>
    <xsd:import namespace="16928ce3-253b-4c5f-8dfe-934d8469924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ecceb0-599a-4fe8-9827-e04f039ea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928ce3-253b-4c5f-8dfe-934d8469924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175BDC-B66E-4E7A-9637-E359D98F511D}">
  <ds:schemaRefs>
    <ds:schemaRef ds:uri="http://schemas.microsoft.com/sharepoint/v3/contenttype/forms"/>
  </ds:schemaRefs>
</ds:datastoreItem>
</file>

<file path=customXml/itemProps2.xml><?xml version="1.0" encoding="utf-8"?>
<ds:datastoreItem xmlns:ds="http://schemas.openxmlformats.org/officeDocument/2006/customXml" ds:itemID="{A0D0DAB3-7641-4125-BDCC-5D9B5CB1DBA2}">
  <ds:schemaRefs>
    <ds:schemaRef ds:uri="http://schemas.microsoft.com/office/2006/documentManagement/types"/>
    <ds:schemaRef ds:uri="http://schemas.microsoft.com/office/2006/metadata/properties"/>
    <ds:schemaRef ds:uri="http://purl.org/dc/elements/1.1/"/>
    <ds:schemaRef ds:uri="bfecceb0-599a-4fe8-9827-e04f039eac91"/>
    <ds:schemaRef ds:uri="http://www.w3.org/XML/1998/namespace"/>
    <ds:schemaRef ds:uri="http://purl.org/dc/terms/"/>
    <ds:schemaRef ds:uri="http://schemas.microsoft.com/office/infopath/2007/PartnerControls"/>
    <ds:schemaRef ds:uri="http://schemas.openxmlformats.org/package/2006/metadata/core-properties"/>
    <ds:schemaRef ds:uri="16928ce3-253b-4c5f-8dfe-934d84699248"/>
    <ds:schemaRef ds:uri="http://purl.org/dc/dcmitype/"/>
  </ds:schemaRefs>
</ds:datastoreItem>
</file>

<file path=customXml/itemProps3.xml><?xml version="1.0" encoding="utf-8"?>
<ds:datastoreItem xmlns:ds="http://schemas.openxmlformats.org/officeDocument/2006/customXml" ds:itemID="{C23148DD-CD84-4096-90FF-70051D5DAC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ecceb0-599a-4fe8-9827-e04f039eac91"/>
    <ds:schemaRef ds:uri="16928ce3-253b-4c5f-8dfe-934d846992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1572</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Corbel</vt:lpstr>
      <vt:lpstr>Parallax</vt:lpstr>
      <vt:lpstr>PowerPoint Presentation</vt:lpstr>
      <vt:lpstr>Preparation: </vt:lpstr>
      <vt:lpstr>Get familiar with the data:</vt:lpstr>
      <vt:lpstr>Get familiar with the data:</vt:lpstr>
      <vt:lpstr>Explore the data</vt:lpstr>
      <vt:lpstr>Explore the data</vt:lpstr>
      <vt:lpstr>Explore the data</vt:lpstr>
      <vt:lpstr>Explore the data</vt:lpstr>
      <vt:lpstr>Explore the data</vt:lpstr>
      <vt:lpstr>Explore the data</vt:lpstr>
      <vt:lpstr>Explore the data</vt:lpstr>
      <vt:lpstr>Explore the data</vt:lpstr>
      <vt:lpstr>Explore the data</vt:lpstr>
      <vt:lpstr>Focus on daily product sales</vt:lpstr>
      <vt:lpstr>Focus on daily product sales</vt:lpstr>
      <vt:lpstr>Focus on daily product sales</vt:lpstr>
      <vt:lpstr>Prediction of daily product sales</vt:lpstr>
      <vt:lpstr>Prediction of daily product sales</vt:lpstr>
      <vt:lpstr>Prediction of daily product sales</vt:lpstr>
      <vt:lpstr>Prediction of daily product sales</vt:lpstr>
      <vt:lpstr>Prediction of daily product sales</vt:lpstr>
      <vt:lpstr>Prediction of daily product sales</vt:lpstr>
      <vt:lpstr>Prediction of daily product sales</vt:lpstr>
      <vt:lpstr>Prediction of daily product sales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Mitroi, Alina (REGTECH)</dc:creator>
  <cp:lastModifiedBy>Ana-Alina</cp:lastModifiedBy>
  <cp:revision>10</cp:revision>
  <dcterms:created xsi:type="dcterms:W3CDTF">2020-12-02T14:03:49Z</dcterms:created>
  <dcterms:modified xsi:type="dcterms:W3CDTF">2020-12-03T10:15:29Z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0x01010033BF2E01983ACD4784B8CFF1DDA75667</vt:lpwstr>
  </property>
</Properties>
</file>