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91017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D2884-9E5A-48ED-8870-8A70217AB1A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61923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94744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0050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163180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421332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90008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368015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401117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166391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348505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D2884-9E5A-48ED-8870-8A70217AB1A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3523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D2884-9E5A-48ED-8870-8A70217AB1AA}"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317484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84584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409046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CD2884-9E5A-48ED-8870-8A70217AB1AA}" type="datetimeFigureOut">
              <a:rPr lang="en-US" smtClean="0"/>
              <a:t>12/2/2020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06268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D2884-9E5A-48ED-8870-8A70217AB1A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4853D-9869-4DD8-9F01-71E01D290A6D}" type="slidenum">
              <a:rPr lang="en-US" smtClean="0"/>
              <a:t>‹#›</a:t>
            </a:fld>
            <a:endParaRPr lang="en-US"/>
          </a:p>
        </p:txBody>
      </p:sp>
    </p:spTree>
    <p:extLst>
      <p:ext uri="{BB962C8B-B14F-4D97-AF65-F5344CB8AC3E}">
        <p14:creationId xmlns:p14="http://schemas.microsoft.com/office/powerpoint/2010/main" val="203313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CD2884-9E5A-48ED-8870-8A70217AB1AA}" type="datetimeFigureOut">
              <a:rPr lang="en-US" smtClean="0"/>
              <a:t>12/2/2020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54853D-9869-4DD8-9F01-71E01D290A6D}" type="slidenum">
              <a:rPr lang="en-US" smtClean="0"/>
              <a:t>‹#›</a:t>
            </a:fld>
            <a:endParaRPr lang="en-US"/>
          </a:p>
        </p:txBody>
      </p:sp>
    </p:spTree>
    <p:extLst>
      <p:ext uri="{BB962C8B-B14F-4D97-AF65-F5344CB8AC3E}">
        <p14:creationId xmlns:p14="http://schemas.microsoft.com/office/powerpoint/2010/main" val="1074395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45F24-D0BC-40C3-B77E-79B7CD3382A4}"/>
              </a:ext>
            </a:extLst>
          </p:cNvPr>
          <p:cNvSpPr>
            <a:spLocks noGrp="1"/>
          </p:cNvSpPr>
          <p:nvPr>
            <p:ph idx="1"/>
          </p:nvPr>
        </p:nvSpPr>
        <p:spPr>
          <a:xfrm>
            <a:off x="838200" y="263951"/>
            <a:ext cx="10515600" cy="5913012"/>
          </a:xfrm>
        </p:spPr>
        <p:txBody>
          <a:bodyPr>
            <a:normAutofit/>
          </a:bodyPr>
          <a:lstStyle/>
          <a:p>
            <a:pPr marL="0" indent="0" algn="ctr">
              <a:buNone/>
            </a:pPr>
            <a:endParaRPr lang="en-US" sz="5400" b="1" dirty="0">
              <a:latin typeface="Times New Roman" panose="02020603050405020304" pitchFamily="18" charset="0"/>
              <a:cs typeface="Times New Roman" panose="02020603050405020304" pitchFamily="18" charset="0"/>
            </a:endParaRPr>
          </a:p>
          <a:p>
            <a:pPr marL="0" indent="0" algn="ctr">
              <a:buNone/>
            </a:pPr>
            <a:endParaRPr lang="en-US" sz="5400" b="1" dirty="0">
              <a:latin typeface="Times New Roman" panose="02020603050405020304" pitchFamily="18" charset="0"/>
              <a:cs typeface="Times New Roman" panose="02020603050405020304" pitchFamily="18" charset="0"/>
            </a:endParaRPr>
          </a:p>
          <a:p>
            <a:pPr marL="0" indent="0" algn="ctr">
              <a:buNone/>
            </a:pPr>
            <a:endParaRPr lang="en-US" sz="5400" b="1" dirty="0">
              <a:latin typeface="Times New Roman" panose="02020603050405020304" pitchFamily="18" charset="0"/>
              <a:cs typeface="Times New Roman" panose="02020603050405020304" pitchFamily="18" charset="0"/>
            </a:endParaRPr>
          </a:p>
          <a:p>
            <a:pPr marL="0" indent="0" algn="ctr">
              <a:buNone/>
            </a:pPr>
            <a:r>
              <a:rPr lang="en-US" sz="5400" b="1" dirty="0">
                <a:latin typeface="Times New Roman" panose="02020603050405020304" pitchFamily="18" charset="0"/>
                <a:cs typeface="Times New Roman" panose="02020603050405020304" pitchFamily="18" charset="0"/>
              </a:rPr>
              <a:t>E-Commerce Data Analysis	</a:t>
            </a:r>
            <a:br>
              <a:rPr lang="en-US" sz="54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By: Brandon McManus</a:t>
            </a:r>
            <a:r>
              <a:rPr lang="en-US" sz="1800" b="1" dirty="0">
                <a:latin typeface="Times New Roman" panose="02020603050405020304" pitchFamily="18" charset="0"/>
                <a:cs typeface="Times New Roman" panose="02020603050405020304" pitchFamily="18" charset="0"/>
              </a:rPr>
              <a:t>)</a:t>
            </a:r>
            <a:endParaRPr lang="en-US" sz="5400" b="1" i="1" dirty="0"/>
          </a:p>
        </p:txBody>
      </p:sp>
    </p:spTree>
    <p:extLst>
      <p:ext uri="{BB962C8B-B14F-4D97-AF65-F5344CB8AC3E}">
        <p14:creationId xmlns:p14="http://schemas.microsoft.com/office/powerpoint/2010/main" val="109119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B39E-BCE8-4FE9-8281-31568D6EE52F}"/>
              </a:ext>
            </a:extLst>
          </p:cNvPr>
          <p:cNvSpPr>
            <a:spLocks noGrp="1"/>
          </p:cNvSpPr>
          <p:nvPr>
            <p:ph type="title"/>
          </p:nvPr>
        </p:nvSpPr>
        <p:spPr/>
        <p:txBody>
          <a:bodyPr/>
          <a:lstStyle/>
          <a:p>
            <a:r>
              <a:rPr lang="en-US" b="1" dirty="0"/>
              <a:t>Customers and Countries</a:t>
            </a:r>
          </a:p>
        </p:txBody>
      </p:sp>
      <p:sp>
        <p:nvSpPr>
          <p:cNvPr id="3" name="Content Placeholder 2">
            <a:extLst>
              <a:ext uri="{FF2B5EF4-FFF2-40B4-BE49-F238E27FC236}">
                <a16:creationId xmlns:a16="http://schemas.microsoft.com/office/drawing/2014/main" id="{EA822FBE-A03D-4F2E-ACE2-008D6B6B51D6}"/>
              </a:ext>
            </a:extLst>
          </p:cNvPr>
          <p:cNvSpPr>
            <a:spLocks noGrp="1"/>
          </p:cNvSpPr>
          <p:nvPr>
            <p:ph idx="1"/>
          </p:nvPr>
        </p:nvSpPr>
        <p:spPr/>
        <p:txBody>
          <a:bodyPr/>
          <a:lstStyle/>
          <a:p>
            <a:r>
              <a:rPr lang="en-US" b="1" dirty="0">
                <a:solidFill>
                  <a:srgbClr val="FF0000"/>
                </a:solidFill>
              </a:rPr>
              <a:t>What customers and what countries had the most transactions? </a:t>
            </a:r>
          </a:p>
          <a:p>
            <a:pPr marL="0" indent="0">
              <a:buNone/>
            </a:pPr>
            <a:r>
              <a:rPr lang="en-US" b="1" dirty="0">
                <a:solidFill>
                  <a:srgbClr val="FF0000"/>
                </a:solidFill>
              </a:rPr>
              <a:t>     </a:t>
            </a:r>
            <a:r>
              <a:rPr lang="en-US" dirty="0"/>
              <a:t>Thus, we </a:t>
            </a:r>
            <a:r>
              <a:rPr lang="en-US" dirty="0" err="1"/>
              <a:t>realised</a:t>
            </a:r>
            <a:r>
              <a:rPr lang="en-US" dirty="0"/>
              <a:t> the correlation between the top customers and countries and we saw that the majority of transactions take place in UK. It appears that we have a few outliers in our top customers group where the top country is Ireland and the Netherlands. However, the majority are from the United Kingdom.</a:t>
            </a:r>
          </a:p>
        </p:txBody>
      </p:sp>
    </p:spTree>
    <p:extLst>
      <p:ext uri="{BB962C8B-B14F-4D97-AF65-F5344CB8AC3E}">
        <p14:creationId xmlns:p14="http://schemas.microsoft.com/office/powerpoint/2010/main" val="367851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5674-487E-4003-A00A-27AA456BCA12}"/>
              </a:ext>
            </a:extLst>
          </p:cNvPr>
          <p:cNvSpPr>
            <a:spLocks noGrp="1"/>
          </p:cNvSpPr>
          <p:nvPr>
            <p:ph type="title"/>
          </p:nvPr>
        </p:nvSpPr>
        <p:spPr/>
        <p:txBody>
          <a:bodyPr/>
          <a:lstStyle/>
          <a:p>
            <a:r>
              <a:rPr lang="en-US" b="1" dirty="0"/>
              <a:t>Unit Price and Quantity</a:t>
            </a:r>
          </a:p>
        </p:txBody>
      </p:sp>
      <p:sp>
        <p:nvSpPr>
          <p:cNvPr id="3" name="Content Placeholder 2">
            <a:extLst>
              <a:ext uri="{FF2B5EF4-FFF2-40B4-BE49-F238E27FC236}">
                <a16:creationId xmlns:a16="http://schemas.microsoft.com/office/drawing/2014/main" id="{F9E26F59-B931-49F5-A9F6-47E6091CB825}"/>
              </a:ext>
            </a:extLst>
          </p:cNvPr>
          <p:cNvSpPr>
            <a:spLocks noGrp="1"/>
          </p:cNvSpPr>
          <p:nvPr>
            <p:ph idx="1"/>
          </p:nvPr>
        </p:nvSpPr>
        <p:spPr>
          <a:xfrm>
            <a:off x="838199" y="1825625"/>
            <a:ext cx="10631905" cy="4667250"/>
          </a:xfrm>
        </p:spPr>
        <p:txBody>
          <a:bodyPr>
            <a:normAutofit/>
          </a:bodyPr>
          <a:lstStyle/>
          <a:p>
            <a:r>
              <a:rPr lang="en-US" dirty="0"/>
              <a:t>In order to proceed with the time-series analysis, we graphed the distribution for the Unit Prices and saw that a lot of prices are quite small and there are a few outliers that are very large. </a:t>
            </a:r>
          </a:p>
          <a:p>
            <a:r>
              <a:rPr lang="en-US" dirty="0"/>
              <a:t>Because of the high frequency of small transactions we focused on the transactions with prices in the log-unit-price graph. (the majority of the prices are between -2 and 3 =&gt; exponent of -2 and exponent of 3)</a:t>
            </a:r>
          </a:p>
          <a:p>
            <a:endParaRPr lang="en-US" dirty="0"/>
          </a:p>
          <a:p>
            <a:endParaRPr lang="en-US" dirty="0"/>
          </a:p>
          <a:p>
            <a:pPr marL="0" indent="0">
              <a:buNone/>
            </a:pPr>
            <a:r>
              <a:rPr lang="en-US" dirty="0"/>
              <a:t> 					</a:t>
            </a:r>
          </a:p>
          <a:p>
            <a:endParaRPr lang="en-US" dirty="0"/>
          </a:p>
          <a:p>
            <a:r>
              <a:rPr lang="en-US" dirty="0"/>
              <a:t>Thus, the majority of our distribution lies between 0.1 and 20.1 so we deleted all the outliers outside this range </a:t>
            </a:r>
          </a:p>
        </p:txBody>
      </p:sp>
      <p:pic>
        <p:nvPicPr>
          <p:cNvPr id="5" name="Picture 4">
            <a:extLst>
              <a:ext uri="{FF2B5EF4-FFF2-40B4-BE49-F238E27FC236}">
                <a16:creationId xmlns:a16="http://schemas.microsoft.com/office/drawing/2014/main" id="{291E0CF6-D0D2-4853-9F6A-D8B03D9ED002}"/>
              </a:ext>
            </a:extLst>
          </p:cNvPr>
          <p:cNvPicPr>
            <a:picLocks noChangeAspect="1"/>
          </p:cNvPicPr>
          <p:nvPr/>
        </p:nvPicPr>
        <p:blipFill>
          <a:blip r:embed="rId2"/>
          <a:stretch>
            <a:fillRect/>
          </a:stretch>
        </p:blipFill>
        <p:spPr>
          <a:xfrm>
            <a:off x="2950590" y="4159250"/>
            <a:ext cx="4557532" cy="1157468"/>
          </a:xfrm>
          <a:prstGeom prst="rect">
            <a:avLst/>
          </a:prstGeom>
        </p:spPr>
      </p:pic>
    </p:spTree>
    <p:extLst>
      <p:ext uri="{BB962C8B-B14F-4D97-AF65-F5344CB8AC3E}">
        <p14:creationId xmlns:p14="http://schemas.microsoft.com/office/powerpoint/2010/main" val="316019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01D-B6CC-4906-B898-141E6F2C29D4}"/>
              </a:ext>
            </a:extLst>
          </p:cNvPr>
          <p:cNvSpPr>
            <a:spLocks noGrp="1"/>
          </p:cNvSpPr>
          <p:nvPr>
            <p:ph type="title"/>
          </p:nvPr>
        </p:nvSpPr>
        <p:spPr/>
        <p:txBody>
          <a:bodyPr/>
          <a:lstStyle/>
          <a:p>
            <a:r>
              <a:rPr lang="en-US" b="1" dirty="0"/>
              <a:t>Unit Price and Quantity</a:t>
            </a:r>
            <a:endParaRPr lang="en-US" dirty="0"/>
          </a:p>
        </p:txBody>
      </p:sp>
      <p:sp>
        <p:nvSpPr>
          <p:cNvPr id="3" name="Content Placeholder 2">
            <a:extLst>
              <a:ext uri="{FF2B5EF4-FFF2-40B4-BE49-F238E27FC236}">
                <a16:creationId xmlns:a16="http://schemas.microsoft.com/office/drawing/2014/main" id="{F2DE393C-0A00-4C1C-9187-FE587F693FB9}"/>
              </a:ext>
            </a:extLst>
          </p:cNvPr>
          <p:cNvSpPr>
            <a:spLocks noGrp="1"/>
          </p:cNvSpPr>
          <p:nvPr>
            <p:ph idx="1"/>
          </p:nvPr>
        </p:nvSpPr>
        <p:spPr/>
        <p:txBody>
          <a:bodyPr/>
          <a:lstStyle/>
          <a:p>
            <a:r>
              <a:rPr lang="en-US" dirty="0"/>
              <a:t>For the graph of the Quantity Column we can notice that we have a small amount of outliers greater than 70000. It looks like we will be able to keep more than 95% of our data with a max quantity set at 55. </a:t>
            </a:r>
          </a:p>
          <a:p>
            <a:endParaRPr lang="en-US" dirty="0"/>
          </a:p>
        </p:txBody>
      </p:sp>
    </p:spTree>
    <p:extLst>
      <p:ext uri="{BB962C8B-B14F-4D97-AF65-F5344CB8AC3E}">
        <p14:creationId xmlns:p14="http://schemas.microsoft.com/office/powerpoint/2010/main" val="305525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FB89-FF92-4594-B312-AF8C99C43FDF}"/>
              </a:ext>
            </a:extLst>
          </p:cNvPr>
          <p:cNvSpPr>
            <a:spLocks noGrp="1"/>
          </p:cNvSpPr>
          <p:nvPr>
            <p:ph type="title"/>
          </p:nvPr>
        </p:nvSpPr>
        <p:spPr/>
        <p:txBody>
          <a:bodyPr/>
          <a:lstStyle/>
          <a:p>
            <a:r>
              <a:rPr lang="en-US" b="1" dirty="0"/>
              <a:t>Time-Series Analysis</a:t>
            </a:r>
          </a:p>
        </p:txBody>
      </p:sp>
      <p:sp>
        <p:nvSpPr>
          <p:cNvPr id="3" name="Content Placeholder 2">
            <a:extLst>
              <a:ext uri="{FF2B5EF4-FFF2-40B4-BE49-F238E27FC236}">
                <a16:creationId xmlns:a16="http://schemas.microsoft.com/office/drawing/2014/main" id="{BFAB6870-57E4-464C-90E7-80F0813A8C6A}"/>
              </a:ext>
            </a:extLst>
          </p:cNvPr>
          <p:cNvSpPr>
            <a:spLocks noGrp="1"/>
          </p:cNvSpPr>
          <p:nvPr>
            <p:ph idx="1"/>
          </p:nvPr>
        </p:nvSpPr>
        <p:spPr/>
        <p:txBody>
          <a:bodyPr/>
          <a:lstStyle/>
          <a:p>
            <a:r>
              <a:rPr lang="en-US" b="1" dirty="0">
                <a:solidFill>
                  <a:srgbClr val="FF0000"/>
                </a:solidFill>
              </a:rPr>
              <a:t>Which months had the highest Revenue?</a:t>
            </a:r>
          </a:p>
          <a:p>
            <a:pPr marL="0" indent="0">
              <a:buNone/>
            </a:pPr>
            <a:r>
              <a:rPr lang="en-US" dirty="0"/>
              <a:t>   We created new columns that represent different date ranges that we can use. We also created a revenue column in order to determine sales performance in different time ranges. </a:t>
            </a:r>
          </a:p>
          <a:p>
            <a:pPr marL="0" indent="0">
              <a:buNone/>
            </a:pPr>
            <a:r>
              <a:rPr lang="en-US" dirty="0"/>
              <a:t>    After </a:t>
            </a:r>
            <a:r>
              <a:rPr lang="en-US" dirty="0" err="1"/>
              <a:t>analysing</a:t>
            </a:r>
            <a:r>
              <a:rPr lang="en-US" dirty="0"/>
              <a:t> the outputs we saw that November is the highest revenue month for the company followed by October and then September. This could be because these are the months leading up to the holiday months where it is more likely people will be buying gifts and business increasing their inventory. </a:t>
            </a:r>
          </a:p>
          <a:p>
            <a:endParaRPr lang="en-US" dirty="0"/>
          </a:p>
        </p:txBody>
      </p:sp>
    </p:spTree>
    <p:extLst>
      <p:ext uri="{BB962C8B-B14F-4D97-AF65-F5344CB8AC3E}">
        <p14:creationId xmlns:p14="http://schemas.microsoft.com/office/powerpoint/2010/main" val="38431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D783-0DEB-448E-8BE2-5D85083338EB}"/>
              </a:ext>
            </a:extLst>
          </p:cNvPr>
          <p:cNvSpPr>
            <a:spLocks noGrp="1"/>
          </p:cNvSpPr>
          <p:nvPr>
            <p:ph type="title"/>
          </p:nvPr>
        </p:nvSpPr>
        <p:spPr/>
        <p:txBody>
          <a:bodyPr/>
          <a:lstStyle/>
          <a:p>
            <a:r>
              <a:rPr lang="en-US" b="1" dirty="0"/>
              <a:t>Time-Series Analysis</a:t>
            </a:r>
            <a:endParaRPr lang="en-US" dirty="0"/>
          </a:p>
        </p:txBody>
      </p:sp>
      <p:sp>
        <p:nvSpPr>
          <p:cNvPr id="3" name="Content Placeholder 2">
            <a:extLst>
              <a:ext uri="{FF2B5EF4-FFF2-40B4-BE49-F238E27FC236}">
                <a16:creationId xmlns:a16="http://schemas.microsoft.com/office/drawing/2014/main" id="{DFF08AB5-4908-48A1-8B23-8C71E40B752B}"/>
              </a:ext>
            </a:extLst>
          </p:cNvPr>
          <p:cNvSpPr>
            <a:spLocks noGrp="1"/>
          </p:cNvSpPr>
          <p:nvPr>
            <p:ph idx="1"/>
          </p:nvPr>
        </p:nvSpPr>
        <p:spPr/>
        <p:txBody>
          <a:bodyPr/>
          <a:lstStyle/>
          <a:p>
            <a:r>
              <a:rPr lang="en-US" b="1" dirty="0">
                <a:solidFill>
                  <a:srgbClr val="FF0000"/>
                </a:solidFill>
              </a:rPr>
              <a:t>What product contributed the most to revenue? Why?</a:t>
            </a:r>
          </a:p>
          <a:p>
            <a:pPr marL="0" indent="0">
              <a:buNone/>
            </a:pPr>
            <a:r>
              <a:rPr lang="en-US" dirty="0">
                <a:solidFill>
                  <a:srgbClr val="FF0000"/>
                </a:solidFill>
              </a:rPr>
              <a:t>    </a:t>
            </a:r>
            <a:r>
              <a:rPr lang="en-US" dirty="0" err="1"/>
              <a:t>StockCode</a:t>
            </a:r>
            <a:r>
              <a:rPr lang="en-US" dirty="0"/>
              <a:t> 22423 contributed the most to revenue by over $60000. Going deeper into details we find out that it has a higher Unit Price than the rest of the products. And this allows it to generate more revenue in lower quantities being sold. </a:t>
            </a:r>
          </a:p>
          <a:p>
            <a:pPr marL="0" indent="0">
              <a:buNone/>
            </a:pPr>
            <a:r>
              <a:rPr lang="en-US" dirty="0"/>
              <a:t> </a:t>
            </a:r>
          </a:p>
        </p:txBody>
      </p:sp>
    </p:spTree>
    <p:extLst>
      <p:ext uri="{BB962C8B-B14F-4D97-AF65-F5344CB8AC3E}">
        <p14:creationId xmlns:p14="http://schemas.microsoft.com/office/powerpoint/2010/main" val="249487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CFFB-4C35-4DDD-9B61-B94F11065A55}"/>
              </a:ext>
            </a:extLst>
          </p:cNvPr>
          <p:cNvSpPr>
            <a:spLocks noGrp="1"/>
          </p:cNvSpPr>
          <p:nvPr>
            <p:ph type="title"/>
          </p:nvPr>
        </p:nvSpPr>
        <p:spPr/>
        <p:txBody>
          <a:bodyPr/>
          <a:lstStyle/>
          <a:p>
            <a:r>
              <a:rPr lang="en-US" b="1" dirty="0"/>
              <a:t>Bibliography</a:t>
            </a:r>
          </a:p>
        </p:txBody>
      </p:sp>
      <p:sp>
        <p:nvSpPr>
          <p:cNvPr id="3" name="Content Placeholder 2">
            <a:extLst>
              <a:ext uri="{FF2B5EF4-FFF2-40B4-BE49-F238E27FC236}">
                <a16:creationId xmlns:a16="http://schemas.microsoft.com/office/drawing/2014/main" id="{43F8744B-EA7F-4FFA-8657-05D935E58BE6}"/>
              </a:ext>
            </a:extLst>
          </p:cNvPr>
          <p:cNvSpPr>
            <a:spLocks noGrp="1"/>
          </p:cNvSpPr>
          <p:nvPr>
            <p:ph idx="1"/>
          </p:nvPr>
        </p:nvSpPr>
        <p:spPr/>
        <p:txBody>
          <a:bodyPr/>
          <a:lstStyle/>
          <a:p>
            <a:r>
              <a:rPr lang="en-US" dirty="0"/>
              <a:t>https://www.kaggle.com/brandonmcmanus/e-commerce-data-analysis</a:t>
            </a:r>
          </a:p>
        </p:txBody>
      </p:sp>
    </p:spTree>
    <p:extLst>
      <p:ext uri="{BB962C8B-B14F-4D97-AF65-F5344CB8AC3E}">
        <p14:creationId xmlns:p14="http://schemas.microsoft.com/office/powerpoint/2010/main" val="155614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E84A-526B-4C31-B9BC-E41078F50026}"/>
              </a:ext>
            </a:extLst>
          </p:cNvPr>
          <p:cNvSpPr>
            <a:spLocks noGrp="1"/>
          </p:cNvSpPr>
          <p:nvPr>
            <p:ph type="title"/>
          </p:nvPr>
        </p:nvSpPr>
        <p:spPr/>
        <p:txBody>
          <a:bodyPr/>
          <a:lstStyle/>
          <a:p>
            <a:r>
              <a:rPr lang="en-US" b="1" dirty="0"/>
              <a:t>Data Set Information: </a:t>
            </a:r>
            <a:endParaRPr lang="en-US" dirty="0"/>
          </a:p>
        </p:txBody>
      </p:sp>
      <p:sp>
        <p:nvSpPr>
          <p:cNvPr id="3" name="Content Placeholder 2">
            <a:extLst>
              <a:ext uri="{FF2B5EF4-FFF2-40B4-BE49-F238E27FC236}">
                <a16:creationId xmlns:a16="http://schemas.microsoft.com/office/drawing/2014/main" id="{79B72180-EFE8-4D55-BDF6-82C664ED5F30}"/>
              </a:ext>
            </a:extLst>
          </p:cNvPr>
          <p:cNvSpPr>
            <a:spLocks noGrp="1"/>
          </p:cNvSpPr>
          <p:nvPr>
            <p:ph idx="1"/>
          </p:nvPr>
        </p:nvSpPr>
        <p:spPr/>
        <p:txBody>
          <a:bodyPr/>
          <a:lstStyle/>
          <a:p>
            <a:r>
              <a:rPr lang="en-US" dirty="0"/>
              <a:t>Transnational data set which contains all the </a:t>
            </a:r>
            <a:r>
              <a:rPr lang="en-US" b="1" dirty="0"/>
              <a:t>transactions between 01.12.2010 – 09.12.2011 for a UK-based and registered non-store online retail</a:t>
            </a:r>
          </a:p>
          <a:p>
            <a:pPr marL="0" indent="0">
              <a:buNone/>
            </a:pPr>
            <a:endParaRPr lang="en-US" dirty="0"/>
          </a:p>
          <a:p>
            <a:pPr marL="0" indent="0">
              <a:buNone/>
            </a:pPr>
            <a:r>
              <a:rPr lang="en-US" i="1" dirty="0"/>
              <a:t>*Company sells unique all-occasion gifts</a:t>
            </a:r>
          </a:p>
          <a:p>
            <a:pPr marL="0" indent="0">
              <a:buNone/>
            </a:pPr>
            <a:r>
              <a:rPr lang="en-US" i="1" dirty="0"/>
              <a:t>*The majority of the customers are wholesalers</a:t>
            </a:r>
          </a:p>
          <a:p>
            <a:endParaRPr lang="en-US" dirty="0"/>
          </a:p>
        </p:txBody>
      </p:sp>
    </p:spTree>
    <p:extLst>
      <p:ext uri="{BB962C8B-B14F-4D97-AF65-F5344CB8AC3E}">
        <p14:creationId xmlns:p14="http://schemas.microsoft.com/office/powerpoint/2010/main" val="30766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A6CD-76A2-4820-8C15-67076B3E30C9}"/>
              </a:ext>
            </a:extLst>
          </p:cNvPr>
          <p:cNvSpPr>
            <a:spLocks noGrp="1"/>
          </p:cNvSpPr>
          <p:nvPr>
            <p:ph type="title"/>
          </p:nvPr>
        </p:nvSpPr>
        <p:spPr/>
        <p:txBody>
          <a:bodyPr/>
          <a:lstStyle/>
          <a:p>
            <a:r>
              <a:rPr lang="en-US" b="1" dirty="0"/>
              <a:t>Attribute Information:</a:t>
            </a:r>
          </a:p>
        </p:txBody>
      </p:sp>
      <p:sp>
        <p:nvSpPr>
          <p:cNvPr id="3" name="Content Placeholder 2">
            <a:extLst>
              <a:ext uri="{FF2B5EF4-FFF2-40B4-BE49-F238E27FC236}">
                <a16:creationId xmlns:a16="http://schemas.microsoft.com/office/drawing/2014/main" id="{64C2DFBC-1C8E-402E-8D51-88E58B6D2D0C}"/>
              </a:ext>
            </a:extLst>
          </p:cNvPr>
          <p:cNvSpPr>
            <a:spLocks noGrp="1"/>
          </p:cNvSpPr>
          <p:nvPr>
            <p:ph idx="1"/>
          </p:nvPr>
        </p:nvSpPr>
        <p:spPr>
          <a:xfrm>
            <a:off x="838200" y="1825625"/>
            <a:ext cx="10696074" cy="4351338"/>
          </a:xfrm>
        </p:spPr>
        <p:txBody>
          <a:bodyPr>
            <a:normAutofit/>
          </a:bodyPr>
          <a:lstStyle/>
          <a:p>
            <a:r>
              <a:rPr lang="en-US" b="1" dirty="0" err="1"/>
              <a:t>InvoiceNo</a:t>
            </a:r>
            <a:r>
              <a:rPr lang="en-US" dirty="0"/>
              <a:t> (Invoice Number): 6-digit integral number </a:t>
            </a:r>
            <a:r>
              <a:rPr lang="en-US" b="1" dirty="0">
                <a:solidFill>
                  <a:srgbClr val="FF0000"/>
                </a:solidFill>
              </a:rPr>
              <a:t>uniquely</a:t>
            </a:r>
            <a:r>
              <a:rPr lang="en-US" dirty="0"/>
              <a:t> assigned to each transaction. (if </a:t>
            </a:r>
            <a:r>
              <a:rPr lang="en-US" dirty="0" err="1"/>
              <a:t>InvoiceNo</a:t>
            </a:r>
            <a:r>
              <a:rPr lang="en-US" dirty="0"/>
              <a:t> starts with c, it means cancellation)</a:t>
            </a:r>
          </a:p>
          <a:p>
            <a:r>
              <a:rPr lang="en-US" b="1" dirty="0" err="1"/>
              <a:t>StockCode</a:t>
            </a:r>
            <a:r>
              <a:rPr lang="en-US" dirty="0"/>
              <a:t> (Product Code): 5-digit integral number </a:t>
            </a:r>
            <a:r>
              <a:rPr lang="en-US" b="1" dirty="0">
                <a:solidFill>
                  <a:srgbClr val="FF0000"/>
                </a:solidFill>
              </a:rPr>
              <a:t>uniquely</a:t>
            </a:r>
            <a:r>
              <a:rPr lang="en-US" dirty="0"/>
              <a:t> assigned to each different product. </a:t>
            </a:r>
          </a:p>
          <a:p>
            <a:r>
              <a:rPr lang="en-US" b="1" dirty="0"/>
              <a:t>Description </a:t>
            </a:r>
            <a:r>
              <a:rPr lang="en-US" dirty="0"/>
              <a:t>(Product Name)</a:t>
            </a:r>
          </a:p>
          <a:p>
            <a:r>
              <a:rPr lang="en-US" b="1" dirty="0"/>
              <a:t>Quantity</a:t>
            </a:r>
            <a:r>
              <a:rPr lang="en-US" dirty="0"/>
              <a:t>: quantities of each product per transaction</a:t>
            </a:r>
          </a:p>
          <a:p>
            <a:r>
              <a:rPr lang="en-US" b="1" dirty="0" err="1"/>
              <a:t>InvoiceDate</a:t>
            </a:r>
            <a:r>
              <a:rPr lang="en-US" dirty="0"/>
              <a:t>: day and time when each transaction was generated </a:t>
            </a:r>
          </a:p>
          <a:p>
            <a:r>
              <a:rPr lang="en-US" b="1" dirty="0" err="1"/>
              <a:t>UnitPrice</a:t>
            </a:r>
            <a:r>
              <a:rPr lang="en-US" dirty="0"/>
              <a:t>: product price per unit</a:t>
            </a:r>
          </a:p>
          <a:p>
            <a:r>
              <a:rPr lang="en-US" b="1" dirty="0" err="1"/>
              <a:t>CustomerID</a:t>
            </a:r>
            <a:r>
              <a:rPr lang="en-US" dirty="0"/>
              <a:t>: 5-digit integral number </a:t>
            </a:r>
            <a:r>
              <a:rPr lang="en-US" b="1" dirty="0">
                <a:solidFill>
                  <a:srgbClr val="FF0000"/>
                </a:solidFill>
              </a:rPr>
              <a:t>uniquely</a:t>
            </a:r>
            <a:r>
              <a:rPr lang="en-US" dirty="0"/>
              <a:t> assigned to each customer</a:t>
            </a:r>
          </a:p>
          <a:p>
            <a:r>
              <a:rPr lang="en-US" b="1" dirty="0"/>
              <a:t>Country</a:t>
            </a:r>
            <a:r>
              <a:rPr lang="en-US" dirty="0"/>
              <a:t>: name of the country where each customer resides</a:t>
            </a:r>
            <a:endParaRPr lang="en-US" b="1" dirty="0"/>
          </a:p>
        </p:txBody>
      </p:sp>
    </p:spTree>
    <p:extLst>
      <p:ext uri="{BB962C8B-B14F-4D97-AF65-F5344CB8AC3E}">
        <p14:creationId xmlns:p14="http://schemas.microsoft.com/office/powerpoint/2010/main" val="261288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421F-4409-4E4D-990A-99499576E360}"/>
              </a:ext>
            </a:extLst>
          </p:cNvPr>
          <p:cNvSpPr>
            <a:spLocks noGrp="1"/>
          </p:cNvSpPr>
          <p:nvPr>
            <p:ph type="title"/>
          </p:nvPr>
        </p:nvSpPr>
        <p:spPr/>
        <p:txBody>
          <a:bodyPr/>
          <a:lstStyle/>
          <a:p>
            <a:r>
              <a:rPr lang="en-US" b="1" dirty="0">
                <a:cs typeface="Times New Roman" panose="02020603050405020304" pitchFamily="18" charset="0"/>
              </a:rPr>
              <a:t>Data Exploration &amp; Data Cleaning</a:t>
            </a:r>
          </a:p>
        </p:txBody>
      </p:sp>
      <p:sp>
        <p:nvSpPr>
          <p:cNvPr id="3" name="Content Placeholder 2">
            <a:extLst>
              <a:ext uri="{FF2B5EF4-FFF2-40B4-BE49-F238E27FC236}">
                <a16:creationId xmlns:a16="http://schemas.microsoft.com/office/drawing/2014/main" id="{887A0E52-233C-4998-A34E-D463D9ACAE81}"/>
              </a:ext>
            </a:extLst>
          </p:cNvPr>
          <p:cNvSpPr>
            <a:spLocks noGrp="1"/>
          </p:cNvSpPr>
          <p:nvPr>
            <p:ph idx="1"/>
          </p:nvPr>
        </p:nvSpPr>
        <p:spPr/>
        <p:txBody>
          <a:bodyPr/>
          <a:lstStyle/>
          <a:p>
            <a:r>
              <a:rPr lang="en-US" dirty="0"/>
              <a:t>541908 entries</a:t>
            </a:r>
          </a:p>
          <a:p>
            <a:pPr marL="0" indent="0">
              <a:buNone/>
            </a:pPr>
            <a:endParaRPr lang="en-US" dirty="0"/>
          </a:p>
        </p:txBody>
      </p:sp>
      <p:pic>
        <p:nvPicPr>
          <p:cNvPr id="7" name="Picture 6">
            <a:extLst>
              <a:ext uri="{FF2B5EF4-FFF2-40B4-BE49-F238E27FC236}">
                <a16:creationId xmlns:a16="http://schemas.microsoft.com/office/drawing/2014/main" id="{33C26424-4AF1-4B1A-85FA-86078C477F41}"/>
              </a:ext>
            </a:extLst>
          </p:cNvPr>
          <p:cNvPicPr>
            <a:picLocks noChangeAspect="1"/>
          </p:cNvPicPr>
          <p:nvPr/>
        </p:nvPicPr>
        <p:blipFill>
          <a:blip r:embed="rId2"/>
          <a:stretch>
            <a:fillRect/>
          </a:stretch>
        </p:blipFill>
        <p:spPr>
          <a:xfrm>
            <a:off x="497840" y="2582944"/>
            <a:ext cx="11023188" cy="3594019"/>
          </a:xfrm>
          <a:prstGeom prst="rect">
            <a:avLst/>
          </a:prstGeom>
        </p:spPr>
      </p:pic>
    </p:spTree>
    <p:extLst>
      <p:ext uri="{BB962C8B-B14F-4D97-AF65-F5344CB8AC3E}">
        <p14:creationId xmlns:p14="http://schemas.microsoft.com/office/powerpoint/2010/main" val="48899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4F77-4FEB-430D-A947-45BB67578AE3}"/>
              </a:ext>
            </a:extLst>
          </p:cNvPr>
          <p:cNvSpPr>
            <a:spLocks noGrp="1"/>
          </p:cNvSpPr>
          <p:nvPr>
            <p:ph type="title"/>
          </p:nvPr>
        </p:nvSpPr>
        <p:spPr/>
        <p:txBody>
          <a:bodyPr/>
          <a:lstStyle/>
          <a:p>
            <a:r>
              <a:rPr lang="en-US" b="1" dirty="0">
                <a:cs typeface="Times New Roman" panose="02020603050405020304" pitchFamily="18" charset="0"/>
              </a:rPr>
              <a:t>Data Exploration &amp; Data Cleaning</a:t>
            </a:r>
            <a:endParaRPr lang="en-US" dirty="0"/>
          </a:p>
        </p:txBody>
      </p:sp>
      <p:sp>
        <p:nvSpPr>
          <p:cNvPr id="3" name="Content Placeholder 2">
            <a:extLst>
              <a:ext uri="{FF2B5EF4-FFF2-40B4-BE49-F238E27FC236}">
                <a16:creationId xmlns:a16="http://schemas.microsoft.com/office/drawing/2014/main" id="{E0D8A382-BB36-462D-A110-EE24F0205131}"/>
              </a:ext>
            </a:extLst>
          </p:cNvPr>
          <p:cNvSpPr>
            <a:spLocks noGrp="1"/>
          </p:cNvSpPr>
          <p:nvPr>
            <p:ph idx="1"/>
          </p:nvPr>
        </p:nvSpPr>
        <p:spPr/>
        <p:txBody>
          <a:bodyPr/>
          <a:lstStyle/>
          <a:p>
            <a:r>
              <a:rPr lang="en-US" dirty="0"/>
              <a:t>Change </a:t>
            </a:r>
            <a:r>
              <a:rPr lang="en-US" b="1" dirty="0" err="1"/>
              <a:t>InvoiceDate</a:t>
            </a:r>
            <a:r>
              <a:rPr lang="en-US" dirty="0"/>
              <a:t> from </a:t>
            </a:r>
            <a:r>
              <a:rPr lang="en-US" i="1" dirty="0"/>
              <a:t>object </a:t>
            </a:r>
            <a:r>
              <a:rPr lang="en-US" i="1" dirty="0" err="1"/>
              <a:t>Dtype</a:t>
            </a:r>
            <a:r>
              <a:rPr lang="en-US" i="1" dirty="0"/>
              <a:t> </a:t>
            </a:r>
            <a:r>
              <a:rPr lang="en-US" dirty="0"/>
              <a:t>to </a:t>
            </a:r>
            <a:r>
              <a:rPr lang="en-US" i="1" dirty="0"/>
              <a:t>datetime64</a:t>
            </a:r>
          </a:p>
          <a:p>
            <a:r>
              <a:rPr lang="en-US" dirty="0"/>
              <a:t>Change </a:t>
            </a:r>
            <a:r>
              <a:rPr lang="en-US" b="1" dirty="0" err="1"/>
              <a:t>CustomerID</a:t>
            </a:r>
            <a:r>
              <a:rPr lang="en-US" b="1" dirty="0"/>
              <a:t> </a:t>
            </a:r>
            <a:r>
              <a:rPr lang="en-US" dirty="0"/>
              <a:t>from </a:t>
            </a:r>
            <a:r>
              <a:rPr lang="en-US" i="1" dirty="0"/>
              <a:t>float64 </a:t>
            </a:r>
            <a:r>
              <a:rPr lang="en-US" i="1" dirty="0" err="1"/>
              <a:t>Dtype</a:t>
            </a:r>
            <a:r>
              <a:rPr lang="en-US" i="1" dirty="0"/>
              <a:t> </a:t>
            </a:r>
            <a:r>
              <a:rPr lang="en-US" dirty="0"/>
              <a:t>to </a:t>
            </a:r>
            <a:r>
              <a:rPr lang="en-US" i="1" dirty="0"/>
              <a:t>object</a:t>
            </a:r>
          </a:p>
          <a:p>
            <a:pPr marL="0" indent="0">
              <a:buNone/>
            </a:pPr>
            <a:endParaRPr lang="en-US" dirty="0"/>
          </a:p>
        </p:txBody>
      </p:sp>
      <p:pic>
        <p:nvPicPr>
          <p:cNvPr id="5" name="Picture 4">
            <a:extLst>
              <a:ext uri="{FF2B5EF4-FFF2-40B4-BE49-F238E27FC236}">
                <a16:creationId xmlns:a16="http://schemas.microsoft.com/office/drawing/2014/main" id="{2C945832-4BF4-4D96-AB6F-9EBA176F3DD4}"/>
              </a:ext>
            </a:extLst>
          </p:cNvPr>
          <p:cNvPicPr>
            <a:picLocks noChangeAspect="1"/>
          </p:cNvPicPr>
          <p:nvPr/>
        </p:nvPicPr>
        <p:blipFill>
          <a:blip r:embed="rId2"/>
          <a:stretch>
            <a:fillRect/>
          </a:stretch>
        </p:blipFill>
        <p:spPr>
          <a:xfrm>
            <a:off x="2809188" y="3010694"/>
            <a:ext cx="5998620" cy="3631493"/>
          </a:xfrm>
          <a:prstGeom prst="rect">
            <a:avLst/>
          </a:prstGeom>
        </p:spPr>
      </p:pic>
    </p:spTree>
    <p:extLst>
      <p:ext uri="{BB962C8B-B14F-4D97-AF65-F5344CB8AC3E}">
        <p14:creationId xmlns:p14="http://schemas.microsoft.com/office/powerpoint/2010/main" val="10311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7E2-732B-428D-AF51-D3D802935AA9}"/>
              </a:ext>
            </a:extLst>
          </p:cNvPr>
          <p:cNvSpPr>
            <a:spLocks noGrp="1"/>
          </p:cNvSpPr>
          <p:nvPr>
            <p:ph type="title"/>
          </p:nvPr>
        </p:nvSpPr>
        <p:spPr/>
        <p:txBody>
          <a:bodyPr/>
          <a:lstStyle/>
          <a:p>
            <a:r>
              <a:rPr lang="en-US" b="1" dirty="0">
                <a:cs typeface="Times New Roman" panose="02020603050405020304" pitchFamily="18" charset="0"/>
              </a:rPr>
              <a:t>Data Exploration &amp; Data Cleaning</a:t>
            </a:r>
            <a:endParaRPr lang="en-US" dirty="0"/>
          </a:p>
        </p:txBody>
      </p:sp>
      <p:sp>
        <p:nvSpPr>
          <p:cNvPr id="3" name="Content Placeholder 2">
            <a:extLst>
              <a:ext uri="{FF2B5EF4-FFF2-40B4-BE49-F238E27FC236}">
                <a16:creationId xmlns:a16="http://schemas.microsoft.com/office/drawing/2014/main" id="{DAE9E7EF-1915-450E-B9CB-913F302DD130}"/>
              </a:ext>
            </a:extLst>
          </p:cNvPr>
          <p:cNvSpPr>
            <a:spLocks noGrp="1"/>
          </p:cNvSpPr>
          <p:nvPr>
            <p:ph idx="1"/>
          </p:nvPr>
        </p:nvSpPr>
        <p:spPr/>
        <p:txBody>
          <a:bodyPr/>
          <a:lstStyle/>
          <a:p>
            <a:r>
              <a:rPr lang="en-US" dirty="0"/>
              <a:t>Any missing values? </a:t>
            </a:r>
            <a:r>
              <a:rPr lang="en-US" b="1" dirty="0">
                <a:solidFill>
                  <a:srgbClr val="FF0000"/>
                </a:solidFill>
              </a:rPr>
              <a:t>Yes</a:t>
            </a:r>
            <a:r>
              <a:rPr lang="en-US" dirty="0"/>
              <a:t>. </a:t>
            </a:r>
          </a:p>
          <a:p>
            <a:pPr marL="0" indent="0">
              <a:buNone/>
            </a:pPr>
            <a:endParaRPr lang="en-US" dirty="0"/>
          </a:p>
          <a:p>
            <a:r>
              <a:rPr lang="en-US" dirty="0"/>
              <a:t>There are almost </a:t>
            </a:r>
            <a:r>
              <a:rPr lang="en-US" b="1" dirty="0"/>
              <a:t>25%</a:t>
            </a:r>
            <a:r>
              <a:rPr lang="en-US" dirty="0"/>
              <a:t> (135080) of the </a:t>
            </a:r>
            <a:r>
              <a:rPr lang="en-US" dirty="0" err="1"/>
              <a:t>CustomerID</a:t>
            </a:r>
            <a:r>
              <a:rPr lang="en-US" dirty="0"/>
              <a:t> column missing and less than </a:t>
            </a:r>
            <a:r>
              <a:rPr lang="en-US" b="1" dirty="0"/>
              <a:t>1%</a:t>
            </a:r>
            <a:r>
              <a:rPr lang="en-US" dirty="0"/>
              <a:t> (1454) of the Description column missing. </a:t>
            </a:r>
          </a:p>
          <a:p>
            <a:pPr marL="0" indent="0">
              <a:buNone/>
            </a:pPr>
            <a:endParaRPr lang="en-US" dirty="0"/>
          </a:p>
          <a:p>
            <a:r>
              <a:rPr lang="en-US" dirty="0"/>
              <a:t>Check to see if the rows with missing </a:t>
            </a:r>
            <a:r>
              <a:rPr lang="en-US" b="1" dirty="0"/>
              <a:t>Description</a:t>
            </a:r>
            <a:r>
              <a:rPr lang="en-US" dirty="0"/>
              <a:t> values are also missing </a:t>
            </a:r>
            <a:r>
              <a:rPr lang="en-US" b="1" dirty="0" err="1"/>
              <a:t>CustomerID</a:t>
            </a:r>
            <a:r>
              <a:rPr lang="en-US" dirty="0"/>
              <a:t> values in order to </a:t>
            </a:r>
            <a:r>
              <a:rPr lang="en-US" b="1" dirty="0">
                <a:solidFill>
                  <a:srgbClr val="FF0000"/>
                </a:solidFill>
              </a:rPr>
              <a:t>eliminate unnecessary work</a:t>
            </a:r>
            <a:r>
              <a:rPr lang="en-US" dirty="0"/>
              <a:t>. </a:t>
            </a:r>
          </a:p>
          <a:p>
            <a:endParaRPr lang="en-US" dirty="0"/>
          </a:p>
          <a:p>
            <a:endParaRPr lang="en-US" dirty="0"/>
          </a:p>
        </p:txBody>
      </p:sp>
    </p:spTree>
    <p:extLst>
      <p:ext uri="{BB962C8B-B14F-4D97-AF65-F5344CB8AC3E}">
        <p14:creationId xmlns:p14="http://schemas.microsoft.com/office/powerpoint/2010/main" val="70856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1594-C8E3-401E-A233-57C7DD385A41}"/>
              </a:ext>
            </a:extLst>
          </p:cNvPr>
          <p:cNvSpPr>
            <a:spLocks noGrp="1"/>
          </p:cNvSpPr>
          <p:nvPr>
            <p:ph type="title"/>
          </p:nvPr>
        </p:nvSpPr>
        <p:spPr/>
        <p:txBody>
          <a:bodyPr/>
          <a:lstStyle/>
          <a:p>
            <a:r>
              <a:rPr lang="en-US" b="1" dirty="0">
                <a:cs typeface="Times New Roman" panose="02020603050405020304" pitchFamily="18" charset="0"/>
              </a:rPr>
              <a:t>Data Exploration &amp; Data Cleaning</a:t>
            </a:r>
            <a:endParaRPr lang="en-US" dirty="0"/>
          </a:p>
        </p:txBody>
      </p:sp>
      <p:sp>
        <p:nvSpPr>
          <p:cNvPr id="7" name="Content Placeholder 6">
            <a:extLst>
              <a:ext uri="{FF2B5EF4-FFF2-40B4-BE49-F238E27FC236}">
                <a16:creationId xmlns:a16="http://schemas.microsoft.com/office/drawing/2014/main" id="{9F882A94-6EF6-44C9-B5D8-EAF8546C3E21}"/>
              </a:ext>
            </a:extLst>
          </p:cNvPr>
          <p:cNvSpPr>
            <a:spLocks noGrp="1"/>
          </p:cNvSpPr>
          <p:nvPr>
            <p:ph idx="1"/>
          </p:nvPr>
        </p:nvSpPr>
        <p:spPr>
          <a:xfrm>
            <a:off x="838200" y="1825624"/>
            <a:ext cx="10515600" cy="4782565"/>
          </a:xfrm>
        </p:spPr>
        <p:txBody>
          <a:bodyPr>
            <a:normAutofit fontScale="92500" lnSpcReduction="20000"/>
          </a:bodyPr>
          <a:lstStyle/>
          <a:p>
            <a:r>
              <a:rPr lang="en-US" sz="2400" dirty="0"/>
              <a:t>All the missing values for the Description column are also missing </a:t>
            </a:r>
            <a:r>
              <a:rPr lang="en-US" sz="2400" dirty="0" err="1"/>
              <a:t>CustomerID</a:t>
            </a:r>
            <a:r>
              <a:rPr lang="en-US" sz="2400" dirty="0"/>
              <a:t> values and for every row the </a:t>
            </a:r>
            <a:r>
              <a:rPr lang="en-US" sz="2400" dirty="0" err="1"/>
              <a:t>UnitPrice</a:t>
            </a:r>
            <a:r>
              <a:rPr lang="en-US" sz="2400" dirty="0"/>
              <a:t> is 0 and the Quantity is either positive or negative</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r>
              <a:rPr lang="en-US" sz="2400" dirty="0"/>
              <a:t>Drop all transactions with missing Descriptions, with </a:t>
            </a:r>
            <a:r>
              <a:rPr lang="en-US" sz="2400" dirty="0" err="1"/>
              <a:t>UnitPrice</a:t>
            </a:r>
            <a:r>
              <a:rPr lang="en-US" sz="2400" dirty="0"/>
              <a:t>=0 and missing </a:t>
            </a:r>
            <a:r>
              <a:rPr lang="en-US" sz="2400" dirty="0" err="1"/>
              <a:t>CustomerID</a:t>
            </a:r>
            <a:r>
              <a:rPr lang="en-US" sz="2400" dirty="0"/>
              <a:t> in order to make accurate insights for this data analysis </a:t>
            </a:r>
          </a:p>
          <a:p>
            <a:endParaRPr lang="en-US" sz="2400" dirty="0"/>
          </a:p>
        </p:txBody>
      </p:sp>
      <p:pic>
        <p:nvPicPr>
          <p:cNvPr id="9" name="Picture 8">
            <a:extLst>
              <a:ext uri="{FF2B5EF4-FFF2-40B4-BE49-F238E27FC236}">
                <a16:creationId xmlns:a16="http://schemas.microsoft.com/office/drawing/2014/main" id="{FB2CF4A4-E1ED-451E-BC0B-93749BD70092}"/>
              </a:ext>
            </a:extLst>
          </p:cNvPr>
          <p:cNvPicPr>
            <a:picLocks noChangeAspect="1"/>
          </p:cNvPicPr>
          <p:nvPr/>
        </p:nvPicPr>
        <p:blipFill>
          <a:blip r:embed="rId2"/>
          <a:stretch>
            <a:fillRect/>
          </a:stretch>
        </p:blipFill>
        <p:spPr>
          <a:xfrm>
            <a:off x="2302708" y="2731274"/>
            <a:ext cx="6633904" cy="2698566"/>
          </a:xfrm>
          <a:prstGeom prst="rect">
            <a:avLst/>
          </a:prstGeom>
        </p:spPr>
      </p:pic>
    </p:spTree>
    <p:extLst>
      <p:ext uri="{BB962C8B-B14F-4D97-AF65-F5344CB8AC3E}">
        <p14:creationId xmlns:p14="http://schemas.microsoft.com/office/powerpoint/2010/main" val="30890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920-6EA9-46F4-927B-6F4EA12ED965}"/>
              </a:ext>
            </a:extLst>
          </p:cNvPr>
          <p:cNvSpPr>
            <a:spLocks noGrp="1"/>
          </p:cNvSpPr>
          <p:nvPr>
            <p:ph type="title"/>
          </p:nvPr>
        </p:nvSpPr>
        <p:spPr/>
        <p:txBody>
          <a:bodyPr/>
          <a:lstStyle/>
          <a:p>
            <a:r>
              <a:rPr lang="en-US" b="1" dirty="0">
                <a:cs typeface="Times New Roman" panose="02020603050405020304" pitchFamily="18" charset="0"/>
              </a:rPr>
              <a:t>Data Exploration &amp; Data Cleaning</a:t>
            </a:r>
            <a:endParaRPr lang="en-US" dirty="0"/>
          </a:p>
        </p:txBody>
      </p:sp>
      <p:sp>
        <p:nvSpPr>
          <p:cNvPr id="3" name="Content Placeholder 2">
            <a:extLst>
              <a:ext uri="{FF2B5EF4-FFF2-40B4-BE49-F238E27FC236}">
                <a16:creationId xmlns:a16="http://schemas.microsoft.com/office/drawing/2014/main" id="{601E92AA-37BF-4396-BECD-AAE0556312D1}"/>
              </a:ext>
            </a:extLst>
          </p:cNvPr>
          <p:cNvSpPr>
            <a:spLocks noGrp="1"/>
          </p:cNvSpPr>
          <p:nvPr>
            <p:ph idx="1"/>
          </p:nvPr>
        </p:nvSpPr>
        <p:spPr/>
        <p:txBody>
          <a:bodyPr/>
          <a:lstStyle/>
          <a:p>
            <a:r>
              <a:rPr lang="en-US" dirty="0"/>
              <a:t>How many transaction cancellation do we have? (cancelled transaction = </a:t>
            </a:r>
            <a:r>
              <a:rPr lang="en-US" dirty="0" err="1"/>
              <a:t>InvoiceNo</a:t>
            </a:r>
            <a:r>
              <a:rPr lang="en-US" dirty="0"/>
              <a:t> starts with “C”) </a:t>
            </a:r>
            <a:r>
              <a:rPr lang="en-US" b="1" dirty="0">
                <a:solidFill>
                  <a:srgbClr val="FF0000"/>
                </a:solidFill>
              </a:rPr>
              <a:t>2,18%.</a:t>
            </a:r>
          </a:p>
          <a:p>
            <a:endParaRPr lang="en-US" b="1" dirty="0">
              <a:solidFill>
                <a:srgbClr val="FF0000"/>
              </a:solidFill>
            </a:endParaRPr>
          </a:p>
          <a:p>
            <a:r>
              <a:rPr lang="en-US" dirty="0"/>
              <a:t>Drop these values too in order to make accurate predictions.</a:t>
            </a:r>
          </a:p>
        </p:txBody>
      </p:sp>
    </p:spTree>
    <p:extLst>
      <p:ext uri="{BB962C8B-B14F-4D97-AF65-F5344CB8AC3E}">
        <p14:creationId xmlns:p14="http://schemas.microsoft.com/office/powerpoint/2010/main" val="37913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5166-2DE1-486E-BDC0-79DC3E9AEE06}"/>
              </a:ext>
            </a:extLst>
          </p:cNvPr>
          <p:cNvSpPr>
            <a:spLocks noGrp="1"/>
          </p:cNvSpPr>
          <p:nvPr>
            <p:ph type="title"/>
          </p:nvPr>
        </p:nvSpPr>
        <p:spPr/>
        <p:txBody>
          <a:bodyPr/>
          <a:lstStyle/>
          <a:p>
            <a:r>
              <a:rPr lang="en-US" b="1" i="0" dirty="0">
                <a:solidFill>
                  <a:schemeClr val="tx1"/>
                </a:solidFill>
                <a:effectLst/>
              </a:rPr>
              <a:t>Stock Codes and Descriptions</a:t>
            </a:r>
            <a:endParaRPr lang="en-US" b="1" dirty="0">
              <a:solidFill>
                <a:schemeClr val="tx1"/>
              </a:solidFill>
            </a:endParaRPr>
          </a:p>
        </p:txBody>
      </p:sp>
      <p:sp>
        <p:nvSpPr>
          <p:cNvPr id="3" name="Content Placeholder 2">
            <a:extLst>
              <a:ext uri="{FF2B5EF4-FFF2-40B4-BE49-F238E27FC236}">
                <a16:creationId xmlns:a16="http://schemas.microsoft.com/office/drawing/2014/main" id="{65E8A77E-671E-49E7-84BC-5BD36415963D}"/>
              </a:ext>
            </a:extLst>
          </p:cNvPr>
          <p:cNvSpPr>
            <a:spLocks noGrp="1"/>
          </p:cNvSpPr>
          <p:nvPr>
            <p:ph idx="1"/>
          </p:nvPr>
        </p:nvSpPr>
        <p:spPr/>
        <p:txBody>
          <a:bodyPr/>
          <a:lstStyle/>
          <a:p>
            <a:r>
              <a:rPr lang="en-US" dirty="0"/>
              <a:t>There are </a:t>
            </a:r>
            <a:r>
              <a:rPr lang="en-US" b="1" dirty="0">
                <a:solidFill>
                  <a:srgbClr val="FF0000"/>
                </a:solidFill>
              </a:rPr>
              <a:t>3665 unique </a:t>
            </a:r>
            <a:r>
              <a:rPr lang="en-US" b="1" dirty="0" err="1">
                <a:solidFill>
                  <a:srgbClr val="FF0000"/>
                </a:solidFill>
              </a:rPr>
              <a:t>StockCodes</a:t>
            </a:r>
            <a:r>
              <a:rPr lang="en-US" dirty="0"/>
              <a:t> and </a:t>
            </a:r>
            <a:r>
              <a:rPr lang="en-US" b="1" dirty="0">
                <a:solidFill>
                  <a:srgbClr val="FF0000"/>
                </a:solidFill>
              </a:rPr>
              <a:t>3877 unique Descriptions </a:t>
            </a:r>
            <a:r>
              <a:rPr lang="en-US" dirty="0"/>
              <a:t>which means that the retailer sells many different types of products. </a:t>
            </a:r>
          </a:p>
          <a:p>
            <a:endParaRPr lang="en-US" dirty="0"/>
          </a:p>
          <a:p>
            <a:r>
              <a:rPr lang="en-US" dirty="0"/>
              <a:t>Looking at the most common </a:t>
            </a:r>
            <a:r>
              <a:rPr lang="en-US" dirty="0" err="1"/>
              <a:t>StockCodes</a:t>
            </a:r>
            <a:r>
              <a:rPr lang="en-US" dirty="0"/>
              <a:t> and descriptions being sold we can notice that our top 20 most frequent </a:t>
            </a:r>
            <a:r>
              <a:rPr lang="en-US" dirty="0" err="1"/>
              <a:t>StockCodes</a:t>
            </a:r>
            <a:r>
              <a:rPr lang="en-US" dirty="0"/>
              <a:t> and descriptions match up with </a:t>
            </a:r>
            <a:r>
              <a:rPr lang="en-US" dirty="0" err="1"/>
              <a:t>eachother</a:t>
            </a:r>
            <a:r>
              <a:rPr lang="en-US" dirty="0"/>
              <a:t> in terms of level of frequency.</a:t>
            </a:r>
          </a:p>
        </p:txBody>
      </p:sp>
    </p:spTree>
    <p:extLst>
      <p:ext uri="{BB962C8B-B14F-4D97-AF65-F5344CB8AC3E}">
        <p14:creationId xmlns:p14="http://schemas.microsoft.com/office/powerpoint/2010/main" val="172692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780</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PowerPoint Presentation</vt:lpstr>
      <vt:lpstr>Data Set Information: </vt:lpstr>
      <vt:lpstr>Attribute Information:</vt:lpstr>
      <vt:lpstr>Data Exploration &amp; Data Cleaning</vt:lpstr>
      <vt:lpstr>Data Exploration &amp; Data Cleaning</vt:lpstr>
      <vt:lpstr>Data Exploration &amp; Data Cleaning</vt:lpstr>
      <vt:lpstr>Data Exploration &amp; Data Cleaning</vt:lpstr>
      <vt:lpstr>Data Exploration &amp; Data Cleaning</vt:lpstr>
      <vt:lpstr>Stock Codes and Descriptions</vt:lpstr>
      <vt:lpstr>Customers and Countries</vt:lpstr>
      <vt:lpstr>Unit Price and Quantity</vt:lpstr>
      <vt:lpstr>Unit Price and Quantity</vt:lpstr>
      <vt:lpstr>Time-Series Analysis</vt:lpstr>
      <vt:lpstr>Time-Series Analysis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Mitroi, Alina (REGTECH)</dc:creator>
  <cp:lastModifiedBy>Mitroi, Alina (REGTECH)</cp:lastModifiedBy>
  <cp:revision>29</cp:revision>
  <dcterms:created xsi:type="dcterms:W3CDTF">2020-12-02T08:36:54Z</dcterms:created>
  <dcterms:modified xsi:type="dcterms:W3CDTF">2020-12-02T13:15:43Z</dcterms:modified>
</cp:coreProperties>
</file>