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2">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sham abdel. gawad said" initials="hags" lastIdx="9" clrIdx="0">
    <p:extLst>
      <p:ext uri="{19B8F6BF-5375-455C-9EA6-DF929625EA0E}">
        <p15:presenceInfo xmlns:p15="http://schemas.microsoft.com/office/powerpoint/2012/main" userId="S-1-5-21-1549927810-4203831707-4293639394-13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3A3A"/>
    <a:srgbClr val="4B5151"/>
    <a:srgbClr val="EEEAB0"/>
    <a:srgbClr val="E5DE83"/>
    <a:srgbClr val="F1ED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62" autoAdjust="0"/>
    <p:restoredTop sz="94660"/>
  </p:normalViewPr>
  <p:slideViewPr>
    <p:cSldViewPr snapToGrid="0">
      <p:cViewPr varScale="1">
        <p:scale>
          <a:sx n="67" d="100"/>
          <a:sy n="67" d="100"/>
        </p:scale>
        <p:origin x="354" y="6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07T11:30:57.024" idx="1">
    <p:pos x="2428" y="887"/>
    <p:text>البرومو يعمل بمجرد فتح الابليكيشن الخاص بالاطلس</p:text>
    <p:extLst>
      <p:ext uri="{C676402C-5697-4E1C-873F-D02D1690AC5C}">
        <p15:threadingInfo xmlns:p15="http://schemas.microsoft.com/office/powerpoint/2012/main" timeZoneBias="-120"/>
      </p:ext>
    </p:extLst>
  </p:cm>
  <p:cm authorId="1" dt="2015-04-07T11:31:17.638" idx="2">
    <p:pos x="3122" y="3493"/>
    <p:text>عند الضغط على تخطي المقدمة ينتقل مباشرة الى الشاشة الرئيسية</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07T11:44:52.249" idx="3">
    <p:pos x="3264" y="218"/>
    <p:text>يظهر العنوان أطلس سلطنة عمان
 في شكل كرة أرضية حيث تدور الكرة الأرضية كل 5 ثواني ( لوجو )  والعنوان ثابت عليها</p:text>
    <p:extLst>
      <p:ext uri="{C676402C-5697-4E1C-873F-D02D1690AC5C}">
        <p15:threadingInfo xmlns:p15="http://schemas.microsoft.com/office/powerpoint/2012/main" timeZoneBias="-120"/>
      </p:ext>
    </p:extLst>
  </p:cm>
  <p:cm authorId="1" dt="2015-04-07T11:44:59.637" idx="4">
    <p:pos x="1964" y="3245"/>
    <p:text>عند الضغط على أي من الاسم أو الصورة المعبرة عنه ننتقل الى الشاشة الخاصة بالمحتوى فمثلا لو ضغط على الصورة المصاحبة للخرائط ينطلق الى شاشة الخرائط وكذلك ان ضغط على الكلمة</p:text>
    <p:extLst>
      <p:ext uri="{C676402C-5697-4E1C-873F-D02D1690AC5C}">
        <p15:threadingInfo xmlns:p15="http://schemas.microsoft.com/office/powerpoint/2012/main" timeZoneBias="-120"/>
      </p:ext>
    </p:extLst>
  </p:cm>
  <p:cm authorId="1" dt="2015-04-07T14:31:13.504" idx="8">
    <p:pos x="7670" y="10"/>
    <p:text>هذه هي الشاشة الرئيسية</p:text>
    <p:extLst>
      <p:ext uri="{C676402C-5697-4E1C-873F-D02D1690AC5C}">
        <p15:threadingInfo xmlns:p15="http://schemas.microsoft.com/office/powerpoint/2012/main" timeZoneBias="-120"/>
      </p:ext>
    </p:extLst>
  </p:cm>
  <p:cm authorId="1" dt="2015-04-07T14:42:45.113" idx="9">
    <p:pos x="96" y="105"/>
    <p:text>عند الضغط على أيقونة الارشادات يظهر له فيديو يشرح كيفية التعامل مع الأطلس</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07T12:42:37.198" idx="5">
    <p:pos x="6352" y="132"/>
    <p:text>عند الضغط على أي من أيقونات الخرائط تنسدل منها قائمة فرعية بها محتويات الخريطة وفروعها وتخطي على القائمة الأساسية، مع إمكانية غلقها.</p:text>
    <p:extLst>
      <p:ext uri="{C676402C-5697-4E1C-873F-D02D1690AC5C}">
        <p15:threadingInfo xmlns:p15="http://schemas.microsoft.com/office/powerpoint/2012/main" timeZoneBias="-120"/>
      </p:ext>
    </p:extLst>
  </p:cm>
  <p:cm authorId="1" dt="2015-04-07T13:28:08.676" idx="6">
    <p:pos x="1527" y="3786"/>
    <p:text>عند الضغط على أي من الأيقونات الثلاثة الموجودة بالأسفل تُفتح المحتوى الخاص بالأيقونة لنفس الموضوع، مثال: لنفترض أننا نستعرض خريطة للظواهر الطبيعية، ثم قمنا بالضغط على أيقونة الصور، سيقوم البرنامج بعرض شاشة الصور الخاصة بالظواهر الطبيعية وهكذا.</p:text>
    <p:extLst>
      <p:ext uri="{C676402C-5697-4E1C-873F-D02D1690AC5C}">
        <p15:threadingInfo xmlns:p15="http://schemas.microsoft.com/office/powerpoint/2012/main" timeZoneBias="-120"/>
      </p:ext>
    </p:extLst>
  </p:cm>
  <p:cm authorId="1" dt="2015-04-07T14:30:17.291" idx="7">
    <p:pos x="6934" y="3436"/>
    <p:text>عند الضغط على هذه الايقونة ننتقل الى الشاشة الرئيسية</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929D953-DB29-4CF9-9A46-4F149825FB16}" type="datetimeFigureOut">
              <a:rPr lang="ar-EG" smtClean="0"/>
              <a:t>18/06/1436</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EF05FBF-013E-4BCA-B4EA-3C0F9EBABD7D}" type="slidenum">
              <a:rPr lang="ar-EG" smtClean="0"/>
              <a:t>‹#›</a:t>
            </a:fld>
            <a:endParaRPr lang="ar-EG"/>
          </a:p>
        </p:txBody>
      </p:sp>
    </p:spTree>
    <p:extLst>
      <p:ext uri="{BB962C8B-B14F-4D97-AF65-F5344CB8AC3E}">
        <p14:creationId xmlns:p14="http://schemas.microsoft.com/office/powerpoint/2010/main" val="364776131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BEF05FBF-013E-4BCA-B4EA-3C0F9EBABD7D}" type="slidenum">
              <a:rPr lang="ar-EG" smtClean="0"/>
              <a:t>4</a:t>
            </a:fld>
            <a:endParaRPr lang="ar-EG"/>
          </a:p>
        </p:txBody>
      </p:sp>
    </p:spTree>
    <p:extLst>
      <p:ext uri="{BB962C8B-B14F-4D97-AF65-F5344CB8AC3E}">
        <p14:creationId xmlns:p14="http://schemas.microsoft.com/office/powerpoint/2010/main" val="177713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E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26D272DC-501A-4220-98BC-DE7A8472D0D4}" type="datetimeFigureOut">
              <a:rPr lang="ar-EG" smtClean="0"/>
              <a:t>18/06/1436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26822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6D272DC-501A-4220-98BC-DE7A8472D0D4}" type="datetimeFigureOut">
              <a:rPr lang="ar-EG" smtClean="0"/>
              <a:t>18/06/1436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6432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6D272DC-501A-4220-98BC-DE7A8472D0D4}" type="datetimeFigureOut">
              <a:rPr lang="ar-EG" smtClean="0"/>
              <a:t>18/06/1436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91862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6D272DC-501A-4220-98BC-DE7A8472D0D4}" type="datetimeFigureOut">
              <a:rPr lang="ar-EG" smtClean="0"/>
              <a:t>18/06/1436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423850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E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272DC-501A-4220-98BC-DE7A8472D0D4}" type="datetimeFigureOut">
              <a:rPr lang="ar-EG" smtClean="0"/>
              <a:t>18/06/1436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182817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26D272DC-501A-4220-98BC-DE7A8472D0D4}" type="datetimeFigureOut">
              <a:rPr lang="ar-EG" smtClean="0"/>
              <a:t>18/06/1436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394809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E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26D272DC-501A-4220-98BC-DE7A8472D0D4}" type="datetimeFigureOut">
              <a:rPr lang="ar-EG" smtClean="0"/>
              <a:t>18/06/1436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386960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26D272DC-501A-4220-98BC-DE7A8472D0D4}" type="datetimeFigureOut">
              <a:rPr lang="ar-EG" smtClean="0"/>
              <a:t>18/06/1436</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118688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272DC-501A-4220-98BC-DE7A8472D0D4}" type="datetimeFigureOut">
              <a:rPr lang="ar-EG" smtClean="0"/>
              <a:t>18/06/1436</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188201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272DC-501A-4220-98BC-DE7A8472D0D4}" type="datetimeFigureOut">
              <a:rPr lang="ar-EG" smtClean="0"/>
              <a:t>18/06/1436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90924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E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272DC-501A-4220-98BC-DE7A8472D0D4}" type="datetimeFigureOut">
              <a:rPr lang="ar-EG" smtClean="0"/>
              <a:t>18/06/1436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8D0D0BD-EF16-4404-A205-516D9B6E58FC}" type="slidenum">
              <a:rPr lang="ar-EG" smtClean="0"/>
              <a:t>‹#›</a:t>
            </a:fld>
            <a:endParaRPr lang="ar-EG"/>
          </a:p>
        </p:txBody>
      </p:sp>
    </p:spTree>
    <p:extLst>
      <p:ext uri="{BB962C8B-B14F-4D97-AF65-F5344CB8AC3E}">
        <p14:creationId xmlns:p14="http://schemas.microsoft.com/office/powerpoint/2010/main" val="242560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6D272DC-501A-4220-98BC-DE7A8472D0D4}" type="datetimeFigureOut">
              <a:rPr lang="ar-EG" smtClean="0"/>
              <a:t>18/06/1436</a:t>
            </a:fld>
            <a:endParaRPr lang="ar-E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8D0D0BD-EF16-4404-A205-516D9B6E58FC}" type="slidenum">
              <a:rPr lang="ar-EG" smtClean="0"/>
              <a:t>‹#›</a:t>
            </a:fld>
            <a:endParaRPr lang="ar-EG"/>
          </a:p>
        </p:txBody>
      </p:sp>
    </p:spTree>
    <p:extLst>
      <p:ext uri="{BB962C8B-B14F-4D97-AF65-F5344CB8AC3E}">
        <p14:creationId xmlns:p14="http://schemas.microsoft.com/office/powerpoint/2010/main" val="72933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omments" Target="../comments/comment2.xml"/><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omments" Target="../comments/comment3.xm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5.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7.jpg"/><Relationship Id="rId7"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2.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08400" y="0"/>
            <a:ext cx="4775200" cy="1157048"/>
          </a:xfrm>
          <a:prstGeom prst="rect">
            <a:avLst/>
          </a:prstGeom>
        </p:spPr>
        <p:txBody>
          <a:bodyPr wrap="square">
            <a:spAutoFit/>
          </a:bodyPr>
          <a:lstStyle/>
          <a:p>
            <a:pPr algn="ctr">
              <a:lnSpc>
                <a:spcPct val="107000"/>
              </a:lnSpc>
              <a:spcAft>
                <a:spcPts val="800"/>
              </a:spcAft>
            </a:pPr>
            <a:r>
              <a:rPr lang="ar-EG" sz="3600" b="1" dirty="0">
                <a:latin typeface="Adobe Arabic" panose="02040503050201020203" pitchFamily="18" charset="-78"/>
                <a:ea typeface="Calibri" panose="020F0502020204030204" pitchFamily="34" charset="0"/>
                <a:cs typeface="Adobe Arabic" panose="02040503050201020203" pitchFamily="18" charset="-78"/>
              </a:rPr>
              <a:t>الشاشة ما قبل الرئيسية </a:t>
            </a:r>
            <a:r>
              <a:rPr lang="ar-EG" sz="3600" b="1" dirty="0" smtClean="0">
                <a:latin typeface="Adobe Arabic" panose="02040503050201020203" pitchFamily="18" charset="-78"/>
                <a:ea typeface="Calibri" panose="020F0502020204030204" pitchFamily="34" charset="0"/>
                <a:cs typeface="Adobe Arabic" panose="02040503050201020203" pitchFamily="18" charset="-78"/>
              </a:rPr>
              <a:t>(المقدمة)</a:t>
            </a:r>
            <a:endParaRPr lang="en-US" dirty="0" smtClean="0">
              <a:effectLst/>
              <a:latin typeface="Adobe Arabic" panose="02040503050201020203" pitchFamily="18" charset="-78"/>
              <a:ea typeface="Calibri" panose="020F0502020204030204" pitchFamily="34" charset="0"/>
              <a:cs typeface="Adobe Arabic" panose="02040503050201020203" pitchFamily="18" charset="-78"/>
            </a:endParaRPr>
          </a:p>
          <a:p>
            <a:pPr algn="ctr"/>
            <a:r>
              <a:rPr lang="ar-EG" sz="2400" b="1" dirty="0">
                <a:latin typeface="Adobe Arabic" panose="02040503050201020203" pitchFamily="18" charset="-78"/>
                <a:ea typeface="Calibri" panose="020F0502020204030204" pitchFamily="34" charset="0"/>
                <a:cs typeface="Adobe Arabic" panose="02040503050201020203" pitchFamily="18" charset="-78"/>
              </a:rPr>
              <a:t>يتم عرض فيديو </a:t>
            </a:r>
            <a:r>
              <a:rPr lang="ar-EG" sz="2400" b="1" dirty="0" smtClean="0">
                <a:latin typeface="Adobe Arabic" panose="02040503050201020203" pitchFamily="18" charset="-78"/>
                <a:ea typeface="Calibri" panose="020F0502020204030204" pitchFamily="34" charset="0"/>
                <a:cs typeface="Adobe Arabic" panose="02040503050201020203" pitchFamily="18" charset="-78"/>
              </a:rPr>
              <a:t>(</a:t>
            </a:r>
            <a:r>
              <a:rPr lang="ar-EG" sz="2400" b="1" dirty="0" err="1" smtClean="0">
                <a:latin typeface="Adobe Arabic" panose="02040503050201020203" pitchFamily="18" charset="-78"/>
                <a:ea typeface="Calibri" panose="020F0502020204030204" pitchFamily="34" charset="0"/>
                <a:cs typeface="Adobe Arabic" panose="02040503050201020203" pitchFamily="18" charset="-78"/>
              </a:rPr>
              <a:t>برومو</a:t>
            </a:r>
            <a:r>
              <a:rPr lang="ar-EG" sz="2400" b="1" dirty="0" smtClean="0">
                <a:latin typeface="Adobe Arabic" panose="02040503050201020203" pitchFamily="18" charset="-78"/>
                <a:ea typeface="Calibri" panose="020F0502020204030204" pitchFamily="34" charset="0"/>
                <a:cs typeface="Adobe Arabic" panose="02040503050201020203" pitchFamily="18" charset="-78"/>
              </a:rPr>
              <a:t>) </a:t>
            </a:r>
            <a:r>
              <a:rPr lang="ar-EG" sz="2400" b="1" dirty="0">
                <a:latin typeface="Adobe Arabic" panose="02040503050201020203" pitchFamily="18" charset="-78"/>
                <a:ea typeface="Calibri" panose="020F0502020204030204" pitchFamily="34" charset="0"/>
                <a:cs typeface="Adobe Arabic" panose="02040503050201020203" pitchFamily="18" charset="-78"/>
              </a:rPr>
              <a:t>مدته تتراوح من 5 الى 10 ثواني</a:t>
            </a:r>
            <a:endParaRPr lang="ar-EG" sz="2400" dirty="0">
              <a:latin typeface="Adobe Arabic" panose="02040503050201020203" pitchFamily="18" charset="-78"/>
              <a:cs typeface="Adobe Arabic" panose="02040503050201020203" pitchFamily="18" charset="-78"/>
            </a:endParaRPr>
          </a:p>
        </p:txBody>
      </p:sp>
      <p:pic>
        <p:nvPicPr>
          <p:cNvPr id="12" name="Picture 11" descr="http://www.googlewd.net/wp-content/uploads/2012/02/google-maps-france-2012.jpg"/>
          <p:cNvPicPr/>
          <p:nvPr/>
        </p:nvPicPr>
        <p:blipFill>
          <a:blip r:embed="rId2">
            <a:extLst>
              <a:ext uri="{28A0092B-C50C-407E-A947-70E740481C1C}">
                <a14:useLocalDpi xmlns:a14="http://schemas.microsoft.com/office/drawing/2010/main" val="0"/>
              </a:ext>
            </a:extLst>
          </a:blip>
          <a:srcRect/>
          <a:stretch>
            <a:fillRect/>
          </a:stretch>
        </p:blipFill>
        <p:spPr bwMode="auto">
          <a:xfrm>
            <a:off x="3854563" y="1408198"/>
            <a:ext cx="4482874" cy="3703100"/>
          </a:xfrm>
          <a:prstGeom prst="rect">
            <a:avLst/>
          </a:prstGeom>
          <a:ln w="88900" cap="sq" cmpd="thickThin">
            <a:solidFill>
              <a:srgbClr val="000000"/>
            </a:solidFill>
            <a:prstDash val="solid"/>
            <a:miter lim="800000"/>
          </a:ln>
          <a:effectLst>
            <a:innerShdw blurRad="76200">
              <a:srgbClr val="000000"/>
            </a:innerShdw>
          </a:effectLst>
        </p:spPr>
      </p:pic>
      <p:sp>
        <p:nvSpPr>
          <p:cNvPr id="10" name="Rounded Rectangle 9"/>
          <p:cNvSpPr/>
          <p:nvPr/>
        </p:nvSpPr>
        <p:spPr>
          <a:xfrm>
            <a:off x="5560727" y="5544457"/>
            <a:ext cx="1070546" cy="783772"/>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EG" sz="3200" b="1" dirty="0" smtClean="0"/>
              <a:t>تخطي</a:t>
            </a:r>
            <a:endParaRPr lang="ar-EG" sz="3200" b="1" dirty="0"/>
          </a:p>
        </p:txBody>
      </p:sp>
    </p:spTree>
    <p:extLst>
      <p:ext uri="{BB962C8B-B14F-4D97-AF65-F5344CB8AC3E}">
        <p14:creationId xmlns:p14="http://schemas.microsoft.com/office/powerpoint/2010/main" val="153728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56" y="166221"/>
            <a:ext cx="2547244" cy="2181820"/>
          </a:xfrm>
          <a:prstGeom prst="rect">
            <a:avLst/>
          </a:prstGeom>
        </p:spPr>
      </p:pic>
      <p:sp>
        <p:nvSpPr>
          <p:cNvPr id="4" name="Rectangle 3"/>
          <p:cNvSpPr/>
          <p:nvPr/>
        </p:nvSpPr>
        <p:spPr>
          <a:xfrm>
            <a:off x="5143500" y="421546"/>
            <a:ext cx="1828800" cy="1086836"/>
          </a:xfrm>
          <a:prstGeom prst="rect">
            <a:avLst/>
          </a:prstGeom>
        </p:spPr>
        <p:txBody>
          <a:bodyPr wrap="square">
            <a:spAutoFit/>
          </a:bodyPr>
          <a:lstStyle/>
          <a:p>
            <a:pPr algn="ctr">
              <a:lnSpc>
                <a:spcPct val="107000"/>
              </a:lnSpc>
              <a:spcAft>
                <a:spcPts val="800"/>
              </a:spcAft>
            </a:pPr>
            <a:r>
              <a:rPr lang="ar-EG" sz="2800" b="1" dirty="0">
                <a:solidFill>
                  <a:schemeClr val="bg1"/>
                </a:solidFill>
                <a:latin typeface="Calibri" panose="020F0502020204030204" pitchFamily="34" charset="0"/>
                <a:ea typeface="Calibri" panose="020F0502020204030204" pitchFamily="34" charset="0"/>
              </a:rPr>
              <a:t>أطلس</a:t>
            </a:r>
            <a:r>
              <a:rPr lang="ar-SA" sz="2800" dirty="0">
                <a:solidFill>
                  <a:schemeClr val="bg1"/>
                </a:solidFill>
                <a:latin typeface="Calibri" panose="020F0502020204030204" pitchFamily="34" charset="0"/>
                <a:ea typeface="Calibri" panose="020F0502020204030204" pitchFamily="34" charset="0"/>
              </a:rPr>
              <a:t> </a:t>
            </a:r>
            <a:endParaRPr lang="en-US" sz="28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spcAft>
                <a:spcPts val="800"/>
              </a:spcAft>
            </a:pPr>
            <a:r>
              <a:rPr lang="ar-EG" sz="2800" b="1" dirty="0" smtClean="0">
                <a:solidFill>
                  <a:schemeClr val="bg1"/>
                </a:solidFill>
                <a:latin typeface="Calibri" panose="020F0502020204030204" pitchFamily="34" charset="0"/>
                <a:ea typeface="Calibri" panose="020F0502020204030204" pitchFamily="34" charset="0"/>
              </a:rPr>
              <a:t>سلطـنة عـمان</a:t>
            </a:r>
            <a:r>
              <a:rPr lang="en-US" sz="1600" dirty="0" smtClean="0">
                <a:solidFill>
                  <a:schemeClr val="bg1"/>
                </a:solidFill>
                <a:effectLst/>
              </a:rPr>
              <a:t> </a:t>
            </a:r>
            <a:endParaRPr lang="en-US" sz="105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28" name="Group 27"/>
          <p:cNvGrpSpPr/>
          <p:nvPr/>
        </p:nvGrpSpPr>
        <p:grpSpPr>
          <a:xfrm>
            <a:off x="4533900" y="4413250"/>
            <a:ext cx="7658100" cy="1047750"/>
            <a:chOff x="4533900" y="4413250"/>
            <a:chExt cx="7658100" cy="1047750"/>
          </a:xfrm>
        </p:grpSpPr>
        <p:sp>
          <p:nvSpPr>
            <p:cNvPr id="18" name="Rounded Rectangle 17"/>
            <p:cNvSpPr/>
            <p:nvPr/>
          </p:nvSpPr>
          <p:spPr>
            <a:xfrm>
              <a:off x="4533900" y="4413250"/>
              <a:ext cx="7658100" cy="1047750"/>
            </a:xfrm>
            <a:prstGeom prst="roundRect">
              <a:avLst>
                <a:gd name="adj" fmla="val 25758"/>
              </a:avLst>
            </a:prstGeom>
            <a:ln/>
          </p:spPr>
          <p:style>
            <a:lnRef idx="3">
              <a:schemeClr val="lt1"/>
            </a:lnRef>
            <a:fillRef idx="1">
              <a:schemeClr val="accent6"/>
            </a:fillRef>
            <a:effectRef idx="1">
              <a:schemeClr val="accent6"/>
            </a:effectRef>
            <a:fontRef idx="minor">
              <a:schemeClr val="lt1"/>
            </a:fontRef>
          </p:style>
          <p:txBody>
            <a:bodyPr rtlCol="1" anchor="ctr"/>
            <a:lstStyle/>
            <a:p>
              <a:pPr algn="ctr" rtl="0"/>
              <a:endParaRPr lang="ar-EG"/>
            </a:p>
          </p:txBody>
        </p:sp>
        <p:sp>
          <p:nvSpPr>
            <p:cNvPr id="20" name="Rectangle 19"/>
            <p:cNvSpPr/>
            <p:nvPr/>
          </p:nvSpPr>
          <p:spPr>
            <a:xfrm>
              <a:off x="8677794" y="4480520"/>
              <a:ext cx="2279791" cy="923330"/>
            </a:xfrm>
            <a:prstGeom prst="rect">
              <a:avLst/>
            </a:prstGeom>
            <a:noFill/>
          </p:spPr>
          <p:txBody>
            <a:bodyPr wrap="none" lIns="91440" tIns="45720" rIns="91440" bIns="45720">
              <a:spAutoFit/>
            </a:bodyPr>
            <a:lstStyle/>
            <a:p>
              <a:pPr algn="ctr" rtl="0"/>
              <a:r>
                <a:rPr lang="ar-EG" sz="5400" b="0" cap="none" spc="0" dirty="0" smtClean="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rPr>
                <a:t>الفيديوهات</a:t>
              </a:r>
              <a:endParaRPr lang="en-US" sz="5400" b="0" cap="none" spc="0" dirty="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endParaRPr>
            </a:p>
          </p:txBody>
        </p:sp>
        <p:pic>
          <p:nvPicPr>
            <p:cNvPr id="26" name="Picture 25" descr="http://www.alshortanews.com/wp-content/uploads/2014/03/cinema.jpg"/>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6056" y="4427906"/>
              <a:ext cx="1600200" cy="1017219"/>
            </a:xfrm>
            <a:prstGeom prst="rect">
              <a:avLst/>
            </a:prstGeom>
            <a:noFill/>
            <a:ln>
              <a:noFill/>
            </a:ln>
          </p:spPr>
        </p:pic>
      </p:grpSp>
      <p:grpSp>
        <p:nvGrpSpPr>
          <p:cNvPr id="29" name="Group 28"/>
          <p:cNvGrpSpPr/>
          <p:nvPr/>
        </p:nvGrpSpPr>
        <p:grpSpPr>
          <a:xfrm>
            <a:off x="2895600" y="5562600"/>
            <a:ext cx="9296400" cy="1047750"/>
            <a:chOff x="2895600" y="5562600"/>
            <a:chExt cx="9296400" cy="1047750"/>
          </a:xfrm>
        </p:grpSpPr>
        <p:sp>
          <p:nvSpPr>
            <p:cNvPr id="22" name="Rounded Rectangle 21"/>
            <p:cNvSpPr/>
            <p:nvPr/>
          </p:nvSpPr>
          <p:spPr>
            <a:xfrm>
              <a:off x="2895600" y="5562600"/>
              <a:ext cx="9296400" cy="1047750"/>
            </a:xfrm>
            <a:prstGeom prst="roundRect">
              <a:avLst>
                <a:gd name="adj" fmla="val 25758"/>
              </a:avLst>
            </a:prstGeom>
            <a:ln/>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rtl="0"/>
              <a:endParaRPr lang="ar-EG"/>
            </a:p>
          </p:txBody>
        </p:sp>
        <p:sp>
          <p:nvSpPr>
            <p:cNvPr id="24" name="Rectangle 23"/>
            <p:cNvSpPr/>
            <p:nvPr/>
          </p:nvSpPr>
          <p:spPr>
            <a:xfrm>
              <a:off x="8528928" y="5629870"/>
              <a:ext cx="1561646" cy="923330"/>
            </a:xfrm>
            <a:prstGeom prst="rect">
              <a:avLst/>
            </a:prstGeom>
            <a:noFill/>
          </p:spPr>
          <p:txBody>
            <a:bodyPr wrap="none" lIns="91440" tIns="45720" rIns="91440" bIns="45720">
              <a:spAutoFit/>
            </a:bodyPr>
            <a:lstStyle/>
            <a:p>
              <a:pPr algn="ctr" rtl="0"/>
              <a:r>
                <a:rPr lang="ar-EG" sz="5400" b="0" cap="none" spc="0" dirty="0" smtClean="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rPr>
                <a:t>الخرائط</a:t>
              </a:r>
              <a:endParaRPr lang="en-US" sz="5400" b="0" cap="none" spc="0" dirty="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endParaRPr>
            </a:p>
          </p:txBody>
        </p:sp>
      </p:grpSp>
      <p:grpSp>
        <p:nvGrpSpPr>
          <p:cNvPr id="34" name="Group 33"/>
          <p:cNvGrpSpPr/>
          <p:nvPr/>
        </p:nvGrpSpPr>
        <p:grpSpPr>
          <a:xfrm>
            <a:off x="7353300" y="2114550"/>
            <a:ext cx="4838700" cy="1047750"/>
            <a:chOff x="7353300" y="2114550"/>
            <a:chExt cx="4838700" cy="1047750"/>
          </a:xfrm>
        </p:grpSpPr>
        <p:grpSp>
          <p:nvGrpSpPr>
            <p:cNvPr id="7" name="Group 6"/>
            <p:cNvGrpSpPr/>
            <p:nvPr/>
          </p:nvGrpSpPr>
          <p:grpSpPr>
            <a:xfrm>
              <a:off x="7353300" y="2114550"/>
              <a:ext cx="4838700" cy="1047750"/>
              <a:chOff x="7353300" y="2114550"/>
              <a:chExt cx="4838700" cy="1047750"/>
            </a:xfrm>
          </p:grpSpPr>
          <p:sp>
            <p:nvSpPr>
              <p:cNvPr id="5" name="Rounded Rectangle 4"/>
              <p:cNvSpPr/>
              <p:nvPr/>
            </p:nvSpPr>
            <p:spPr>
              <a:xfrm>
                <a:off x="7353300" y="2114550"/>
                <a:ext cx="4838700" cy="1047750"/>
              </a:xfrm>
              <a:prstGeom prst="roundRect">
                <a:avLst>
                  <a:gd name="adj" fmla="val 25758"/>
                </a:avLst>
              </a:prstGeom>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6" name="Rectangle 5"/>
              <p:cNvSpPr/>
              <p:nvPr/>
            </p:nvSpPr>
            <p:spPr>
              <a:xfrm>
                <a:off x="9504628" y="2181820"/>
                <a:ext cx="2374368" cy="923330"/>
              </a:xfrm>
              <a:prstGeom prst="rect">
                <a:avLst/>
              </a:prstGeom>
              <a:noFill/>
            </p:spPr>
            <p:txBody>
              <a:bodyPr wrap="none" lIns="91440" tIns="45720" rIns="91440" bIns="45720">
                <a:spAutoFit/>
              </a:bodyPr>
              <a:lstStyle/>
              <a:p>
                <a:pPr algn="ctr"/>
                <a:r>
                  <a:rPr lang="ar-EG" sz="5400" b="0" cap="none" spc="0" dirty="0" smtClean="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rPr>
                  <a:t>المادة النصية</a:t>
                </a:r>
                <a:endParaRPr lang="en-US" sz="5400" b="0" cap="none" spc="0" dirty="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endParaRPr>
              </a:p>
            </p:txBody>
          </p:sp>
        </p:gr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712" y="2155697"/>
              <a:ext cx="1352551" cy="956954"/>
            </a:xfrm>
            <a:prstGeom prst="rect">
              <a:avLst/>
            </a:prstGeom>
          </p:spPr>
        </p:pic>
      </p:grpSp>
      <p:grpSp>
        <p:nvGrpSpPr>
          <p:cNvPr id="33" name="Group 32"/>
          <p:cNvGrpSpPr/>
          <p:nvPr/>
        </p:nvGrpSpPr>
        <p:grpSpPr>
          <a:xfrm>
            <a:off x="6057900" y="3263900"/>
            <a:ext cx="6134100" cy="1047750"/>
            <a:chOff x="6057900" y="3263900"/>
            <a:chExt cx="6134100" cy="1047750"/>
          </a:xfrm>
        </p:grpSpPr>
        <p:grpSp>
          <p:nvGrpSpPr>
            <p:cNvPr id="8" name="Group 7"/>
            <p:cNvGrpSpPr/>
            <p:nvPr/>
          </p:nvGrpSpPr>
          <p:grpSpPr>
            <a:xfrm>
              <a:off x="6057900" y="3263900"/>
              <a:ext cx="6134100" cy="1047750"/>
              <a:chOff x="6057900" y="3263900"/>
              <a:chExt cx="6134100" cy="1047750"/>
            </a:xfrm>
          </p:grpSpPr>
          <p:sp>
            <p:nvSpPr>
              <p:cNvPr id="14" name="Rounded Rectangle 13"/>
              <p:cNvSpPr/>
              <p:nvPr/>
            </p:nvSpPr>
            <p:spPr>
              <a:xfrm>
                <a:off x="6057900" y="3263900"/>
                <a:ext cx="6134100" cy="1047750"/>
              </a:xfrm>
              <a:prstGeom prst="roundRect">
                <a:avLst>
                  <a:gd name="adj" fmla="val 25758"/>
                </a:avLst>
              </a:prstGeom>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15"/>
              <p:cNvSpPr/>
              <p:nvPr/>
            </p:nvSpPr>
            <p:spPr>
              <a:xfrm>
                <a:off x="9686498" y="3331170"/>
                <a:ext cx="1207383" cy="923330"/>
              </a:xfrm>
              <a:prstGeom prst="rect">
                <a:avLst/>
              </a:prstGeom>
              <a:noFill/>
            </p:spPr>
            <p:txBody>
              <a:bodyPr wrap="none" lIns="91440" tIns="45720" rIns="91440" bIns="45720">
                <a:spAutoFit/>
              </a:bodyPr>
              <a:lstStyle/>
              <a:p>
                <a:pPr algn="ctr"/>
                <a:r>
                  <a:rPr lang="ar-EG" sz="5400" b="0" cap="none" spc="0" dirty="0" smtClean="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rPr>
                  <a:t>الصور</a:t>
                </a:r>
                <a:endParaRPr lang="en-US" sz="5400" b="0" cap="none" spc="0" dirty="0">
                  <a:ln w="0"/>
                  <a:effectLst>
                    <a:reflection blurRad="6350" stA="53000" endA="300" endPos="35500" dir="5400000" sy="-90000" algn="bl" rotWithShape="0"/>
                  </a:effectLst>
                  <a:latin typeface="Adobe Arabic" panose="02040503050201020203" pitchFamily="18" charset="-78"/>
                  <a:cs typeface="Adobe Arabic" panose="02040503050201020203" pitchFamily="18" charset="-78"/>
                </a:endParaRPr>
              </a:p>
            </p:txBody>
          </p:sp>
        </p:grpSp>
        <p:pic>
          <p:nvPicPr>
            <p:cNvPr id="32" name="Picture 4" descr="http://www.clker.com/cliparts/n/n/E/A/m/0/camera-logo-hi.pn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6256" y="3290977"/>
              <a:ext cx="997844" cy="992855"/>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5601" y="5562600"/>
            <a:ext cx="1638300" cy="1064097"/>
          </a:xfrm>
          <a:prstGeom prst="rect">
            <a:avLst/>
          </a:prstGeom>
        </p:spPr>
      </p:pic>
      <p:sp>
        <p:nvSpPr>
          <p:cNvPr id="38" name="Rectangle 37"/>
          <p:cNvSpPr/>
          <p:nvPr/>
        </p:nvSpPr>
        <p:spPr>
          <a:xfrm>
            <a:off x="152400" y="166221"/>
            <a:ext cx="1657350" cy="109091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rtlCol="1" anchor="ctr"/>
          <a:lstStyle/>
          <a:p>
            <a:pPr algn="ctr"/>
            <a:r>
              <a:rPr lang="ar-EG" sz="2800" b="1" dirty="0" smtClean="0">
                <a:solidFill>
                  <a:schemeClr val="tx1"/>
                </a:solidFill>
              </a:rPr>
              <a:t>ارشادات</a:t>
            </a:r>
            <a:r>
              <a:rPr lang="ar-EG" sz="2800" b="1" dirty="0" smtClean="0"/>
              <a:t> </a:t>
            </a:r>
            <a:endParaRPr lang="ar-EG" sz="2800" b="1" dirty="0"/>
          </a:p>
        </p:txBody>
      </p:sp>
    </p:spTree>
    <p:extLst>
      <p:ext uri="{BB962C8B-B14F-4D97-AF65-F5344CB8AC3E}">
        <p14:creationId xmlns:p14="http://schemas.microsoft.com/office/powerpoint/2010/main" val="149526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36"/>
            <a:ext cx="978136" cy="978136"/>
          </a:xfrm>
          <a:prstGeom prst="rect">
            <a:avLst/>
          </a:prstGeom>
        </p:spPr>
      </p:pic>
      <p:sp>
        <p:nvSpPr>
          <p:cNvPr id="5" name="Rectangle 4"/>
          <p:cNvSpPr/>
          <p:nvPr/>
        </p:nvSpPr>
        <p:spPr>
          <a:xfrm>
            <a:off x="-88658" y="228"/>
            <a:ext cx="1123950" cy="704616"/>
          </a:xfrm>
          <a:prstGeom prst="rect">
            <a:avLst/>
          </a:prstGeom>
        </p:spPr>
        <p:txBody>
          <a:bodyPr wrap="square">
            <a:spAutoFit/>
          </a:bodyPr>
          <a:lstStyle/>
          <a:p>
            <a:pPr algn="ctr">
              <a:lnSpc>
                <a:spcPct val="107000"/>
              </a:lnSpc>
              <a:spcAft>
                <a:spcPts val="800"/>
              </a:spcAft>
            </a:pPr>
            <a:r>
              <a:rPr lang="ar-EG" sz="1600" b="1" dirty="0">
                <a:solidFill>
                  <a:schemeClr val="bg1"/>
                </a:solidFill>
                <a:latin typeface="Calibri" panose="020F0502020204030204" pitchFamily="34" charset="0"/>
                <a:ea typeface="Calibri" panose="020F0502020204030204" pitchFamily="34" charset="0"/>
              </a:rPr>
              <a:t>أطلس</a:t>
            </a:r>
            <a:r>
              <a:rPr lang="ar-SA" sz="500" dirty="0">
                <a:solidFill>
                  <a:schemeClr val="bg1"/>
                </a:solidFill>
                <a:latin typeface="Calibri" panose="020F0502020204030204" pitchFamily="34" charset="0"/>
                <a:ea typeface="Calibri" panose="020F0502020204030204" pitchFamily="34" charset="0"/>
              </a:rPr>
              <a:t> </a:t>
            </a:r>
            <a:endParaRPr lang="en-US" sz="9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spcAft>
                <a:spcPts val="800"/>
              </a:spcAft>
            </a:pPr>
            <a:r>
              <a:rPr lang="ar-EG" sz="1600" b="1" dirty="0" smtClean="0">
                <a:solidFill>
                  <a:schemeClr val="bg1"/>
                </a:solidFill>
                <a:latin typeface="Calibri" panose="020F0502020204030204" pitchFamily="34" charset="0"/>
                <a:ea typeface="Calibri" panose="020F0502020204030204" pitchFamily="34" charset="0"/>
              </a:rPr>
              <a:t>سلطـنة عمان</a:t>
            </a:r>
            <a:r>
              <a:rPr lang="en-US" sz="1050" dirty="0" smtClean="0">
                <a:solidFill>
                  <a:schemeClr val="bg1"/>
                </a:solidFill>
                <a:effectLst/>
              </a:rPr>
              <a:t> </a:t>
            </a:r>
            <a:endParaRPr lang="en-US" sz="7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Rounded Rectangle 6"/>
          <p:cNvSpPr/>
          <p:nvPr/>
        </p:nvSpPr>
        <p:spPr>
          <a:xfrm>
            <a:off x="10083800" y="209550"/>
            <a:ext cx="1841500" cy="4952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ar-EG" b="1" dirty="0" smtClean="0"/>
              <a:t>خرائط العالم</a:t>
            </a:r>
            <a:endParaRPr lang="ar-EG" b="1" dirty="0"/>
          </a:p>
        </p:txBody>
      </p:sp>
      <p:sp>
        <p:nvSpPr>
          <p:cNvPr id="8" name="Rounded Rectangle 7"/>
          <p:cNvSpPr/>
          <p:nvPr/>
        </p:nvSpPr>
        <p:spPr>
          <a:xfrm>
            <a:off x="10083800" y="898521"/>
            <a:ext cx="1841500" cy="4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b="1" dirty="0" smtClean="0"/>
              <a:t>خرائط القارات</a:t>
            </a:r>
            <a:endParaRPr lang="ar-EG" b="1" dirty="0"/>
          </a:p>
        </p:txBody>
      </p:sp>
      <p:sp>
        <p:nvSpPr>
          <p:cNvPr id="9" name="Rounded Rectangle 8"/>
          <p:cNvSpPr/>
          <p:nvPr/>
        </p:nvSpPr>
        <p:spPr>
          <a:xfrm>
            <a:off x="10083800" y="1587492"/>
            <a:ext cx="1841500" cy="4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b="1" dirty="0" smtClean="0"/>
              <a:t>خرائط الوطن العربي</a:t>
            </a:r>
            <a:endParaRPr lang="ar-EG" b="1" dirty="0"/>
          </a:p>
        </p:txBody>
      </p:sp>
      <p:sp>
        <p:nvSpPr>
          <p:cNvPr id="10" name="Rounded Rectangle 9"/>
          <p:cNvSpPr/>
          <p:nvPr/>
        </p:nvSpPr>
        <p:spPr>
          <a:xfrm>
            <a:off x="10083800" y="2276463"/>
            <a:ext cx="1841500" cy="4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b="1" dirty="0" smtClean="0"/>
              <a:t>خرائط الدول</a:t>
            </a:r>
            <a:endParaRPr lang="ar-EG" b="1" dirty="0"/>
          </a:p>
        </p:txBody>
      </p:sp>
      <p:sp>
        <p:nvSpPr>
          <p:cNvPr id="11" name="Rounded Rectangle 10"/>
          <p:cNvSpPr/>
          <p:nvPr/>
        </p:nvSpPr>
        <p:spPr>
          <a:xfrm>
            <a:off x="10083800" y="2965432"/>
            <a:ext cx="1841500" cy="495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EG" b="1" dirty="0" smtClean="0"/>
              <a:t>خرائط الدول</a:t>
            </a:r>
            <a:endParaRPr lang="ar-EG" b="1" dirty="0"/>
          </a:p>
        </p:txBody>
      </p:sp>
      <p:sp>
        <p:nvSpPr>
          <p:cNvPr id="13" name="Chevron 12"/>
          <p:cNvSpPr/>
          <p:nvPr/>
        </p:nvSpPr>
        <p:spPr>
          <a:xfrm flipH="1">
            <a:off x="9702800" y="262890"/>
            <a:ext cx="342900" cy="3771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schemeClr val="tx1"/>
              </a:solidFill>
            </a:endParaRPr>
          </a:p>
        </p:txBody>
      </p:sp>
      <p:sp>
        <p:nvSpPr>
          <p:cNvPr id="14" name="Rounded Rectangle 13"/>
          <p:cNvSpPr/>
          <p:nvPr/>
        </p:nvSpPr>
        <p:spPr>
          <a:xfrm>
            <a:off x="6972300" y="368300"/>
            <a:ext cx="2705100" cy="2806700"/>
          </a:xfrm>
          <a:prstGeom prst="roundRect">
            <a:avLst>
              <a:gd name="adj" fmla="val 4667"/>
            </a:avLst>
          </a:prstGeom>
        </p:spPr>
        <p:style>
          <a:lnRef idx="2">
            <a:schemeClr val="accent1"/>
          </a:lnRef>
          <a:fillRef idx="1">
            <a:schemeClr val="lt1"/>
          </a:fillRef>
          <a:effectRef idx="0">
            <a:schemeClr val="accent1"/>
          </a:effectRef>
          <a:fontRef idx="minor">
            <a:schemeClr val="dk1"/>
          </a:fontRef>
        </p:style>
        <p:txBody>
          <a:bodyPr rtlCol="1" anchor="ctr"/>
          <a:lstStyle/>
          <a:p>
            <a:pPr marL="285750" indent="-285750">
              <a:buFont typeface="Arial" panose="020B0604020202020204" pitchFamily="34" charset="0"/>
              <a:buChar char="•"/>
            </a:pPr>
            <a:r>
              <a:rPr lang="ar-EG" dirty="0" smtClean="0"/>
              <a:t>طبيعية.</a:t>
            </a:r>
          </a:p>
          <a:p>
            <a:pPr marL="285750" indent="-285750">
              <a:buFont typeface="Arial" panose="020B0604020202020204" pitchFamily="34" charset="0"/>
              <a:buChar char="•"/>
            </a:pPr>
            <a:r>
              <a:rPr lang="ar-EG" dirty="0" smtClean="0"/>
              <a:t>سياسية.</a:t>
            </a:r>
          </a:p>
          <a:p>
            <a:pPr marL="285750" indent="-285750">
              <a:buFont typeface="Arial" panose="020B0604020202020204" pitchFamily="34" charset="0"/>
              <a:buChar char="•"/>
            </a:pPr>
            <a:r>
              <a:rPr lang="ar-EG" dirty="0" smtClean="0"/>
              <a:t>المناخ.</a:t>
            </a:r>
          </a:p>
          <a:p>
            <a:pPr marL="285750" indent="-285750">
              <a:buFont typeface="Arial" panose="020B0604020202020204" pitchFamily="34" charset="0"/>
              <a:buChar char="•"/>
            </a:pPr>
            <a:r>
              <a:rPr lang="ar-EG" dirty="0" smtClean="0"/>
              <a:t>المد الحراري.</a:t>
            </a:r>
          </a:p>
          <a:p>
            <a:pPr marL="285750" indent="-285750">
              <a:buFont typeface="Arial" panose="020B0604020202020204" pitchFamily="34" charset="0"/>
              <a:buChar char="•"/>
            </a:pPr>
            <a:r>
              <a:rPr lang="ar-EG" dirty="0" smtClean="0"/>
              <a:t>المعدل المطري السنوي.</a:t>
            </a:r>
          </a:p>
          <a:p>
            <a:pPr marL="285750" indent="-285750">
              <a:buFont typeface="Arial" panose="020B0604020202020204" pitchFamily="34" charset="0"/>
              <a:buChar char="•"/>
            </a:pPr>
            <a:r>
              <a:rPr lang="ar-EG" dirty="0" smtClean="0"/>
              <a:t>أقاليم مناخية.</a:t>
            </a:r>
          </a:p>
          <a:p>
            <a:pPr marL="285750" indent="-285750">
              <a:buFont typeface="Arial" panose="020B0604020202020204" pitchFamily="34" charset="0"/>
              <a:buChar char="•"/>
            </a:pPr>
            <a:r>
              <a:rPr lang="ar-EG" dirty="0" smtClean="0"/>
              <a:t>نباتات.</a:t>
            </a:r>
          </a:p>
          <a:p>
            <a:pPr marL="285750" indent="-285750">
              <a:buFont typeface="Arial" panose="020B0604020202020204" pitchFamily="34" charset="0"/>
              <a:buChar char="•"/>
            </a:pPr>
            <a:r>
              <a:rPr lang="ar-EG" dirty="0" smtClean="0"/>
              <a:t>السكان.</a:t>
            </a:r>
          </a:p>
          <a:p>
            <a:pPr marL="285750" indent="-285750">
              <a:buFont typeface="Arial" panose="020B0604020202020204" pitchFamily="34" charset="0"/>
              <a:buChar char="•"/>
            </a:pPr>
            <a:r>
              <a:rPr lang="ar-EG" dirty="0" smtClean="0"/>
              <a:t>الزلازل والبراكين.</a:t>
            </a:r>
          </a:p>
          <a:p>
            <a:pPr marL="285750" indent="-285750">
              <a:buFont typeface="Arial" panose="020B0604020202020204" pitchFamily="34" charset="0"/>
              <a:buChar char="•"/>
            </a:pPr>
            <a:r>
              <a:rPr lang="ar-EG" dirty="0" smtClean="0"/>
              <a:t>أهم المعالم الطبيعية في العالم</a:t>
            </a:r>
            <a:r>
              <a:rPr lang="ar-EG" dirty="0"/>
              <a:t>.</a:t>
            </a:r>
            <a:endParaRPr lang="ar-EG" dirty="0" smtClean="0"/>
          </a:p>
        </p:txBody>
      </p:sp>
      <p:sp>
        <p:nvSpPr>
          <p:cNvPr id="15" name="Rounded Rectangle 14"/>
          <p:cNvSpPr/>
          <p:nvPr/>
        </p:nvSpPr>
        <p:spPr>
          <a:xfrm>
            <a:off x="2343150" y="209550"/>
            <a:ext cx="4502150" cy="5712278"/>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a:p>
        </p:txBody>
      </p:sp>
      <p:sp>
        <p:nvSpPr>
          <p:cNvPr id="17" name="Rounded Rectangle 16"/>
          <p:cNvSpPr/>
          <p:nvPr/>
        </p:nvSpPr>
        <p:spPr>
          <a:xfrm>
            <a:off x="-34925" y="4019550"/>
            <a:ext cx="2251075" cy="2838450"/>
          </a:xfrm>
          <a:prstGeom prst="roundRect">
            <a:avLst>
              <a:gd name="adj" fmla="val 165"/>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a:p>
        </p:txBody>
      </p:sp>
      <p:sp>
        <p:nvSpPr>
          <p:cNvPr id="18" name="Rectangle 17"/>
          <p:cNvSpPr/>
          <p:nvPr/>
        </p:nvSpPr>
        <p:spPr>
          <a:xfrm>
            <a:off x="107428" y="4072235"/>
            <a:ext cx="1880644" cy="523220"/>
          </a:xfrm>
          <a:prstGeom prst="rect">
            <a:avLst/>
          </a:prstGeom>
          <a:noFill/>
        </p:spPr>
        <p:txBody>
          <a:bodyPr wrap="none" lIns="91440" tIns="45720" rIns="91440" bIns="45720">
            <a:spAutoFit/>
          </a:bodyPr>
          <a:lstStyle/>
          <a:p>
            <a:pPr algn="ctr"/>
            <a:r>
              <a:rPr lang="ar-EG" sz="2800" b="1" cap="none" spc="0" dirty="0" smtClean="0">
                <a:ln w="0"/>
                <a:solidFill>
                  <a:schemeClr val="tx1"/>
                </a:solidFill>
                <a:effectLst>
                  <a:outerShdw blurRad="38100" dist="19050" dir="2700000" algn="tl" rotWithShape="0">
                    <a:schemeClr val="dk1">
                      <a:alpha val="40000"/>
                    </a:schemeClr>
                  </a:outerShdw>
                </a:effectLst>
              </a:rPr>
              <a:t>مفتاح الخريطة</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3293228" y="2465525"/>
            <a:ext cx="2601995" cy="1200329"/>
          </a:xfrm>
          <a:prstGeom prst="rect">
            <a:avLst/>
          </a:prstGeom>
          <a:noFill/>
        </p:spPr>
        <p:txBody>
          <a:bodyPr wrap="none" lIns="91440" tIns="45720" rIns="91440" bIns="45720">
            <a:spAutoFit/>
          </a:bodyPr>
          <a:lstStyle/>
          <a:p>
            <a:pPr algn="ctr"/>
            <a:r>
              <a:rPr lang="ar-EG" sz="7200" b="1" cap="none" spc="0" dirty="0" smtClean="0">
                <a:ln w="0"/>
                <a:solidFill>
                  <a:schemeClr val="tx1"/>
                </a:solidFill>
                <a:effectLst>
                  <a:outerShdw blurRad="38100" dist="19050" dir="2700000" algn="tl" rotWithShape="0">
                    <a:schemeClr val="dk1">
                      <a:alpha val="40000"/>
                    </a:schemeClr>
                  </a:outerShdw>
                </a:effectLst>
              </a:rPr>
              <a:t>الخريطة</a:t>
            </a:r>
            <a:endParaRPr lang="en-US" sz="7200" b="1" cap="none" spc="0" dirty="0">
              <a:ln w="0"/>
              <a:solidFill>
                <a:schemeClr val="tx1"/>
              </a:solidFill>
              <a:effectLst>
                <a:outerShdw blurRad="38100" dist="19050" dir="2700000" algn="tl" rotWithShape="0">
                  <a:schemeClr val="dk1">
                    <a:alpha val="40000"/>
                  </a:schemeClr>
                </a:outerShdw>
              </a:effectLst>
            </a:endParaRPr>
          </a:p>
        </p:txBody>
      </p:sp>
      <p:pic>
        <p:nvPicPr>
          <p:cNvPr id="21" name="Picture 20" descr="http://www.alshortanews.com/wp-content/uploads/2014/03/cinema.jpg"/>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3086" y="5840781"/>
            <a:ext cx="1600200" cy="1017219"/>
          </a:xfrm>
          <a:prstGeom prst="rect">
            <a:avLst/>
          </a:prstGeom>
          <a:noFill/>
          <a:ln>
            <a:noFill/>
          </a:ln>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9019" y="5955853"/>
            <a:ext cx="726530" cy="787074"/>
          </a:xfrm>
          <a:prstGeom prst="rect">
            <a:avLst/>
          </a:prstGeom>
        </p:spPr>
      </p:pic>
      <p:pic>
        <p:nvPicPr>
          <p:cNvPr id="23" name="Picture 4" descr="http://www.clker.com/cliparts/n/n/E/A/m/0/camera-logo-hi.pn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7568" t="19439" r="7000" b="18922"/>
          <a:stretch/>
        </p:blipFill>
        <p:spPr bwMode="auto">
          <a:xfrm>
            <a:off x="2424112" y="6010275"/>
            <a:ext cx="852487" cy="6119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79459" y="5817053"/>
            <a:ext cx="780681" cy="836005"/>
          </a:xfrm>
          <a:prstGeom prst="rect">
            <a:avLst/>
          </a:prstGeom>
        </p:spPr>
      </p:pic>
    </p:spTree>
    <p:extLst>
      <p:ext uri="{BB962C8B-B14F-4D97-AF65-F5344CB8AC3E}">
        <p14:creationId xmlns:p14="http://schemas.microsoft.com/office/powerpoint/2010/main" val="184357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63737"/>
            <a:ext cx="12102628" cy="6762267"/>
            <a:chOff x="0" y="-63737"/>
            <a:chExt cx="12102628" cy="6762267"/>
          </a:xfrm>
        </p:grpSpPr>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40050"/>
            <a:stretch/>
          </p:blipFill>
          <p:spPr>
            <a:xfrm rot="10800000">
              <a:off x="0" y="-63737"/>
              <a:ext cx="9277350" cy="676226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9950"/>
            <a:stretch/>
          </p:blipFill>
          <p:spPr>
            <a:xfrm rot="10800000">
              <a:off x="9277350" y="-63736"/>
              <a:ext cx="2825278" cy="6762266"/>
            </a:xfrm>
            <a:prstGeom prst="rect">
              <a:avLst/>
            </a:prstGeom>
          </p:spPr>
        </p:pic>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736"/>
            <a:ext cx="978136" cy="978136"/>
          </a:xfrm>
          <a:prstGeom prst="rect">
            <a:avLst/>
          </a:prstGeom>
        </p:spPr>
      </p:pic>
      <p:sp>
        <p:nvSpPr>
          <p:cNvPr id="5" name="Rectangle 4"/>
          <p:cNvSpPr/>
          <p:nvPr/>
        </p:nvSpPr>
        <p:spPr>
          <a:xfrm>
            <a:off x="-88658" y="228"/>
            <a:ext cx="1123950" cy="704616"/>
          </a:xfrm>
          <a:prstGeom prst="rect">
            <a:avLst/>
          </a:prstGeom>
        </p:spPr>
        <p:txBody>
          <a:bodyPr wrap="square">
            <a:spAutoFit/>
          </a:bodyPr>
          <a:lstStyle/>
          <a:p>
            <a:pPr algn="ctr">
              <a:lnSpc>
                <a:spcPct val="107000"/>
              </a:lnSpc>
              <a:spcAft>
                <a:spcPts val="800"/>
              </a:spcAft>
            </a:pPr>
            <a:r>
              <a:rPr lang="ar-EG" sz="1600" b="1" dirty="0">
                <a:solidFill>
                  <a:schemeClr val="bg1"/>
                </a:solidFill>
                <a:latin typeface="Calibri" panose="020F0502020204030204" pitchFamily="34" charset="0"/>
                <a:ea typeface="Calibri" panose="020F0502020204030204" pitchFamily="34" charset="0"/>
              </a:rPr>
              <a:t>أطلس</a:t>
            </a:r>
            <a:r>
              <a:rPr lang="ar-SA" sz="500" dirty="0">
                <a:solidFill>
                  <a:schemeClr val="bg1"/>
                </a:solidFill>
                <a:latin typeface="Calibri" panose="020F0502020204030204" pitchFamily="34" charset="0"/>
                <a:ea typeface="Calibri" panose="020F0502020204030204" pitchFamily="34" charset="0"/>
              </a:rPr>
              <a:t> </a:t>
            </a:r>
            <a:endParaRPr lang="en-US" sz="9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spcAft>
                <a:spcPts val="800"/>
              </a:spcAft>
            </a:pPr>
            <a:r>
              <a:rPr lang="ar-EG" sz="1600" b="1" dirty="0" smtClean="0">
                <a:solidFill>
                  <a:schemeClr val="bg1"/>
                </a:solidFill>
                <a:latin typeface="Calibri" panose="020F0502020204030204" pitchFamily="34" charset="0"/>
                <a:ea typeface="Calibri" panose="020F0502020204030204" pitchFamily="34" charset="0"/>
              </a:rPr>
              <a:t>سلطـنة عمان</a:t>
            </a:r>
            <a:r>
              <a:rPr lang="en-US" sz="1050" dirty="0" smtClean="0">
                <a:solidFill>
                  <a:schemeClr val="bg1"/>
                </a:solidFill>
                <a:effectLst/>
              </a:rPr>
              <a:t> </a:t>
            </a:r>
            <a:endParaRPr lang="en-US" sz="7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9439233" y="425332"/>
            <a:ext cx="2318263" cy="4708981"/>
          </a:xfrm>
          <a:prstGeom prst="rect">
            <a:avLst/>
          </a:prstGeom>
          <a:noFill/>
        </p:spPr>
        <p:txBody>
          <a:bodyPr wrap="none" lIns="91440" tIns="45720" rIns="91440" bIns="45720">
            <a:spAutoFit/>
          </a:bodyPr>
          <a:lstStyle/>
          <a:p>
            <a:pPr marL="342900" indent="-342900">
              <a:lnSpc>
                <a:spcPct val="250000"/>
              </a:lnSpc>
              <a:buFont typeface="Arial" panose="020B0604020202020204" pitchFamily="34" charset="0"/>
              <a:buChar char="•"/>
            </a:pPr>
            <a:r>
              <a:rPr lang="ar-EG" sz="2400" b="1" dirty="0" smtClean="0">
                <a:ln w="0"/>
                <a:solidFill>
                  <a:srgbClr val="FF0000"/>
                </a:solidFill>
                <a:effectLst>
                  <a:outerShdw blurRad="38100" dist="19050" dir="2700000" algn="tl" rotWithShape="0">
                    <a:schemeClr val="dk1">
                      <a:alpha val="40000"/>
                    </a:schemeClr>
                  </a:outerShdw>
                </a:effectLst>
              </a:rPr>
              <a:t>ظواهر طبيعية.</a:t>
            </a:r>
          </a:p>
          <a:p>
            <a:pPr marL="342900" indent="-342900">
              <a:lnSpc>
                <a:spcPct val="250000"/>
              </a:lnSpc>
              <a:buFont typeface="Arial" panose="020B0604020202020204" pitchFamily="34" charset="0"/>
              <a:buChar char="•"/>
            </a:pPr>
            <a:r>
              <a:rPr lang="ar-EG" sz="2400" b="1" cap="none" spc="0" dirty="0" smtClean="0">
                <a:ln w="0"/>
                <a:solidFill>
                  <a:schemeClr val="tx1"/>
                </a:solidFill>
                <a:effectLst>
                  <a:outerShdw blurRad="38100" dist="19050" dir="2700000" algn="tl" rotWithShape="0">
                    <a:schemeClr val="dk1">
                      <a:alpha val="40000"/>
                    </a:schemeClr>
                  </a:outerShdw>
                </a:effectLst>
              </a:rPr>
              <a:t>قشرة أرضية.</a:t>
            </a:r>
          </a:p>
          <a:p>
            <a:pPr marL="342900" indent="-342900">
              <a:lnSpc>
                <a:spcPct val="250000"/>
              </a:lnSpc>
              <a:buFont typeface="Arial" panose="020B0604020202020204" pitchFamily="34" charset="0"/>
              <a:buChar char="•"/>
            </a:pPr>
            <a:r>
              <a:rPr lang="ar-EG" sz="2400" b="1" dirty="0" smtClean="0">
                <a:ln w="0"/>
                <a:effectLst>
                  <a:outerShdw blurRad="38100" dist="19050" dir="2700000" algn="tl" rotWithShape="0">
                    <a:schemeClr val="dk1">
                      <a:alpha val="40000"/>
                    </a:schemeClr>
                  </a:outerShdw>
                </a:effectLst>
              </a:rPr>
              <a:t>طبيعة سكانية.</a:t>
            </a:r>
          </a:p>
          <a:p>
            <a:pPr marL="342900" indent="-342900">
              <a:lnSpc>
                <a:spcPct val="250000"/>
              </a:lnSpc>
              <a:buFont typeface="Arial" panose="020B0604020202020204" pitchFamily="34" charset="0"/>
              <a:buChar char="•"/>
            </a:pPr>
            <a:r>
              <a:rPr lang="ar-EG" sz="2400" b="1" cap="none" spc="0" dirty="0" smtClean="0">
                <a:ln w="0"/>
                <a:solidFill>
                  <a:schemeClr val="tx1"/>
                </a:solidFill>
                <a:effectLst>
                  <a:outerShdw blurRad="38100" dist="19050" dir="2700000" algn="tl" rotWithShape="0">
                    <a:schemeClr val="dk1">
                      <a:alpha val="40000"/>
                    </a:schemeClr>
                  </a:outerShdw>
                </a:effectLst>
              </a:rPr>
              <a:t>الزلازل والبراكين.</a:t>
            </a:r>
          </a:p>
          <a:p>
            <a:pPr marL="342900" indent="-342900">
              <a:lnSpc>
                <a:spcPct val="250000"/>
              </a:lnSpc>
              <a:buFont typeface="Arial" panose="020B0604020202020204" pitchFamily="34" charset="0"/>
              <a:buChar char="•"/>
            </a:pPr>
            <a:r>
              <a:rPr lang="ar-EG" sz="2400" b="1" dirty="0" smtClean="0">
                <a:ln w="0"/>
                <a:effectLst>
                  <a:outerShdw blurRad="38100" dist="19050" dir="2700000" algn="tl" rotWithShape="0">
                    <a:schemeClr val="dk1">
                      <a:alpha val="40000"/>
                    </a:schemeClr>
                  </a:outerShdw>
                </a:effectLst>
              </a:rPr>
              <a:t>طبيعة الأرض.</a:t>
            </a:r>
            <a:endParaRPr lang="en-US" sz="2400" b="1"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4113683" y="316807"/>
            <a:ext cx="2028119" cy="584775"/>
          </a:xfrm>
          <a:prstGeom prst="rect">
            <a:avLst/>
          </a:prstGeom>
        </p:spPr>
        <p:txBody>
          <a:bodyPr wrap="none">
            <a:spAutoFit/>
          </a:bodyPr>
          <a:lstStyle/>
          <a:p>
            <a:r>
              <a:rPr lang="ar-EG" sz="3200" b="1" dirty="0" smtClean="0">
                <a:ln w="0"/>
                <a:solidFill>
                  <a:srgbClr val="FF0000"/>
                </a:solidFill>
                <a:effectLst>
                  <a:outerShdw blurRad="38100" dist="19050" dir="2700000" algn="tl" rotWithShape="0">
                    <a:schemeClr val="dk1">
                      <a:alpha val="40000"/>
                    </a:schemeClr>
                  </a:outerShdw>
                </a:effectLst>
              </a:rPr>
              <a:t>ظواهر طبيعية</a:t>
            </a:r>
          </a:p>
        </p:txBody>
      </p:sp>
      <p:sp>
        <p:nvSpPr>
          <p:cNvPr id="25" name="Rectangle 24"/>
          <p:cNvSpPr/>
          <p:nvPr/>
        </p:nvSpPr>
        <p:spPr>
          <a:xfrm>
            <a:off x="1140019" y="920632"/>
            <a:ext cx="7792199" cy="707886"/>
          </a:xfrm>
          <a:prstGeom prst="rect">
            <a:avLst/>
          </a:prstGeom>
        </p:spPr>
        <p:txBody>
          <a:bodyPr wrap="square">
            <a:spAutoFit/>
          </a:bodyPr>
          <a:lstStyle/>
          <a:p>
            <a:r>
              <a:rPr lang="ar-EG" sz="2000" dirty="0" smtClean="0">
                <a:ln w="0"/>
                <a:effectLst>
                  <a:outerShdw blurRad="38100" dist="19050" dir="2700000" algn="tl" rotWithShape="0">
                    <a:schemeClr val="dk1">
                      <a:alpha val="40000"/>
                    </a:schemeClr>
                  </a:outerShdw>
                </a:effectLst>
              </a:rPr>
              <a:t>عندما تمطر الأمطار تبتل ملابسنا فنقوم بغسيلها فتجففها الرياح وتطهرها أشعة الشمس الحارقة وهذا يوفر علينا ثمن </a:t>
            </a:r>
            <a:r>
              <a:rPr lang="ar-EG" sz="2000" dirty="0" err="1" smtClean="0">
                <a:ln w="0"/>
                <a:effectLst>
                  <a:outerShdw blurRad="38100" dist="19050" dir="2700000" algn="tl" rotWithShape="0">
                    <a:schemeClr val="dk1">
                      <a:alpha val="40000"/>
                    </a:schemeClr>
                  </a:outerShdw>
                </a:effectLst>
              </a:rPr>
              <a:t>الدراي</a:t>
            </a:r>
            <a:r>
              <a:rPr lang="ar-EG" sz="2000" dirty="0" smtClean="0">
                <a:ln w="0"/>
                <a:effectLst>
                  <a:outerShdw blurRad="38100" dist="19050" dir="2700000" algn="tl" rotWithShape="0">
                    <a:schemeClr val="dk1">
                      <a:alpha val="40000"/>
                    </a:schemeClr>
                  </a:outerShdw>
                </a:effectLst>
              </a:rPr>
              <a:t> كلين. وعجبي</a:t>
            </a:r>
          </a:p>
        </p:txBody>
      </p:sp>
      <p:pic>
        <p:nvPicPr>
          <p:cNvPr id="28" name="Picture 4" descr="http://www.clker.com/cliparts/n/n/E/A/m/0/camera-logo-hi.pn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7568" t="19439" r="7000" b="18922"/>
          <a:stretch/>
        </p:blipFill>
        <p:spPr bwMode="auto">
          <a:xfrm>
            <a:off x="1395412" y="5629275"/>
            <a:ext cx="852487" cy="61198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http://www.alshortanews.com/wp-content/uploads/2014/03/cinema.jpg"/>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3483" y="5424094"/>
            <a:ext cx="1600200" cy="1017219"/>
          </a:xfrm>
          <a:prstGeom prst="rect">
            <a:avLst/>
          </a:prstGeom>
          <a:noFill/>
          <a:ln>
            <a:noFill/>
          </a:ln>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2341" y="5377216"/>
            <a:ext cx="994483" cy="1064097"/>
          </a:xfrm>
          <a:prstGeom prst="rect">
            <a:avLst/>
          </a:prstGeom>
        </p:spPr>
      </p:pic>
      <p:pic>
        <p:nvPicPr>
          <p:cNvPr id="32" name="Picture 3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74708" y="5823254"/>
            <a:ext cx="780681" cy="836005"/>
          </a:xfrm>
          <a:prstGeom prst="rect">
            <a:avLst/>
          </a:prstGeom>
        </p:spPr>
      </p:pic>
    </p:spTree>
    <p:extLst>
      <p:ext uri="{BB962C8B-B14F-4D97-AF65-F5344CB8AC3E}">
        <p14:creationId xmlns:p14="http://schemas.microsoft.com/office/powerpoint/2010/main" val="1491633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839796" y="0"/>
            <a:ext cx="1119448" cy="6858000"/>
            <a:chOff x="10806545" y="0"/>
            <a:chExt cx="1119448" cy="609102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45" y="2704690"/>
              <a:ext cx="1119448" cy="338633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45" y="0"/>
              <a:ext cx="1119448" cy="3386330"/>
            </a:xfrm>
            <a:prstGeom prst="rect">
              <a:avLst/>
            </a:prstGeom>
          </p:spPr>
        </p:pic>
      </p:grpSp>
      <p:sp>
        <p:nvSpPr>
          <p:cNvPr id="21" name="Rectangle 20"/>
          <p:cNvSpPr/>
          <p:nvPr/>
        </p:nvSpPr>
        <p:spPr>
          <a:xfrm>
            <a:off x="10998358" y="0"/>
            <a:ext cx="791430" cy="74780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1" anchor="ctr"/>
          <a:lstStyle/>
          <a:p>
            <a:pPr algn="ctr"/>
            <a:endParaRPr lang="ar-EG"/>
          </a:p>
        </p:txBody>
      </p:sp>
      <p:sp>
        <p:nvSpPr>
          <p:cNvPr id="10" name="Rectangle 9"/>
          <p:cNvSpPr/>
          <p:nvPr/>
        </p:nvSpPr>
        <p:spPr>
          <a:xfrm>
            <a:off x="11036458" y="42950"/>
            <a:ext cx="671979" cy="646331"/>
          </a:xfrm>
          <a:prstGeom prst="rect">
            <a:avLst/>
          </a:prstGeom>
        </p:spPr>
        <p:txBody>
          <a:bodyPr wrap="none">
            <a:spAutoFit/>
          </a:bodyPr>
          <a:lstStyle/>
          <a:p>
            <a:r>
              <a:rPr lang="ar-EG" b="1" dirty="0" smtClean="0">
                <a:ln w="0"/>
                <a:effectLst>
                  <a:outerShdw blurRad="38100" dist="19050" dir="2700000" algn="tl" rotWithShape="0">
                    <a:schemeClr val="dk1">
                      <a:alpha val="40000"/>
                    </a:schemeClr>
                  </a:outerShdw>
                </a:effectLst>
              </a:rPr>
              <a:t>ظواهر</a:t>
            </a:r>
            <a:br>
              <a:rPr lang="ar-EG" b="1" dirty="0" smtClean="0">
                <a:ln w="0"/>
                <a:effectLst>
                  <a:outerShdw blurRad="38100" dist="19050" dir="2700000" algn="tl" rotWithShape="0">
                    <a:schemeClr val="dk1">
                      <a:alpha val="40000"/>
                    </a:schemeClr>
                  </a:outerShdw>
                </a:effectLst>
              </a:rPr>
            </a:br>
            <a:r>
              <a:rPr lang="ar-EG" b="1" dirty="0" smtClean="0">
                <a:ln w="0"/>
                <a:effectLst>
                  <a:outerShdw blurRad="38100" dist="19050" dir="2700000" algn="tl" rotWithShape="0">
                    <a:schemeClr val="dk1">
                      <a:alpha val="40000"/>
                    </a:schemeClr>
                  </a:outerShdw>
                </a:effectLst>
              </a:rPr>
              <a:t>طبيعية</a:t>
            </a:r>
            <a:endParaRPr lang="ar-EG" dirty="0"/>
          </a:p>
        </p:txBody>
      </p:sp>
      <p:sp>
        <p:nvSpPr>
          <p:cNvPr id="11" name="Rectangle 10"/>
          <p:cNvSpPr/>
          <p:nvPr/>
        </p:nvSpPr>
        <p:spPr>
          <a:xfrm>
            <a:off x="11064332" y="1083025"/>
            <a:ext cx="670376" cy="646331"/>
          </a:xfrm>
          <a:prstGeom prst="rect">
            <a:avLst/>
          </a:prstGeom>
        </p:spPr>
        <p:txBody>
          <a:bodyPr wrap="none">
            <a:spAutoFit/>
          </a:bodyPr>
          <a:lstStyle/>
          <a:p>
            <a:pPr algn="ctr"/>
            <a:r>
              <a:rPr lang="ar-EG" b="1" cap="none" spc="0" dirty="0" smtClean="0">
                <a:ln w="0"/>
                <a:solidFill>
                  <a:schemeClr val="tx1"/>
                </a:solidFill>
                <a:effectLst>
                  <a:outerShdw blurRad="38100" dist="19050" dir="2700000" algn="tl" rotWithShape="0">
                    <a:schemeClr val="dk1">
                      <a:alpha val="40000"/>
                    </a:schemeClr>
                  </a:outerShdw>
                </a:effectLst>
              </a:rPr>
              <a:t>قشرة</a:t>
            </a:r>
          </a:p>
          <a:p>
            <a:pPr algn="ctr"/>
            <a:r>
              <a:rPr lang="ar-EG" b="1" cap="none" spc="0" dirty="0" smtClean="0">
                <a:ln w="0"/>
                <a:solidFill>
                  <a:schemeClr val="tx1"/>
                </a:solidFill>
                <a:effectLst>
                  <a:outerShdw blurRad="38100" dist="19050" dir="2700000" algn="tl" rotWithShape="0">
                    <a:schemeClr val="dk1">
                      <a:alpha val="40000"/>
                    </a:schemeClr>
                  </a:outerShdw>
                </a:effectLst>
              </a:rPr>
              <a:t>أرضية</a:t>
            </a:r>
            <a:endParaRPr lang="ar-EG" dirty="0"/>
          </a:p>
        </p:txBody>
      </p:sp>
      <p:sp>
        <p:nvSpPr>
          <p:cNvPr id="12" name="Rectangle 11"/>
          <p:cNvSpPr/>
          <p:nvPr/>
        </p:nvSpPr>
        <p:spPr>
          <a:xfrm>
            <a:off x="11064332" y="2150117"/>
            <a:ext cx="684803" cy="646331"/>
          </a:xfrm>
          <a:prstGeom prst="rect">
            <a:avLst/>
          </a:prstGeom>
        </p:spPr>
        <p:txBody>
          <a:bodyPr wrap="none">
            <a:spAutoFit/>
          </a:bodyPr>
          <a:lstStyle/>
          <a:p>
            <a:pPr algn="ctr"/>
            <a:r>
              <a:rPr lang="ar-EG" b="1" dirty="0" smtClean="0">
                <a:ln w="0"/>
                <a:effectLst>
                  <a:outerShdw blurRad="38100" dist="19050" dir="2700000" algn="tl" rotWithShape="0">
                    <a:schemeClr val="dk1">
                      <a:alpha val="40000"/>
                    </a:schemeClr>
                  </a:outerShdw>
                </a:effectLst>
              </a:rPr>
              <a:t>طبيعة</a:t>
            </a:r>
          </a:p>
          <a:p>
            <a:pPr algn="ctr"/>
            <a:r>
              <a:rPr lang="ar-EG" b="1" dirty="0" smtClean="0">
                <a:ln w="0"/>
                <a:effectLst>
                  <a:outerShdw blurRad="38100" dist="19050" dir="2700000" algn="tl" rotWithShape="0">
                    <a:schemeClr val="dk1">
                      <a:alpha val="40000"/>
                    </a:schemeClr>
                  </a:outerShdw>
                </a:effectLst>
              </a:rPr>
              <a:t>سكانية</a:t>
            </a:r>
            <a:endParaRPr lang="ar-EG" dirty="0"/>
          </a:p>
        </p:txBody>
      </p:sp>
      <p:sp>
        <p:nvSpPr>
          <p:cNvPr id="13" name="Rectangle 12"/>
          <p:cNvSpPr/>
          <p:nvPr/>
        </p:nvSpPr>
        <p:spPr>
          <a:xfrm>
            <a:off x="10952328" y="3104839"/>
            <a:ext cx="875560" cy="646331"/>
          </a:xfrm>
          <a:prstGeom prst="rect">
            <a:avLst/>
          </a:prstGeom>
        </p:spPr>
        <p:txBody>
          <a:bodyPr wrap="none">
            <a:spAutoFit/>
          </a:bodyPr>
          <a:lstStyle/>
          <a:p>
            <a:pPr algn="ctr"/>
            <a:r>
              <a:rPr lang="ar-EG" b="1" cap="none" spc="0" dirty="0" smtClean="0">
                <a:ln w="0"/>
                <a:solidFill>
                  <a:schemeClr val="tx1"/>
                </a:solidFill>
                <a:effectLst>
                  <a:outerShdw blurRad="38100" dist="19050" dir="2700000" algn="tl" rotWithShape="0">
                    <a:schemeClr val="dk1">
                      <a:alpha val="40000"/>
                    </a:schemeClr>
                  </a:outerShdw>
                </a:effectLst>
              </a:rPr>
              <a:t>الزلازل</a:t>
            </a:r>
          </a:p>
          <a:p>
            <a:pPr algn="ctr"/>
            <a:r>
              <a:rPr lang="ar-EG" b="1" cap="none" spc="0" dirty="0" smtClean="0">
                <a:ln w="0"/>
                <a:solidFill>
                  <a:schemeClr val="tx1"/>
                </a:solidFill>
                <a:effectLst>
                  <a:outerShdw blurRad="38100" dist="19050" dir="2700000" algn="tl" rotWithShape="0">
                    <a:schemeClr val="dk1">
                      <a:alpha val="40000"/>
                    </a:schemeClr>
                  </a:outerShdw>
                </a:effectLst>
              </a:rPr>
              <a:t>والبراكين</a:t>
            </a:r>
            <a:endParaRPr lang="ar-EG" b="1" dirty="0"/>
          </a:p>
        </p:txBody>
      </p:sp>
      <p:sp>
        <p:nvSpPr>
          <p:cNvPr id="14" name="Rectangle 13"/>
          <p:cNvSpPr/>
          <p:nvPr/>
        </p:nvSpPr>
        <p:spPr>
          <a:xfrm>
            <a:off x="11036458" y="4062731"/>
            <a:ext cx="691215" cy="646331"/>
          </a:xfrm>
          <a:prstGeom prst="rect">
            <a:avLst/>
          </a:prstGeom>
        </p:spPr>
        <p:txBody>
          <a:bodyPr wrap="none">
            <a:spAutoFit/>
          </a:bodyPr>
          <a:lstStyle/>
          <a:p>
            <a:pPr algn="ctr"/>
            <a:r>
              <a:rPr lang="ar-EG" b="1" dirty="0" smtClean="0">
                <a:ln w="0"/>
                <a:effectLst>
                  <a:outerShdw blurRad="38100" dist="19050" dir="2700000" algn="tl" rotWithShape="0">
                    <a:schemeClr val="dk1">
                      <a:alpha val="40000"/>
                    </a:schemeClr>
                  </a:outerShdw>
                </a:effectLst>
              </a:rPr>
              <a:t>طبيعة</a:t>
            </a:r>
          </a:p>
          <a:p>
            <a:pPr algn="ctr"/>
            <a:r>
              <a:rPr lang="ar-EG" b="1" dirty="0" smtClean="0">
                <a:ln w="0"/>
                <a:effectLst>
                  <a:outerShdw blurRad="38100" dist="19050" dir="2700000" algn="tl" rotWithShape="0">
                    <a:schemeClr val="dk1">
                      <a:alpha val="40000"/>
                    </a:schemeClr>
                  </a:outerShdw>
                </a:effectLst>
              </a:rPr>
              <a:t>الأرض</a:t>
            </a:r>
            <a:endParaRPr lang="ar-EG" dirty="0"/>
          </a:p>
        </p:txBody>
      </p:sp>
      <p:sp>
        <p:nvSpPr>
          <p:cNvPr id="15" name="Rectangle 14"/>
          <p:cNvSpPr/>
          <p:nvPr/>
        </p:nvSpPr>
        <p:spPr>
          <a:xfrm>
            <a:off x="11083541" y="5281385"/>
            <a:ext cx="630302" cy="369332"/>
          </a:xfrm>
          <a:prstGeom prst="rect">
            <a:avLst/>
          </a:prstGeom>
        </p:spPr>
        <p:txBody>
          <a:bodyPr wrap="none">
            <a:spAutoFit/>
          </a:bodyPr>
          <a:lstStyle/>
          <a:p>
            <a:pPr algn="ctr"/>
            <a:r>
              <a:rPr lang="ar-EG" b="1" dirty="0" smtClean="0">
                <a:ln w="0"/>
                <a:effectLst>
                  <a:outerShdw blurRad="38100" dist="19050" dir="2700000" algn="tl" rotWithShape="0">
                    <a:schemeClr val="dk1">
                      <a:alpha val="40000"/>
                    </a:schemeClr>
                  </a:outerShdw>
                </a:effectLst>
              </a:rPr>
              <a:t>الجبال</a:t>
            </a:r>
            <a:endParaRPr lang="ar-EG" dirty="0"/>
          </a:p>
        </p:txBody>
      </p:sp>
      <p:sp>
        <p:nvSpPr>
          <p:cNvPr id="16" name="Rectangle 15"/>
          <p:cNvSpPr/>
          <p:nvPr/>
        </p:nvSpPr>
        <p:spPr>
          <a:xfrm>
            <a:off x="11041864" y="6334785"/>
            <a:ext cx="713657" cy="369332"/>
          </a:xfrm>
          <a:prstGeom prst="rect">
            <a:avLst/>
          </a:prstGeom>
        </p:spPr>
        <p:txBody>
          <a:bodyPr wrap="none">
            <a:spAutoFit/>
          </a:bodyPr>
          <a:lstStyle/>
          <a:p>
            <a:pPr algn="ctr"/>
            <a:r>
              <a:rPr lang="ar-EG" b="1" dirty="0" smtClean="0">
                <a:ln w="0"/>
                <a:effectLst>
                  <a:outerShdw blurRad="38100" dist="19050" dir="2700000" algn="tl" rotWithShape="0">
                    <a:schemeClr val="dk1">
                      <a:alpha val="40000"/>
                    </a:schemeClr>
                  </a:outerShdw>
                </a:effectLst>
              </a:rPr>
              <a:t>الوديان</a:t>
            </a:r>
            <a:endParaRPr lang="ar-EG"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858" y="5793903"/>
            <a:ext cx="994483" cy="106409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2943" y="6032053"/>
            <a:ext cx="726530" cy="787074"/>
          </a:xfrm>
          <a:prstGeom prst="rect">
            <a:avLst/>
          </a:prstGeom>
        </p:spPr>
      </p:pic>
      <p:sp>
        <p:nvSpPr>
          <p:cNvPr id="22" name="Rectangle 21"/>
          <p:cNvSpPr/>
          <p:nvPr/>
        </p:nvSpPr>
        <p:spPr>
          <a:xfrm>
            <a:off x="4086440" y="50734"/>
            <a:ext cx="2554912" cy="707886"/>
          </a:xfrm>
          <a:prstGeom prst="rect">
            <a:avLst/>
          </a:prstGeom>
        </p:spPr>
        <p:txBody>
          <a:bodyPr wrap="square">
            <a:spAutoFit/>
          </a:bodyPr>
          <a:lstStyle/>
          <a:p>
            <a:r>
              <a:rPr lang="ar-EG" sz="4000" b="1" dirty="0" smtClean="0">
                <a:ln w="0"/>
                <a:effectLst>
                  <a:outerShdw blurRad="38100" dist="19050" dir="2700000" algn="tl" rotWithShape="0">
                    <a:schemeClr val="dk1">
                      <a:alpha val="40000"/>
                    </a:schemeClr>
                  </a:outerShdw>
                </a:effectLst>
              </a:rPr>
              <a:t>ظواهر طبيعية</a:t>
            </a:r>
            <a:endParaRPr lang="ar-EG" sz="4000" dirty="0"/>
          </a:p>
        </p:txBody>
      </p:sp>
      <p:pic>
        <p:nvPicPr>
          <p:cNvPr id="23" name="Picture 22"/>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69809" y="5931387"/>
            <a:ext cx="780681" cy="836005"/>
          </a:xfrm>
          <a:prstGeom prst="rect">
            <a:avLst/>
          </a:prstGeom>
        </p:spPr>
      </p:pic>
      <p:pic>
        <p:nvPicPr>
          <p:cNvPr id="7170" name="Picture 2" descr="http://docs.blackberry.com/en/smartphone_users/deliverables/47581/play_video_device_we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 y="758620"/>
            <a:ext cx="10380269" cy="516958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clker.com/cliparts/n/n/E/A/m/0/camera-logo-hi.pn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568" t="19439" r="7000" b="18922"/>
          <a:stretch/>
        </p:blipFill>
        <p:spPr bwMode="auto">
          <a:xfrm>
            <a:off x="536769" y="6043398"/>
            <a:ext cx="852487" cy="61198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3736"/>
            <a:ext cx="978136" cy="978136"/>
          </a:xfrm>
          <a:prstGeom prst="rect">
            <a:avLst/>
          </a:prstGeom>
        </p:spPr>
      </p:pic>
      <p:sp>
        <p:nvSpPr>
          <p:cNvPr id="30" name="Rectangle 29"/>
          <p:cNvSpPr/>
          <p:nvPr/>
        </p:nvSpPr>
        <p:spPr>
          <a:xfrm>
            <a:off x="-88658" y="228"/>
            <a:ext cx="1123950" cy="704616"/>
          </a:xfrm>
          <a:prstGeom prst="rect">
            <a:avLst/>
          </a:prstGeom>
        </p:spPr>
        <p:txBody>
          <a:bodyPr wrap="square">
            <a:spAutoFit/>
          </a:bodyPr>
          <a:lstStyle/>
          <a:p>
            <a:pPr algn="ctr">
              <a:lnSpc>
                <a:spcPct val="107000"/>
              </a:lnSpc>
              <a:spcAft>
                <a:spcPts val="800"/>
              </a:spcAft>
            </a:pPr>
            <a:r>
              <a:rPr lang="ar-EG" sz="1600" b="1" dirty="0">
                <a:solidFill>
                  <a:schemeClr val="bg1"/>
                </a:solidFill>
                <a:latin typeface="Calibri" panose="020F0502020204030204" pitchFamily="34" charset="0"/>
                <a:ea typeface="Calibri" panose="020F0502020204030204" pitchFamily="34" charset="0"/>
              </a:rPr>
              <a:t>أطلس</a:t>
            </a:r>
            <a:r>
              <a:rPr lang="ar-SA" sz="500" dirty="0">
                <a:solidFill>
                  <a:schemeClr val="bg1"/>
                </a:solidFill>
                <a:latin typeface="Calibri" panose="020F0502020204030204" pitchFamily="34" charset="0"/>
                <a:ea typeface="Calibri" panose="020F0502020204030204" pitchFamily="34" charset="0"/>
              </a:rPr>
              <a:t> </a:t>
            </a:r>
            <a:endParaRPr lang="en-US" sz="9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spcAft>
                <a:spcPts val="800"/>
              </a:spcAft>
            </a:pPr>
            <a:r>
              <a:rPr lang="ar-EG" sz="1600" b="1" dirty="0" smtClean="0">
                <a:solidFill>
                  <a:schemeClr val="bg1"/>
                </a:solidFill>
                <a:latin typeface="Calibri" panose="020F0502020204030204" pitchFamily="34" charset="0"/>
                <a:ea typeface="Calibri" panose="020F0502020204030204" pitchFamily="34" charset="0"/>
              </a:rPr>
              <a:t>سلطـنة عمان</a:t>
            </a:r>
            <a:r>
              <a:rPr lang="en-US" sz="1050" dirty="0" smtClean="0">
                <a:solidFill>
                  <a:schemeClr val="bg1"/>
                </a:solidFill>
                <a:effectLst/>
              </a:rPr>
              <a:t> </a:t>
            </a:r>
            <a:endParaRPr lang="en-US" sz="7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6319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858" y="5793903"/>
            <a:ext cx="994483" cy="106409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2943" y="6032053"/>
            <a:ext cx="726530" cy="787074"/>
          </a:xfrm>
          <a:prstGeom prst="rect">
            <a:avLst/>
          </a:prstGeom>
        </p:spPr>
      </p:pic>
      <p:pic>
        <p:nvPicPr>
          <p:cNvPr id="23" name="Picture 2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69809" y="5931387"/>
            <a:ext cx="780681" cy="83600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5518"/>
            <a:ext cx="12001500" cy="5815869"/>
          </a:xfrm>
          <a:prstGeom prst="rect">
            <a:avLst/>
          </a:prstGeom>
        </p:spPr>
      </p:pic>
      <p:sp>
        <p:nvSpPr>
          <p:cNvPr id="24" name="Rectangle 23"/>
          <p:cNvSpPr/>
          <p:nvPr/>
        </p:nvSpPr>
        <p:spPr>
          <a:xfrm>
            <a:off x="8458200" y="914400"/>
            <a:ext cx="2362200" cy="4090374"/>
          </a:xfrm>
          <a:prstGeom prst="rect">
            <a:avLst/>
          </a:prstGeom>
          <a:solidFill>
            <a:srgbClr val="34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5" name="Rectangle 24"/>
          <p:cNvSpPr/>
          <p:nvPr/>
        </p:nvSpPr>
        <p:spPr>
          <a:xfrm>
            <a:off x="8507430" y="914400"/>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ظواهر طبيعية</a:t>
            </a:r>
            <a:endParaRPr lang="ar-EG" sz="2800" b="1" dirty="0">
              <a:solidFill>
                <a:schemeClr val="bg1"/>
              </a:solidFill>
            </a:endParaRPr>
          </a:p>
        </p:txBody>
      </p:sp>
      <p:sp>
        <p:nvSpPr>
          <p:cNvPr id="26" name="Rectangle 25"/>
          <p:cNvSpPr/>
          <p:nvPr/>
        </p:nvSpPr>
        <p:spPr>
          <a:xfrm>
            <a:off x="8507430" y="1576142"/>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قشرة أرضية</a:t>
            </a:r>
            <a:endParaRPr lang="ar-EG" sz="2800" b="1" dirty="0">
              <a:solidFill>
                <a:schemeClr val="bg1"/>
              </a:solidFill>
            </a:endParaRPr>
          </a:p>
        </p:txBody>
      </p:sp>
      <p:sp>
        <p:nvSpPr>
          <p:cNvPr id="27" name="Rectangle 26"/>
          <p:cNvSpPr/>
          <p:nvPr/>
        </p:nvSpPr>
        <p:spPr>
          <a:xfrm>
            <a:off x="8507430" y="2237884"/>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طبيعة سكانية</a:t>
            </a:r>
            <a:endParaRPr lang="ar-EG" sz="2800" b="1" dirty="0">
              <a:solidFill>
                <a:schemeClr val="bg1"/>
              </a:solidFill>
            </a:endParaRPr>
          </a:p>
        </p:txBody>
      </p:sp>
      <p:sp>
        <p:nvSpPr>
          <p:cNvPr id="28" name="Rectangle 27"/>
          <p:cNvSpPr/>
          <p:nvPr/>
        </p:nvSpPr>
        <p:spPr>
          <a:xfrm>
            <a:off x="8507430" y="2899626"/>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الزلازل والبراكين</a:t>
            </a:r>
            <a:endParaRPr lang="ar-EG" sz="2800" b="1" dirty="0">
              <a:solidFill>
                <a:schemeClr val="bg1"/>
              </a:solidFill>
            </a:endParaRPr>
          </a:p>
        </p:txBody>
      </p:sp>
      <p:sp>
        <p:nvSpPr>
          <p:cNvPr id="29" name="Rectangle 28"/>
          <p:cNvSpPr/>
          <p:nvPr/>
        </p:nvSpPr>
        <p:spPr>
          <a:xfrm>
            <a:off x="8507430" y="3561368"/>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طبيعة الأرض</a:t>
            </a:r>
            <a:endParaRPr lang="ar-EG" sz="2800" b="1" dirty="0">
              <a:solidFill>
                <a:schemeClr val="bg1"/>
              </a:solidFill>
            </a:endParaRPr>
          </a:p>
        </p:txBody>
      </p:sp>
      <p:sp>
        <p:nvSpPr>
          <p:cNvPr id="30" name="Rectangle 29"/>
          <p:cNvSpPr/>
          <p:nvPr/>
        </p:nvSpPr>
        <p:spPr>
          <a:xfrm>
            <a:off x="8507430" y="4223110"/>
            <a:ext cx="2263740" cy="523220"/>
          </a:xfrm>
          <a:prstGeom prst="rect">
            <a:avLst/>
          </a:prstGeom>
        </p:spPr>
        <p:txBody>
          <a:bodyPr wrap="square">
            <a:spAutoFit/>
          </a:bodyPr>
          <a:lstStyle/>
          <a:p>
            <a:pPr algn="ctr"/>
            <a:r>
              <a:rPr lang="ar-EG" sz="2800" b="1" dirty="0" smtClean="0">
                <a:ln w="0"/>
                <a:solidFill>
                  <a:schemeClr val="bg1"/>
                </a:solidFill>
                <a:effectLst>
                  <a:outerShdw blurRad="38100" dist="19050" dir="2700000" algn="tl" rotWithShape="0">
                    <a:schemeClr val="dk1">
                      <a:alpha val="40000"/>
                    </a:schemeClr>
                  </a:outerShdw>
                </a:effectLst>
              </a:rPr>
              <a:t>الجبال والهضاب</a:t>
            </a:r>
            <a:endParaRPr lang="ar-EG" sz="2800" b="1" dirty="0">
              <a:solidFill>
                <a:schemeClr val="bg1"/>
              </a:solidFill>
            </a:endParaRPr>
          </a:p>
        </p:txBody>
      </p:sp>
      <p:pic>
        <p:nvPicPr>
          <p:cNvPr id="32" name="Picture 31" descr="http://www.alshortanews.com/wp-content/uploads/2014/03/cinema.jpg"/>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691" y="5793903"/>
            <a:ext cx="1600200" cy="1017219"/>
          </a:xfrm>
          <a:prstGeom prst="rect">
            <a:avLst/>
          </a:prstGeom>
          <a:noFill/>
          <a:ln>
            <a:no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3500" y="1008744"/>
            <a:ext cx="6729845" cy="3982404"/>
          </a:xfrm>
          <a:prstGeom prst="roundRect">
            <a:avLst>
              <a:gd name="adj" fmla="val 3725"/>
            </a:avLst>
          </a:prstGeom>
          <a:ln>
            <a:noFill/>
          </a:ln>
          <a:effectLst>
            <a:outerShdw blurRad="76200" dist="38100" dir="7800000" algn="tl" rotWithShape="0">
              <a:srgbClr val="000000">
                <a:alpha val="40000"/>
              </a:srgbClr>
            </a:outerShdw>
          </a:effectLst>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3736"/>
            <a:ext cx="978136" cy="978136"/>
          </a:xfrm>
          <a:prstGeom prst="rect">
            <a:avLst/>
          </a:prstGeom>
        </p:spPr>
      </p:pic>
      <p:sp>
        <p:nvSpPr>
          <p:cNvPr id="34" name="Rectangle 33"/>
          <p:cNvSpPr/>
          <p:nvPr/>
        </p:nvSpPr>
        <p:spPr>
          <a:xfrm>
            <a:off x="-88658" y="228"/>
            <a:ext cx="1123950" cy="704616"/>
          </a:xfrm>
          <a:prstGeom prst="rect">
            <a:avLst/>
          </a:prstGeom>
        </p:spPr>
        <p:txBody>
          <a:bodyPr wrap="square">
            <a:spAutoFit/>
          </a:bodyPr>
          <a:lstStyle/>
          <a:p>
            <a:pPr algn="ctr">
              <a:lnSpc>
                <a:spcPct val="107000"/>
              </a:lnSpc>
              <a:spcAft>
                <a:spcPts val="800"/>
              </a:spcAft>
            </a:pPr>
            <a:r>
              <a:rPr lang="ar-EG" sz="1600" b="1" dirty="0">
                <a:solidFill>
                  <a:schemeClr val="bg1"/>
                </a:solidFill>
                <a:latin typeface="Calibri" panose="020F0502020204030204" pitchFamily="34" charset="0"/>
                <a:ea typeface="Calibri" panose="020F0502020204030204" pitchFamily="34" charset="0"/>
              </a:rPr>
              <a:t>أطلس</a:t>
            </a:r>
            <a:r>
              <a:rPr lang="ar-SA" sz="500" dirty="0">
                <a:solidFill>
                  <a:schemeClr val="bg1"/>
                </a:solidFill>
                <a:latin typeface="Calibri" panose="020F0502020204030204" pitchFamily="34" charset="0"/>
                <a:ea typeface="Calibri" panose="020F0502020204030204" pitchFamily="34" charset="0"/>
              </a:rPr>
              <a:t> </a:t>
            </a:r>
            <a:endParaRPr lang="en-US" sz="9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spcAft>
                <a:spcPts val="800"/>
              </a:spcAft>
            </a:pPr>
            <a:r>
              <a:rPr lang="ar-EG" sz="1600" b="1" dirty="0" smtClean="0">
                <a:solidFill>
                  <a:schemeClr val="bg1"/>
                </a:solidFill>
                <a:latin typeface="Calibri" panose="020F0502020204030204" pitchFamily="34" charset="0"/>
                <a:ea typeface="Calibri" panose="020F0502020204030204" pitchFamily="34" charset="0"/>
              </a:rPr>
              <a:t>سلطـنة عمان</a:t>
            </a:r>
            <a:r>
              <a:rPr lang="en-US" sz="1050" dirty="0" smtClean="0">
                <a:solidFill>
                  <a:schemeClr val="bg1"/>
                </a:solidFill>
                <a:effectLst/>
              </a:rPr>
              <a:t> </a:t>
            </a:r>
            <a:endParaRPr lang="en-US" sz="7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5478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139</Words>
  <Application>Microsoft Office PowerPoint</Application>
  <PresentationFormat>Widescreen</PresentationFormat>
  <Paragraphs>61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Arabic</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hesham abdel. gawad said</dc:creator>
  <cp:lastModifiedBy>hesham abdel. gawad said</cp:lastModifiedBy>
  <cp:revision>24</cp:revision>
  <dcterms:created xsi:type="dcterms:W3CDTF">2015-04-07T09:26:06Z</dcterms:created>
  <dcterms:modified xsi:type="dcterms:W3CDTF">2015-04-07T12:46:58Z</dcterms:modified>
</cp:coreProperties>
</file>