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73" r:id="rId1"/>
  </p:sldMasterIdLst>
  <p:sldIdLst>
    <p:sldId id="257" r:id="rId2"/>
    <p:sldId id="268" r:id="rId3"/>
    <p:sldId id="269" r:id="rId4"/>
    <p:sldId id="260" r:id="rId5"/>
    <p:sldId id="270" r:id="rId6"/>
    <p:sldId id="271" r:id="rId7"/>
    <p:sldId id="272" r:id="rId8"/>
    <p:sldId id="259" r:id="rId9"/>
    <p:sldId id="263" r:id="rId10"/>
    <p:sldId id="264" r:id="rId11"/>
    <p:sldId id="265" r:id="rId12"/>
    <p:sldId id="266" r:id="rId13"/>
    <p:sldId id="267" r:id="rId14"/>
    <p:sldId id="273" r:id="rId15"/>
  </p:sldIdLst>
  <p:sldSz cx="12192000" cy="6858000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8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D8B5669-A038-4688-9466-BCD64FBF0891}" type="datetimeFigureOut">
              <a:rPr lang="ar-EG" smtClean="0"/>
              <a:t>17/06/1436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B112B8F-26F2-4025-B9FB-86914CECCB56}" type="slidenum">
              <a:rPr lang="ar-EG" smtClean="0"/>
              <a:t>‹#›</a:t>
            </a:fld>
            <a:endParaRPr lang="ar-EG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730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5669-A038-4688-9466-BCD64FBF0891}" type="datetimeFigureOut">
              <a:rPr lang="ar-EG" smtClean="0"/>
              <a:t>17/06/1436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2B8F-26F2-4025-B9FB-86914CECCB5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3024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5669-A038-4688-9466-BCD64FBF0891}" type="datetimeFigureOut">
              <a:rPr lang="ar-EG" smtClean="0"/>
              <a:t>17/06/1436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2B8F-26F2-4025-B9FB-86914CECCB56}" type="slidenum">
              <a:rPr lang="ar-EG" smtClean="0"/>
              <a:t>‹#›</a:t>
            </a:fld>
            <a:endParaRPr lang="ar-E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738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5669-A038-4688-9466-BCD64FBF0891}" type="datetimeFigureOut">
              <a:rPr lang="ar-EG" smtClean="0"/>
              <a:t>17/06/1436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2B8F-26F2-4025-B9FB-86914CECCB56}" type="slidenum">
              <a:rPr lang="ar-EG" smtClean="0"/>
              <a:t>‹#›</a:t>
            </a:fld>
            <a:endParaRPr lang="ar-EG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07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5669-A038-4688-9466-BCD64FBF0891}" type="datetimeFigureOut">
              <a:rPr lang="ar-EG" smtClean="0"/>
              <a:t>17/06/1436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2B8F-26F2-4025-B9FB-86914CECCB5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93289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5669-A038-4688-9466-BCD64FBF0891}" type="datetimeFigureOut">
              <a:rPr lang="ar-EG" smtClean="0"/>
              <a:t>17/06/1436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2B8F-26F2-4025-B9FB-86914CECCB56}" type="slidenum">
              <a:rPr lang="ar-EG" smtClean="0"/>
              <a:t>‹#›</a:t>
            </a:fld>
            <a:endParaRPr lang="ar-EG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812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5669-A038-4688-9466-BCD64FBF0891}" type="datetimeFigureOut">
              <a:rPr lang="ar-EG" smtClean="0"/>
              <a:t>17/06/1436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2B8F-26F2-4025-B9FB-86914CECCB56}" type="slidenum">
              <a:rPr lang="ar-EG" smtClean="0"/>
              <a:t>‹#›</a:t>
            </a:fld>
            <a:endParaRPr lang="ar-E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428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5669-A038-4688-9466-BCD64FBF0891}" type="datetimeFigureOut">
              <a:rPr lang="ar-EG" smtClean="0"/>
              <a:t>17/06/1436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2B8F-26F2-4025-B9FB-86914CECCB56}" type="slidenum">
              <a:rPr lang="ar-EG" smtClean="0"/>
              <a:t>‹#›</a:t>
            </a:fld>
            <a:endParaRPr lang="ar-EG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867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5669-A038-4688-9466-BCD64FBF0891}" type="datetimeFigureOut">
              <a:rPr lang="ar-EG" smtClean="0"/>
              <a:t>17/06/1436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2B8F-26F2-4025-B9FB-86914CECCB56}" type="slidenum">
              <a:rPr lang="ar-EG" smtClean="0"/>
              <a:t>‹#›</a:t>
            </a:fld>
            <a:endParaRPr lang="ar-EG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80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5669-A038-4688-9466-BCD64FBF0891}" type="datetimeFigureOut">
              <a:rPr lang="ar-EG" smtClean="0"/>
              <a:t>17/06/1436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2B8F-26F2-4025-B9FB-86914CECCB5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725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5669-A038-4688-9466-BCD64FBF0891}" type="datetimeFigureOut">
              <a:rPr lang="ar-EG" smtClean="0"/>
              <a:t>17/06/1436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2B8F-26F2-4025-B9FB-86914CECCB56}" type="slidenum">
              <a:rPr lang="ar-EG" smtClean="0"/>
              <a:t>‹#›</a:t>
            </a:fld>
            <a:endParaRPr lang="ar-EG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12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5669-A038-4688-9466-BCD64FBF0891}" type="datetimeFigureOut">
              <a:rPr lang="ar-EG" smtClean="0"/>
              <a:t>17/06/1436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2B8F-26F2-4025-B9FB-86914CECCB5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06156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5669-A038-4688-9466-BCD64FBF0891}" type="datetimeFigureOut">
              <a:rPr lang="ar-EG" smtClean="0"/>
              <a:t>17/06/1436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2B8F-26F2-4025-B9FB-86914CECCB56}" type="slidenum">
              <a:rPr lang="ar-EG" smtClean="0"/>
              <a:t>‹#›</a:t>
            </a:fld>
            <a:endParaRPr lang="ar-EG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69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5669-A038-4688-9466-BCD64FBF0891}" type="datetimeFigureOut">
              <a:rPr lang="ar-EG" smtClean="0"/>
              <a:t>17/06/1436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2B8F-26F2-4025-B9FB-86914CECCB56}" type="slidenum">
              <a:rPr lang="ar-EG" smtClean="0"/>
              <a:t>‹#›</a:t>
            </a:fld>
            <a:endParaRPr lang="ar-EG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22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5669-A038-4688-9466-BCD64FBF0891}" type="datetimeFigureOut">
              <a:rPr lang="ar-EG" smtClean="0"/>
              <a:t>17/06/1436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2B8F-26F2-4025-B9FB-86914CECCB5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1449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5669-A038-4688-9466-BCD64FBF0891}" type="datetimeFigureOut">
              <a:rPr lang="ar-EG" smtClean="0"/>
              <a:t>17/06/1436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2B8F-26F2-4025-B9FB-86914CECCB56}" type="slidenum">
              <a:rPr lang="ar-EG" smtClean="0"/>
              <a:t>‹#›</a:t>
            </a:fld>
            <a:endParaRPr lang="ar-EG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60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5669-A038-4688-9466-BCD64FBF0891}" type="datetimeFigureOut">
              <a:rPr lang="ar-EG" smtClean="0"/>
              <a:t>17/06/1436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2B8F-26F2-4025-B9FB-86914CECCB5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1215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8B5669-A038-4688-9466-BCD64FBF0891}" type="datetimeFigureOut">
              <a:rPr lang="ar-EG" smtClean="0"/>
              <a:t>17/06/1436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112B8F-26F2-4025-B9FB-86914CECCB5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1109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www.youtube.com/watch?v=EgyLHpgOLWY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0"/>
            <a:ext cx="12102352" cy="66589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ar-EG" dirty="0" smtClean="0"/>
          </a:p>
          <a:p>
            <a:pPr marL="0" indent="0">
              <a:buNone/>
            </a:pPr>
            <a:r>
              <a:rPr lang="ar-EG" dirty="0"/>
              <a:t> </a:t>
            </a:r>
            <a:r>
              <a:rPr lang="ar-EG" dirty="0" smtClean="0"/>
              <a:t>                                                                    </a:t>
            </a:r>
            <a:r>
              <a:rPr lang="ar-EG" sz="2800" dirty="0" smtClean="0"/>
              <a:t>المدخل </a:t>
            </a:r>
          </a:p>
          <a:p>
            <a:r>
              <a:rPr lang="ar-EG" dirty="0"/>
              <a:t> </a:t>
            </a:r>
            <a:r>
              <a:rPr lang="ar-EG" dirty="0" smtClean="0"/>
              <a:t>  عرض خريطة العالم حيث تبدأ من تكوين القارات وتنتهى بخريطة العالم مرسومة على الكرة الارضية </a:t>
            </a:r>
          </a:p>
          <a:p>
            <a:r>
              <a:rPr lang="ar-EG" dirty="0" smtClean="0"/>
              <a:t>   يمكن الاستعانة بالصور من هذا الفيديو    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www.youtube.com/watch?v=EgyLHpgOLWY</a:t>
            </a:r>
            <a:r>
              <a:rPr lang="ar-EG" dirty="0" smtClean="0"/>
              <a:t> </a:t>
            </a:r>
          </a:p>
          <a:p>
            <a:endParaRPr lang="ar-EG" dirty="0" smtClean="0"/>
          </a:p>
          <a:p>
            <a:endParaRPr lang="ar-EG" dirty="0"/>
          </a:p>
          <a:p>
            <a:endParaRPr lang="ar-EG" dirty="0" smtClean="0"/>
          </a:p>
          <a:p>
            <a:endParaRPr lang="ar-EG" dirty="0"/>
          </a:p>
          <a:p>
            <a:endParaRPr lang="ar-EG" dirty="0" smtClean="0"/>
          </a:p>
          <a:p>
            <a:endParaRPr lang="ar-EG" dirty="0" smtClean="0"/>
          </a:p>
          <a:p>
            <a:endParaRPr lang="en-US" dirty="0"/>
          </a:p>
          <a:p>
            <a:endParaRPr lang="ar-E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514" y="2396323"/>
            <a:ext cx="50482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2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ft Arrow 2"/>
          <p:cNvSpPr/>
          <p:nvPr/>
        </p:nvSpPr>
        <p:spPr>
          <a:xfrm>
            <a:off x="3937299" y="1247887"/>
            <a:ext cx="828339" cy="6239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8" name="Left Arrow 7"/>
          <p:cNvSpPr/>
          <p:nvPr/>
        </p:nvSpPr>
        <p:spPr>
          <a:xfrm>
            <a:off x="4011258" y="3652221"/>
            <a:ext cx="828339" cy="6239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4" name="Rounded Rectangle 3"/>
          <p:cNvSpPr/>
          <p:nvPr/>
        </p:nvSpPr>
        <p:spPr>
          <a:xfrm>
            <a:off x="9090211" y="161365"/>
            <a:ext cx="2947595" cy="7960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ar-EG" smtClean="0"/>
              <a:t>خرائط الوطن العربى</a:t>
            </a:r>
            <a:endParaRPr lang="ar-EG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4464424" y="500231"/>
            <a:ext cx="3571538" cy="57714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ar-EG" dirty="0" smtClean="0"/>
              <a:t>طبيعية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ar-EG" dirty="0" smtClean="0"/>
              <a:t>سياسية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ar-EG" dirty="0" smtClean="0"/>
              <a:t>التكوين الجيولوجى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ar-EG" dirty="0" smtClean="0"/>
              <a:t>التوزيع الجغرافى للتربة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ar-EG" dirty="0" smtClean="0"/>
              <a:t>الحرارة (يناير 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ar-EG" dirty="0" smtClean="0"/>
              <a:t>الحرارة (يوليو)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ar-EG" dirty="0" smtClean="0"/>
              <a:t>الضغط الجوى والرياح (يناير)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ar-EG" dirty="0" smtClean="0"/>
              <a:t>الضغط الجوى والرياح (يوليو)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ar-EG" dirty="0" smtClean="0"/>
              <a:t>الامطار (يناير)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ar-EG" dirty="0" smtClean="0"/>
              <a:t>الامطار(يوليو)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ar-EG" dirty="0" smtClean="0"/>
              <a:t>الاقاليم المناخية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ar-EG" dirty="0" smtClean="0"/>
              <a:t>المعدل السنوى للامطار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ar-EG" dirty="0" smtClean="0"/>
              <a:t>الاقاليم النباتية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ar-EG" dirty="0" smtClean="0"/>
              <a:t>الاشجار المثمرة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ar-EG" dirty="0" smtClean="0"/>
              <a:t>القطن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ar-EG" dirty="0" smtClean="0"/>
              <a:t>الحبوب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ar-EG" dirty="0" smtClean="0"/>
              <a:t>قصب السكر والبنجر والبن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ar-EG" dirty="0" smtClean="0"/>
              <a:t>استخدام الارض</a:t>
            </a:r>
          </a:p>
          <a:p>
            <a:pPr algn="ctr"/>
            <a:endParaRPr lang="ar-EG" dirty="0"/>
          </a:p>
        </p:txBody>
      </p:sp>
      <p:sp>
        <p:nvSpPr>
          <p:cNvPr id="6" name="Left Arrow 5"/>
          <p:cNvSpPr/>
          <p:nvPr/>
        </p:nvSpPr>
        <p:spPr>
          <a:xfrm>
            <a:off x="7707854" y="559398"/>
            <a:ext cx="1721224" cy="505610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7" name="Flowchart: Alternate Process 6"/>
          <p:cNvSpPr/>
          <p:nvPr/>
        </p:nvSpPr>
        <p:spPr>
          <a:xfrm>
            <a:off x="473336" y="5830645"/>
            <a:ext cx="742278" cy="54864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dirty="0" smtClean="0">
                <a:hlinkClick r:id="rId2" action="ppaction://hlinksldjump"/>
              </a:rPr>
              <a:t>رجوع</a:t>
            </a:r>
            <a:endParaRPr lang="ar-EG" dirty="0"/>
          </a:p>
        </p:txBody>
      </p:sp>
      <p:sp>
        <p:nvSpPr>
          <p:cNvPr id="2" name="Rounded Rectangle 1"/>
          <p:cNvSpPr/>
          <p:nvPr/>
        </p:nvSpPr>
        <p:spPr>
          <a:xfrm>
            <a:off x="987014" y="500231"/>
            <a:ext cx="3399417" cy="555632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ar-EG" dirty="0"/>
              <a:t>الثروة السمكية ومصائد الاسماك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ar-EG" dirty="0"/>
              <a:t>الصناعة والمدن الصناعية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ar-EG" dirty="0"/>
              <a:t>التوزيع </a:t>
            </a:r>
            <a:r>
              <a:rPr lang="ar-EG" dirty="0"/>
              <a:t>الجغرافي </a:t>
            </a:r>
            <a:r>
              <a:rPr lang="ar-EG" dirty="0"/>
              <a:t>للسكان وأحجام المدن وكثافة السكان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ar-EG" dirty="0"/>
              <a:t>الدولة الاسلامية فى عهدى الرسول والخلفاء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ar-EG" dirty="0"/>
              <a:t>الدولة الفاطمية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ar-EG" dirty="0"/>
              <a:t>سايكس بيكو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ar-EG" dirty="0"/>
              <a:t>سان ريمو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ar-EG" dirty="0"/>
              <a:t>جامعة الدول العربية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ar-EG" dirty="0"/>
              <a:t>شبه الجزيرة العربية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ar-EG" dirty="0"/>
              <a:t>فينيقيا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ar-EG" dirty="0"/>
              <a:t>الحروب الاسرائيلية 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17600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778701" y="387275"/>
            <a:ext cx="2130014" cy="8068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ar-EG" smtClean="0"/>
              <a:t>دول الخليج العربية</a:t>
            </a:r>
            <a:endParaRPr lang="ar-EG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4297678" y="666975"/>
            <a:ext cx="4270786" cy="56262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ar-EG" sz="2400" dirty="0" smtClean="0"/>
              <a:t>طبيعية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ar-EG" sz="2400" dirty="0" smtClean="0"/>
              <a:t>سياسية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ar-EG" sz="2400" dirty="0" smtClean="0"/>
              <a:t>الحرارة (يناير 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ar-EG" sz="2400" dirty="0" smtClean="0"/>
              <a:t>الحرارة (يوليو)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ar-EG" sz="2400" dirty="0" smtClean="0"/>
              <a:t>الامطار (يناير)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ar-EG" sz="2400" dirty="0" smtClean="0"/>
              <a:t>الامطار(يوليو)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ar-EG" sz="2400" dirty="0" smtClean="0"/>
              <a:t>متوسط درجات الحرارة ومعدلات الامطار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ar-EG" sz="2400" dirty="0" smtClean="0"/>
              <a:t>الطاقة والمعادن والصناعة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ar-EG" sz="2400" dirty="0" smtClean="0"/>
              <a:t>السياحة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ar-EG" sz="2400" dirty="0" smtClean="0"/>
              <a:t>النفط والغاز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ar-EG" sz="2400" dirty="0" smtClean="0"/>
              <a:t>استخدام الارض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ar-EG" sz="2400" dirty="0" smtClean="0"/>
              <a:t>أهم المواقع الاثرية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ar-EG" dirty="0" smtClean="0"/>
          </a:p>
          <a:p>
            <a:pPr algn="ctr"/>
            <a:endParaRPr lang="ar-EG" dirty="0"/>
          </a:p>
        </p:txBody>
      </p:sp>
      <p:sp>
        <p:nvSpPr>
          <p:cNvPr id="6" name="Left Arrow 5"/>
          <p:cNvSpPr/>
          <p:nvPr/>
        </p:nvSpPr>
        <p:spPr>
          <a:xfrm>
            <a:off x="8315660" y="494852"/>
            <a:ext cx="1710466" cy="591670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7" name="Flowchart: Alternate Process 6"/>
          <p:cNvSpPr/>
          <p:nvPr/>
        </p:nvSpPr>
        <p:spPr>
          <a:xfrm>
            <a:off x="473336" y="5830645"/>
            <a:ext cx="742278" cy="54864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dirty="0" smtClean="0">
                <a:hlinkClick r:id="rId2" action="ppaction://hlinksldjump"/>
              </a:rPr>
              <a:t>رجوع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6621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9111727" y="527123"/>
            <a:ext cx="2388197" cy="484096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EG" sz="4000" dirty="0" smtClean="0"/>
              <a:t>الدول</a:t>
            </a:r>
            <a:endParaRPr lang="ar-EG" sz="4000" dirty="0"/>
          </a:p>
        </p:txBody>
      </p:sp>
      <p:sp>
        <p:nvSpPr>
          <p:cNvPr id="2" name="Rectangle 1"/>
          <p:cNvSpPr/>
          <p:nvPr/>
        </p:nvSpPr>
        <p:spPr>
          <a:xfrm>
            <a:off x="591670" y="1139771"/>
            <a:ext cx="1037037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EG" sz="2000" dirty="0">
                <a:solidFill>
                  <a:srgbClr val="00B0F0"/>
                </a:solidFill>
              </a:rPr>
              <a:t>سلطنة عمان   </a:t>
            </a:r>
            <a:r>
              <a:rPr lang="ar-EG" sz="2000" dirty="0"/>
              <a:t>(الموقع الفلكى والجغرافى –طبعية-البنية الجيولوجية-التربة-النبات الطبيعى-المناخ-الضغط الجوى والرياح-الامطار-الاقاليم المناخية-الاحواض المائية-الافلاج والعيون-الاودية والسدود المائية ومحطات تحلية المياه-التقسيم الادارى-السكان- نسبة التحضر وعدد سكان المدن-الخدمات التعليمية –الاسكان-الخدمات الصحية-استخدام الارض-النفط والغاز الطبيعى-المعادن والصناعة-التراث والسياحة-شبكة الطرق الاسفلتية-المطارات والموانئ-المشكلات البيئية-الثروة الزراعية والحيوانية والسمكية- </a:t>
            </a:r>
          </a:p>
          <a:p>
            <a:r>
              <a:rPr lang="ar-EG" sz="2000" dirty="0">
                <a:solidFill>
                  <a:srgbClr val="00B0F0"/>
                </a:solidFill>
              </a:rPr>
              <a:t>دولة الامارات العربية المتحدة </a:t>
            </a:r>
            <a:r>
              <a:rPr lang="ar-EG" sz="2000" dirty="0"/>
              <a:t> </a:t>
            </a:r>
            <a:r>
              <a:rPr lang="ar-EG" sz="2000" dirty="0" smtClean="0"/>
              <a:t>         (</a:t>
            </a:r>
            <a:r>
              <a:rPr lang="ar-EG" sz="2000" dirty="0"/>
              <a:t>طبيعية </a:t>
            </a:r>
            <a:r>
              <a:rPr lang="ar-EG" sz="2000" dirty="0" smtClean="0"/>
              <a:t>– ادارية - المعادن و الطاقة - استخدام الارض -  كثافة السكان )</a:t>
            </a:r>
            <a:endParaRPr lang="ar-EG" sz="2000" dirty="0"/>
          </a:p>
          <a:p>
            <a:r>
              <a:rPr lang="ar-EG" sz="2000" dirty="0">
                <a:solidFill>
                  <a:srgbClr val="00B0F0"/>
                </a:solidFill>
              </a:rPr>
              <a:t>المملكة العربية السعودية </a:t>
            </a:r>
            <a:r>
              <a:rPr lang="ar-EG" sz="2000" dirty="0" smtClean="0">
                <a:solidFill>
                  <a:srgbClr val="00B0F0"/>
                </a:solidFill>
              </a:rPr>
              <a:t>                </a:t>
            </a:r>
            <a:r>
              <a:rPr lang="ar-EG" sz="2000" dirty="0" smtClean="0"/>
              <a:t>(</a:t>
            </a:r>
            <a:r>
              <a:rPr lang="ar-EG" sz="2000" dirty="0"/>
              <a:t>طبيعية –</a:t>
            </a:r>
            <a:r>
              <a:rPr lang="ar-EG" sz="2000" dirty="0" smtClean="0"/>
              <a:t>ادارية  - الصناعة والمعادن - استخدام الارض - كثافة السكان )</a:t>
            </a:r>
            <a:endParaRPr lang="ar-EG" sz="2000" dirty="0"/>
          </a:p>
          <a:p>
            <a:r>
              <a:rPr lang="ar-EG" sz="2000" dirty="0">
                <a:solidFill>
                  <a:srgbClr val="00B0F0"/>
                </a:solidFill>
              </a:rPr>
              <a:t>الجمهورية اليمنية       </a:t>
            </a:r>
            <a:r>
              <a:rPr lang="ar-EG" sz="2000" dirty="0" smtClean="0">
                <a:solidFill>
                  <a:srgbClr val="00B0F0"/>
                </a:solidFill>
              </a:rPr>
              <a:t>                  </a:t>
            </a:r>
            <a:r>
              <a:rPr lang="ar-EG" sz="2000" dirty="0" smtClean="0"/>
              <a:t>(طبيعية  -  ادارية  - استخدام الارض - </a:t>
            </a:r>
            <a:r>
              <a:rPr lang="ar-EG" sz="2000" dirty="0"/>
              <a:t>المواقع </a:t>
            </a:r>
            <a:r>
              <a:rPr lang="ar-EG" sz="2000" dirty="0" smtClean="0"/>
              <a:t>السياحية-</a:t>
            </a:r>
            <a:r>
              <a:rPr lang="ar-EG" sz="2000" dirty="0"/>
              <a:t>)</a:t>
            </a:r>
          </a:p>
          <a:p>
            <a:r>
              <a:rPr lang="ar-EG" sz="2000" dirty="0">
                <a:solidFill>
                  <a:srgbClr val="00B0F0"/>
                </a:solidFill>
              </a:rPr>
              <a:t>دولة قطر </a:t>
            </a:r>
            <a:r>
              <a:rPr lang="ar-EG" sz="2000" dirty="0" smtClean="0">
                <a:solidFill>
                  <a:srgbClr val="00B0F0"/>
                </a:solidFill>
              </a:rPr>
              <a:t>                                  </a:t>
            </a:r>
            <a:r>
              <a:rPr lang="ar-EG" sz="2000" dirty="0" smtClean="0"/>
              <a:t>(طبيعية </a:t>
            </a:r>
            <a:r>
              <a:rPr lang="ar-EG" sz="2000" dirty="0"/>
              <a:t>– </a:t>
            </a:r>
            <a:r>
              <a:rPr lang="ar-EG" sz="2000" dirty="0" smtClean="0"/>
              <a:t>ادارية  - المعادن والطاقة - استخدام </a:t>
            </a:r>
            <a:r>
              <a:rPr lang="ar-EG" sz="2000" dirty="0"/>
              <a:t>الارض)</a:t>
            </a:r>
          </a:p>
          <a:p>
            <a:r>
              <a:rPr lang="ar-EG" sz="2000" dirty="0">
                <a:solidFill>
                  <a:srgbClr val="00B0F0"/>
                </a:solidFill>
              </a:rPr>
              <a:t>مملكة البحرين            </a:t>
            </a:r>
            <a:r>
              <a:rPr lang="ar-EG" sz="2000" dirty="0" smtClean="0">
                <a:solidFill>
                  <a:srgbClr val="00B0F0"/>
                </a:solidFill>
              </a:rPr>
              <a:t>                 </a:t>
            </a:r>
            <a:r>
              <a:rPr lang="ar-EG" sz="2000" dirty="0" smtClean="0"/>
              <a:t>(</a:t>
            </a:r>
            <a:r>
              <a:rPr lang="ar-EG" sz="2000" dirty="0"/>
              <a:t>طبيعية –</a:t>
            </a:r>
            <a:r>
              <a:rPr lang="ar-EG" sz="2000" dirty="0" smtClean="0"/>
              <a:t>ادارية - النفط والصناعة - </a:t>
            </a:r>
            <a:r>
              <a:rPr lang="ar-EG" sz="2000" dirty="0"/>
              <a:t>استخدام الارض)</a:t>
            </a:r>
          </a:p>
          <a:p>
            <a:r>
              <a:rPr lang="ar-EG" sz="2000" dirty="0">
                <a:solidFill>
                  <a:srgbClr val="00B0F0"/>
                </a:solidFill>
              </a:rPr>
              <a:t>دولة الكويت              </a:t>
            </a:r>
            <a:r>
              <a:rPr lang="ar-EG" sz="2000" dirty="0" smtClean="0">
                <a:solidFill>
                  <a:srgbClr val="00B0F0"/>
                </a:solidFill>
              </a:rPr>
              <a:t>                 </a:t>
            </a:r>
            <a:r>
              <a:rPr lang="ar-EG" sz="2000" dirty="0"/>
              <a:t>(</a:t>
            </a:r>
            <a:r>
              <a:rPr lang="ar-EG" sz="2000" dirty="0" smtClean="0"/>
              <a:t>طبيعية  - ادرية  - </a:t>
            </a:r>
            <a:r>
              <a:rPr lang="ar-EG" sz="2000" dirty="0"/>
              <a:t>الصناعة والطاقة- استخدام </a:t>
            </a:r>
            <a:r>
              <a:rPr lang="ar-EG" sz="2000" dirty="0" smtClean="0"/>
              <a:t>الارض - </a:t>
            </a:r>
            <a:r>
              <a:rPr lang="ar-EG" sz="2000" dirty="0"/>
              <a:t>كثافة السكان)</a:t>
            </a:r>
          </a:p>
          <a:p>
            <a:r>
              <a:rPr lang="ar-EG" sz="2000" dirty="0">
                <a:solidFill>
                  <a:srgbClr val="00B0F0"/>
                </a:solidFill>
              </a:rPr>
              <a:t>الجمهورية العراقية      </a:t>
            </a:r>
            <a:r>
              <a:rPr lang="ar-EG" sz="2000" dirty="0" smtClean="0">
                <a:solidFill>
                  <a:srgbClr val="00B0F0"/>
                </a:solidFill>
              </a:rPr>
              <a:t>                 </a:t>
            </a:r>
            <a:r>
              <a:rPr lang="ar-EG" sz="2000" dirty="0" smtClean="0"/>
              <a:t>(</a:t>
            </a:r>
            <a:r>
              <a:rPr lang="ar-EG" sz="2000" dirty="0"/>
              <a:t>طبيعية </a:t>
            </a:r>
            <a:r>
              <a:rPr lang="ar-EG" sz="2000" dirty="0" smtClean="0"/>
              <a:t>ادارية - الصناعة والمعادن - استخدام الارض - كثافة </a:t>
            </a:r>
            <a:r>
              <a:rPr lang="ar-EG" sz="2000" dirty="0"/>
              <a:t>السكان)</a:t>
            </a:r>
          </a:p>
          <a:p>
            <a:r>
              <a:rPr lang="ar-EG" sz="2000" dirty="0">
                <a:solidFill>
                  <a:srgbClr val="00B0F0"/>
                </a:solidFill>
              </a:rPr>
              <a:t>الجمهورية العربية السورية </a:t>
            </a:r>
            <a:r>
              <a:rPr lang="ar-EG" sz="2000" dirty="0" smtClean="0">
                <a:solidFill>
                  <a:srgbClr val="00B0F0"/>
                </a:solidFill>
              </a:rPr>
              <a:t>            </a:t>
            </a:r>
            <a:r>
              <a:rPr lang="ar-EG" sz="2000" dirty="0" smtClean="0"/>
              <a:t>(</a:t>
            </a:r>
            <a:r>
              <a:rPr lang="ar-EG" sz="2000" dirty="0"/>
              <a:t>طبيعية – </a:t>
            </a:r>
            <a:r>
              <a:rPr lang="ar-EG" sz="2000" dirty="0" smtClean="0"/>
              <a:t>ادارية - الصناعة </a:t>
            </a:r>
            <a:r>
              <a:rPr lang="ar-EG" sz="2000" dirty="0"/>
              <a:t>والمعادن-استخدام الارض-كثافة السكان)</a:t>
            </a:r>
          </a:p>
          <a:p>
            <a:r>
              <a:rPr lang="ar-EG" sz="2000" dirty="0">
                <a:solidFill>
                  <a:srgbClr val="00B0F0"/>
                </a:solidFill>
              </a:rPr>
              <a:t>الجمهورية اللبنانية        </a:t>
            </a:r>
            <a:r>
              <a:rPr lang="ar-EG" sz="2000" dirty="0" smtClean="0">
                <a:solidFill>
                  <a:srgbClr val="00B0F0"/>
                </a:solidFill>
              </a:rPr>
              <a:t>                </a:t>
            </a:r>
            <a:r>
              <a:rPr lang="ar-EG" sz="2000" dirty="0"/>
              <a:t>(طبيعية – </a:t>
            </a:r>
            <a:r>
              <a:rPr lang="ar-EG" sz="2000" dirty="0" smtClean="0"/>
              <a:t>ادارية - الصناعة </a:t>
            </a:r>
            <a:r>
              <a:rPr lang="ar-EG" sz="2000" dirty="0"/>
              <a:t>والمعادن-استخدام الارض-كثافة السكان)</a:t>
            </a:r>
          </a:p>
          <a:p>
            <a:r>
              <a:rPr lang="ar-EG" sz="2000" dirty="0">
                <a:solidFill>
                  <a:srgbClr val="00B0F0"/>
                </a:solidFill>
              </a:rPr>
              <a:t>المملكة الاردنية الهاشمية ودولة فلسطين </a:t>
            </a:r>
            <a:r>
              <a:rPr lang="ar-EG" sz="2000" dirty="0"/>
              <a:t>(طبيعية – ادارية-الصناعة والمعادن-استخدام الارض-كثافة السكان </a:t>
            </a:r>
            <a:r>
              <a:rPr lang="ar-EG" sz="2000" dirty="0" smtClean="0"/>
              <a:t>)</a:t>
            </a:r>
            <a:endParaRPr lang="ar-EG" sz="2000" dirty="0"/>
          </a:p>
        </p:txBody>
      </p:sp>
    </p:spTree>
    <p:extLst>
      <p:ext uri="{BB962C8B-B14F-4D97-AF65-F5344CB8AC3E}">
        <p14:creationId xmlns:p14="http://schemas.microsoft.com/office/powerpoint/2010/main" val="240247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216" y="656216"/>
            <a:ext cx="10875981" cy="5219652"/>
          </a:xfrm>
        </p:spPr>
        <p:txBody>
          <a:bodyPr>
            <a:normAutofit fontScale="77500" lnSpcReduction="20000"/>
          </a:bodyPr>
          <a:lstStyle/>
          <a:p>
            <a:r>
              <a:rPr lang="ar-EG" dirty="0">
                <a:solidFill>
                  <a:srgbClr val="00B0F0"/>
                </a:solidFill>
              </a:rPr>
              <a:t>جمهورية مصر العربية    </a:t>
            </a:r>
            <a:r>
              <a:rPr lang="ar-EG" dirty="0"/>
              <a:t>(طبيعية – ادارية-الصناعة والمعادن-استخدام الارض-كثافة السكان)</a:t>
            </a:r>
          </a:p>
          <a:p>
            <a:r>
              <a:rPr lang="ar-EG" dirty="0">
                <a:solidFill>
                  <a:srgbClr val="00B0F0"/>
                </a:solidFill>
              </a:rPr>
              <a:t>جمهورية السودان          </a:t>
            </a:r>
            <a:r>
              <a:rPr lang="ar-EG" dirty="0"/>
              <a:t>(طبيعية – ادارية-الصناعة والمعادن-استخدام الارض-كثافة السكان)</a:t>
            </a:r>
          </a:p>
          <a:p>
            <a:r>
              <a:rPr lang="ar-EG" dirty="0">
                <a:solidFill>
                  <a:srgbClr val="00B0F0"/>
                </a:solidFill>
              </a:rPr>
              <a:t>دولة ليبيا                       </a:t>
            </a:r>
            <a:r>
              <a:rPr lang="ar-EG" dirty="0"/>
              <a:t>(طبيعية – ادارية-الصناعة والمعادن-استخدام الارض-كثافة السكان)</a:t>
            </a:r>
          </a:p>
          <a:p>
            <a:endParaRPr lang="ar-EG" dirty="0" smtClean="0">
              <a:solidFill>
                <a:srgbClr val="00B0F0"/>
              </a:solidFill>
            </a:endParaRPr>
          </a:p>
          <a:p>
            <a:r>
              <a:rPr lang="ar-EG" dirty="0" smtClean="0">
                <a:solidFill>
                  <a:srgbClr val="00B0F0"/>
                </a:solidFill>
              </a:rPr>
              <a:t>الجمهورية </a:t>
            </a:r>
            <a:r>
              <a:rPr lang="ar-EG" dirty="0">
                <a:solidFill>
                  <a:srgbClr val="00B0F0"/>
                </a:solidFill>
              </a:rPr>
              <a:t>التونسية </a:t>
            </a:r>
            <a:r>
              <a:rPr lang="ar-EG" dirty="0" smtClean="0">
                <a:solidFill>
                  <a:srgbClr val="00B0F0"/>
                </a:solidFill>
              </a:rPr>
              <a:t>         </a:t>
            </a:r>
            <a:r>
              <a:rPr lang="ar-EG" dirty="0" smtClean="0"/>
              <a:t>(</a:t>
            </a:r>
            <a:r>
              <a:rPr lang="ar-EG" dirty="0"/>
              <a:t>طبيعية – ادارية-الصناعة والمعادن-استخدام الارض-كثافة السكان</a:t>
            </a:r>
            <a:r>
              <a:rPr lang="ar-EG" dirty="0" smtClean="0"/>
              <a:t>)</a:t>
            </a:r>
          </a:p>
          <a:p>
            <a:r>
              <a:rPr lang="ar-EG" dirty="0">
                <a:solidFill>
                  <a:srgbClr val="00B0F0"/>
                </a:solidFill>
              </a:rPr>
              <a:t>الجمهورية الجزائرية الديمقراطية الشعبية </a:t>
            </a:r>
            <a:r>
              <a:rPr lang="ar-EG" dirty="0"/>
              <a:t>(طبيعية – ادارية-الصناعة والمعادن-استخدام الارض-كثافة السكان</a:t>
            </a:r>
            <a:r>
              <a:rPr lang="ar-EG" dirty="0" smtClean="0"/>
              <a:t>)</a:t>
            </a:r>
          </a:p>
          <a:p>
            <a:r>
              <a:rPr lang="ar-EG" dirty="0">
                <a:solidFill>
                  <a:srgbClr val="00B0F0"/>
                </a:solidFill>
              </a:rPr>
              <a:t>المملكة </a:t>
            </a:r>
            <a:r>
              <a:rPr lang="ar-EG" dirty="0" smtClean="0">
                <a:solidFill>
                  <a:srgbClr val="00B0F0"/>
                </a:solidFill>
              </a:rPr>
              <a:t>المغربية              </a:t>
            </a:r>
            <a:r>
              <a:rPr lang="ar-EG" dirty="0" smtClean="0"/>
              <a:t>(</a:t>
            </a:r>
            <a:r>
              <a:rPr lang="ar-EG" dirty="0"/>
              <a:t>طبيعية – ادارية-الصناعة والمعادن-استخدام الارض-كثافة السكان</a:t>
            </a:r>
            <a:r>
              <a:rPr lang="ar-EG" dirty="0" smtClean="0"/>
              <a:t>)</a:t>
            </a:r>
          </a:p>
          <a:p>
            <a:endParaRPr lang="ar-EG" dirty="0" smtClean="0"/>
          </a:p>
          <a:p>
            <a:r>
              <a:rPr lang="ar-EG" dirty="0">
                <a:solidFill>
                  <a:srgbClr val="00B0F0"/>
                </a:solidFill>
              </a:rPr>
              <a:t>جمهورية </a:t>
            </a:r>
            <a:r>
              <a:rPr lang="ar-EG" dirty="0" smtClean="0">
                <a:solidFill>
                  <a:srgbClr val="00B0F0"/>
                </a:solidFill>
              </a:rPr>
              <a:t>موريتانيا           </a:t>
            </a:r>
            <a:r>
              <a:rPr lang="ar-EG" dirty="0" smtClean="0"/>
              <a:t>(</a:t>
            </a:r>
            <a:r>
              <a:rPr lang="ar-EG" dirty="0"/>
              <a:t>طبيعية – ادارية-الصناعة والمعادن-استخدام الارض-كثافة السكان</a:t>
            </a:r>
            <a:r>
              <a:rPr lang="ar-EG" dirty="0" smtClean="0"/>
              <a:t>)</a:t>
            </a:r>
          </a:p>
          <a:p>
            <a:r>
              <a:rPr lang="ar-EG" dirty="0">
                <a:solidFill>
                  <a:srgbClr val="00B0F0"/>
                </a:solidFill>
              </a:rPr>
              <a:t>جمهورية الصومال </a:t>
            </a:r>
            <a:r>
              <a:rPr lang="ar-EG" dirty="0" smtClean="0">
                <a:solidFill>
                  <a:srgbClr val="00B0F0"/>
                </a:solidFill>
              </a:rPr>
              <a:t>         </a:t>
            </a:r>
            <a:r>
              <a:rPr lang="ar-EG" dirty="0" smtClean="0"/>
              <a:t>(</a:t>
            </a:r>
            <a:r>
              <a:rPr lang="ar-EG" dirty="0"/>
              <a:t>طبيعية – ادارية-الصناعة والمعادن-استخدام الارض-كثافة السكان</a:t>
            </a:r>
            <a:r>
              <a:rPr lang="ar-EG" dirty="0" smtClean="0"/>
              <a:t>)</a:t>
            </a:r>
          </a:p>
          <a:p>
            <a:r>
              <a:rPr lang="ar-EG" dirty="0">
                <a:solidFill>
                  <a:srgbClr val="00B0F0"/>
                </a:solidFill>
              </a:rPr>
              <a:t>جمهورية جزر </a:t>
            </a:r>
            <a:r>
              <a:rPr lang="ar-EG" dirty="0" smtClean="0">
                <a:solidFill>
                  <a:srgbClr val="00B0F0"/>
                </a:solidFill>
              </a:rPr>
              <a:t>القمر        </a:t>
            </a:r>
            <a:r>
              <a:rPr lang="ar-EG" dirty="0" smtClean="0"/>
              <a:t>(</a:t>
            </a:r>
            <a:r>
              <a:rPr lang="ar-EG" dirty="0"/>
              <a:t>طبيعية – </a:t>
            </a:r>
            <a:r>
              <a:rPr lang="ar-EG" dirty="0" smtClean="0"/>
              <a:t>ادارية -استخدام </a:t>
            </a:r>
            <a:r>
              <a:rPr lang="ar-EG" dirty="0"/>
              <a:t>الارض-كثافة السكان</a:t>
            </a:r>
            <a:r>
              <a:rPr lang="ar-EG" dirty="0" smtClean="0"/>
              <a:t>)</a:t>
            </a:r>
          </a:p>
          <a:p>
            <a:r>
              <a:rPr lang="ar-EG" dirty="0" smtClean="0"/>
              <a:t>حضارات مصر</a:t>
            </a:r>
          </a:p>
          <a:p>
            <a:r>
              <a:rPr lang="ar-EG" dirty="0" smtClean="0"/>
              <a:t>العراق</a:t>
            </a:r>
          </a:p>
          <a:p>
            <a:r>
              <a:rPr lang="ar-EG" dirty="0" smtClean="0"/>
              <a:t>سلطنة عمان</a:t>
            </a:r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22335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 smtClean="0"/>
              <a:t>ملاحظات عامة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EG" dirty="0" smtClean="0"/>
              <a:t>لكل خريطة داخل الاطلس سيرفق معها ثلاثة قوائم هى :</a:t>
            </a:r>
          </a:p>
          <a:p>
            <a:r>
              <a:rPr lang="ar-EG" dirty="0" smtClean="0"/>
              <a:t>الفيديوهات</a:t>
            </a:r>
          </a:p>
          <a:p>
            <a:r>
              <a:rPr lang="ar-EG" dirty="0" smtClean="0"/>
              <a:t>البوم الصور</a:t>
            </a:r>
          </a:p>
          <a:p>
            <a:r>
              <a:rPr lang="ar-EG" dirty="0" smtClean="0"/>
              <a:t>المعلومة الاثرائية</a:t>
            </a:r>
          </a:p>
          <a:p>
            <a:pPr marL="0" indent="0">
              <a:buNone/>
            </a:pPr>
            <a:r>
              <a:rPr lang="ar-EG" dirty="0" smtClean="0"/>
              <a:t>هذا بخلاف القوائم الارعة الرئيسة 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27744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95774" y="1269401"/>
            <a:ext cx="6852620" cy="238819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EG" sz="4800" dirty="0" smtClean="0"/>
              <a:t>الاطلس المدرسى لسلطنة عمان والعالم</a:t>
            </a:r>
            <a:endParaRPr lang="ar-EG" sz="4800" dirty="0"/>
          </a:p>
        </p:txBody>
      </p:sp>
      <p:sp>
        <p:nvSpPr>
          <p:cNvPr id="6" name="Flowchart: Alternate Process 5">
            <a:hlinkClick r:id="rId2" action="ppaction://hlinksldjump"/>
          </p:cNvPr>
          <p:cNvSpPr/>
          <p:nvPr/>
        </p:nvSpPr>
        <p:spPr>
          <a:xfrm>
            <a:off x="4658061" y="4507454"/>
            <a:ext cx="2721685" cy="687950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sz="4400" dirty="0" smtClean="0"/>
              <a:t>ابدأ</a:t>
            </a:r>
            <a:endParaRPr lang="ar-EG" sz="4400" dirty="0"/>
          </a:p>
        </p:txBody>
      </p:sp>
    </p:spTree>
    <p:extLst>
      <p:ext uri="{BB962C8B-B14F-4D97-AF65-F5344CB8AC3E}">
        <p14:creationId xmlns:p14="http://schemas.microsoft.com/office/powerpoint/2010/main" val="308918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hlinkClick r:id="rId2" action="ppaction://hlinksldjump"/>
          </p:cNvPr>
          <p:cNvSpPr/>
          <p:nvPr/>
        </p:nvSpPr>
        <p:spPr>
          <a:xfrm>
            <a:off x="4745906" y="718575"/>
            <a:ext cx="2431229" cy="105425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EG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hlinkClick r:id="rId2" action="ppaction://hlinksldjump"/>
              </a:rPr>
              <a:t>الفيديوهات</a:t>
            </a:r>
            <a:r>
              <a:rPr lang="ar-EG" dirty="0" smtClean="0"/>
              <a:t> </a:t>
            </a:r>
            <a:endParaRPr lang="ar-EG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4745907" y="2161109"/>
            <a:ext cx="2431229" cy="105425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EG" sz="4000" dirty="0"/>
              <a:t>المادة النصية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4745908" y="3662866"/>
            <a:ext cx="2431229" cy="105425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EG" sz="4800" dirty="0"/>
              <a:t>الصور</a:t>
            </a:r>
          </a:p>
        </p:txBody>
      </p:sp>
      <p:sp>
        <p:nvSpPr>
          <p:cNvPr id="7" name="Flowchart: Alternate Process 6"/>
          <p:cNvSpPr/>
          <p:nvPr/>
        </p:nvSpPr>
        <p:spPr>
          <a:xfrm>
            <a:off x="4745909" y="5105400"/>
            <a:ext cx="2431229" cy="105425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EG" sz="4800" b="1" dirty="0" smtClean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hlinkClick r:id="rId3" action="ppaction://hlinksldjump"/>
              </a:rPr>
              <a:t>الخرائط</a:t>
            </a:r>
            <a:endParaRPr lang="ar-EG" sz="4800" b="1" dirty="0">
              <a:ln w="13462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961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ar-EG" dirty="0" smtClean="0"/>
          </a:p>
          <a:p>
            <a:r>
              <a:rPr lang="ar-EG" dirty="0" smtClean="0"/>
              <a:t>                    </a:t>
            </a:r>
            <a:endParaRPr lang="ar-EG" dirty="0"/>
          </a:p>
        </p:txBody>
      </p:sp>
      <p:sp>
        <p:nvSpPr>
          <p:cNvPr id="4" name="Oval 3"/>
          <p:cNvSpPr/>
          <p:nvPr/>
        </p:nvSpPr>
        <p:spPr>
          <a:xfrm>
            <a:off x="10450158" y="359175"/>
            <a:ext cx="1441524" cy="101121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EG" dirty="0" smtClean="0"/>
              <a:t>ا</a:t>
            </a:r>
            <a:r>
              <a:rPr lang="ar-EG" b="1" dirty="0" smtClean="0"/>
              <a:t>لفيديوهات</a:t>
            </a:r>
            <a:r>
              <a:rPr lang="ar-EG" dirty="0" smtClean="0"/>
              <a:t> </a:t>
            </a:r>
            <a:endParaRPr lang="ar-EG" dirty="0"/>
          </a:p>
        </p:txBody>
      </p:sp>
      <p:sp>
        <p:nvSpPr>
          <p:cNvPr id="5" name="Rounded Rectangle 4"/>
          <p:cNvSpPr/>
          <p:nvPr/>
        </p:nvSpPr>
        <p:spPr>
          <a:xfrm>
            <a:off x="2334410" y="445233"/>
            <a:ext cx="7127278" cy="56005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ar-EG" sz="2800" dirty="0"/>
              <a:t> </a:t>
            </a:r>
            <a:r>
              <a:rPr lang="ar-EG" sz="2800" dirty="0" smtClean="0"/>
              <a:t>                             أمثلة</a:t>
            </a:r>
            <a:endParaRPr lang="ar-EG" sz="280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ar-EG" sz="2800" dirty="0" smtClean="0"/>
              <a:t>  انجازات السلطان قابوس 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ar-EG" sz="2800" dirty="0" smtClean="0"/>
              <a:t>  الخرائط 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ar-EG" sz="2800" dirty="0" smtClean="0"/>
              <a:t> نظم المعلومات الجغرافية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ar-EG" sz="2800" dirty="0" smtClean="0"/>
              <a:t> دور علماء المسلمين فى رسم الخرائط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ar-EG" sz="2800" dirty="0" smtClean="0"/>
              <a:t>  المجموعة الشمسية 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ar-EG" sz="2800" dirty="0" smtClean="0"/>
              <a:t>   كوكب الارض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ar-EG" sz="2800" dirty="0" smtClean="0"/>
              <a:t>   الزلازل والبراكين 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ar-EG" sz="2800" dirty="0" smtClean="0"/>
              <a:t>  ظاهرة النينو المناخية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ar-EG" sz="2800" dirty="0" smtClean="0"/>
              <a:t>  كسوف الشمس وخسوف القمر 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ar-EG" sz="2800" dirty="0" smtClean="0"/>
              <a:t>دول الخليج العربية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ar-EG" sz="2800" dirty="0" smtClean="0"/>
              <a:t>جامعة الدول العربية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ar-EG" sz="2800" dirty="0" smtClean="0"/>
              <a:t>منظمة التعاون الاسلامى</a:t>
            </a:r>
            <a:endParaRPr lang="ar-EG" sz="2800" dirty="0"/>
          </a:p>
        </p:txBody>
      </p:sp>
      <p:sp>
        <p:nvSpPr>
          <p:cNvPr id="6" name="Left Arrow 5"/>
          <p:cNvSpPr/>
          <p:nvPr/>
        </p:nvSpPr>
        <p:spPr>
          <a:xfrm>
            <a:off x="9061748" y="556105"/>
            <a:ext cx="1649058" cy="617358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6786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79115" y="1957892"/>
            <a:ext cx="4797911" cy="196864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EG" sz="4400" dirty="0" smtClean="0"/>
              <a:t>المادة النصية</a:t>
            </a:r>
            <a:endParaRPr lang="ar-EG" sz="4400" dirty="0"/>
          </a:p>
        </p:txBody>
      </p:sp>
    </p:spTree>
    <p:extLst>
      <p:ext uri="{BB962C8B-B14F-4D97-AF65-F5344CB8AC3E}">
        <p14:creationId xmlns:p14="http://schemas.microsoft.com/office/powerpoint/2010/main" val="164977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11388" y="1355464"/>
            <a:ext cx="4851699" cy="23881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EG" sz="6000" dirty="0" smtClean="0"/>
              <a:t>الصور</a:t>
            </a:r>
            <a:endParaRPr lang="ar-EG" sz="6000" dirty="0"/>
          </a:p>
        </p:txBody>
      </p:sp>
    </p:spTree>
    <p:extLst>
      <p:ext uri="{BB962C8B-B14F-4D97-AF65-F5344CB8AC3E}">
        <p14:creationId xmlns:p14="http://schemas.microsoft.com/office/powerpoint/2010/main" val="214716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hlinkClick r:id="rId2" action="ppaction://hlinksldjump"/>
          </p:cNvPr>
          <p:cNvSpPr/>
          <p:nvPr/>
        </p:nvSpPr>
        <p:spPr>
          <a:xfrm>
            <a:off x="3636085" y="1699709"/>
            <a:ext cx="4475181" cy="217304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EG" sz="4800" dirty="0" smtClean="0"/>
              <a:t>الخرائط</a:t>
            </a:r>
            <a:endParaRPr lang="ar-EG" sz="4800" dirty="0"/>
          </a:p>
        </p:txBody>
      </p:sp>
    </p:spTree>
    <p:extLst>
      <p:ext uri="{BB962C8B-B14F-4D97-AF65-F5344CB8AC3E}">
        <p14:creationId xmlns:p14="http://schemas.microsoft.com/office/powerpoint/2010/main" val="218387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186522" y="4961068"/>
            <a:ext cx="505610" cy="398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4" name="Rounded Rectangle 13"/>
          <p:cNvSpPr/>
          <p:nvPr/>
        </p:nvSpPr>
        <p:spPr>
          <a:xfrm>
            <a:off x="4195487" y="1269402"/>
            <a:ext cx="505610" cy="398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6" name="Rounded Rectangle 5"/>
          <p:cNvSpPr/>
          <p:nvPr/>
        </p:nvSpPr>
        <p:spPr>
          <a:xfrm>
            <a:off x="9185231" y="849854"/>
            <a:ext cx="1875413" cy="35069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ar-EG" dirty="0" smtClean="0"/>
              <a:t>خرائط العالم</a:t>
            </a:r>
          </a:p>
          <a:p>
            <a:endParaRPr lang="ar-EG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ar-EG" dirty="0" smtClean="0">
                <a:hlinkClick r:id="rId2" action="ppaction://hlinksldjump"/>
              </a:rPr>
              <a:t>خرائط القارات</a:t>
            </a:r>
            <a:endParaRPr lang="ar-EG" dirty="0" smtClean="0"/>
          </a:p>
          <a:p>
            <a:endParaRPr lang="ar-EG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ar-EG" dirty="0" smtClean="0">
                <a:hlinkClick r:id="rId3" action="ppaction://hlinksldjump"/>
              </a:rPr>
              <a:t>خرائط الوطن العربى</a:t>
            </a:r>
            <a:endParaRPr lang="ar-EG" dirty="0" smtClean="0"/>
          </a:p>
          <a:p>
            <a:endParaRPr lang="ar-EG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ar-EG" dirty="0" smtClean="0"/>
              <a:t>دول الخليج العربية</a:t>
            </a:r>
          </a:p>
          <a:p>
            <a:endParaRPr lang="ar-EG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ar-EG" dirty="0" smtClean="0"/>
              <a:t>الدول</a:t>
            </a:r>
            <a:endParaRPr lang="ar-EG" dirty="0"/>
          </a:p>
        </p:txBody>
      </p:sp>
      <p:sp>
        <p:nvSpPr>
          <p:cNvPr id="4" name="Rounded Rectangle 3"/>
          <p:cNvSpPr/>
          <p:nvPr/>
        </p:nvSpPr>
        <p:spPr>
          <a:xfrm>
            <a:off x="10564010" y="344245"/>
            <a:ext cx="1420010" cy="5056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EG" dirty="0" smtClean="0"/>
              <a:t>الخرائط</a:t>
            </a:r>
            <a:endParaRPr lang="ar-EG" dirty="0"/>
          </a:p>
        </p:txBody>
      </p:sp>
      <p:sp>
        <p:nvSpPr>
          <p:cNvPr id="5" name="Right Arrow 4"/>
          <p:cNvSpPr/>
          <p:nvPr/>
        </p:nvSpPr>
        <p:spPr>
          <a:xfrm rot="10800000">
            <a:off x="10865216" y="849854"/>
            <a:ext cx="677732" cy="333485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endParaRPr lang="ar-EG" dirty="0" smtClean="0"/>
          </a:p>
          <a:p>
            <a:pPr marL="0" indent="0">
              <a:buNone/>
            </a:pPr>
            <a:endParaRPr lang="ar-EG" dirty="0"/>
          </a:p>
          <a:p>
            <a:pPr marL="0" indent="0">
              <a:buNone/>
            </a:pPr>
            <a:endParaRPr lang="ar-EG" dirty="0" smtClean="0"/>
          </a:p>
          <a:p>
            <a:pPr marL="0" indent="0">
              <a:buNone/>
            </a:pPr>
            <a:endParaRPr lang="ar-EG" dirty="0"/>
          </a:p>
          <a:p>
            <a:pPr marL="0" indent="0">
              <a:buNone/>
            </a:pPr>
            <a:endParaRPr lang="ar-EG" dirty="0"/>
          </a:p>
        </p:txBody>
      </p:sp>
      <p:sp>
        <p:nvSpPr>
          <p:cNvPr id="7" name="Rounded Rectangle 6"/>
          <p:cNvSpPr/>
          <p:nvPr/>
        </p:nvSpPr>
        <p:spPr>
          <a:xfrm>
            <a:off x="4475182" y="532500"/>
            <a:ext cx="4615030" cy="58145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ar-EG" sz="2400" dirty="0" smtClean="0"/>
              <a:t>طبيعية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ar-EG" sz="2400" dirty="0" smtClean="0"/>
              <a:t>سياسية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ar-EG" sz="2400" dirty="0" smtClean="0"/>
              <a:t>المناخ </a:t>
            </a:r>
            <a:r>
              <a:rPr lang="ar-EG" sz="2400" dirty="0" smtClean="0"/>
              <a:t>(يناير</a:t>
            </a:r>
            <a:r>
              <a:rPr lang="ar-EG" sz="2400" dirty="0" smtClean="0"/>
              <a:t>)(الضغط-الرياح-المطر)   </a:t>
            </a:r>
            <a:endParaRPr lang="ar-EG" sz="24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ar-EG" sz="2400" dirty="0" smtClean="0"/>
              <a:t>المناخ </a:t>
            </a:r>
            <a:r>
              <a:rPr lang="ar-EG" sz="2400" dirty="0" smtClean="0"/>
              <a:t>(يوليو</a:t>
            </a:r>
            <a:r>
              <a:rPr lang="ar-EG" sz="2400" dirty="0" smtClean="0"/>
              <a:t>)(الضغط-الرياح-المطر)</a:t>
            </a:r>
            <a:endParaRPr lang="ar-EG" sz="24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ar-EG" sz="2400" dirty="0" smtClean="0"/>
              <a:t>المدى الحرارى السنوى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ar-EG" sz="2000" dirty="0" smtClean="0"/>
              <a:t>المناطق الحرارية الكبرى وحركة الرياح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ar-EG" sz="2400" dirty="0" smtClean="0"/>
              <a:t>معدل المطر السنوى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ar-EG" sz="2400" dirty="0" smtClean="0"/>
              <a:t>الفائض والعجز المائى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ar-EG" sz="2400" dirty="0" smtClean="0"/>
              <a:t>التيارات البحرية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ar-EG" sz="2400" dirty="0" smtClean="0"/>
              <a:t>الاقاليم المناخية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ar-EG" sz="2400" dirty="0" smtClean="0"/>
              <a:t>النباتات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ar-EG" sz="2400" dirty="0" smtClean="0"/>
              <a:t>استخدام الارض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ar-EG" sz="2400" dirty="0" smtClean="0"/>
              <a:t>السكان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ar-EG" sz="2400" dirty="0"/>
              <a:t>الزلازل </a:t>
            </a:r>
            <a:r>
              <a:rPr lang="ar-EG" sz="2400" dirty="0" smtClean="0"/>
              <a:t>والبراكين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ar-EG" sz="2400" dirty="0" smtClean="0"/>
              <a:t>أهم المعالم الطبيعية فى العالم</a:t>
            </a:r>
            <a:endParaRPr lang="ar-EG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ar-EG" sz="2400" dirty="0" smtClean="0"/>
          </a:p>
        </p:txBody>
      </p:sp>
      <p:sp>
        <p:nvSpPr>
          <p:cNvPr id="8" name="Right Arrow 7"/>
          <p:cNvSpPr/>
          <p:nvPr/>
        </p:nvSpPr>
        <p:spPr>
          <a:xfrm rot="10800000">
            <a:off x="8859818" y="1102659"/>
            <a:ext cx="726135" cy="33348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0" name="Rounded Rectangle 9">
            <a:hlinkClick r:id="rId4" action="ppaction://hlinksldjump"/>
          </p:cNvPr>
          <p:cNvSpPr/>
          <p:nvPr/>
        </p:nvSpPr>
        <p:spPr>
          <a:xfrm>
            <a:off x="10776479" y="5690795"/>
            <a:ext cx="991492" cy="65621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dirty="0" smtClean="0"/>
              <a:t>رجوع</a:t>
            </a:r>
            <a:endParaRPr lang="ar-EG" dirty="0"/>
          </a:p>
        </p:txBody>
      </p:sp>
      <p:sp>
        <p:nvSpPr>
          <p:cNvPr id="11" name="Rounded Rectangle 10"/>
          <p:cNvSpPr/>
          <p:nvPr/>
        </p:nvSpPr>
        <p:spPr>
          <a:xfrm>
            <a:off x="570155" y="532500"/>
            <a:ext cx="3729319" cy="59220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ar-EG" sz="2000" dirty="0"/>
              <a:t>انجراف التربة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ar-EG" sz="2000" dirty="0" smtClean="0"/>
              <a:t>التلوث </a:t>
            </a:r>
            <a:r>
              <a:rPr lang="ar-EG" sz="2000" dirty="0" smtClean="0"/>
              <a:t>والتصحر وتدهور البيئة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ar-EG" sz="2000" dirty="0" smtClean="0"/>
              <a:t>الاحتباس الحرارى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ar-EG" sz="2000" dirty="0" smtClean="0"/>
              <a:t>المطر الحمضى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ar-EG" sz="2000" dirty="0" smtClean="0"/>
              <a:t>العواصف المدارية فى فصل الصيف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ar-EG" sz="2000" dirty="0" smtClean="0"/>
              <a:t>العواصف المدارية فى فصل الشتاء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ar-EG" sz="2000" dirty="0" smtClean="0"/>
              <a:t>انتاج النفط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ar-EG" sz="2000" dirty="0" smtClean="0"/>
              <a:t>الطاقة والصناعة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ar-EG" sz="2000" dirty="0" smtClean="0"/>
              <a:t>التجارة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ar-EG" sz="2000" dirty="0" smtClean="0"/>
              <a:t>بعض المنظمات والاتحادات الدولية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ar-EG" sz="2000" dirty="0" smtClean="0"/>
              <a:t>السياحة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ar-EG" sz="2000" dirty="0" smtClean="0"/>
              <a:t>المواصلات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ar-EG" sz="2000" dirty="0" smtClean="0"/>
              <a:t>الدولة الاموية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ar-EG" sz="2000" dirty="0" smtClean="0"/>
              <a:t>الدولة العباسية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ar-EG" sz="2000" dirty="0" smtClean="0"/>
              <a:t>الدولة العثمانية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ar-EG" sz="2000" dirty="0" smtClean="0"/>
              <a:t>الكشوفات الجغرافية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ar-EG" sz="2000" dirty="0" smtClean="0"/>
              <a:t>الحرب العالمية الاولى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ar-EG" sz="2000" dirty="0" smtClean="0"/>
              <a:t>الحرب العالمية الثانية</a:t>
            </a:r>
            <a:endParaRPr lang="ar-EG" sz="2000" dirty="0" smtClean="0"/>
          </a:p>
          <a:p>
            <a:pPr marL="285750" indent="-285750" algn="ctr">
              <a:buFontTx/>
              <a:buChar char="-"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98644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eft Arrow 9"/>
          <p:cNvSpPr/>
          <p:nvPr/>
        </p:nvSpPr>
        <p:spPr>
          <a:xfrm>
            <a:off x="3603812" y="3933713"/>
            <a:ext cx="1151068" cy="7691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8" name="Left Arrow 7"/>
          <p:cNvSpPr/>
          <p:nvPr/>
        </p:nvSpPr>
        <p:spPr>
          <a:xfrm>
            <a:off x="3535680" y="1403873"/>
            <a:ext cx="1151068" cy="7691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4" name="Rounded Rectangle 3"/>
          <p:cNvSpPr/>
          <p:nvPr/>
        </p:nvSpPr>
        <p:spPr>
          <a:xfrm>
            <a:off x="4496696" y="704626"/>
            <a:ext cx="3922956" cy="54487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ar-EG" sz="2400" dirty="0" smtClean="0"/>
              <a:t>اسيا طبيعية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ar-EG" sz="2400" dirty="0" smtClean="0"/>
              <a:t>اسيا سياسية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ar-EG" sz="2400" dirty="0" smtClean="0"/>
              <a:t>افريقيا طبيعية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ar-EG" sz="2400" dirty="0" smtClean="0"/>
              <a:t>افريقيا سياسية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ar-EG" sz="2400" dirty="0" smtClean="0"/>
              <a:t>اوروبا طبيعية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ar-EG" sz="2400" dirty="0" smtClean="0"/>
              <a:t>اوروبا سياسية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ar-EG" sz="2400" dirty="0" smtClean="0"/>
              <a:t>امريكا الشمالية طبيعية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ar-EG" sz="2400" dirty="0" smtClean="0"/>
              <a:t>امريكا الشمالية سياسية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ar-EG" sz="2400" dirty="0" smtClean="0"/>
              <a:t>أمريكا الجنوبية طبيعية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ar-EG" sz="2400" dirty="0" smtClean="0"/>
              <a:t>امريكا الجنوبية سياسية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ar-EG" sz="2400" dirty="0" smtClean="0"/>
              <a:t>أقيانوسيا طبيعية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ar-EG" sz="2400" dirty="0" smtClean="0"/>
              <a:t>أقيانوسيا سياسية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ar-EG" sz="2400" dirty="0" smtClean="0"/>
              <a:t>القطب الشمالى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ar-EG" sz="2400" dirty="0" smtClean="0"/>
              <a:t>القارة القطبية المتجمدة الجنوبية</a:t>
            </a:r>
          </a:p>
          <a:p>
            <a:pPr algn="ctr"/>
            <a:endParaRPr lang="ar-EG" dirty="0"/>
          </a:p>
        </p:txBody>
      </p:sp>
      <p:sp>
        <p:nvSpPr>
          <p:cNvPr id="5" name="Rounded Rectangle 4"/>
          <p:cNvSpPr/>
          <p:nvPr/>
        </p:nvSpPr>
        <p:spPr>
          <a:xfrm>
            <a:off x="9176273" y="0"/>
            <a:ext cx="2936837" cy="12102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EG" sz="2800" dirty="0" smtClean="0"/>
              <a:t>خرائط القارات</a:t>
            </a:r>
            <a:endParaRPr lang="ar-EG" sz="2800" dirty="0"/>
          </a:p>
        </p:txBody>
      </p:sp>
      <p:sp>
        <p:nvSpPr>
          <p:cNvPr id="6" name="Left Arrow 5"/>
          <p:cNvSpPr/>
          <p:nvPr/>
        </p:nvSpPr>
        <p:spPr>
          <a:xfrm>
            <a:off x="8035962" y="704626"/>
            <a:ext cx="1344706" cy="699247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7" name="Flowchart: Alternate Process 6"/>
          <p:cNvSpPr/>
          <p:nvPr/>
        </p:nvSpPr>
        <p:spPr>
          <a:xfrm>
            <a:off x="473336" y="5830645"/>
            <a:ext cx="742278" cy="54864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dirty="0" smtClean="0">
                <a:hlinkClick r:id="rId2" action="ppaction://hlinksldjump"/>
              </a:rPr>
              <a:t>رجوع</a:t>
            </a:r>
            <a:endParaRPr lang="ar-EG" dirty="0"/>
          </a:p>
        </p:txBody>
      </p:sp>
      <p:sp>
        <p:nvSpPr>
          <p:cNvPr id="2" name="Rounded Rectangle 1"/>
          <p:cNvSpPr/>
          <p:nvPr/>
        </p:nvSpPr>
        <p:spPr>
          <a:xfrm>
            <a:off x="1215614" y="704626"/>
            <a:ext cx="2796988" cy="544874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ar-EG" sz="2400" dirty="0" smtClean="0"/>
              <a:t>الاندلس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ar-EG" sz="2400" dirty="0" smtClean="0"/>
              <a:t>طريق الحرير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ar-EG" sz="2400" dirty="0" smtClean="0"/>
              <a:t>المغول</a:t>
            </a:r>
            <a:endParaRPr lang="ar-EG" sz="2400" dirty="0"/>
          </a:p>
        </p:txBody>
      </p:sp>
    </p:spTree>
    <p:extLst>
      <p:ext uri="{BB962C8B-B14F-4D97-AF65-F5344CB8AC3E}">
        <p14:creationId xmlns:p14="http://schemas.microsoft.com/office/powerpoint/2010/main" val="241644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414</TotalTime>
  <Words>666</Words>
  <Application>Microsoft Office PowerPoint</Application>
  <PresentationFormat>Widescreen</PresentationFormat>
  <Paragraphs>178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Courier New</vt:lpstr>
      <vt:lpstr>Garamond</vt:lpstr>
      <vt:lpstr>Times New Roman</vt:lpstr>
      <vt:lpstr>Wingdings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ملاحظات عامة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Abd El Aziz</dc:creator>
  <cp:lastModifiedBy>Ahmed Abd El Aziz</cp:lastModifiedBy>
  <cp:revision>40</cp:revision>
  <dcterms:created xsi:type="dcterms:W3CDTF">2015-04-05T11:16:56Z</dcterms:created>
  <dcterms:modified xsi:type="dcterms:W3CDTF">2015-04-06T12:38:13Z</dcterms:modified>
</cp:coreProperties>
</file>