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2"/>
  </p:sldMasterIdLst>
  <p:notesMasterIdLst>
    <p:notesMasterId r:id="rId21"/>
  </p:notesMasterIdLst>
  <p:handoutMasterIdLst>
    <p:handoutMasterId r:id="rId22"/>
  </p:handoutMasterIdLst>
  <p:sldIdLst>
    <p:sldId id="256" r:id="rId3"/>
    <p:sldId id="277" r:id="rId4"/>
    <p:sldId id="288" r:id="rId5"/>
    <p:sldId id="286" r:id="rId6"/>
    <p:sldId id="269" r:id="rId7"/>
    <p:sldId id="280" r:id="rId8"/>
    <p:sldId id="281" r:id="rId9"/>
    <p:sldId id="282" r:id="rId10"/>
    <p:sldId id="273" r:id="rId11"/>
    <p:sldId id="257" r:id="rId12"/>
    <p:sldId id="276" r:id="rId13"/>
    <p:sldId id="279" r:id="rId14"/>
    <p:sldId id="261" r:id="rId15"/>
    <p:sldId id="284" r:id="rId16"/>
    <p:sldId id="263" r:id="rId17"/>
    <p:sldId id="289" r:id="rId18"/>
    <p:sldId id="285" r:id="rId19"/>
    <p:sldId id="258" r:id="rId20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{505F2C04-C923-438B-8C0F-E0CD2BADF298}">
      <wppc:fontMiss xmlns=""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503E"/>
    <a:srgbClr val="312C8C"/>
    <a:srgbClr val="9C1C26"/>
    <a:srgbClr val="F5A300"/>
    <a:srgbClr val="FDCA00"/>
    <a:srgbClr val="000000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13" autoAdjust="0"/>
    <p:restoredTop sz="91228" autoAdjust="0"/>
  </p:normalViewPr>
  <p:slideViewPr>
    <p:cSldViewPr snapToObjects="1" showGuides="1">
      <p:cViewPr varScale="1">
        <p:scale>
          <a:sx n="67" d="100"/>
          <a:sy n="67" d="100"/>
        </p:scale>
        <p:origin x="884" y="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gustine Gbondo" userId="ae05f8639a5eb001" providerId="LiveId" clId="{1720B212-898B-4349-92BA-804F3114F9E3}"/>
    <pc:docChg chg="custSel modSld">
      <pc:chgData name="Augustine Gbondo" userId="ae05f8639a5eb001" providerId="LiveId" clId="{1720B212-898B-4349-92BA-804F3114F9E3}" dt="2023-05-13T11:32:53.973" v="7" actId="404"/>
      <pc:docMkLst>
        <pc:docMk/>
      </pc:docMkLst>
      <pc:sldChg chg="modSp mod">
        <pc:chgData name="Augustine Gbondo" userId="ae05f8639a5eb001" providerId="LiveId" clId="{1720B212-898B-4349-92BA-804F3114F9E3}" dt="2023-05-13T11:32:53.973" v="7" actId="404"/>
        <pc:sldMkLst>
          <pc:docMk/>
          <pc:sldMk cId="2807465556" sldId="289"/>
        </pc:sldMkLst>
        <pc:spChg chg="mod">
          <ac:chgData name="Augustine Gbondo" userId="ae05f8639a5eb001" providerId="LiveId" clId="{1720B212-898B-4349-92BA-804F3114F9E3}" dt="2023-05-13T11:32:53.973" v="7" actId="404"/>
          <ac:spMkLst>
            <pc:docMk/>
            <pc:sldMk cId="2807465556" sldId="289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8000" tIns="0" rIns="0" bIns="0" numCol="1" anchor="ctr" anchorCtr="0" compatLnSpc="1"/>
          <a:lstStyle>
            <a:lvl1pPr>
              <a:lnSpc>
                <a:spcPts val="1300"/>
              </a:lnSpc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fld id="{A99F611C-575C-4834-9C2A-51245EF7EACB}" type="datetime4">
              <a:rPr lang="de-DE"/>
              <a:t>13. Mai 2023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/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 altLang="de-DE"/>
              <a:t>|  </a:t>
            </a:r>
            <a:fld id="{FD9BFB44-02B7-4F5A-9510-D6A7EC1ADE92}" type="slidenum">
              <a:rPr lang="de-DE" altLang="de-DE"/>
              <a:t>‹#›</a:t>
            </a:fld>
            <a:endParaRPr lang="de-DE" altLang="de-DE"/>
          </a:p>
        </p:txBody>
      </p:sp>
      <p:pic>
        <p:nvPicPr>
          <p:cNvPr id="5126" name="Picture 6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3" descr="tud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fld id="{457AE8EF-E871-46D0-AD98-1F6D460EB5F2}" type="datetime4">
              <a:rPr lang="de-DE"/>
              <a:t>13. Mai 2023</a:t>
            </a:fld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8975" y="923925"/>
            <a:ext cx="5461000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lnSpc>
                <a:spcPts val="1300"/>
              </a:lnSpc>
              <a:defRPr sz="1000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 altLang="de-DE"/>
              <a:t>|  </a:t>
            </a:r>
            <a:fld id="{E526A819-9FA5-480B-AA80-B0EE2CE4290D}" type="slidenum">
              <a:rPr lang="de-DE" altLang="de-DE"/>
              <a:t>‹#›</a:t>
            </a:fld>
            <a:endParaRPr lang="de-DE" altLang="de-DE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endParaRPr lang="de-DE" altLang="de-DE" sz="1000" b="1">
              <a:latin typeface="Stafford" pitchFamily="2" charset="0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9607" y="379307"/>
            <a:ext cx="11715327" cy="1414780"/>
          </a:xfrm>
          <a:prstGeom prst="rect">
            <a:avLst/>
          </a:prstGeom>
          <a:solidFill>
            <a:srgbClr val="9C1C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/>
          </a:p>
        </p:txBody>
      </p:sp>
      <p:sp>
        <p:nvSpPr>
          <p:cNvPr id="5" name="Rectangle 22"/>
          <p:cNvSpPr>
            <a:spLocks noChangeArrowheads="1"/>
          </p:cNvSpPr>
          <p:nvPr userDrawn="1"/>
        </p:nvSpPr>
        <p:spPr bwMode="auto">
          <a:xfrm>
            <a:off x="10513484" y="6430434"/>
            <a:ext cx="1439333" cy="43391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de-DE" altLang="de-DE"/>
              <a:t>Sublogo</a:t>
            </a: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239184" y="207434"/>
            <a:ext cx="11715749" cy="146051"/>
          </a:xfrm>
          <a:prstGeom prst="rect">
            <a:avLst/>
          </a:prstGeom>
          <a:solidFill>
            <a:srgbClr val="9C1C26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de-DE" altLang="de-DE">
              <a:cs typeface="Tahoma" panose="020B0604030504040204" pitchFamily="34" charset="0"/>
            </a:endParaRPr>
          </a:p>
        </p:txBody>
      </p:sp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239184" y="1798320"/>
            <a:ext cx="11715749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" name="Line 15"/>
          <p:cNvSpPr>
            <a:spLocks noChangeShapeType="1"/>
          </p:cNvSpPr>
          <p:nvPr userDrawn="1"/>
        </p:nvSpPr>
        <p:spPr bwMode="auto">
          <a:xfrm>
            <a:off x="239184" y="6366933"/>
            <a:ext cx="11715749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" name="Line 14"/>
          <p:cNvSpPr>
            <a:spLocks noChangeShapeType="1"/>
          </p:cNvSpPr>
          <p:nvPr userDrawn="1"/>
        </p:nvSpPr>
        <p:spPr bwMode="auto">
          <a:xfrm>
            <a:off x="239184" y="381000"/>
            <a:ext cx="11715749" cy="0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Fußzeilenplatzhalter 3"/>
          <p:cNvSpPr txBox="1"/>
          <p:nvPr userDrawn="1"/>
        </p:nvSpPr>
        <p:spPr>
          <a:xfrm>
            <a:off x="112185" y="6405034"/>
            <a:ext cx="9698567" cy="230717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C3D1F35-53FB-4258-8639-47BEE674FCE7}" type="datetime1">
              <a:rPr lang="de-DE" altLang="de-DE" sz="1000">
                <a:cs typeface="Tahoma" panose="020B0604030504040204" pitchFamily="34" charset="0"/>
              </a:rPr>
              <a:t>13.05.2023</a:t>
            </a:fld>
            <a:r>
              <a:rPr lang="de-DE" altLang="de-DE" sz="1000">
                <a:cs typeface="Tahoma" panose="020B0604030504040204" pitchFamily="34" charset="0"/>
              </a:rPr>
              <a:t>  |  Fachbereich BBBBB  |  Institut AAAA  |  Prof. TTTTTT  |  </a:t>
            </a:r>
            <a:fld id="{9F51A46B-51C9-420F-A396-44C23711C593}" type="slidenum">
              <a:rPr lang="de-DE" altLang="de-DE" sz="1000">
                <a:cs typeface="Tahoma" panose="020B0604030504040204" pitchFamily="34" charset="0"/>
              </a:rPr>
              <a:t>‹#›</a:t>
            </a:fld>
            <a:endParaRPr lang="de-DE" altLang="de-DE" sz="1000">
              <a:cs typeface="Tahoma" panose="020B0604030504040204" pitchFamily="34" charset="0"/>
            </a:endParaRPr>
          </a:p>
          <a:p>
            <a:pPr eaLnBrk="1" hangingPunct="1"/>
            <a:endParaRPr lang="de-DE" altLang="de-DE" sz="1000">
              <a:cs typeface="Tahoma" panose="020B0604030504040204" pitchFamily="34" charset="0"/>
            </a:endParaRPr>
          </a:p>
        </p:txBody>
      </p:sp>
      <p:pic>
        <p:nvPicPr>
          <p:cNvPr id="11" name="Picture 9" descr="tud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9456421" y="535305"/>
            <a:ext cx="2650913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61198" y="500392"/>
            <a:ext cx="9095177" cy="83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2001" y="488949"/>
            <a:ext cx="9095177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1" hasCustomPrompt="1"/>
          </p:nvPr>
        </p:nvSpPr>
        <p:spPr>
          <a:xfrm>
            <a:off x="240654" y="1580632"/>
            <a:ext cx="11711997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1497" y="488949"/>
            <a:ext cx="9095177" cy="8382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41495" y="1592265"/>
            <a:ext cx="5809627" cy="4551381"/>
          </a:xfrm>
        </p:spPr>
        <p:txBody>
          <a:bodyPr/>
          <a:lstStyle>
            <a:lvl1pPr marL="0" indent="0">
              <a:defRPr sz="2665"/>
            </a:lvl1pPr>
            <a:lvl2pPr>
              <a:defRPr sz="2665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sz="half" idx="10" hasCustomPrompt="1"/>
          </p:nvPr>
        </p:nvSpPr>
        <p:spPr>
          <a:xfrm>
            <a:off x="6218158" y="1592265"/>
            <a:ext cx="5734493" cy="4551381"/>
          </a:xfrm>
        </p:spPr>
        <p:txBody>
          <a:bodyPr/>
          <a:lstStyle>
            <a:lvl1pPr marL="0" indent="0">
              <a:defRPr sz="2665"/>
            </a:lvl1pPr>
            <a:lvl2pPr>
              <a:defRPr sz="2665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2001" y="488949"/>
            <a:ext cx="9095177" cy="8382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1" hasCustomPrompt="1"/>
          </p:nvPr>
        </p:nvSpPr>
        <p:spPr>
          <a:xfrm>
            <a:off x="240654" y="1580632"/>
            <a:ext cx="11711997" cy="4479943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351" y="4406903"/>
            <a:ext cx="11713300" cy="1362076"/>
          </a:xfrm>
        </p:spPr>
        <p:txBody>
          <a:bodyPr anchor="t"/>
          <a:lstStyle>
            <a:lvl1pPr algn="l">
              <a:defRPr sz="4265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39351" y="2906713"/>
            <a:ext cx="11713300" cy="1500187"/>
          </a:xfrm>
        </p:spPr>
        <p:txBody>
          <a:bodyPr anchor="b"/>
          <a:lstStyle>
            <a:lvl1pPr marL="0" indent="0">
              <a:buNone/>
              <a:defRPr sz="2665"/>
            </a:lvl1pPr>
            <a:lvl2pPr marL="609600" indent="0">
              <a:buNone/>
              <a:defRPr sz="2400"/>
            </a:lvl2pPr>
            <a:lvl3pPr marL="1219200" indent="0">
              <a:buNone/>
              <a:defRPr sz="2135"/>
            </a:lvl3pPr>
            <a:lvl4pPr marL="1828800" indent="0">
              <a:buNone/>
              <a:defRPr sz="1865"/>
            </a:lvl4pPr>
            <a:lvl5pPr marL="2438400" indent="0">
              <a:buNone/>
              <a:defRPr sz="1865"/>
            </a:lvl5pPr>
            <a:lvl6pPr marL="3048000" indent="0">
              <a:buNone/>
              <a:defRPr sz="1865"/>
            </a:lvl6pPr>
            <a:lvl7pPr marL="3657600" indent="0">
              <a:buNone/>
              <a:defRPr sz="1865"/>
            </a:lvl7pPr>
            <a:lvl8pPr marL="4267200" indent="0">
              <a:buNone/>
              <a:defRPr sz="1865"/>
            </a:lvl8pPr>
            <a:lvl9pPr marL="4876800" indent="0">
              <a:buNone/>
              <a:defRPr sz="1865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1497" y="488949"/>
            <a:ext cx="9095177" cy="8382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41495" y="1592265"/>
            <a:ext cx="5809627" cy="4551381"/>
          </a:xfrm>
        </p:spPr>
        <p:txBody>
          <a:bodyPr/>
          <a:lstStyle>
            <a:lvl1pPr marL="0" indent="0">
              <a:defRPr sz="2665"/>
            </a:lvl1pPr>
            <a:lvl2pPr>
              <a:defRPr sz="2665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sz="half" idx="10" hasCustomPrompt="1"/>
          </p:nvPr>
        </p:nvSpPr>
        <p:spPr>
          <a:xfrm>
            <a:off x="6218158" y="1592265"/>
            <a:ext cx="5734493" cy="4551381"/>
          </a:xfrm>
        </p:spPr>
        <p:txBody>
          <a:bodyPr/>
          <a:lstStyle>
            <a:lvl1pPr marL="0" indent="0">
              <a:defRPr sz="2665"/>
            </a:lvl1pPr>
            <a:lvl2pPr>
              <a:defRPr sz="2665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352" y="488949"/>
            <a:ext cx="9077549" cy="8382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39352" y="1592263"/>
            <a:ext cx="3814280" cy="4648096"/>
          </a:xfrm>
        </p:spPr>
        <p:txBody>
          <a:bodyPr/>
          <a:lstStyle>
            <a:lvl1pPr marL="0" indent="0">
              <a:defRPr sz="2665"/>
            </a:lvl1pPr>
            <a:lvl2pPr>
              <a:defRPr sz="2665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0" hasCustomPrompt="1"/>
          </p:nvPr>
        </p:nvSpPr>
        <p:spPr>
          <a:xfrm>
            <a:off x="4175787" y="1592263"/>
            <a:ext cx="3814280" cy="4648096"/>
          </a:xfrm>
        </p:spPr>
        <p:txBody>
          <a:bodyPr/>
          <a:lstStyle>
            <a:lvl1pPr marL="0" indent="0">
              <a:defRPr sz="2665"/>
            </a:lvl1pPr>
            <a:lvl2pPr>
              <a:defRPr sz="2665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half" idx="12" hasCustomPrompt="1"/>
          </p:nvPr>
        </p:nvSpPr>
        <p:spPr>
          <a:xfrm>
            <a:off x="8112224" y="1592263"/>
            <a:ext cx="3840427" cy="4648096"/>
          </a:xfrm>
        </p:spPr>
        <p:txBody>
          <a:bodyPr/>
          <a:lstStyle>
            <a:lvl1pPr marL="0" indent="0">
              <a:defRPr sz="2665"/>
            </a:lvl1pPr>
            <a:lvl2pPr>
              <a:defRPr sz="2665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352" y="488949"/>
            <a:ext cx="9077549" cy="8382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559830" y="1579610"/>
            <a:ext cx="7392821" cy="4574107"/>
          </a:xfrm>
        </p:spPr>
        <p:txBody>
          <a:bodyPr/>
          <a:lstStyle>
            <a:lvl1pPr>
              <a:defRPr sz="2665"/>
            </a:lvl1pPr>
            <a:lvl2pPr>
              <a:defRPr sz="2665"/>
            </a:lvl2pPr>
            <a:lvl3pPr>
              <a:defRPr sz="2135"/>
            </a:lvl3pPr>
            <a:lvl4pPr>
              <a:defRPr sz="2135"/>
            </a:lvl4pPr>
            <a:lvl5pPr>
              <a:defRPr sz="213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239350" y="1579610"/>
            <a:ext cx="4196145" cy="4574107"/>
          </a:xfrm>
        </p:spPr>
        <p:txBody>
          <a:bodyPr/>
          <a:lstStyle>
            <a:lvl1pPr marL="0" indent="0">
              <a:buNone/>
              <a:defRPr sz="26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239349" y="488949"/>
            <a:ext cx="9120000" cy="8382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1580741"/>
            <a:ext cx="7315200" cy="3110745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40"/>
            <a:ext cx="7315200" cy="804861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/>
          <p:cNvSpPr>
            <a:spLocks noChangeArrowheads="1"/>
          </p:cNvSpPr>
          <p:nvPr/>
        </p:nvSpPr>
        <p:spPr bwMode="auto">
          <a:xfrm>
            <a:off x="239185" y="753534"/>
            <a:ext cx="11618383" cy="1081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de-DE" altLang="de-DE">
              <a:cs typeface="Tahoma" panose="020B060403050404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7067" y="514351"/>
            <a:ext cx="950806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/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184" y="1604433"/>
            <a:ext cx="11715749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239184" y="222252"/>
            <a:ext cx="11715749" cy="143933"/>
          </a:xfrm>
          <a:prstGeom prst="rect">
            <a:avLst/>
          </a:prstGeom>
          <a:solidFill>
            <a:srgbClr val="9C1C26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de-DE" altLang="de-DE">
              <a:cs typeface="Tahoma" panose="020B0604030504040204" pitchFamily="34" charset="0"/>
            </a:endParaRPr>
          </a:p>
        </p:txBody>
      </p:sp>
      <p:sp>
        <p:nvSpPr>
          <p:cNvPr id="1030" name="Line 14"/>
          <p:cNvSpPr>
            <a:spLocks noChangeShapeType="1"/>
          </p:cNvSpPr>
          <p:nvPr/>
        </p:nvSpPr>
        <p:spPr bwMode="auto">
          <a:xfrm>
            <a:off x="239184" y="1475317"/>
            <a:ext cx="11715749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3" name="Fußzeilenplatzhalter 3"/>
          <p:cNvSpPr txBox="1"/>
          <p:nvPr userDrawn="1"/>
        </p:nvSpPr>
        <p:spPr>
          <a:xfrm>
            <a:off x="112185" y="6405034"/>
            <a:ext cx="9698567" cy="230717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F508D7-ACD9-4985-BAF6-B39BC9A4CAF2}" type="datetime1">
              <a:rPr lang="de-DE" altLang="de-DE" sz="1000">
                <a:cs typeface="Tahoma" panose="020B0604030504040204" pitchFamily="34" charset="0"/>
              </a:rPr>
              <a:t>13.05.2023</a:t>
            </a:fld>
            <a:r>
              <a:rPr lang="de-DE" altLang="de-DE" sz="1000">
                <a:cs typeface="Tahoma" panose="020B0604030504040204" pitchFamily="34" charset="0"/>
              </a:rPr>
              <a:t>  |  Fachbereich BBBBB  |  Institut AAAA  |  Prof. TTTTTT  |  </a:t>
            </a:r>
            <a:fld id="{44F2A568-A80E-46CC-9726-A89A59CECE16}" type="slidenum">
              <a:rPr lang="de-DE" altLang="de-DE" sz="1000">
                <a:cs typeface="Tahoma" panose="020B0604030504040204" pitchFamily="34" charset="0"/>
              </a:rPr>
              <a:t>‹#›</a:t>
            </a:fld>
            <a:endParaRPr lang="de-DE" altLang="de-DE" sz="1000">
              <a:cs typeface="Tahoma" panose="020B0604030504040204" pitchFamily="34" charset="0"/>
            </a:endParaRPr>
          </a:p>
          <a:p>
            <a:pPr eaLnBrk="1" hangingPunct="1"/>
            <a:endParaRPr lang="de-DE" altLang="de-DE" sz="1000">
              <a:cs typeface="Tahoma" panose="020B0604030504040204" pitchFamily="34" charset="0"/>
            </a:endParaRPr>
          </a:p>
        </p:txBody>
      </p:sp>
      <p:sp>
        <p:nvSpPr>
          <p:cNvPr id="1033" name="Rectangle 22"/>
          <p:cNvSpPr>
            <a:spLocks noChangeArrowheads="1"/>
          </p:cNvSpPr>
          <p:nvPr userDrawn="1"/>
        </p:nvSpPr>
        <p:spPr bwMode="auto">
          <a:xfrm>
            <a:off x="10515600" y="6430434"/>
            <a:ext cx="1439333" cy="43391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de-DE" altLang="de-DE">
                <a:cs typeface="Tahoma" panose="020B0604030504040204" pitchFamily="34" charset="0"/>
              </a:rPr>
              <a:t>Sublogo</a:t>
            </a:r>
          </a:p>
        </p:txBody>
      </p:sp>
      <p:sp>
        <p:nvSpPr>
          <p:cNvPr id="2" name="Line 14"/>
          <p:cNvSpPr>
            <a:spLocks noChangeShapeType="1"/>
          </p:cNvSpPr>
          <p:nvPr userDrawn="1"/>
        </p:nvSpPr>
        <p:spPr bwMode="auto">
          <a:xfrm>
            <a:off x="239184" y="395817"/>
            <a:ext cx="11715749" cy="0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Line 15"/>
          <p:cNvSpPr>
            <a:spLocks noChangeShapeType="1"/>
          </p:cNvSpPr>
          <p:nvPr userDrawn="1"/>
        </p:nvSpPr>
        <p:spPr bwMode="auto">
          <a:xfrm>
            <a:off x="239184" y="6366933"/>
            <a:ext cx="11715749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5" name="Picture 9" descr="tud_logo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9280314" y="535305"/>
            <a:ext cx="282702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n-lt"/>
          <a:ea typeface="+mj-ea"/>
          <a:cs typeface="Tahom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  <a:cs typeface="Tahom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39395" indent="-239395" algn="l" rtl="0" eaLnBrk="0" fontAlgn="base" hangingPunct="0">
        <a:lnSpc>
          <a:spcPct val="130000"/>
        </a:lnSpc>
        <a:spcBef>
          <a:spcPct val="54000"/>
        </a:spcBef>
        <a:spcAft>
          <a:spcPts val="225"/>
        </a:spcAft>
        <a:buFont typeface="Wingdings" panose="05000000000000000000" pitchFamily="2" charset="2"/>
        <a:defRPr sz="2665">
          <a:solidFill>
            <a:schemeClr val="tx1"/>
          </a:solidFill>
          <a:latin typeface="+mn-lt"/>
          <a:ea typeface="+mn-ea"/>
          <a:cs typeface="Tahoma" panose="020B0604030504040204" pitchFamily="34" charset="0"/>
        </a:defRPr>
      </a:lvl1pPr>
      <a:lvl2pPr marL="239395" indent="-236855" algn="l" rtl="0" eaLnBrk="0" fontAlgn="base" hangingPunct="0">
        <a:lnSpc>
          <a:spcPct val="130000"/>
        </a:lnSpc>
        <a:spcBef>
          <a:spcPct val="54000"/>
        </a:spcBef>
        <a:spcAft>
          <a:spcPts val="225"/>
        </a:spcAft>
        <a:buFont typeface="Wingdings" panose="05000000000000000000" pitchFamily="2" charset="2"/>
        <a:buChar char="§"/>
        <a:defRPr sz="2665">
          <a:solidFill>
            <a:schemeClr val="tx1"/>
          </a:solidFill>
          <a:latin typeface="+mn-lt"/>
          <a:cs typeface="Tahoma" panose="020B0604030504040204" pitchFamily="34" charset="0"/>
        </a:defRPr>
      </a:lvl2pPr>
      <a:lvl3pPr marL="718185" indent="-249555" algn="l" rtl="0" eaLnBrk="0" fontAlgn="base" hangingPunct="0">
        <a:lnSpc>
          <a:spcPct val="130000"/>
        </a:lnSpc>
        <a:spcBef>
          <a:spcPct val="54000"/>
        </a:spcBef>
        <a:spcAft>
          <a:spcPts val="225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cs typeface="Tahoma" panose="020B0604030504040204" pitchFamily="34" charset="0"/>
        </a:defRPr>
      </a:lvl3pPr>
      <a:lvl4pPr marL="956945" indent="-231140" algn="l" rtl="0" eaLnBrk="0" fontAlgn="base" hangingPunct="0">
        <a:lnSpc>
          <a:spcPct val="130000"/>
        </a:lnSpc>
        <a:spcBef>
          <a:spcPct val="54000"/>
        </a:spcBef>
        <a:spcAft>
          <a:spcPts val="225"/>
        </a:spcAft>
        <a:buFont typeface="Wingdings" panose="05000000000000000000" pitchFamily="2" charset="2"/>
        <a:buChar char="§"/>
        <a:defRPr sz="2135">
          <a:solidFill>
            <a:schemeClr val="tx1"/>
          </a:solidFill>
          <a:latin typeface="+mn-lt"/>
          <a:cs typeface="Tahoma" panose="020B0604030504040204" pitchFamily="34" charset="0"/>
        </a:defRPr>
      </a:lvl4pPr>
      <a:lvl5pPr marL="1210945" indent="-252095" algn="l" rtl="0" eaLnBrk="0" fontAlgn="base" hangingPunct="0">
        <a:lnSpc>
          <a:spcPct val="130000"/>
        </a:lnSpc>
        <a:spcBef>
          <a:spcPct val="54000"/>
        </a:spcBef>
        <a:spcAft>
          <a:spcPts val="225"/>
        </a:spcAft>
        <a:buFont typeface="Wingdings" panose="05000000000000000000" pitchFamily="2" charset="2"/>
        <a:buChar char="§"/>
        <a:defRPr sz="2135">
          <a:solidFill>
            <a:schemeClr val="tx1"/>
          </a:solidFill>
          <a:latin typeface="+mn-lt"/>
          <a:cs typeface="Tahoma" panose="020B0604030504040204" pitchFamily="34" charset="0"/>
        </a:defRPr>
      </a:lvl5pPr>
      <a:lvl6pPr marL="1820545" indent="-252095" algn="l" rtl="0" eaLnBrk="1" fontAlgn="base" hangingPunct="1">
        <a:spcBef>
          <a:spcPts val="130"/>
        </a:spcBef>
        <a:spcAft>
          <a:spcPct val="0"/>
        </a:spcAft>
        <a:buFont typeface="Wingdings" panose="05000000000000000000" pitchFamily="2" charset="2"/>
        <a:buChar char="§"/>
        <a:defRPr sz="2135">
          <a:solidFill>
            <a:schemeClr val="tx1"/>
          </a:solidFill>
          <a:latin typeface="+mn-lt"/>
        </a:defRPr>
      </a:lvl6pPr>
      <a:lvl7pPr marL="2430145" indent="-252095" algn="l" rtl="0" eaLnBrk="1" fontAlgn="base" hangingPunct="1">
        <a:spcBef>
          <a:spcPts val="130"/>
        </a:spcBef>
        <a:spcAft>
          <a:spcPct val="0"/>
        </a:spcAft>
        <a:buFont typeface="Wingdings" panose="05000000000000000000" pitchFamily="2" charset="2"/>
        <a:buChar char="§"/>
        <a:defRPr sz="2135">
          <a:solidFill>
            <a:schemeClr val="tx1"/>
          </a:solidFill>
          <a:latin typeface="+mn-lt"/>
        </a:defRPr>
      </a:lvl7pPr>
      <a:lvl8pPr marL="3039745" indent="-252095" algn="l" rtl="0" eaLnBrk="1" fontAlgn="base" hangingPunct="1">
        <a:spcBef>
          <a:spcPts val="130"/>
        </a:spcBef>
        <a:spcAft>
          <a:spcPct val="0"/>
        </a:spcAft>
        <a:buFont typeface="Wingdings" panose="05000000000000000000" pitchFamily="2" charset="2"/>
        <a:buChar char="§"/>
        <a:defRPr sz="2135">
          <a:solidFill>
            <a:schemeClr val="tx1"/>
          </a:solidFill>
          <a:latin typeface="+mn-lt"/>
        </a:defRPr>
      </a:lvl8pPr>
      <a:lvl9pPr marL="3649345" indent="-252095" algn="l" rtl="0" eaLnBrk="1" fontAlgn="base" hangingPunct="1">
        <a:spcBef>
          <a:spcPts val="130"/>
        </a:spcBef>
        <a:spcAft>
          <a:spcPct val="0"/>
        </a:spcAft>
        <a:buFont typeface="Wingdings" panose="05000000000000000000" pitchFamily="2" charset="2"/>
        <a:buChar char="§"/>
        <a:defRPr sz="2135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Fußzeilenplatzhalter 3"/>
          <p:cNvSpPr txBox="1"/>
          <p:nvPr userDrawn="1"/>
        </p:nvSpPr>
        <p:spPr>
          <a:xfrm>
            <a:off x="112185" y="6405034"/>
            <a:ext cx="9698567" cy="230717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F508D7-ACD9-4985-BAF6-B39BC9A4CAF2}" type="datetime1">
              <a:rPr lang="de-DE" altLang="de-DE" sz="1000">
                <a:cs typeface="Tahoma" panose="020B0604030504040204" pitchFamily="34" charset="0"/>
              </a:rPr>
              <a:t>13.05.2023</a:t>
            </a:fld>
            <a:r>
              <a:rPr lang="de-DE" altLang="de-DE" sz="1000">
                <a:cs typeface="Tahoma" panose="020B0604030504040204" pitchFamily="34" charset="0"/>
              </a:rPr>
              <a:t>  |  Fachbereich BBBBB  |  Institut AAAA  |  Prof. TTTTTT  |  </a:t>
            </a:r>
            <a:fld id="{44F2A568-A80E-46CC-9726-A89A59CECE16}" type="slidenum">
              <a:rPr lang="de-DE" altLang="de-DE" sz="1000">
                <a:cs typeface="Tahoma" panose="020B0604030504040204" pitchFamily="34" charset="0"/>
              </a:rPr>
              <a:t>‹#›</a:t>
            </a:fld>
            <a:endParaRPr lang="de-DE" altLang="de-DE" sz="1000">
              <a:cs typeface="Tahoma" panose="020B0604030504040204" pitchFamily="34" charset="0"/>
            </a:endParaRPr>
          </a:p>
          <a:p>
            <a:pPr eaLnBrk="1" hangingPunct="1"/>
            <a:endParaRPr lang="de-DE" altLang="de-DE" sz="1000">
              <a:cs typeface="Tahoma" panose="020B0604030504040204" pitchFamily="34" charset="0"/>
            </a:endParaRPr>
          </a:p>
        </p:txBody>
      </p:sp>
      <p:sp>
        <p:nvSpPr>
          <p:cNvPr id="8" name="Rectangle 22"/>
          <p:cNvSpPr>
            <a:spLocks noChangeArrowheads="1"/>
          </p:cNvSpPr>
          <p:nvPr userDrawn="1"/>
        </p:nvSpPr>
        <p:spPr bwMode="auto">
          <a:xfrm>
            <a:off x="10515600" y="6430434"/>
            <a:ext cx="1439333" cy="43391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de-DE" altLang="de-DE">
                <a:cs typeface="Tahoma" panose="020B0604030504040204" pitchFamily="34" charset="0"/>
              </a:rPr>
              <a:t>Sublogo</a:t>
            </a:r>
          </a:p>
        </p:txBody>
      </p:sp>
      <p:sp>
        <p:nvSpPr>
          <p:cNvPr id="9" name="Line 14"/>
          <p:cNvSpPr>
            <a:spLocks noChangeShapeType="1"/>
          </p:cNvSpPr>
          <p:nvPr userDrawn="1"/>
        </p:nvSpPr>
        <p:spPr bwMode="auto">
          <a:xfrm>
            <a:off x="239184" y="395817"/>
            <a:ext cx="11715749" cy="0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" name="Line 15"/>
          <p:cNvSpPr>
            <a:spLocks noChangeShapeType="1"/>
          </p:cNvSpPr>
          <p:nvPr userDrawn="1"/>
        </p:nvSpPr>
        <p:spPr bwMode="auto">
          <a:xfrm>
            <a:off x="239184" y="6366933"/>
            <a:ext cx="11715749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1" name="Picture 9" descr="tud_logo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9810752" y="535305"/>
            <a:ext cx="2296582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239184" y="222252"/>
            <a:ext cx="11715749" cy="143933"/>
          </a:xfrm>
          <a:prstGeom prst="rect">
            <a:avLst/>
          </a:prstGeom>
          <a:solidFill>
            <a:srgbClr val="9C1C26"/>
          </a:solidFill>
          <a:ln>
            <a:noFill/>
          </a:ln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de-DE" altLang="de-DE">
              <a:cs typeface="Tahoma" panose="020B0604030504040204" pitchFamily="34" charset="0"/>
            </a:endParaRPr>
          </a:p>
        </p:txBody>
      </p:sp>
      <p:sp>
        <p:nvSpPr>
          <p:cNvPr id="13" name="Line 14"/>
          <p:cNvSpPr>
            <a:spLocks noChangeShapeType="1"/>
          </p:cNvSpPr>
          <p:nvPr userDrawn="1"/>
        </p:nvSpPr>
        <p:spPr bwMode="auto">
          <a:xfrm>
            <a:off x="239184" y="1475317"/>
            <a:ext cx="11715749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: Shape 13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08168" y="5013176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By: Augustine M Gbondo</a:t>
            </a:r>
          </a:p>
          <a:p>
            <a:r>
              <a:rPr lang="en-US" dirty="0" err="1">
                <a:solidFill>
                  <a:schemeClr val="bg1"/>
                </a:solidFill>
                <a:latin typeface="Palatino Linotype" panose="02040502050505030304" pitchFamily="18" charset="0"/>
              </a:rPr>
              <a:t>TropHEE</a:t>
            </a:r>
            <a:endParaRPr lang="en-US" dirty="0">
              <a:solidFill>
                <a:schemeClr val="bg1"/>
              </a:solidFill>
              <a:latin typeface="Palatino Linotype" panose="02040502050505030304" pitchFamily="18" charset="0"/>
            </a:endParaRPr>
          </a:p>
          <a:p>
            <a:endParaRPr lang="en-US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075" name="Titel 2"/>
          <p:cNvSpPr>
            <a:spLocks noGrp="1"/>
          </p:cNvSpPr>
          <p:nvPr>
            <p:ph type="title"/>
          </p:nvPr>
        </p:nvSpPr>
        <p:spPr>
          <a:xfrm>
            <a:off x="479376" y="1828558"/>
            <a:ext cx="1028045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Machine Learning methods for  Geogenic Radon potential Mapping in Hessen</a:t>
            </a:r>
          </a:p>
        </p:txBody>
      </p:sp>
      <p:sp>
        <p:nvSpPr>
          <p:cNvPr id="2" name="Titel 2"/>
          <p:cNvSpPr txBox="1"/>
          <p:nvPr/>
        </p:nvSpPr>
        <p:spPr>
          <a:xfrm>
            <a:off x="251862" y="409467"/>
            <a:ext cx="10280456" cy="11402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Proposal</a:t>
            </a:r>
          </a:p>
          <a:p>
            <a:pPr fontAlgn="auto">
              <a:spcAft>
                <a:spcPts val="0"/>
              </a:spcAft>
            </a:pPr>
            <a:r>
              <a:rPr lang="en-US" sz="39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Master’s Thesis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0" t="8007" r="9629"/>
          <a:stretch>
            <a:fillRect/>
          </a:stretch>
        </p:blipFill>
        <p:spPr>
          <a:xfrm>
            <a:off x="4355740" y="1628801"/>
            <a:ext cx="2761502" cy="437516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Objectives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6672" y="1523092"/>
            <a:ext cx="386310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GRP Mapping of Hessen with a finer spatial resolution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ML model for predicting GRP in Hessen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a lineament Map and high-resolution Geology Map on predicting GRP in Hessen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2" t="36406" r="19952" b="49169"/>
          <a:stretch>
            <a:fillRect/>
          </a:stretch>
        </p:blipFill>
        <p:spPr>
          <a:xfrm>
            <a:off x="5015880" y="5053628"/>
            <a:ext cx="3714295" cy="1232298"/>
          </a:xfrm>
          <a:prstGeom prst="rect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715779" y="3124594"/>
            <a:ext cx="1944216" cy="83820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15880" y="5960281"/>
            <a:ext cx="2664295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alatino Linotype" panose="02040502050505030304" pitchFamily="18" charset="0"/>
              </a:rPr>
              <a:t>Resolution= 1x1 km</a:t>
            </a:r>
          </a:p>
          <a:p>
            <a:r>
              <a:rPr lang="en-US" sz="1400" dirty="0" err="1">
                <a:latin typeface="Palatino Linotype" panose="02040502050505030304" pitchFamily="18" charset="0"/>
              </a:rPr>
              <a:t>Geologie</a:t>
            </a:r>
            <a:r>
              <a:rPr lang="en-US" sz="1400" dirty="0">
                <a:latin typeface="Palatino Linotype" panose="02040502050505030304" pitchFamily="18" charset="0"/>
              </a:rPr>
              <a:t> hessen.de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932" y="1546986"/>
            <a:ext cx="2402420" cy="2961225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156" y="3247151"/>
            <a:ext cx="2136634" cy="1292473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8616280" y="3247151"/>
            <a:ext cx="2160240" cy="5418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120336" y="4728048"/>
            <a:ext cx="307166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Marburg, </a:t>
            </a:r>
            <a:r>
              <a:rPr lang="en-US" dirty="0" err="1">
                <a:latin typeface="Palatino Linotype" panose="02040502050505030304" pitchFamily="18" charset="0"/>
              </a:rPr>
              <a:t>Lollar</a:t>
            </a:r>
            <a:r>
              <a:rPr lang="en-US" dirty="0">
                <a:latin typeface="Palatino Linotype" panose="02040502050505030304" pitchFamily="18" charset="0"/>
              </a:rPr>
              <a:t>, </a:t>
            </a:r>
            <a:r>
              <a:rPr lang="en-US" dirty="0" err="1">
                <a:latin typeface="Palatino Linotype" panose="02040502050505030304" pitchFamily="18" charset="0"/>
              </a:rPr>
              <a:t>Allendorf</a:t>
            </a:r>
            <a:r>
              <a:rPr lang="en-US" dirty="0">
                <a:latin typeface="Palatino Linotype" panose="02040502050505030304" pitchFamily="18" charset="0"/>
              </a:rPr>
              <a:t>.. Showed anomalous readings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49022" y="4508211"/>
            <a:ext cx="89819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alatino Linotype" panose="02040502050505030304" pitchFamily="18" charset="0"/>
              </a:rPr>
              <a:t>Bfs.de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1492" y="4032281"/>
            <a:ext cx="1252076" cy="7851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 with medium confidenc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56"/>
          <a:stretch>
            <a:fillRect/>
          </a:stretch>
        </p:blipFill>
        <p:spPr>
          <a:xfrm>
            <a:off x="7125082" y="1654334"/>
            <a:ext cx="5066918" cy="379089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Methods</a:t>
            </a:r>
          </a:p>
        </p:txBody>
      </p:sp>
      <p:pic>
        <p:nvPicPr>
          <p:cNvPr id="2" name="Picture 1" descr="Table&#10;&#10;Description automatically generated with medium confidenc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1" t="-103" r="781" b="45767"/>
          <a:stretch>
            <a:fillRect/>
          </a:stretch>
        </p:blipFill>
        <p:spPr>
          <a:xfrm>
            <a:off x="2495600" y="1616033"/>
            <a:ext cx="4843258" cy="42484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9336" y="1781402"/>
            <a:ext cx="259228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(GRP data)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normalized based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on seasons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effect of winter 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Peterman et al, 2020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Predictor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1:25,000 Geological Map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Lineament Map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effect on GRP (</a:t>
            </a:r>
            <a:r>
              <a:rPr lang="en-US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Mollo</a:t>
            </a:r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2022; Sukanya · 2021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392" y="4221484"/>
            <a:ext cx="1584177" cy="204243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Methods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319" y="4117150"/>
            <a:ext cx="1742031" cy="2023571"/>
          </a:xfrm>
          <a:prstGeom prst="parallelogram">
            <a:avLst>
              <a:gd name="adj" fmla="val 24453"/>
            </a:avLst>
          </a:prstGeom>
        </p:spPr>
      </p:pic>
      <p:pic>
        <p:nvPicPr>
          <p:cNvPr id="10" name="Picture 9" descr="Map&#10;&#10;Description automatically generated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6" t="8222" r="15849" b="19329"/>
          <a:stretch>
            <a:fillRect/>
          </a:stretch>
        </p:blipFill>
        <p:spPr>
          <a:xfrm>
            <a:off x="8059664" y="1571953"/>
            <a:ext cx="3046634" cy="42901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9154" y="4117150"/>
            <a:ext cx="24804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Environmental co-variables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- Geology, soil, climate etc.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9154" y="1615298"/>
            <a:ext cx="24804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Field data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Updated 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Correction factor 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1377" y="2924944"/>
            <a:ext cx="1584177" cy="1584177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3917350" y="3246514"/>
            <a:ext cx="1386562" cy="470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015880" y="4365104"/>
            <a:ext cx="504056" cy="5676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320136" y="3892552"/>
            <a:ext cx="8622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01901" y="4648931"/>
            <a:ext cx="248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ML Model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016681" y="4634478"/>
            <a:ext cx="2480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GRP Map of Hessen</a:t>
            </a:r>
            <a:endParaRPr lang="en-US" sz="20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3" t="17150" r="6779" b="11673"/>
          <a:stretch>
            <a:fillRect/>
          </a:stretch>
        </p:blipFill>
        <p:spPr bwMode="auto">
          <a:xfrm>
            <a:off x="2252878" y="1338922"/>
            <a:ext cx="1978082" cy="288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2001" y="520698"/>
            <a:ext cx="9095177" cy="8382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</a:p>
        </p:txBody>
      </p:sp>
      <p:sp>
        <p:nvSpPr>
          <p:cNvPr id="2" name="Text Box 4"/>
          <p:cNvSpPr txBox="1"/>
          <p:nvPr/>
        </p:nvSpPr>
        <p:spPr>
          <a:xfrm>
            <a:off x="365336" y="1628800"/>
            <a:ext cx="3930464" cy="3447098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t">
            <a:spAutoFit/>
          </a:bodyPr>
          <a:lstStyle/>
          <a:p>
            <a:endParaRPr lang="en-US" sz="2000" dirty="0">
              <a:latin typeface="Palatino Linotype" panose="0204050205050503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0000"/>
                </a:solidFill>
                <a:latin typeface="Palatino Linotype" panose="02040502050505030304" pitchFamily="18" charset="0"/>
              </a:rPr>
              <a:t>Measured/Field data</a:t>
            </a:r>
          </a:p>
          <a:p>
            <a:pPr marL="800100" lvl="1" indent="-342900">
              <a:buFontTx/>
              <a:buChar char="-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Palatino Linotype" panose="02040502050505030304" pitchFamily="18" charset="0"/>
              </a:rPr>
              <a:t>Exploratory Data Analysis and cleaning </a:t>
            </a:r>
          </a:p>
          <a:p>
            <a:pPr marL="742950" lvl="1" indent="-285750">
              <a:buFontTx/>
              <a:buChar char="-"/>
            </a:pPr>
            <a:r>
              <a:rPr lang="en-US" sz="2000" dirty="0">
                <a:solidFill>
                  <a:srgbClr val="000000"/>
                </a:solidFill>
                <a:latin typeface="Palatino Linotype" panose="02040502050505030304" pitchFamily="18" charset="0"/>
              </a:rPr>
              <a:t>Handling missing data</a:t>
            </a:r>
          </a:p>
          <a:p>
            <a:pPr marL="742950" lvl="1" indent="-285750">
              <a:buFontTx/>
              <a:buChar char="-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Palatino Linotype" panose="02040502050505030304" pitchFamily="18" charset="0"/>
              </a:rPr>
              <a:t>Detecting and filtering unwanted  outliers</a:t>
            </a:r>
          </a:p>
          <a:p>
            <a:pPr marL="742950" lvl="1" indent="-285750">
              <a:buFontTx/>
              <a:buChar char="-"/>
            </a:pPr>
            <a:r>
              <a:rPr lang="en-US" sz="2000" dirty="0">
                <a:solidFill>
                  <a:srgbClr val="000000"/>
                </a:solidFill>
                <a:latin typeface="Palatino Linotype" panose="02040502050505030304" pitchFamily="18" charset="0"/>
              </a:rPr>
              <a:t>Handling of missing data</a:t>
            </a:r>
            <a:endParaRPr lang="en-US" sz="2000" b="0" i="0" u="none" strike="noStrike" baseline="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marL="742950" lvl="1" indent="-285750">
              <a:buFontTx/>
              <a:buChar char="-"/>
            </a:pPr>
            <a:endParaRPr lang="en-US" b="0" i="0" u="none" strike="noStrike" baseline="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Palatino Linotype" panose="02040502050505030304" pitchFamily="18" charset="0"/>
              </a:rPr>
              <a:t>Tools : </a:t>
            </a:r>
            <a:r>
              <a:rPr lang="en-US" dirty="0" err="1">
                <a:solidFill>
                  <a:srgbClr val="000000"/>
                </a:solidFill>
                <a:latin typeface="Palatino Linotype" panose="02040502050505030304" pitchFamily="18" charset="0"/>
              </a:rPr>
              <a:t>Xcell</a:t>
            </a:r>
            <a:r>
              <a:rPr lang="en-US" dirty="0">
                <a:solidFill>
                  <a:srgbClr val="000000"/>
                </a:solidFill>
                <a:latin typeface="Palatino Linotype" panose="02040502050505030304" pitchFamily="18" charset="0"/>
              </a:rPr>
              <a:t>, python </a:t>
            </a:r>
          </a:p>
        </p:txBody>
      </p:sp>
      <p:sp>
        <p:nvSpPr>
          <p:cNvPr id="4" name="Text Box 4"/>
          <p:cNvSpPr txBox="1"/>
          <p:nvPr/>
        </p:nvSpPr>
        <p:spPr>
          <a:xfrm>
            <a:off x="5375920" y="1628800"/>
            <a:ext cx="3354400" cy="4431983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t">
            <a:spAutoFit/>
          </a:bodyPr>
          <a:lstStyle/>
          <a:p>
            <a:pPr algn="l"/>
            <a:endParaRPr lang="en-US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b="1" dirty="0">
                <a:latin typeface="Palatino Linotype" panose="02040502050505030304" pitchFamily="18" charset="0"/>
              </a:rPr>
              <a:t>Predictor Data 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Palatino Linotype" panose="02040502050505030304" pitchFamily="18" charset="0"/>
              </a:rPr>
              <a:t>Geological map, soil maps, climate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Palatino Linotype" panose="02040502050505030304" pitchFamily="18" charset="0"/>
              </a:rPr>
              <a:t>Geo-reference or digitize where necessary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Palatino Linotype" panose="02040502050505030304" pitchFamily="18" charset="0"/>
              </a:rPr>
              <a:t>Resampling where necessary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Palatino Linotype" panose="02040502050505030304" pitchFamily="18" charset="0"/>
              </a:rPr>
              <a:t> Feature extraction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Palatino Linotype" panose="02040502050505030304" pitchFamily="18" charset="0"/>
              </a:rPr>
              <a:t>Tools : ArcMap, python 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Palatino Linotype" panose="02040502050505030304" pitchFamily="18" charset="0"/>
            </a:endParaRP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778897" y="1831763"/>
            <a:ext cx="39604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Machines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9763" y="2146160"/>
            <a:ext cx="3960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adaptive regression splines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MARS)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and Performance Metrics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2001" y="4700845"/>
            <a:ext cx="11379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These models showed promising result in spatial mapping of soil (</a:t>
            </a:r>
            <a:r>
              <a:rPr lang="en-US" b="0" i="0" u="none" strike="noStrike" baseline="0" dirty="0" err="1">
                <a:solidFill>
                  <a:srgbClr val="C0000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Ballabio</a:t>
            </a:r>
            <a:r>
              <a:rPr lang="en-US" b="0" i="0" u="none" strike="noStrike" baseline="0" dirty="0">
                <a:solidFill>
                  <a:srgbClr val="C0000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 et al., 2016; </a:t>
            </a:r>
            <a:r>
              <a:rPr lang="en-US" b="0" i="0" u="none" strike="noStrike" baseline="0" dirty="0" err="1">
                <a:solidFill>
                  <a:srgbClr val="C0000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Hengl</a:t>
            </a:r>
            <a:r>
              <a:rPr lang="en-US" b="0" i="0" u="none" strike="noStrike" baseline="0" dirty="0">
                <a:solidFill>
                  <a:srgbClr val="C0000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 et al., 2018; </a:t>
            </a:r>
            <a:r>
              <a:rPr lang="en-US" b="0" i="0" u="none" strike="noStrike" baseline="0" dirty="0" err="1">
                <a:solidFill>
                  <a:srgbClr val="C0000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Liess</a:t>
            </a:r>
            <a:r>
              <a:rPr lang="en-US" b="0" i="0" u="none" strike="noStrike" baseline="0" dirty="0">
                <a:solidFill>
                  <a:srgbClr val="C0000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 et al., 2016</a:t>
            </a:r>
            <a:r>
              <a:rPr lang="en-US" sz="2000" b="0" i="0" u="none" strike="noStrike" baseline="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),  landslide hazard (</a:t>
            </a:r>
            <a:r>
              <a:rPr lang="en-US" sz="2000" b="0" i="0" u="none" strike="noStrike" baseline="0" dirty="0">
                <a:solidFill>
                  <a:srgbClr val="C0000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Bui et al., 2016</a:t>
            </a:r>
            <a:r>
              <a:rPr lang="en-US" sz="2000" b="0" i="0" u="none" strike="noStrike" baseline="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) or atmospheric PM (</a:t>
            </a:r>
            <a:r>
              <a:rPr lang="en-US" sz="2000" b="0" i="0" u="none" strike="noStrike" baseline="0" dirty="0" err="1">
                <a:solidFill>
                  <a:srgbClr val="C0000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Choubin</a:t>
            </a:r>
            <a:r>
              <a:rPr lang="en-US" sz="2000" b="0" i="0" u="none" strike="noStrike" baseline="0" dirty="0">
                <a:solidFill>
                  <a:srgbClr val="C0000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 et al., 2020</a:t>
            </a:r>
            <a:r>
              <a:rPr lang="en-US" sz="2000" b="0" i="0" u="none" strike="noStrike" baseline="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Outlook -- DNN and GBM algorithms (</a:t>
            </a:r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  <a:cs typeface="Times New Roman" panose="02020603050405020304" pitchFamily="18" charset="0"/>
              </a:rPr>
              <a:t>Peterman et. Al, 2020</a:t>
            </a:r>
            <a:r>
              <a:rPr lang="en-US" sz="2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5" name="Picture 4" descr="Chart, scatter chart&#10;&#10;Description automatically generated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92"/>
          <a:stretch>
            <a:fillRect/>
          </a:stretch>
        </p:blipFill>
        <p:spPr>
          <a:xfrm>
            <a:off x="361396" y="2221078"/>
            <a:ext cx="2448271" cy="17952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07299" y="1831763"/>
            <a:ext cx="39604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Chart, scatter char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238" y="2038578"/>
            <a:ext cx="2722885" cy="204216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479" y="2195538"/>
            <a:ext cx="3077396" cy="1688441"/>
          </a:xfrm>
          <a:prstGeom prst="rect">
            <a:avLst/>
          </a:prstGeom>
        </p:spPr>
      </p:pic>
      <p:sp>
        <p:nvSpPr>
          <p:cNvPr id="7" name="Title 2"/>
          <p:cNvSpPr txBox="1"/>
          <p:nvPr/>
        </p:nvSpPr>
        <p:spPr>
          <a:xfrm>
            <a:off x="839416" y="1445376"/>
            <a:ext cx="9095177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352" y="476672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Strategy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8422" y="2011561"/>
            <a:ext cx="2634307" cy="17851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1" i="0" u="none" strike="noStrike" baseline="0" dirty="0">
                <a:latin typeface="Palatino Linotype" panose="02040502050505030304" pitchFamily="18" charset="0"/>
              </a:rPr>
              <a:t>Predictor selection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Palatino Linotype" panose="02040502050505030304" pitchFamily="18" charset="0"/>
              </a:rPr>
              <a:t>Removal of collinear and non-informative variables</a:t>
            </a:r>
          </a:p>
          <a:p>
            <a:pPr marL="742950" lvl="1" indent="-285750">
              <a:buFontTx/>
              <a:buChar char="-"/>
            </a:pPr>
            <a:endParaRPr lang="en-US" b="0" i="0" u="none" strike="noStrike" baseline="0" dirty="0">
              <a:latin typeface="Palatino Linotype" panose="02040502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188" y="4616219"/>
            <a:ext cx="3744416" cy="15081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1" i="0" u="none" strike="noStrike" baseline="0" dirty="0">
                <a:latin typeface="Palatino Linotype" panose="02040502050505030304" pitchFamily="18" charset="0"/>
              </a:rPr>
              <a:t>Hyperparameter tuning 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Palatino Linotype" panose="02040502050505030304" pitchFamily="18" charset="0"/>
              </a:rPr>
              <a:t>M</a:t>
            </a:r>
            <a:r>
              <a:rPr lang="en-US" b="0" i="0" u="none" strike="noStrike" baseline="0" dirty="0">
                <a:latin typeface="Palatino Linotype" panose="02040502050505030304" pitchFamily="18" charset="0"/>
              </a:rPr>
              <a:t>aximizes the model's performance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Palatino Linotype" panose="02040502050505030304" pitchFamily="18" charset="0"/>
              </a:rPr>
              <a:t>Weight</a:t>
            </a:r>
            <a:r>
              <a:rPr lang="en-US" i="1" dirty="0">
                <a:latin typeface="Palatino Linotype" panose="02040502050505030304" pitchFamily="18" charset="0"/>
              </a:rPr>
              <a:t>(</a:t>
            </a:r>
            <a:r>
              <a:rPr lang="en-US" i="1" dirty="0" err="1">
                <a:latin typeface="Palatino Linotype" panose="02040502050505030304" pitchFamily="18" charset="0"/>
              </a:rPr>
              <a:t>wij</a:t>
            </a:r>
            <a:r>
              <a:rPr lang="en-US" i="1" dirty="0">
                <a:latin typeface="Palatino Linotype" panose="02040502050505030304" pitchFamily="18" charset="0"/>
              </a:rPr>
              <a:t>) </a:t>
            </a:r>
            <a:r>
              <a:rPr lang="en-US" dirty="0">
                <a:latin typeface="Palatino Linotype" panose="02040502050505030304" pitchFamily="18" charset="0"/>
              </a:rPr>
              <a:t>and biases </a:t>
            </a:r>
            <a:r>
              <a:rPr lang="en-US" i="1" dirty="0">
                <a:latin typeface="Palatino Linotype" panose="02040502050505030304" pitchFamily="18" charset="0"/>
              </a:rPr>
              <a:t>(</a:t>
            </a:r>
            <a:r>
              <a:rPr lang="en-US" i="1" dirty="0" err="1">
                <a:latin typeface="Palatino Linotype" panose="02040502050505030304" pitchFamily="18" charset="0"/>
              </a:rPr>
              <a:t>bij</a:t>
            </a:r>
            <a:r>
              <a:rPr lang="en-US" i="1" dirty="0">
                <a:latin typeface="Palatino Linotype" panose="02040502050505030304" pitchFamily="18" charset="0"/>
              </a:rPr>
              <a:t>) </a:t>
            </a:r>
            <a:r>
              <a:rPr lang="en-US" dirty="0">
                <a:latin typeface="Palatino Linotype" panose="02040502050505030304" pitchFamily="18" charset="0"/>
              </a:rPr>
              <a:t>assigned random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3774" y="4855143"/>
            <a:ext cx="3426394" cy="15081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1" i="0" u="none" strike="noStrike" baseline="0" dirty="0">
                <a:latin typeface="Palatino Linotype" panose="02040502050505030304" pitchFamily="18" charset="0"/>
              </a:rPr>
              <a:t>Performance assessment </a:t>
            </a:r>
          </a:p>
          <a:p>
            <a:pPr marL="742950" lvl="1" indent="-285750">
              <a:buFontTx/>
              <a:buChar char="-"/>
            </a:pPr>
            <a:r>
              <a:rPr lang="en-US" b="0" i="0" u="none" strike="noStrike" baseline="0" dirty="0">
                <a:latin typeface="Palatino Linotype" panose="02040502050505030304" pitchFamily="18" charset="0"/>
              </a:rPr>
              <a:t>r2, RMSE, MAE, RRSE and RMSLE 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latin typeface="Palatino Linotype" panose="02040502050505030304" pitchFamily="18" charset="0"/>
              </a:rPr>
              <a:t>Cross validation</a:t>
            </a:r>
          </a:p>
          <a:p>
            <a:pPr lvl="1"/>
            <a:endParaRPr lang="en-US" b="0" i="0" u="none" strike="noStrike" baseline="0" dirty="0">
              <a:latin typeface="Palatino Linotype" panose="0204050205050503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99051" y="2432169"/>
            <a:ext cx="2418283" cy="9848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endParaRPr lang="en-US" sz="1800" b="0" i="0" u="none" strike="noStrike" baseline="0" dirty="0">
              <a:latin typeface="Palatino Linotype" panose="0204050205050503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latin typeface="Palatino Linotype" panose="02040502050505030304" pitchFamily="18" charset="0"/>
              </a:rPr>
              <a:t> </a:t>
            </a:r>
            <a:r>
              <a:rPr lang="en-US" sz="2000" b="1" i="0" u="none" strike="noStrike" baseline="0" dirty="0">
                <a:latin typeface="Palatino Linotype" panose="02040502050505030304" pitchFamily="18" charset="0"/>
              </a:rPr>
              <a:t>Building a final model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62392" y="4716862"/>
            <a:ext cx="2668190" cy="15081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endParaRPr lang="en-US" sz="1800" b="0" i="0" u="none" strike="noStrike" baseline="0" dirty="0">
              <a:latin typeface="Palatino Linotype" panose="0204050205050503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1" i="0" u="none" strike="noStrike" baseline="0" dirty="0">
                <a:latin typeface="Palatino Linotype" panose="02040502050505030304" pitchFamily="18" charset="0"/>
              </a:rPr>
              <a:t>Mapping</a:t>
            </a:r>
            <a:r>
              <a:rPr lang="en-US" sz="1800" b="0" i="0" u="none" strike="noStrike" baseline="0" dirty="0">
                <a:latin typeface="Palatino Linotype" panose="02040502050505030304" pitchFamily="18" charset="0"/>
              </a:rPr>
              <a:t> (i.e., applying the model for spatial prediction)</a:t>
            </a:r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413" y="1573560"/>
            <a:ext cx="5693611" cy="2687668"/>
          </a:xfrm>
          <a:prstGeom prst="rect">
            <a:avLst/>
          </a:prstGeom>
        </p:spPr>
      </p:pic>
      <p:sp>
        <p:nvSpPr>
          <p:cNvPr id="14" name="Arrow: Up 13"/>
          <p:cNvSpPr/>
          <p:nvPr/>
        </p:nvSpPr>
        <p:spPr>
          <a:xfrm rot="3265015">
            <a:off x="9051706" y="3583923"/>
            <a:ext cx="502640" cy="20973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/>
          <p:cNvSpPr/>
          <p:nvPr/>
        </p:nvSpPr>
        <p:spPr>
          <a:xfrm>
            <a:off x="1559496" y="3933055"/>
            <a:ext cx="504056" cy="6557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/>
          <p:cNvSpPr/>
          <p:nvPr/>
        </p:nvSpPr>
        <p:spPr>
          <a:xfrm>
            <a:off x="10451494" y="4164330"/>
            <a:ext cx="397034" cy="4749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/>
          <p:cNvSpPr/>
          <p:nvPr/>
        </p:nvSpPr>
        <p:spPr>
          <a:xfrm>
            <a:off x="3926560" y="5076825"/>
            <a:ext cx="735074" cy="510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Down 1"/>
          <p:cNvSpPr/>
          <p:nvPr/>
        </p:nvSpPr>
        <p:spPr>
          <a:xfrm rot="3333530">
            <a:off x="8365450" y="4037689"/>
            <a:ext cx="504056" cy="8813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46476" y="1630248"/>
            <a:ext cx="396044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Blocks for CV</a:t>
            </a: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require geocoding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https://www.fatiando.org/verde/latest/gallery/blockkfold.html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block size (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Peterman et. Al, 2020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-- Outlook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868" y="2027128"/>
            <a:ext cx="396044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MARS) with </a:t>
            </a: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-Earth package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inference trees (CIT) ?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https://www.youtube.com/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watch?v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=vkmd8apKVF8&amp;t=3s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packages between R &amp; Python</a:t>
            </a:r>
          </a:p>
        </p:txBody>
      </p:sp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55B82E-F3DD-EB74-78B5-D573F6662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336" y="3062395"/>
            <a:ext cx="2714009" cy="128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65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3352" y="476672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Targeted Outcome of the study</a:t>
            </a:r>
          </a:p>
        </p:txBody>
      </p:sp>
      <p:sp>
        <p:nvSpPr>
          <p:cNvPr id="2" name="Text Box 4"/>
          <p:cNvSpPr txBox="1"/>
          <p:nvPr/>
        </p:nvSpPr>
        <p:spPr>
          <a:xfrm>
            <a:off x="365336" y="2060848"/>
            <a:ext cx="4650544" cy="3724096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t">
            <a:spAutoFit/>
          </a:bodyPr>
          <a:lstStyle/>
          <a:p>
            <a:endParaRPr lang="en-US" sz="2000" dirty="0">
              <a:latin typeface="Palatino Linotype" panose="0204050205050503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Palatino Linotype" panose="02040502050505030304" pitchFamily="18" charset="0"/>
              </a:rPr>
              <a:t>A completed Masters Thesis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400" b="0" i="0" u="none" strike="noStrike" baseline="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Palatino Linotype" panose="02040502050505030304" pitchFamily="18" charset="0"/>
              </a:rPr>
              <a:t>GRP Map (seasonal – as modelled from the given data)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400" b="0" i="0" u="none" strike="noStrike" baseline="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Palatino Linotype" panose="02040502050505030304" pitchFamily="18" charset="0"/>
              </a:rPr>
              <a:t>Publication; depend on results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Palatino Linotype" panose="02040502050505030304" pitchFamily="18" charset="0"/>
              </a:rPr>
              <a:t>Online interactive visualization </a:t>
            </a:r>
            <a:r>
              <a:rPr lang="en-US" sz="2000" dirty="0">
                <a:solidFill>
                  <a:srgbClr val="000000"/>
                </a:solidFill>
                <a:latin typeface="Palatino Linotype" panose="02040502050505030304" pitchFamily="18" charset="0"/>
              </a:rPr>
              <a:t>of the Maps</a:t>
            </a:r>
            <a:endParaRPr lang="en-US" b="0" i="0" u="none" strike="noStrike" baseline="0" dirty="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4" name="Picture 3" descr="Map&#10;&#10;Description automatically generated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6" t="8222" r="15849" b="19329"/>
          <a:stretch>
            <a:fillRect/>
          </a:stretch>
        </p:blipFill>
        <p:spPr>
          <a:xfrm>
            <a:off x="6600056" y="1700808"/>
            <a:ext cx="3210098" cy="452034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hanks you - The Ascent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2198228"/>
            <a:ext cx="9525000" cy="289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el 2"/>
          <p:cNvSpPr>
            <a:spLocks noGrp="1"/>
          </p:cNvSpPr>
          <p:nvPr>
            <p:ph type="title"/>
          </p:nvPr>
        </p:nvSpPr>
        <p:spPr>
          <a:xfrm>
            <a:off x="241497" y="548680"/>
            <a:ext cx="9814943" cy="838200"/>
          </a:xfrm>
        </p:spPr>
        <p:txBody>
          <a:bodyPr>
            <a:no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7" name="Text Box 4"/>
          <p:cNvSpPr txBox="1"/>
          <p:nvPr/>
        </p:nvSpPr>
        <p:spPr>
          <a:xfrm>
            <a:off x="296431" y="1516429"/>
            <a:ext cx="6480720" cy="5262979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t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31F20"/>
                </a:solidFill>
                <a:latin typeface="Palatino Linotype" panose="02040502050505030304" pitchFamily="18" charset="0"/>
              </a:rPr>
              <a:t>About Me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31F20"/>
                </a:solidFill>
                <a:latin typeface="Palatino Linotype" panose="02040502050505030304" pitchFamily="18" charset="0"/>
              </a:rPr>
              <a:t>Introduction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31F20"/>
                </a:solidFill>
                <a:latin typeface="Palatino Linotype" panose="02040502050505030304" pitchFamily="18" charset="0"/>
              </a:rPr>
              <a:t>Radon and Health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31F20"/>
                </a:solidFill>
                <a:latin typeface="Palatino Linotype" panose="02040502050505030304" pitchFamily="18" charset="0"/>
              </a:rPr>
              <a:t>Summary of Previous work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31F20"/>
                </a:solidFill>
                <a:latin typeface="Palatino Linotype" panose="02040502050505030304" pitchFamily="18" charset="0"/>
              </a:rPr>
              <a:t>Research Objectives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31F20"/>
                </a:solidFill>
                <a:latin typeface="Palatino Linotype" panose="02040502050505030304" pitchFamily="18" charset="0"/>
              </a:rPr>
              <a:t>Data and Methods</a:t>
            </a:r>
          </a:p>
          <a:p>
            <a:pPr lvl="1"/>
            <a:r>
              <a:rPr lang="en-US" sz="2400" dirty="0">
                <a:solidFill>
                  <a:srgbClr val="231F20"/>
                </a:solidFill>
                <a:latin typeface="Palatino Linotype" panose="02040502050505030304" pitchFamily="18" charset="0"/>
              </a:rPr>
              <a:t>-    Data processing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solidFill>
                  <a:srgbClr val="231F20"/>
                </a:solidFill>
                <a:latin typeface="Palatino Linotype" panose="02040502050505030304" pitchFamily="18" charset="0"/>
              </a:rPr>
              <a:t>Model selection and performance metrics</a:t>
            </a:r>
          </a:p>
          <a:p>
            <a:pPr marL="800100" lvl="1" indent="-342900">
              <a:buFontTx/>
              <a:buChar char="-"/>
            </a:pPr>
            <a:r>
              <a:rPr lang="en-US" sz="2400" dirty="0">
                <a:solidFill>
                  <a:srgbClr val="231F20"/>
                </a:solidFill>
                <a:latin typeface="Palatino Linotype" panose="02040502050505030304" pitchFamily="18" charset="0"/>
              </a:rPr>
              <a:t>Modelling strategy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31F20"/>
                </a:solidFill>
                <a:latin typeface="Palatino Linotype" panose="02040502050505030304" pitchFamily="18" charset="0"/>
              </a:rPr>
              <a:t>Comparing packages between R &amp; Python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31F20"/>
                </a:solidFill>
                <a:latin typeface="Palatino Linotype" panose="02040502050505030304" pitchFamily="18" charset="0"/>
              </a:rPr>
              <a:t>Targeted Outcome of the study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231F20"/>
              </a:solidFill>
              <a:latin typeface="Palatino Linotype" panose="0204050205050503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231F20"/>
              </a:solidFill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el 2"/>
          <p:cNvSpPr>
            <a:spLocks noGrp="1"/>
          </p:cNvSpPr>
          <p:nvPr>
            <p:ph type="title"/>
          </p:nvPr>
        </p:nvSpPr>
        <p:spPr>
          <a:xfrm>
            <a:off x="241497" y="548680"/>
            <a:ext cx="9814943" cy="838200"/>
          </a:xfrm>
        </p:spPr>
        <p:txBody>
          <a:bodyPr>
            <a:no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</a:p>
        </p:txBody>
      </p:sp>
      <p:sp>
        <p:nvSpPr>
          <p:cNvPr id="7" name="Text Box 4"/>
          <p:cNvSpPr txBox="1"/>
          <p:nvPr/>
        </p:nvSpPr>
        <p:spPr>
          <a:xfrm>
            <a:off x="4513015" y="1587803"/>
            <a:ext cx="7056784" cy="3877985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t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31F20"/>
                </a:solidFill>
                <a:latin typeface="Palatino Linotype" panose="02040502050505030304" pitchFamily="18" charset="0"/>
              </a:rPr>
              <a:t>Nationality – Sierra Leonean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231F20"/>
                </a:solidFill>
                <a:latin typeface="Palatino Linotype" panose="02040502050505030304" pitchFamily="18" charset="0"/>
              </a:rPr>
              <a:t>TropHEE</a:t>
            </a:r>
            <a:r>
              <a:rPr lang="en-US" sz="2400" dirty="0">
                <a:solidFill>
                  <a:srgbClr val="231F20"/>
                </a:solidFill>
                <a:latin typeface="Palatino Linotype" panose="02040502050505030304" pitchFamily="18" charset="0"/>
              </a:rPr>
              <a:t> Student at TU Darmstadt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31F20"/>
                </a:solidFill>
                <a:latin typeface="Palatino Linotype" panose="02040502050505030304" pitchFamily="18" charset="0"/>
              </a:rPr>
              <a:t>One and half years experience with Python </a:t>
            </a:r>
          </a:p>
          <a:p>
            <a:pPr lvl="1"/>
            <a:r>
              <a:rPr lang="en-US" sz="2400" dirty="0">
                <a:solidFill>
                  <a:srgbClr val="231F20"/>
                </a:solidFill>
                <a:latin typeface="Palatino Linotype" panose="02040502050505030304" pitchFamily="18" charset="0"/>
              </a:rPr>
              <a:t>-Data Analysis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Palatino Linotype" panose="02040502050505030304" pitchFamily="18" charset="0"/>
              </a:rPr>
              <a:t>Project</a:t>
            </a:r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: </a:t>
            </a:r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Evaluation of high-resolution meteorological and aerosol data from automated measurements in the Arctic (</a:t>
            </a:r>
            <a:r>
              <a:rPr lang="en-US" dirty="0" err="1">
                <a:solidFill>
                  <a:srgbClr val="FF0000"/>
                </a:solidFill>
                <a:latin typeface="Palatino Linotype" panose="02040502050505030304" pitchFamily="18" charset="0"/>
              </a:rPr>
              <a:t>Eiði</a:t>
            </a:r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, Faroe Islands)</a:t>
            </a:r>
          </a:p>
          <a:p>
            <a:pPr lvl="1"/>
            <a:r>
              <a:rPr lang="en-US" sz="2400" dirty="0">
                <a:solidFill>
                  <a:srgbClr val="231F20"/>
                </a:solidFill>
                <a:latin typeface="Palatino Linotype" panose="02040502050505030304" pitchFamily="18" charset="0"/>
              </a:rPr>
              <a:t>-Data Science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Arial" panose="020B0604020202020204" pitchFamily="34" charset="0"/>
              </a:rPr>
              <a:t>Project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Arial" panose="020B0604020202020204" pitchFamily="34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Arial" panose="020B0604020202020204" pitchFamily="34" charset="0"/>
              </a:rPr>
              <a:t>Needs analysis and water allocation mapping from WP_SL survey data</a:t>
            </a:r>
            <a:endParaRPr lang="en-US" sz="2400" dirty="0">
              <a:solidFill>
                <a:srgbClr val="FF0000"/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31F20"/>
                </a:solidFill>
                <a:latin typeface="Palatino Linotype" panose="02040502050505030304" pitchFamily="18" charset="0"/>
              </a:rPr>
              <a:t>GIS/ML and Hydro informatics</a:t>
            </a:r>
          </a:p>
        </p:txBody>
      </p:sp>
      <p:pic>
        <p:nvPicPr>
          <p:cNvPr id="2" name="Picture Placeholder 4" descr="A person wearing sunglasses&#10;&#10;Description automatically generated with low confidence"/>
          <p:cNvPicPr>
            <a:picLocks noChangeAspect="1"/>
          </p:cNvPicPr>
          <p:nvPr/>
        </p:nvPicPr>
        <p:blipFill>
          <a:blip r:embed="rId2"/>
          <a:srcRect t="12500" b="12500"/>
          <a:stretch>
            <a:fillRect/>
          </a:stretch>
        </p:blipFill>
        <p:spPr>
          <a:xfrm>
            <a:off x="551384" y="1916832"/>
            <a:ext cx="3457575" cy="34575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el 2"/>
          <p:cNvSpPr>
            <a:spLocks noGrp="1"/>
          </p:cNvSpPr>
          <p:nvPr>
            <p:ph type="title"/>
          </p:nvPr>
        </p:nvSpPr>
        <p:spPr>
          <a:xfrm>
            <a:off x="241497" y="548680"/>
            <a:ext cx="9814943" cy="838200"/>
          </a:xfrm>
        </p:spPr>
        <p:txBody>
          <a:bodyPr>
            <a:no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7" name="Text Box 4"/>
          <p:cNvSpPr txBox="1"/>
          <p:nvPr/>
        </p:nvSpPr>
        <p:spPr>
          <a:xfrm>
            <a:off x="296431" y="1516429"/>
            <a:ext cx="6480720" cy="4770537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t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solidFill>
                  <a:srgbClr val="231F20"/>
                </a:solidFill>
                <a:latin typeface="Palatino Linotype" panose="02040502050505030304" pitchFamily="18" charset="0"/>
              </a:rPr>
              <a:t>3 naturally occurring (Rn) isotopes</a:t>
            </a:r>
            <a:r>
              <a:rPr lang="en-US" sz="2000" dirty="0">
                <a:solidFill>
                  <a:srgbClr val="231F20"/>
                </a:solidFill>
                <a:latin typeface="Palatino Linotype" panose="02040502050505030304" pitchFamily="18" charset="0"/>
              </a:rPr>
              <a:t>.</a:t>
            </a:r>
          </a:p>
          <a:p>
            <a:pPr lvl="1"/>
            <a:r>
              <a:rPr lang="en-US" sz="2000" b="0" i="0" u="none" strike="noStrike" baseline="0" dirty="0">
                <a:solidFill>
                  <a:srgbClr val="231F20"/>
                </a:solidFill>
                <a:latin typeface="Palatino Linotype" panose="02040502050505030304" pitchFamily="18" charset="0"/>
              </a:rPr>
              <a:t>-219 Rn</a:t>
            </a:r>
            <a:r>
              <a:rPr lang="en-US" sz="2000" dirty="0">
                <a:solidFill>
                  <a:srgbClr val="231F20"/>
                </a:solidFill>
                <a:latin typeface="Palatino Linotype" panose="02040502050505030304" pitchFamily="18" charset="0"/>
              </a:rPr>
              <a:t>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 Linotype" panose="02040502050505030304" pitchFamily="18" charset="0"/>
              </a:rPr>
              <a:t>(actinon), 220Rn (thoron), and 222Rn, </a:t>
            </a:r>
            <a:r>
              <a:rPr lang="en-US" sz="2000" dirty="0">
                <a:solidFill>
                  <a:srgbClr val="231F20"/>
                </a:solidFill>
                <a:latin typeface="Palatino Linotype" panose="02040502050505030304" pitchFamily="18" charset="0"/>
              </a:rPr>
              <a:t>(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 Linotype" panose="02040502050505030304" pitchFamily="18" charset="0"/>
              </a:rPr>
              <a:t>Radon), </a:t>
            </a:r>
          </a:p>
          <a:p>
            <a:pPr marL="742950" lvl="1" indent="-285750">
              <a:buFontTx/>
              <a:buChar char="-"/>
            </a:pPr>
            <a:r>
              <a:rPr lang="en-US" sz="2000" dirty="0">
                <a:solidFill>
                  <a:srgbClr val="231F20"/>
                </a:solidFill>
                <a:latin typeface="Palatino Linotype" panose="02040502050505030304" pitchFamily="18" charset="0"/>
              </a:rPr>
              <a:t>Produced by 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 Linotype" panose="02040502050505030304" pitchFamily="18" charset="0"/>
              </a:rPr>
              <a:t>radio-decay of 226Radium</a:t>
            </a:r>
          </a:p>
          <a:p>
            <a:pPr marL="742950" lvl="1" indent="-285750">
              <a:buFontTx/>
              <a:buChar char="-"/>
            </a:pPr>
            <a:r>
              <a:rPr lang="en-US" sz="2000" b="0" i="0" u="none" strike="noStrike" baseline="0" dirty="0">
                <a:solidFill>
                  <a:srgbClr val="231F20"/>
                </a:solidFill>
                <a:latin typeface="Palatino Linotype" panose="02040502050505030304" pitchFamily="18" charset="0"/>
              </a:rPr>
              <a:t>Uranium is removed through weathering, but Radium remains </a:t>
            </a:r>
            <a:r>
              <a:rPr lang="en-US" sz="2000" dirty="0" err="1">
                <a:solidFill>
                  <a:srgbClr val="231F20"/>
                </a:solidFill>
                <a:latin typeface="Palatino Linotype" panose="02040502050505030304" pitchFamily="18" charset="0"/>
              </a:rPr>
              <a:t>i</a:t>
            </a:r>
            <a:r>
              <a:rPr lang="en-US" sz="2000" b="0" i="0" u="none" strike="noStrike" baseline="0" dirty="0" err="1">
                <a:solidFill>
                  <a:srgbClr val="231F20"/>
                </a:solidFill>
                <a:latin typeface="Palatino Linotype" panose="02040502050505030304" pitchFamily="18" charset="0"/>
              </a:rPr>
              <a:t>nsitu</a:t>
            </a:r>
            <a:r>
              <a:rPr lang="en-US" sz="2000" b="0" i="0" u="none" strike="noStrike" baseline="0" dirty="0">
                <a:solidFill>
                  <a:srgbClr val="231F20"/>
                </a:solidFill>
                <a:latin typeface="Palatino Linotype" panose="02040502050505030304" pitchFamily="18" charset="0"/>
              </a:rPr>
              <a:t> (</a:t>
            </a:r>
            <a:r>
              <a:rPr lang="en-US" b="0" i="0" u="none" strike="noStrike" baseline="0" dirty="0">
                <a:solidFill>
                  <a:srgbClr val="C00000"/>
                </a:solidFill>
                <a:latin typeface="Palatino Linotype" panose="02040502050505030304" pitchFamily="18" charset="0"/>
              </a:rPr>
              <a:t>Appleton, 2007</a:t>
            </a:r>
            <a:r>
              <a:rPr lang="en-US" sz="2000" dirty="0">
                <a:solidFill>
                  <a:srgbClr val="231F20"/>
                </a:solidFill>
                <a:latin typeface="Palatino Linotype" panose="02040502050505030304" pitchFamily="18" charset="0"/>
              </a:rPr>
              <a:t>)</a:t>
            </a:r>
            <a:endParaRPr lang="en-US" sz="2000" b="0" i="0" u="none" strike="noStrike" baseline="0" dirty="0">
              <a:solidFill>
                <a:srgbClr val="231F20"/>
              </a:solidFill>
              <a:latin typeface="Palatino Linotype" panose="02040502050505030304" pitchFamily="18" charset="0"/>
            </a:endParaRPr>
          </a:p>
          <a:p>
            <a:pPr algn="l"/>
            <a:endParaRPr lang="en-US" sz="2000" dirty="0">
              <a:solidFill>
                <a:srgbClr val="231F20"/>
              </a:solidFill>
              <a:latin typeface="Palatino Linotype" panose="0204050205050503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31F20"/>
                </a:solidFill>
                <a:latin typeface="Palatino Linotype" panose="02040502050505030304" pitchFamily="18" charset="0"/>
              </a:rPr>
              <a:t>Originated from granitic and </a:t>
            </a:r>
            <a:r>
              <a:rPr lang="en-US" sz="2000" dirty="0" err="1">
                <a:solidFill>
                  <a:srgbClr val="231F20"/>
                </a:solidFill>
                <a:latin typeface="Palatino Linotype" panose="02040502050505030304" pitchFamily="18" charset="0"/>
              </a:rPr>
              <a:t>Uraniferous</a:t>
            </a:r>
            <a:r>
              <a:rPr lang="en-US" sz="2000" dirty="0">
                <a:solidFill>
                  <a:srgbClr val="231F20"/>
                </a:solidFill>
                <a:latin typeface="Palatino Linotype" panose="02040502050505030304" pitchFamily="18" charset="0"/>
              </a:rPr>
              <a:t> metamorphic rocks</a:t>
            </a:r>
          </a:p>
          <a:p>
            <a:pPr marL="742950" lvl="1" indent="-285750">
              <a:buFontTx/>
              <a:buChar char="-"/>
            </a:pPr>
            <a:r>
              <a:rPr lang="en-US" sz="2000" dirty="0">
                <a:solidFill>
                  <a:srgbClr val="231F20"/>
                </a:solidFill>
                <a:latin typeface="Palatino Linotype" panose="02040502050505030304" pitchFamily="18" charset="0"/>
              </a:rPr>
              <a:t>Sandstones, limestones, phosphatic and organic shales are also host rocks. </a:t>
            </a:r>
            <a:r>
              <a:rPr lang="en-US" sz="2400" b="0" i="0" u="none" strike="noStrike" baseline="0" dirty="0">
                <a:solidFill>
                  <a:srgbClr val="231F20"/>
                </a:solidFill>
                <a:latin typeface="Palatino Linotype" panose="02040502050505030304" pitchFamily="18" charset="0"/>
              </a:rPr>
              <a:t>(</a:t>
            </a:r>
            <a:r>
              <a:rPr lang="en-US" b="0" i="0" u="none" strike="noStrike" baseline="0" dirty="0">
                <a:solidFill>
                  <a:srgbClr val="C00000"/>
                </a:solidFill>
                <a:latin typeface="Palatino Linotype" panose="02040502050505030304" pitchFamily="18" charset="0"/>
              </a:rPr>
              <a:t>Appleton, 2007</a:t>
            </a:r>
            <a:r>
              <a:rPr lang="en-US" sz="2400" dirty="0">
                <a:solidFill>
                  <a:srgbClr val="231F20"/>
                </a:solidFill>
                <a:latin typeface="Palatino Linotype" panose="02040502050505030304" pitchFamily="18" charset="0"/>
              </a:rPr>
              <a:t>)</a:t>
            </a:r>
            <a:endParaRPr lang="en-US" sz="2000" dirty="0">
              <a:solidFill>
                <a:srgbClr val="231F20"/>
              </a:solidFill>
              <a:latin typeface="Palatino Linotype" panose="0204050205050503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US" sz="2000" dirty="0">
                <a:solidFill>
                  <a:srgbClr val="231F20"/>
                </a:solidFill>
                <a:latin typeface="Palatino Linotype" panose="02040502050505030304" pitchFamily="18" charset="0"/>
              </a:rPr>
              <a:t>Often found in planar discontinuities</a:t>
            </a:r>
          </a:p>
          <a:p>
            <a:pPr marL="742950" lvl="1" indent="-285750">
              <a:buFontTx/>
              <a:buChar char="-"/>
            </a:pPr>
            <a:endParaRPr lang="en-US" sz="2000" dirty="0">
              <a:solidFill>
                <a:srgbClr val="231F20"/>
              </a:solidFill>
              <a:latin typeface="Palatino Linotype" panose="0204050205050503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solidFill>
                  <a:srgbClr val="231F20"/>
                </a:solidFill>
                <a:latin typeface="Palatino Linotype" panose="02040502050505030304" pitchFamily="18" charset="0"/>
              </a:rPr>
              <a:t>Transport by diffusion </a:t>
            </a:r>
            <a:r>
              <a:rPr lang="en-US" sz="2000" dirty="0">
                <a:solidFill>
                  <a:srgbClr val="231F20"/>
                </a:solidFill>
                <a:latin typeface="Palatino Linotype" panose="02040502050505030304" pitchFamily="18" charset="0"/>
              </a:rPr>
              <a:t>transport in gas/water carrier fluids </a:t>
            </a:r>
          </a:p>
        </p:txBody>
      </p:sp>
      <p:pic>
        <p:nvPicPr>
          <p:cNvPr id="2050" name="Picture 2" descr="InspectUSA - Radon Gas Decay Chai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886" y="1670806"/>
            <a:ext cx="4670396" cy="255028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4"/>
          <p:cNvSpPr txBox="1"/>
          <p:nvPr/>
        </p:nvSpPr>
        <p:spPr>
          <a:xfrm>
            <a:off x="7176120" y="4221088"/>
            <a:ext cx="4968552" cy="1754326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t">
            <a:spAutoFit/>
          </a:bodyPr>
          <a:lstStyle/>
          <a:p>
            <a:pPr algn="l"/>
            <a:endParaRPr lang="en-US" dirty="0">
              <a:solidFill>
                <a:srgbClr val="231F20"/>
              </a:solidFill>
              <a:latin typeface="Palatino Linotype" panose="02040502050505030304" pitchFamily="18" charset="0"/>
            </a:endParaRPr>
          </a:p>
          <a:p>
            <a:pPr algn="l"/>
            <a:endParaRPr lang="en-US" sz="1800" dirty="0">
              <a:solidFill>
                <a:srgbClr val="231F20"/>
              </a:solidFill>
              <a:latin typeface="Palatino Linotype" panose="0204050205050503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231F20"/>
                </a:solidFill>
                <a:latin typeface="Palatino Linotype" panose="02040502050505030304" pitchFamily="18" charset="0"/>
              </a:rPr>
              <a:t>Usually measured as Becquerel per m3/</a:t>
            </a:r>
            <a:r>
              <a:rPr lang="en-US" sz="1800" dirty="0" err="1">
                <a:solidFill>
                  <a:srgbClr val="231F20"/>
                </a:solidFill>
                <a:latin typeface="Palatino Linotype" panose="02040502050505030304" pitchFamily="18" charset="0"/>
              </a:rPr>
              <a:t>litre</a:t>
            </a:r>
            <a:r>
              <a:rPr lang="en-US" sz="1800" dirty="0">
                <a:solidFill>
                  <a:srgbClr val="231F20"/>
                </a:solidFill>
                <a:latin typeface="Palatino Linotype" panose="02040502050505030304" pitchFamily="18" charset="0"/>
              </a:rPr>
              <a:t> (</a:t>
            </a:r>
            <a:r>
              <a:rPr lang="en-US" sz="1800" b="0" i="0" u="none" strike="noStrike" baseline="0" dirty="0" err="1">
                <a:solidFill>
                  <a:srgbClr val="231F20"/>
                </a:solidFill>
                <a:latin typeface="Palatino Linotype" panose="02040502050505030304" pitchFamily="18" charset="0"/>
              </a:rPr>
              <a:t>Bq</a:t>
            </a:r>
            <a:r>
              <a:rPr lang="en-US" dirty="0">
                <a:solidFill>
                  <a:srgbClr val="231F20"/>
                </a:solidFill>
                <a:latin typeface="Palatino Linotype" panose="02040502050505030304" pitchFamily="18" charset="0"/>
              </a:rPr>
              <a:t>/l)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Palatino Linotype" panose="02040502050505030304" pitchFamily="18" charset="0"/>
              </a:rPr>
              <a:t> or (</a:t>
            </a:r>
            <a:r>
              <a:rPr lang="en-US" sz="1800" b="0" i="0" u="none" strike="noStrike" baseline="0" dirty="0" err="1">
                <a:solidFill>
                  <a:srgbClr val="231F20"/>
                </a:solidFill>
                <a:latin typeface="Palatino Linotype" panose="02040502050505030304" pitchFamily="18" charset="0"/>
              </a:rPr>
              <a:t>Bq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Palatino Linotype" panose="02040502050505030304" pitchFamily="18" charset="0"/>
              </a:rPr>
              <a:t>/m3)</a:t>
            </a:r>
          </a:p>
          <a:p>
            <a:pPr algn="l"/>
            <a:r>
              <a:rPr lang="en-US" sz="1600" b="0" i="1" u="none" strike="noStrike" baseline="0" dirty="0">
                <a:solidFill>
                  <a:srgbClr val="231F20"/>
                </a:solidFill>
                <a:latin typeface="Palatino Linotype" panose="02040502050505030304" pitchFamily="18" charset="0"/>
              </a:rPr>
              <a:t>Where 1 picocurie [</a:t>
            </a:r>
            <a:r>
              <a:rPr lang="en-US" sz="1600" b="0" i="1" u="none" strike="noStrike" baseline="0" dirty="0" err="1">
                <a:solidFill>
                  <a:srgbClr val="231F20"/>
                </a:solidFill>
                <a:latin typeface="Palatino Linotype" panose="02040502050505030304" pitchFamily="18" charset="0"/>
              </a:rPr>
              <a:t>pCi</a:t>
            </a:r>
            <a:r>
              <a:rPr lang="en-US" sz="1600" b="0" i="1" u="none" strike="noStrike" baseline="0" dirty="0">
                <a:solidFill>
                  <a:srgbClr val="231F20"/>
                </a:solidFill>
                <a:latin typeface="Palatino Linotype" panose="02040502050505030304" pitchFamily="18" charset="0"/>
              </a:rPr>
              <a:t>] = 0.037 becquerel [</a:t>
            </a:r>
            <a:r>
              <a:rPr lang="en-US" sz="1600" b="0" i="1" u="none" strike="noStrike" baseline="0" dirty="0" err="1">
                <a:solidFill>
                  <a:srgbClr val="231F20"/>
                </a:solidFill>
                <a:latin typeface="Palatino Linotype" panose="02040502050505030304" pitchFamily="18" charset="0"/>
              </a:rPr>
              <a:t>Bq</a:t>
            </a:r>
            <a:r>
              <a:rPr lang="en-US" sz="1600" b="0" i="1" u="none" strike="noStrike" baseline="0" dirty="0">
                <a:solidFill>
                  <a:srgbClr val="231F20"/>
                </a:solidFill>
                <a:latin typeface="Palatino Linotype" panose="02040502050505030304" pitchFamily="18" charset="0"/>
              </a:rPr>
              <a:t>]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1800" b="0" i="0" u="none" strike="noStrike" baseline="0" dirty="0">
              <a:solidFill>
                <a:srgbClr val="231F20"/>
              </a:solidFill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el 2"/>
          <p:cNvSpPr>
            <a:spLocks noGrp="1"/>
          </p:cNvSpPr>
          <p:nvPr>
            <p:ph type="title"/>
          </p:nvPr>
        </p:nvSpPr>
        <p:spPr>
          <a:xfrm>
            <a:off x="241497" y="548680"/>
            <a:ext cx="9814943" cy="838200"/>
          </a:xfrm>
        </p:spPr>
        <p:txBody>
          <a:bodyPr>
            <a:no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Radon and Health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7392144" y="5877272"/>
            <a:ext cx="387235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>
                <a:latin typeface="Palatino Linotype" panose="02040502050505030304" pitchFamily="18" charset="0"/>
              </a:rPr>
              <a:t>https://www.health.state.mn.us</a:t>
            </a:r>
          </a:p>
        </p:txBody>
      </p:sp>
      <p:sp>
        <p:nvSpPr>
          <p:cNvPr id="7" name="Text Box 4"/>
          <p:cNvSpPr txBox="1"/>
          <p:nvPr/>
        </p:nvSpPr>
        <p:spPr>
          <a:xfrm>
            <a:off x="479376" y="1401437"/>
            <a:ext cx="5976664" cy="5016758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t">
            <a:spAutoFit/>
          </a:bodyPr>
          <a:lstStyle/>
          <a:p>
            <a:endParaRPr lang="en-US" sz="2000" dirty="0"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alatino Linotype" panose="02040502050505030304" pitchFamily="18" charset="0"/>
              </a:rPr>
              <a:t>222Rn -  air pollutant, carcinogenic and detrimental on human health (</a:t>
            </a:r>
            <a:r>
              <a:rPr lang="en-US" sz="2000" dirty="0" err="1">
                <a:latin typeface="Palatino Linotype" panose="02040502050505030304" pitchFamily="18" charset="0"/>
              </a:rPr>
              <a:t>e.g.WHO</a:t>
            </a:r>
            <a:r>
              <a:rPr lang="en-US" sz="2000" dirty="0">
                <a:latin typeface="Palatino Linotype" panose="02040502050505030304" pitchFamily="18" charset="0"/>
              </a:rPr>
              <a:t> (2009))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alatino Linotype" panose="02040502050505030304" pitchFamily="18" charset="0"/>
              </a:rPr>
              <a:t>Generally, people receive the highest exposure to Rn indoors, i.e. in homes and at workplaces.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alatino Linotype" panose="02040502050505030304" pitchFamily="18" charset="0"/>
              </a:rPr>
              <a:t>In Germany, the number of lung cancer deaths p/a by residential Rn was estimated with ~1900 (</a:t>
            </a:r>
            <a:r>
              <a:rPr lang="en-US" dirty="0" err="1">
                <a:solidFill>
                  <a:srgbClr val="C00000"/>
                </a:solidFill>
                <a:latin typeface="Palatino Linotype" panose="02040502050505030304" pitchFamily="18" charset="0"/>
              </a:rPr>
              <a:t>Menzler</a:t>
            </a:r>
            <a:r>
              <a:rPr lang="en-US" dirty="0">
                <a:solidFill>
                  <a:srgbClr val="C00000"/>
                </a:solidFill>
                <a:latin typeface="Palatino Linotype" panose="02040502050505030304" pitchFamily="18" charset="0"/>
              </a:rPr>
              <a:t> et al., 2008</a:t>
            </a:r>
            <a:r>
              <a:rPr lang="en-US" sz="2000" dirty="0">
                <a:latin typeface="Palatino Linotype" panose="0204050205050503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alatino Linotype" panose="02040502050505030304" pitchFamily="18" charset="0"/>
              </a:rPr>
              <a:t>Geogenic radon; natural </a:t>
            </a:r>
            <a:r>
              <a:rPr lang="en-US" sz="2000" dirty="0" err="1">
                <a:latin typeface="Palatino Linotype" panose="02040502050505030304" pitchFamily="18" charset="0"/>
              </a:rPr>
              <a:t>e.g</a:t>
            </a:r>
            <a:r>
              <a:rPr lang="en-US" sz="2000" dirty="0">
                <a:latin typeface="Palatino Linotype" panose="02040502050505030304" pitchFamily="18" charset="0"/>
              </a:rPr>
              <a:t> in rocks. </a:t>
            </a:r>
            <a:r>
              <a:rPr lang="en-US" sz="2000" b="0" i="0" u="none" strike="noStrike" baseline="0" dirty="0">
                <a:latin typeface="Palatino Linotype" panose="02040502050505030304" pitchFamily="18" charset="0"/>
              </a:rPr>
              <a:t>geology, soil properties, and hydrology, </a:t>
            </a:r>
          </a:p>
          <a:p>
            <a:endParaRPr lang="en-US" sz="2000" b="0" i="0" u="none" strike="noStrike" baseline="0" dirty="0"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Palatino Linotype" panose="02040502050505030304" pitchFamily="18" charset="0"/>
              </a:rPr>
              <a:t>Exceedance limit in Germany is 300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Palatino Linotype" panose="02040502050505030304" pitchFamily="18" charset="0"/>
              </a:rPr>
              <a:t>Bq</a:t>
            </a:r>
            <a:r>
              <a:rPr lang="en-US" sz="2000" dirty="0">
                <a:solidFill>
                  <a:srgbClr val="000000"/>
                </a:solidFill>
                <a:latin typeface="Palatino Linotype" panose="02040502050505030304" pitchFamily="18" charset="0"/>
              </a:rPr>
              <a:t>/m3 (</a:t>
            </a:r>
            <a:r>
              <a:rPr lang="en-US" dirty="0">
                <a:solidFill>
                  <a:srgbClr val="C00000"/>
                </a:solidFill>
                <a:latin typeface="Palatino Linotype" panose="02040502050505030304" pitchFamily="18" charset="0"/>
              </a:rPr>
              <a:t>bfs.de</a:t>
            </a:r>
            <a:r>
              <a:rPr lang="en-US" sz="2000" dirty="0">
                <a:solidFill>
                  <a:srgbClr val="000000"/>
                </a:solidFill>
                <a:latin typeface="Palatino Linotype" panose="02040502050505030304" pitchFamily="18" charset="0"/>
              </a:rPr>
              <a:t>)</a:t>
            </a:r>
            <a:endParaRPr lang="en-US" sz="2000" dirty="0">
              <a:latin typeface="Palatino Linotype" panose="02040502050505030304" pitchFamily="18" charset="0"/>
            </a:endParaRPr>
          </a:p>
        </p:txBody>
      </p:sp>
      <p:pic>
        <p:nvPicPr>
          <p:cNvPr id="3" name="Picture 2" descr="Diagram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1721778"/>
            <a:ext cx="5284040" cy="40834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el 2"/>
          <p:cNvSpPr>
            <a:spLocks noGrp="1"/>
          </p:cNvSpPr>
          <p:nvPr>
            <p:ph type="title"/>
          </p:nvPr>
        </p:nvSpPr>
        <p:spPr>
          <a:xfrm>
            <a:off x="241497" y="548680"/>
            <a:ext cx="9814943" cy="838200"/>
          </a:xfrm>
        </p:spPr>
        <p:txBody>
          <a:bodyPr>
            <a:no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previous work</a:t>
            </a:r>
          </a:p>
        </p:txBody>
      </p:sp>
      <p:sp>
        <p:nvSpPr>
          <p:cNvPr id="7" name="Text Box 4"/>
          <p:cNvSpPr txBox="1"/>
          <p:nvPr/>
        </p:nvSpPr>
        <p:spPr>
          <a:xfrm>
            <a:off x="407368" y="1569561"/>
            <a:ext cx="4968552" cy="4739759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t">
            <a:spAutoFit/>
          </a:bodyPr>
          <a:lstStyle/>
          <a:p>
            <a:r>
              <a:rPr lang="en-US" sz="2400" b="1" i="1" dirty="0">
                <a:latin typeface="Palatino Linotype" panose="02040502050505030304" pitchFamily="18" charset="0"/>
              </a:rPr>
              <a:t>Defining a regional </a:t>
            </a:r>
            <a:r>
              <a:rPr lang="en-US" sz="2400" b="1" i="1" dirty="0" err="1">
                <a:latin typeface="Palatino Linotype" panose="02040502050505030304" pitchFamily="18" charset="0"/>
              </a:rPr>
              <a:t>Randon</a:t>
            </a:r>
            <a:r>
              <a:rPr lang="en-US" sz="2400" b="1" i="1" dirty="0">
                <a:latin typeface="Palatino Linotype" panose="02040502050505030304" pitchFamily="18" charset="0"/>
              </a:rPr>
              <a:t> Index</a:t>
            </a:r>
            <a:endParaRPr lang="en-US" sz="2400" b="1" dirty="0"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alatino Linotype" panose="02040502050505030304" pitchFamily="18" charset="0"/>
              </a:rPr>
              <a:t>Geogenic Rn hazard index (GRHI) in 2010 for harmonization of regional maps in Europe (</a:t>
            </a:r>
            <a:r>
              <a:rPr lang="en-US" sz="1800" b="0" i="0" u="none" strike="noStrike" baseline="0" dirty="0">
                <a:solidFill>
                  <a:srgbClr val="C00000"/>
                </a:solidFill>
                <a:latin typeface="Times New Roman MT Std"/>
              </a:rPr>
              <a:t>EURAMET &amp; </a:t>
            </a:r>
            <a:r>
              <a:rPr lang="en-US" sz="1800" b="0" i="0" u="none" strike="noStrike" baseline="0" dirty="0" err="1">
                <a:solidFill>
                  <a:srgbClr val="C00000"/>
                </a:solidFill>
                <a:latin typeface="Times New Roman MT Std"/>
              </a:rPr>
              <a:t>MetroRADON</a:t>
            </a:r>
            <a:r>
              <a:rPr lang="en-US" sz="1800" b="0" i="0" u="none" strike="noStrike" baseline="0" dirty="0">
                <a:solidFill>
                  <a:srgbClr val="C00000"/>
                </a:solidFill>
                <a:latin typeface="Times New Roman MT Std"/>
              </a:rPr>
              <a:t> project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 MT Std"/>
              </a:rPr>
              <a:t>)</a:t>
            </a:r>
            <a:endParaRPr lang="en-US" sz="2000" dirty="0"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alatino Linotype" panose="02040502050505030304" pitchFamily="18" charset="0"/>
              </a:rPr>
              <a:t>Difficulty in Harmonizing maps since different predictors were used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- Geogenic approach: weighted mean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- Optimal approach; best predictor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alatino Linotype" panose="02040502050505030304" pitchFamily="18" charset="0"/>
              </a:rPr>
              <a:t>GRP = Soil Radon conc. X soil perm.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alatino Linotype" panose="02040502050505030304" pitchFamily="18" charset="0"/>
              </a:rPr>
              <a:t>GRP strong predictor of IRC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i="1" dirty="0">
                <a:latin typeface="Palatino Linotype" panose="02040502050505030304" pitchFamily="18" charset="0"/>
              </a:rPr>
              <a:t>Mapping of GRP in Germany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- Geostatistical method producing a 10x10Km  Map (</a:t>
            </a:r>
            <a:r>
              <a:rPr lang="en-US" dirty="0" err="1">
                <a:solidFill>
                  <a:srgbClr val="C00000"/>
                </a:solidFill>
                <a:latin typeface="Palatino Linotype" panose="02040502050505030304" pitchFamily="18" charset="0"/>
              </a:rPr>
              <a:t>Bossew</a:t>
            </a:r>
            <a:r>
              <a:rPr lang="en-US" dirty="0">
                <a:solidFill>
                  <a:srgbClr val="C00000"/>
                </a:solidFill>
                <a:latin typeface="Palatino Linotype" panose="02040502050505030304" pitchFamily="18" charset="0"/>
              </a:rPr>
              <a:t>, 2015</a:t>
            </a:r>
            <a:r>
              <a:rPr lang="en-US" sz="2000" dirty="0">
                <a:latin typeface="Palatino Linotype" panose="02040502050505030304" pitchFamily="18" charset="0"/>
              </a:rPr>
              <a:t>)</a:t>
            </a:r>
          </a:p>
        </p:txBody>
      </p:sp>
      <p:sp>
        <p:nvSpPr>
          <p:cNvPr id="2" name="Text Box 4"/>
          <p:cNvSpPr txBox="1"/>
          <p:nvPr/>
        </p:nvSpPr>
        <p:spPr>
          <a:xfrm>
            <a:off x="5879976" y="1871217"/>
            <a:ext cx="5256584" cy="4524315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t">
            <a:spAutoFit/>
          </a:bodyPr>
          <a:lstStyle/>
          <a:p>
            <a:r>
              <a:rPr lang="en-US" sz="2400" b="1" i="1" u="none" strike="noStrike" baseline="0" dirty="0">
                <a:latin typeface="Palatino Linotype" panose="02040502050505030304" pitchFamily="18" charset="0"/>
              </a:rPr>
              <a:t>ML Applications in </a:t>
            </a:r>
            <a:r>
              <a:rPr lang="en-US" sz="2400" b="1" i="1" u="none" strike="noStrike" baseline="0" dirty="0" err="1">
                <a:latin typeface="Palatino Linotype" panose="02040502050505030304" pitchFamily="18" charset="0"/>
              </a:rPr>
              <a:t>Randon</a:t>
            </a:r>
            <a:r>
              <a:rPr lang="en-US" sz="2400" b="1" dirty="0">
                <a:latin typeface="Palatino Linotype" panose="02040502050505030304" pitchFamily="18" charset="0"/>
              </a:rPr>
              <a:t>. </a:t>
            </a:r>
          </a:p>
          <a:p>
            <a:r>
              <a:rPr lang="en-US" sz="2000" b="1" i="1" dirty="0">
                <a:latin typeface="Palatino Linotype" panose="02040502050505030304" pitchFamily="18" charset="0"/>
              </a:rPr>
              <a:t>Rest of Europe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alatino Linotype" panose="02040502050505030304" pitchFamily="18" charset="0"/>
              </a:rPr>
              <a:t>Ensemble regression trees for predicting indoor Rn concentration in Switzerland (</a:t>
            </a:r>
            <a:r>
              <a:rPr lang="en-US" dirty="0" err="1">
                <a:solidFill>
                  <a:srgbClr val="C00000"/>
                </a:solidFill>
                <a:latin typeface="Palatino Linotype" panose="02040502050505030304" pitchFamily="18" charset="0"/>
              </a:rPr>
              <a:t>Kropat</a:t>
            </a:r>
            <a:r>
              <a:rPr lang="en-US" dirty="0">
                <a:solidFill>
                  <a:srgbClr val="C00000"/>
                </a:solidFill>
                <a:latin typeface="Palatino Linotype" panose="02040502050505030304" pitchFamily="18" charset="0"/>
              </a:rPr>
              <a:t> et al., 2015</a:t>
            </a:r>
            <a:r>
              <a:rPr lang="en-US" sz="2000" dirty="0">
                <a:latin typeface="Palatino Linotype" panose="02040502050505030304" pitchFamily="18" charset="0"/>
              </a:rPr>
              <a:t>),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latin typeface="Palatino Linotype" panose="02040502050505030304" pitchFamily="18" charset="0"/>
              </a:rPr>
              <a:t>neural networks for </a:t>
            </a:r>
            <a:r>
              <a:rPr lang="en-US" sz="2000" dirty="0">
                <a:solidFill>
                  <a:srgbClr val="000000"/>
                </a:solidFill>
                <a:latin typeface="Palatino Linotype" panose="02040502050505030304" pitchFamily="18" charset="0"/>
              </a:rPr>
              <a:t>M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Palatino Linotype" panose="02040502050505030304" pitchFamily="18" charset="0"/>
              </a:rPr>
              <a:t>ean IRC in the Czech Republic (</a:t>
            </a:r>
            <a:r>
              <a:rPr lang="en-US" b="0" i="0" u="none" strike="noStrike" baseline="0" dirty="0" err="1">
                <a:solidFill>
                  <a:srgbClr val="C00000"/>
                </a:solidFill>
                <a:latin typeface="Palatino Linotype" panose="02040502050505030304" pitchFamily="18" charset="0"/>
              </a:rPr>
              <a:t>Timkova</a:t>
            </a:r>
            <a:r>
              <a:rPr lang="en-US" b="0" i="0" u="none" strike="noStrike" baseline="0" dirty="0">
                <a:solidFill>
                  <a:srgbClr val="C00000"/>
                </a:solidFill>
                <a:latin typeface="Palatino Linotype" panose="02040502050505030304" pitchFamily="18" charset="0"/>
              </a:rPr>
              <a:t> et al., 2017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Palatino Linotype" panose="0204050205050503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alatino Linotype" panose="02040502050505030304" pitchFamily="18" charset="0"/>
              </a:rPr>
              <a:t>Time-series analysis (</a:t>
            </a:r>
            <a:r>
              <a:rPr lang="en-US" dirty="0" err="1">
                <a:solidFill>
                  <a:srgbClr val="C00000"/>
                </a:solidFill>
                <a:latin typeface="Palatino Linotype" panose="02040502050505030304" pitchFamily="18" charset="0"/>
              </a:rPr>
              <a:t>Torkar</a:t>
            </a:r>
            <a:r>
              <a:rPr lang="en-US" dirty="0">
                <a:solidFill>
                  <a:srgbClr val="C00000"/>
                </a:solidFill>
                <a:latin typeface="Palatino Linotype" panose="02040502050505030304" pitchFamily="18" charset="0"/>
              </a:rPr>
              <a:t> et al. (2010), </a:t>
            </a:r>
            <a:r>
              <a:rPr lang="en-US" dirty="0" err="1">
                <a:solidFill>
                  <a:srgbClr val="C00000"/>
                </a:solidFill>
                <a:latin typeface="Palatino Linotype" panose="02040502050505030304" pitchFamily="18" charset="0"/>
              </a:rPr>
              <a:t>Janik</a:t>
            </a:r>
            <a:r>
              <a:rPr lang="en-US" dirty="0">
                <a:solidFill>
                  <a:srgbClr val="C00000"/>
                </a:solidFill>
                <a:latin typeface="Palatino Linotype" panose="02040502050505030304" pitchFamily="18" charset="0"/>
              </a:rPr>
              <a:t> et al. (2018</a:t>
            </a:r>
            <a:r>
              <a:rPr lang="en-US" sz="2000" dirty="0">
                <a:latin typeface="Palatino Linotype" panose="02040502050505030304" pitchFamily="18" charset="0"/>
              </a:rPr>
              <a:t>)).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Palatino Linotype" panose="02040502050505030304" pitchFamily="18" charset="0"/>
            </a:endParaRPr>
          </a:p>
          <a:p>
            <a:r>
              <a:rPr lang="en-US" sz="2000" b="1" i="1" dirty="0">
                <a:latin typeface="Palatino Linotype" panose="02040502050505030304" pitchFamily="18" charset="0"/>
              </a:rPr>
              <a:t>Germany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alatino Linotype" panose="02040502050505030304" pitchFamily="18" charset="0"/>
              </a:rPr>
              <a:t>Mapping GRP (</a:t>
            </a:r>
            <a:r>
              <a:rPr lang="en-US" dirty="0">
                <a:solidFill>
                  <a:srgbClr val="C00000"/>
                </a:solidFill>
                <a:latin typeface="Palatino Linotype" panose="02040502050505030304" pitchFamily="18" charset="0"/>
              </a:rPr>
              <a:t>Peterman et. Al, 2020</a:t>
            </a:r>
            <a:r>
              <a:rPr lang="en-US" sz="2000" dirty="0">
                <a:latin typeface="Palatino Linotype" panose="02040502050505030304" pitchFamily="18" charset="0"/>
              </a:rPr>
              <a:t> 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alatino Linotype" panose="02040502050505030304" pitchFamily="18" charset="0"/>
              </a:rPr>
              <a:t>Mapping Indoor GRP by Logistic Regression (</a:t>
            </a:r>
            <a:r>
              <a:rPr lang="en-US" dirty="0">
                <a:solidFill>
                  <a:srgbClr val="C00000"/>
                </a:solidFill>
                <a:latin typeface="Palatino Linotype" panose="02040502050505030304" pitchFamily="18" charset="0"/>
              </a:rPr>
              <a:t>Peterman &amp; </a:t>
            </a:r>
            <a:r>
              <a:rPr lang="en-US" dirty="0" err="1">
                <a:solidFill>
                  <a:srgbClr val="C00000"/>
                </a:solidFill>
                <a:latin typeface="Palatino Linotype" panose="02040502050505030304" pitchFamily="18" charset="0"/>
              </a:rPr>
              <a:t>Bossew</a:t>
            </a:r>
            <a:r>
              <a:rPr lang="en-US" dirty="0">
                <a:solidFill>
                  <a:srgbClr val="C00000"/>
                </a:solidFill>
                <a:latin typeface="Palatino Linotype" panose="02040502050505030304" pitchFamily="18" charset="0"/>
              </a:rPr>
              <a:t>, 2021</a:t>
            </a:r>
            <a:r>
              <a:rPr lang="en-US" sz="2000" dirty="0">
                <a:latin typeface="Palatino Linotype" panose="02040502050505030304" pitchFamily="18" charset="0"/>
              </a:rPr>
              <a:t>)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el 2"/>
          <p:cNvSpPr>
            <a:spLocks noGrp="1"/>
          </p:cNvSpPr>
          <p:nvPr>
            <p:ph type="title"/>
          </p:nvPr>
        </p:nvSpPr>
        <p:spPr>
          <a:xfrm>
            <a:off x="241497" y="548680"/>
            <a:ext cx="9814943" cy="838200"/>
          </a:xfrm>
        </p:spPr>
        <p:txBody>
          <a:bodyPr>
            <a:no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studies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6953820" y="6016501"/>
            <a:ext cx="387235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en-US" sz="1600" dirty="0">
                <a:latin typeface="Palatino Linotype" panose="02040502050505030304" pitchFamily="18" charset="0"/>
              </a:rPr>
              <a:t>(</a:t>
            </a:r>
            <a:r>
              <a:rPr lang="en-US" sz="1600" dirty="0" err="1">
                <a:latin typeface="Palatino Linotype" panose="02040502050505030304" pitchFamily="18" charset="0"/>
              </a:rPr>
              <a:t>Bossew</a:t>
            </a:r>
            <a:r>
              <a:rPr lang="en-US" sz="1600" dirty="0">
                <a:latin typeface="Palatino Linotype" panose="02040502050505030304" pitchFamily="18" charset="0"/>
              </a:rPr>
              <a:t>, 2015)</a:t>
            </a:r>
          </a:p>
        </p:txBody>
      </p:sp>
      <p:sp>
        <p:nvSpPr>
          <p:cNvPr id="7" name="Text Box 4"/>
          <p:cNvSpPr txBox="1"/>
          <p:nvPr/>
        </p:nvSpPr>
        <p:spPr>
          <a:xfrm>
            <a:off x="241497" y="1535906"/>
            <a:ext cx="4990407" cy="4770537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u="none" strike="noStrike" baseline="0" dirty="0" err="1">
                <a:latin typeface="PalatinoLinotype,Italic"/>
              </a:rPr>
              <a:t>Bossew</a:t>
            </a:r>
            <a:r>
              <a:rPr lang="en-US" sz="2400" b="1" u="none" strike="noStrike" baseline="0" dirty="0">
                <a:latin typeface="PalatinoLinotype,Italic"/>
              </a:rPr>
              <a:t> (2015)</a:t>
            </a:r>
          </a:p>
          <a:p>
            <a:r>
              <a:rPr lang="en-US" sz="2000" dirty="0">
                <a:latin typeface="PalatinoLinotype,Italic"/>
              </a:rPr>
              <a:t>(</a:t>
            </a:r>
            <a:r>
              <a:rPr lang="en-US" sz="2000" i="1" dirty="0">
                <a:latin typeface="PalatinoLinotype,Italic"/>
              </a:rPr>
              <a:t>GRP and </a:t>
            </a:r>
            <a:r>
              <a:rPr lang="en-US" sz="2000" i="1" dirty="0" err="1">
                <a:latin typeface="PalatinoLinotype,Italic"/>
              </a:rPr>
              <a:t>Randon</a:t>
            </a:r>
            <a:r>
              <a:rPr lang="en-US" sz="2000" i="1" dirty="0">
                <a:latin typeface="PalatinoLinotype,Italic"/>
              </a:rPr>
              <a:t> Prone Areas (RPA) for effective resource allocation</a:t>
            </a:r>
            <a:r>
              <a:rPr lang="en-US" sz="2000" dirty="0">
                <a:latin typeface="PalatinoLinotype,Italic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0" u="none" strike="noStrike" baseline="0" dirty="0">
                <a:latin typeface="PalatinoLinotype,Italic"/>
              </a:rPr>
              <a:t>Actual (IRC) is a factor of GRP and anthropogenic factors</a:t>
            </a:r>
          </a:p>
          <a:p>
            <a:endParaRPr lang="en-US" sz="2000" b="0" u="none" strike="noStrike" baseline="0" dirty="0">
              <a:latin typeface="PalatinoLinotype,Italic"/>
            </a:endParaRPr>
          </a:p>
          <a:p>
            <a:r>
              <a:rPr lang="en-US" sz="2000" i="1" dirty="0">
                <a:latin typeface="PalatinoLinotype,Italic"/>
              </a:rPr>
              <a:t>Geostatistical method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alatinoLinotype,Italic"/>
              </a:rPr>
              <a:t>Statistic related to IRC exceeds a threshold, mean or spatial mean</a:t>
            </a:r>
          </a:p>
          <a:p>
            <a:pPr lvl="1"/>
            <a:r>
              <a:rPr lang="en-US" sz="2000" dirty="0">
                <a:latin typeface="PalatinoLinotype,Italic"/>
              </a:rPr>
              <a:t>-Mapping the geogenic factor </a:t>
            </a:r>
            <a:endParaRPr lang="en-US" sz="2000" i="1" dirty="0">
              <a:latin typeface="PalatinoLinotype,Italic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0" u="none" strike="noStrike" baseline="0" dirty="0">
                <a:latin typeface="PalatinoLinotype,Italic"/>
              </a:rPr>
              <a:t>Geological normalization of the GRP data, interpolated and plotted in Surfer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alatinoLinotype,Italic"/>
              </a:rPr>
              <a:t>RPA map based on areas &gt;100 </a:t>
            </a:r>
            <a:r>
              <a:rPr lang="en-US" sz="2000" dirty="0" err="1">
                <a:latin typeface="PalatinoLinotype,Italic"/>
              </a:rPr>
              <a:t>Bq</a:t>
            </a:r>
            <a:r>
              <a:rPr lang="en-US" sz="2000" dirty="0">
                <a:latin typeface="PalatinoLinotype,Italic"/>
              </a:rPr>
              <a:t>/m2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1" u="none" strike="noStrike" baseline="0" dirty="0">
                <a:latin typeface="PalatinoLinotype,Italic"/>
              </a:rPr>
              <a:t>Outlook</a:t>
            </a:r>
            <a:r>
              <a:rPr lang="en-US" sz="2000" b="0" u="none" strike="noStrike" baseline="0" dirty="0">
                <a:latin typeface="PalatinoLinotype,Italic"/>
              </a:rPr>
              <a:t>: Clustering technique of Geology, merging or </a:t>
            </a:r>
            <a:r>
              <a:rPr lang="en-US" sz="2000" dirty="0">
                <a:latin typeface="PalatinoLinotype,Italic"/>
              </a:rPr>
              <a:t>sub-divisions</a:t>
            </a:r>
            <a:endParaRPr lang="en-US" sz="2000" b="0" u="none" strike="noStrike" baseline="0" dirty="0">
              <a:latin typeface="PalatinoLinotype,Italic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90" y="1570854"/>
            <a:ext cx="3892550" cy="4464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0" y="1535906"/>
            <a:ext cx="3302000" cy="41973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80" b="9043"/>
          <a:stretch>
            <a:fillRect/>
          </a:stretch>
        </p:blipFill>
        <p:spPr>
          <a:xfrm>
            <a:off x="5015880" y="1564963"/>
            <a:ext cx="3960440" cy="4742160"/>
          </a:xfrm>
          <a:prstGeom prst="rect">
            <a:avLst/>
          </a:prstGeom>
        </p:spPr>
      </p:pic>
      <p:sp>
        <p:nvSpPr>
          <p:cNvPr id="3075" name="Titel 2"/>
          <p:cNvSpPr>
            <a:spLocks noGrp="1"/>
          </p:cNvSpPr>
          <p:nvPr>
            <p:ph type="title"/>
          </p:nvPr>
        </p:nvSpPr>
        <p:spPr>
          <a:xfrm>
            <a:off x="241497" y="548680"/>
            <a:ext cx="9814943" cy="838200"/>
          </a:xfrm>
        </p:spPr>
        <p:txBody>
          <a:bodyPr>
            <a:no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studies</a:t>
            </a:r>
          </a:p>
        </p:txBody>
      </p:sp>
      <p:sp>
        <p:nvSpPr>
          <p:cNvPr id="7" name="Text Box 4"/>
          <p:cNvSpPr txBox="1"/>
          <p:nvPr/>
        </p:nvSpPr>
        <p:spPr>
          <a:xfrm>
            <a:off x="241497" y="1535906"/>
            <a:ext cx="5206431" cy="4770537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2400" b="1" u="none" strike="noStrike" baseline="0" dirty="0">
                <a:latin typeface="Palatino Linotype" panose="02040502050505030304" pitchFamily="18" charset="0"/>
              </a:rPr>
              <a:t>Peterman et. al (2020)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alatino Linotype" panose="02040502050505030304" pitchFamily="18" charset="0"/>
              </a:rPr>
              <a:t>4400 measuring points. (1990–2003)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0" u="none" strike="noStrike" baseline="0" dirty="0">
                <a:latin typeface="Palatino Linotype" panose="02040502050505030304" pitchFamily="18" charset="0"/>
              </a:rPr>
              <a:t>A Machine learning approach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MARS (</a:t>
            </a:r>
            <a:r>
              <a:rPr lang="en-US" sz="1600" b="0" i="0" u="none" strike="noStrike" baseline="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Multivariate adaptive regression splines </a:t>
            </a:r>
            <a:r>
              <a:rPr lang="en-US" sz="2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), SVM and Random Forest (best model)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000" b="0" u="none" strike="noStrike" baseline="0" dirty="0"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i="1" dirty="0">
                <a:latin typeface="Palatino Linotype" panose="02040502050505030304" pitchFamily="18" charset="0"/>
              </a:rPr>
              <a:t>Input parameters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alatino Linotype" panose="02040502050505030304" pitchFamily="18" charset="0"/>
              </a:rPr>
              <a:t>Geology, soil(physical-chemical &amp; </a:t>
            </a:r>
            <a:r>
              <a:rPr lang="en-US" sz="2000" dirty="0" err="1">
                <a:latin typeface="Palatino Linotype" panose="02040502050505030304" pitchFamily="18" charset="0"/>
              </a:rPr>
              <a:t>hydr</a:t>
            </a:r>
            <a:r>
              <a:rPr lang="en-US" sz="2000" dirty="0">
                <a:latin typeface="Palatino Linotype" panose="02040502050505030304" pitchFamily="18" charset="0"/>
              </a:rPr>
              <a:t>. Properties, Uranium content and Climate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i="1" dirty="0">
                <a:latin typeface="Palatino Linotype" panose="02040502050505030304" pitchFamily="18" charset="0"/>
              </a:rPr>
              <a:t>Result</a:t>
            </a:r>
            <a:r>
              <a:rPr lang="en-US" sz="2000" dirty="0">
                <a:latin typeface="Palatino Linotype" panose="02040502050505030304" pitchFamily="18" charset="0"/>
              </a:rPr>
              <a:t>: Geology, winter temperature, Hydraulic conductivity are important predictors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alatino Linotype" panose="02040502050505030304" pitchFamily="18" charset="0"/>
              </a:rPr>
              <a:t>More field data and better geological map and implement deep learning </a:t>
            </a:r>
            <a:r>
              <a:rPr lang="en-US" sz="2000" dirty="0" err="1">
                <a:latin typeface="Palatino Linotype" panose="02040502050505030304" pitchFamily="18" charset="0"/>
              </a:rPr>
              <a:t>techinques</a:t>
            </a:r>
            <a:endParaRPr lang="en-US" sz="2000" dirty="0">
              <a:latin typeface="Palatino Linotype" panose="0204050205050503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352" y="1535906"/>
            <a:ext cx="2016224" cy="4129297"/>
          </a:xfrm>
          <a:prstGeom prst="rect">
            <a:avLst/>
          </a:prstGeom>
        </p:spPr>
      </p:pic>
      <p:sp>
        <p:nvSpPr>
          <p:cNvPr id="16" name="Text Box 4"/>
          <p:cNvSpPr txBox="1"/>
          <p:nvPr/>
        </p:nvSpPr>
        <p:spPr>
          <a:xfrm>
            <a:off x="9264352" y="5621375"/>
            <a:ext cx="2614143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en-US" sz="1400" dirty="0">
                <a:latin typeface="Palatino Linotype" panose="02040502050505030304" pitchFamily="18" charset="0"/>
              </a:rPr>
              <a:t>RF model shows more details</a:t>
            </a:r>
          </a:p>
          <a:p>
            <a:endParaRPr lang="en-US" sz="1400" dirty="0">
              <a:latin typeface="Palatino Linotype" panose="02040502050505030304" pitchFamily="18" charset="0"/>
            </a:endParaRPr>
          </a:p>
          <a:p>
            <a:endParaRPr lang="en-US" sz="1400" dirty="0">
              <a:latin typeface="Palatino Linotype" panose="02040502050505030304" pitchFamily="18" charset="0"/>
            </a:endParaRPr>
          </a:p>
        </p:txBody>
      </p:sp>
      <p:sp>
        <p:nvSpPr>
          <p:cNvPr id="2" name="Text Box 4"/>
          <p:cNvSpPr txBox="1"/>
          <p:nvPr/>
        </p:nvSpPr>
        <p:spPr>
          <a:xfrm>
            <a:off x="6184081" y="6027711"/>
            <a:ext cx="192814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en-US" sz="1600" dirty="0">
                <a:latin typeface="Palatino Linotype" panose="02040502050505030304" pitchFamily="18" charset="0"/>
              </a:rPr>
              <a:t>(</a:t>
            </a:r>
            <a:r>
              <a:rPr lang="en-US" sz="1600" dirty="0" err="1">
                <a:latin typeface="Palatino Linotype" panose="02040502050505030304" pitchFamily="18" charset="0"/>
              </a:rPr>
              <a:t>Bossew</a:t>
            </a:r>
            <a:r>
              <a:rPr lang="en-US" sz="1600" dirty="0">
                <a:latin typeface="Palatino Linotype" panose="02040502050505030304" pitchFamily="18" charset="0"/>
              </a:rPr>
              <a:t>, 2015)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el 2"/>
          <p:cNvSpPr>
            <a:spLocks noGrp="1"/>
          </p:cNvSpPr>
          <p:nvPr>
            <p:ph type="title"/>
          </p:nvPr>
        </p:nvSpPr>
        <p:spPr>
          <a:xfrm>
            <a:off x="241497" y="548680"/>
            <a:ext cx="9814943" cy="838200"/>
          </a:xfrm>
        </p:spPr>
        <p:txBody>
          <a:bodyPr>
            <a:no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studies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7608168" y="5269460"/>
            <a:ext cx="3872359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en-US" sz="1400" b="0" i="0" u="none" strike="noStrike" baseline="0" dirty="0">
                <a:latin typeface="Palatino Linotype" panose="02040502050505030304" pitchFamily="18" charset="0"/>
              </a:rPr>
              <a:t>Peterman &amp; </a:t>
            </a:r>
            <a:r>
              <a:rPr lang="en-US" sz="1400" b="0" i="0" u="none" strike="noStrike" baseline="0" dirty="0" err="1">
                <a:latin typeface="Palatino Linotype" panose="02040502050505030304" pitchFamily="18" charset="0"/>
              </a:rPr>
              <a:t>Bossew</a:t>
            </a:r>
            <a:r>
              <a:rPr lang="en-US" sz="1400" b="0" i="0" u="none" strike="noStrike" baseline="0" dirty="0">
                <a:latin typeface="Palatino Linotype" panose="02040502050505030304" pitchFamily="18" charset="0"/>
              </a:rPr>
              <a:t> (2021)</a:t>
            </a:r>
          </a:p>
          <a:p>
            <a:pPr algn="l"/>
            <a:endParaRPr lang="en-US" sz="1400" dirty="0">
              <a:latin typeface="Palatino Linotype" panose="02040502050505030304" pitchFamily="18" charset="0"/>
            </a:endParaRPr>
          </a:p>
          <a:p>
            <a:pPr algn="l"/>
            <a:endParaRPr lang="en-US" sz="1400" dirty="0">
              <a:latin typeface="Palatino Linotype" panose="02040502050505030304" pitchFamily="18" charset="0"/>
            </a:endParaRPr>
          </a:p>
        </p:txBody>
      </p:sp>
      <p:sp>
        <p:nvSpPr>
          <p:cNvPr id="7" name="Text Box 4"/>
          <p:cNvSpPr txBox="1"/>
          <p:nvPr/>
        </p:nvSpPr>
        <p:spPr>
          <a:xfrm>
            <a:off x="252932" y="1196752"/>
            <a:ext cx="4978972" cy="5324535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t">
            <a:spAutoFit/>
          </a:bodyPr>
          <a:lstStyle/>
          <a:p>
            <a:endParaRPr lang="en-US" sz="2000" dirty="0">
              <a:latin typeface="Palatino Linotype" panose="0204050205050503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b="1" i="0" u="none" strike="noStrike" baseline="0" dirty="0">
                <a:solidFill>
                  <a:srgbClr val="000000"/>
                </a:solidFill>
                <a:latin typeface="Palatino Linotype" panose="02040502050505030304" pitchFamily="18" charset="0"/>
              </a:rPr>
              <a:t>Peterman &amp; 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Palatino Linotype" panose="02040502050505030304" pitchFamily="18" charset="0"/>
              </a:rPr>
              <a:t>Bossew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Palatino Linotype" panose="02040502050505030304" pitchFamily="18" charset="0"/>
              </a:rPr>
              <a:t> (2021)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Palatino Linotype" panose="02040502050505030304" pitchFamily="18" charset="0"/>
              </a:rPr>
              <a:t>      (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Palatino Linotype" panose="02040502050505030304" pitchFamily="18" charset="0"/>
              </a:rPr>
              <a:t>Mapping Indoor Rn 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>
                <a:latin typeface="Palatino Linotype" panose="02040502050505030304" pitchFamily="18" charset="0"/>
              </a:rPr>
              <a:t>Geological map 1:250 k instead of 1:1m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latin typeface="Palatino Linotype" panose="02040502050505030304" pitchFamily="18" charset="0"/>
              </a:rPr>
              <a:t>Data on residential buildings, 1:250,000 and normalized for house basement and average hazard (exceedance probability)</a:t>
            </a:r>
            <a:endParaRPr lang="en-US" sz="2000" dirty="0">
              <a:latin typeface="Palatino Linotype" panose="0204050205050503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0" i="1" u="none" strike="noStrike" baseline="0" dirty="0">
                <a:latin typeface="Palatino Linotype" panose="02040502050505030304" pitchFamily="18" charset="0"/>
              </a:rPr>
              <a:t>Modelled</a:t>
            </a:r>
            <a:r>
              <a:rPr lang="en-US" sz="2000" b="0" i="0" u="none" strike="noStrike" baseline="0" dirty="0">
                <a:latin typeface="Palatino Linotype" panose="02040502050505030304" pitchFamily="18" charset="0"/>
              </a:rPr>
              <a:t> IRC as a function of GRP via a </a:t>
            </a:r>
            <a:r>
              <a:rPr lang="en-US" sz="2000" dirty="0">
                <a:latin typeface="Palatino Linotype" panose="02040502050505030304" pitchFamily="18" charset="0"/>
              </a:rPr>
              <a:t>L</a:t>
            </a:r>
            <a:r>
              <a:rPr lang="en-US" sz="2000" b="0" i="0" u="none" strike="noStrike" baseline="0" dirty="0">
                <a:latin typeface="Palatino Linotype" panose="02040502050505030304" pitchFamily="18" charset="0"/>
              </a:rPr>
              <a:t>ogistic </a:t>
            </a:r>
            <a:r>
              <a:rPr lang="en-US" sz="2000" dirty="0">
                <a:latin typeface="Palatino Linotype" panose="02040502050505030304" pitchFamily="18" charset="0"/>
              </a:rPr>
              <a:t>R</a:t>
            </a:r>
            <a:r>
              <a:rPr lang="en-US" sz="2000" b="0" i="0" u="none" strike="noStrike" baseline="0" dirty="0">
                <a:latin typeface="Palatino Linotype" panose="02040502050505030304" pitchFamily="18" charset="0"/>
              </a:rPr>
              <a:t>egression model</a:t>
            </a:r>
            <a:endParaRPr lang="en-US" sz="2000" dirty="0">
              <a:latin typeface="Palatino Linotype" panose="0204050205050503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>
                <a:latin typeface="Palatino Linotype" panose="02040502050505030304" pitchFamily="18" charset="0"/>
              </a:rPr>
              <a:t>P(E) that IRC exceeds 100 or 300 </a:t>
            </a:r>
            <a:r>
              <a:rPr lang="en-US" sz="2000" dirty="0" err="1">
                <a:latin typeface="Palatino Linotype" panose="02040502050505030304" pitchFamily="18" charset="0"/>
              </a:rPr>
              <a:t>Bq</a:t>
            </a:r>
            <a:r>
              <a:rPr lang="en-US" sz="2000" dirty="0">
                <a:latin typeface="Palatino Linotype" panose="02040502050505030304" pitchFamily="18" charset="0"/>
              </a:rPr>
              <a:t>/m3,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i="1" dirty="0">
                <a:latin typeface="Palatino Linotype" panose="02040502050505030304" pitchFamily="18" charset="0"/>
              </a:rPr>
              <a:t>Results</a:t>
            </a:r>
            <a:r>
              <a:rPr lang="en-US" sz="2000" dirty="0">
                <a:latin typeface="Palatino Linotype" panose="02040502050505030304" pitchFamily="18" charset="0"/>
              </a:rPr>
              <a:t> showed 350k (1.9%) of the  17.8mi residential buildings with over 300 </a:t>
            </a:r>
            <a:r>
              <a:rPr lang="en-US" sz="2000" dirty="0" err="1">
                <a:latin typeface="Palatino Linotype" panose="02040502050505030304" pitchFamily="18" charset="0"/>
              </a:rPr>
              <a:t>Bq</a:t>
            </a:r>
            <a:r>
              <a:rPr lang="en-US" sz="2000" dirty="0">
                <a:latin typeface="Palatino Linotype" panose="02040502050505030304" pitchFamily="18" charset="0"/>
              </a:rPr>
              <a:t>/m3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5" r="6810" b="17365"/>
          <a:stretch>
            <a:fillRect/>
          </a:stretch>
        </p:blipFill>
        <p:spPr>
          <a:xfrm>
            <a:off x="5148968" y="1751816"/>
            <a:ext cx="7065460" cy="3543466"/>
          </a:xfrm>
          <a:prstGeom prst="rect">
            <a:avLst/>
          </a:prstGeom>
        </p:spPr>
      </p:pic>
      <p:sp>
        <p:nvSpPr>
          <p:cNvPr id="2" name="Text Box 4"/>
          <p:cNvSpPr txBox="1"/>
          <p:nvPr/>
        </p:nvSpPr>
        <p:spPr>
          <a:xfrm>
            <a:off x="7104112" y="5854235"/>
            <a:ext cx="387235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l"/>
            <a:r>
              <a:rPr lang="en-US" sz="1400" dirty="0">
                <a:latin typeface="Palatino Linotype" panose="02040502050505030304" pitchFamily="18" charset="0"/>
              </a:rPr>
              <a:t> Model (left) is more accurate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räsentationsvorlage_BWL9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1221</Words>
  <Application>Microsoft Office PowerPoint</Application>
  <PresentationFormat>Widescreen</PresentationFormat>
  <Paragraphs>228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Arial</vt:lpstr>
      <vt:lpstr>Bitstream Charter</vt:lpstr>
      <vt:lpstr>Calibri</vt:lpstr>
      <vt:lpstr>Calibri Light</vt:lpstr>
      <vt:lpstr>Courier New</vt:lpstr>
      <vt:lpstr>Palatino Linotype</vt:lpstr>
      <vt:lpstr>PalatinoLinotype,Italic</vt:lpstr>
      <vt:lpstr>Stafford</vt:lpstr>
      <vt:lpstr>Times New Roman</vt:lpstr>
      <vt:lpstr>Times New Roman MT Std</vt:lpstr>
      <vt:lpstr>Wingdings</vt:lpstr>
      <vt:lpstr>Präsentationsvorlage_BWL9</vt:lpstr>
      <vt:lpstr>1_Präsentationsvorlage_BWL9</vt:lpstr>
      <vt:lpstr>Using Machine Learning methods for  Geogenic Radon potential Mapping in Hessen</vt:lpstr>
      <vt:lpstr>Contents</vt:lpstr>
      <vt:lpstr>About Me</vt:lpstr>
      <vt:lpstr>Introduction</vt:lpstr>
      <vt:lpstr>Radon and Health</vt:lpstr>
      <vt:lpstr>Summary of previous work</vt:lpstr>
      <vt:lpstr>Previous studies</vt:lpstr>
      <vt:lpstr>Previous studies</vt:lpstr>
      <vt:lpstr>Previous studies</vt:lpstr>
      <vt:lpstr>Research Objectives</vt:lpstr>
      <vt:lpstr>Data and Methods</vt:lpstr>
      <vt:lpstr>Data and Methods</vt:lpstr>
      <vt:lpstr>Data Processing</vt:lpstr>
      <vt:lpstr>Model selection and Performance Metrics</vt:lpstr>
      <vt:lpstr>Modelling Strategy</vt:lpstr>
      <vt:lpstr>Comparing packages between R &amp; Python</vt:lpstr>
      <vt:lpstr>Targeted Outcome of the study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Governance and IWRM in Sierra Leone</dc:title>
  <dc:creator>Augustine Gbondo</dc:creator>
  <cp:lastModifiedBy>Augustine Gbondo</cp:lastModifiedBy>
  <cp:revision>37</cp:revision>
  <dcterms:created xsi:type="dcterms:W3CDTF">2021-02-26T09:04:00Z</dcterms:created>
  <dcterms:modified xsi:type="dcterms:W3CDTF">2023-05-13T11:32:54Z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1033-11.2.0.9031</vt:lpwstr>
  </property>
</Properties>
</file>