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8"/>
      <p:bold r:id="rId19"/>
      <p:italic r:id="rId20"/>
      <p:boldItalic r:id="rId21"/>
    </p:embeddedFont>
    <p:embeddedFont>
      <p:font typeface="Barlow Light" panose="00000400000000000000" pitchFamily="2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Georgia" panose="02040502050405020303" pitchFamily="18" charset="0"/>
      <p:regular r:id="rId30"/>
      <p:bold r:id="rId31"/>
      <p:italic r:id="rId32"/>
      <p:boldItalic r:id="rId33"/>
    </p:embeddedFont>
    <p:embeddedFont>
      <p:font typeface="Lora" pitchFamily="2" charset="0"/>
      <p:regular r:id="rId34"/>
      <p:bold r:id="rId35"/>
      <p:italic r:id="rId36"/>
      <p:boldItalic r:id="rId37"/>
    </p:embeddedFont>
    <p:embeddedFont>
      <p:font typeface="Playfair Display" panose="000005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20" Type="http://schemas.openxmlformats.org/officeDocument/2006/relationships/font" Target="fonts/font3.fntdata"/><Relationship Id="rId41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7588831f5_3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d7588831f5_3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d7588831f5_3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d7588831f5_3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7588831f5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7588831f5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7588831f5_3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d7588831f5_3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7588831f5_3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d7588831f5_3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7588831f5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7588831f5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7588831f5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7588831f5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7588831f5_3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7588831f5_3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7588831f5_3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7588831f5_3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8243b62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8243b62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7588831f5_3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7588831f5_3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  <a:effectLst>
            <a:outerShdw blurRad="14288" dist="9525" dir="16560000" algn="bl" rotWithShape="0">
              <a:schemeClr val="accent1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2550906"/>
            <a:ext cx="509100" cy="417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06425" y="2550906"/>
            <a:ext cx="212700" cy="4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0" name="Google Shape;60;p9"/>
          <p:cNvGrpSpPr/>
          <p:nvPr/>
        </p:nvGrpSpPr>
        <p:grpSpPr>
          <a:xfrm>
            <a:off x="0" y="4541156"/>
            <a:ext cx="719125" cy="41700"/>
            <a:chOff x="0" y="4541156"/>
            <a:chExt cx="719125" cy="41700"/>
          </a:xfrm>
        </p:grpSpPr>
        <p:sp>
          <p:nvSpPr>
            <p:cNvPr id="61" name="Google Shape;61;p9"/>
            <p:cNvSpPr/>
            <p:nvPr/>
          </p:nvSpPr>
          <p:spPr>
            <a:xfrm>
              <a:off x="0" y="454115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506425" y="454115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  <a:alpha val="29800"/>
                </a:srgbClr>
              </a:gs>
              <a:gs pos="100000">
                <a:srgbClr val="FFFFFF">
                  <a:alpha val="0"/>
                  <a:alpha val="2980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429325" y="352225"/>
            <a:ext cx="4809000" cy="158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 i="1">
                <a:latin typeface="Playfair Display"/>
                <a:ea typeface="Playfair Display"/>
                <a:cs typeface="Playfair Display"/>
                <a:sym typeface="Playfair Display"/>
              </a:rPr>
              <a:t>Bronco Banking:</a:t>
            </a:r>
            <a:endParaRPr sz="3600" b="0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0" i="1">
                <a:latin typeface="Playfair Display"/>
                <a:ea typeface="Playfair Display"/>
                <a:cs typeface="Playfair Display"/>
                <a:sym typeface="Playfair Display"/>
              </a:rPr>
              <a:t>An ATM System</a:t>
            </a:r>
            <a:endParaRPr sz="5400" b="0" i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73" name="Google Shape;73;p11"/>
          <p:cNvGrpSpPr/>
          <p:nvPr/>
        </p:nvGrpSpPr>
        <p:grpSpPr>
          <a:xfrm>
            <a:off x="5854963" y="-572599"/>
            <a:ext cx="2761840" cy="4403503"/>
            <a:chOff x="5070100" y="-572576"/>
            <a:chExt cx="3546732" cy="5523712"/>
          </a:xfrm>
        </p:grpSpPr>
        <p:sp>
          <p:nvSpPr>
            <p:cNvPr id="74" name="Google Shape;74;p11"/>
            <p:cNvSpPr/>
            <p:nvPr/>
          </p:nvSpPr>
          <p:spPr>
            <a:xfrm>
              <a:off x="6375228" y="-572576"/>
              <a:ext cx="465364" cy="2642770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6556947" y="3253174"/>
              <a:ext cx="464782" cy="1369591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7068432" y="-118583"/>
              <a:ext cx="131465" cy="2079689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6460572" y="4203456"/>
              <a:ext cx="301323" cy="451751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7467866" y="1205886"/>
              <a:ext cx="464782" cy="1241169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7716352" y="1106731"/>
              <a:ext cx="297833" cy="44616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7341302" y="3161847"/>
              <a:ext cx="1163410" cy="1197587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7189772" y="3404311"/>
              <a:ext cx="131465" cy="1546825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8281830" y="4048322"/>
              <a:ext cx="301323" cy="451751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5366772" y="2053039"/>
              <a:ext cx="947016" cy="2298811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5516560" y="3165592"/>
              <a:ext cx="564254" cy="394563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5575198" y="3335550"/>
              <a:ext cx="447331" cy="327156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5070100" y="3267682"/>
              <a:ext cx="659072" cy="575865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5618741" y="2677182"/>
              <a:ext cx="426390" cy="212100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5983922" y="2592420"/>
              <a:ext cx="171021" cy="256991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5543847" y="2718873"/>
              <a:ext cx="171021" cy="256991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7716352" y="2678342"/>
              <a:ext cx="900480" cy="987861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0000"/>
                  </a:srgbClr>
                </a:gs>
                <a:gs pos="100000">
                  <a:srgbClr val="FFFFFF">
                    <a:alpha val="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7946259" y="2924287"/>
              <a:ext cx="271075" cy="212680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7946840" y="3036819"/>
              <a:ext cx="577051" cy="389333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7797052" y="2835447"/>
              <a:ext cx="102380" cy="151850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410315" y="1248496"/>
              <a:ext cx="900480" cy="987861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5640222" y="1494441"/>
              <a:ext cx="271075" cy="212680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5640803" y="1606973"/>
              <a:ext cx="577052" cy="389333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5491015" y="1405600"/>
              <a:ext cx="102380" cy="151850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6753181" y="2011247"/>
              <a:ext cx="744582" cy="111750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6892519" y="2504904"/>
              <a:ext cx="101216" cy="138044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6891938" y="2683563"/>
              <a:ext cx="114013" cy="162260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6580170" y="2127259"/>
              <a:ext cx="744582" cy="111750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11"/>
          <p:cNvSpPr txBox="1"/>
          <p:nvPr/>
        </p:nvSpPr>
        <p:spPr>
          <a:xfrm>
            <a:off x="711475" y="2190375"/>
            <a:ext cx="4476000" cy="2435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B4A7D6"/>
                </a:solidFill>
                <a:latin typeface="Lora"/>
                <a:ea typeface="Lora"/>
                <a:cs typeface="Lora"/>
                <a:sym typeface="Lora"/>
              </a:rPr>
              <a:t>Group 3:</a:t>
            </a:r>
            <a:endParaRPr sz="1800" b="1" dirty="0">
              <a:solidFill>
                <a:srgbClr val="B4A7D6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4A7D6"/>
              </a:buClr>
              <a:buSzPts val="1800"/>
              <a:buFont typeface="Lora"/>
              <a:buChar char="●"/>
            </a:pPr>
            <a:r>
              <a:rPr lang="en-US" sz="1800" dirty="0">
                <a:solidFill>
                  <a:srgbClr val="B4A7D6"/>
                </a:solidFill>
                <a:latin typeface="Lora"/>
                <a:ea typeface="Lora"/>
                <a:cs typeface="Lora"/>
                <a:sym typeface="Lora"/>
              </a:rPr>
              <a:t>Mark Barros</a:t>
            </a: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4A7D6"/>
              </a:buClr>
              <a:buSzPts val="1800"/>
              <a:buFont typeface="Lora"/>
              <a:buChar char="●"/>
            </a:pPr>
            <a:r>
              <a:rPr lang="en-US" sz="1800" dirty="0">
                <a:solidFill>
                  <a:srgbClr val="B4A7D6"/>
                </a:solidFill>
                <a:latin typeface="Lora"/>
                <a:ea typeface="Lora"/>
                <a:cs typeface="Lora"/>
                <a:sym typeface="Lora"/>
              </a:rPr>
              <a:t>Rosalinda Chamale</a:t>
            </a: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4A7D6"/>
              </a:buClr>
              <a:buSzPts val="1800"/>
              <a:buFont typeface="Lora"/>
              <a:buChar char="●"/>
            </a:pPr>
            <a:r>
              <a:rPr lang="en" sz="1800" dirty="0">
                <a:solidFill>
                  <a:srgbClr val="B4A7D6"/>
                </a:solidFill>
                <a:latin typeface="Lora"/>
                <a:ea typeface="Lora"/>
                <a:cs typeface="Lora"/>
                <a:sym typeface="Lora"/>
              </a:rPr>
              <a:t>Anthony Zhang</a:t>
            </a:r>
            <a:endParaRPr sz="1800" dirty="0">
              <a:solidFill>
                <a:srgbClr val="B4A7D6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4A7D6"/>
              </a:buClr>
              <a:buSzPts val="1800"/>
              <a:buFont typeface="Lora"/>
              <a:buChar char="●"/>
            </a:pPr>
            <a:r>
              <a:rPr lang="en" sz="1800" dirty="0">
                <a:solidFill>
                  <a:srgbClr val="B4A7D6"/>
                </a:solidFill>
                <a:latin typeface="Lora"/>
                <a:ea typeface="Lora"/>
                <a:cs typeface="Lora"/>
                <a:sym typeface="Lora"/>
              </a:rPr>
              <a:t>Dexxer Medina</a:t>
            </a:r>
            <a:endParaRPr sz="1800" dirty="0">
              <a:solidFill>
                <a:srgbClr val="B4A7D6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4A7D6"/>
              </a:buClr>
              <a:buSzPts val="1800"/>
              <a:buFont typeface="Lora"/>
              <a:buChar char="●"/>
            </a:pPr>
            <a:r>
              <a:rPr lang="en" sz="1800" dirty="0">
                <a:solidFill>
                  <a:srgbClr val="B4A7D6"/>
                </a:solidFill>
                <a:latin typeface="Lora"/>
                <a:ea typeface="Lora"/>
                <a:cs typeface="Lora"/>
                <a:sym typeface="Lora"/>
              </a:rPr>
              <a:t>Anthony Sepulveda</a:t>
            </a:r>
            <a:endParaRPr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3" name="Google Shape;103;p11"/>
          <p:cNvSpPr txBox="1"/>
          <p:nvPr/>
        </p:nvSpPr>
        <p:spPr>
          <a:xfrm>
            <a:off x="5072975" y="3862500"/>
            <a:ext cx="3814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 3560-03</a:t>
            </a:r>
            <a:endParaRPr i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Object-Oriented Design and Programming</a:t>
            </a:r>
            <a:endParaRPr i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Cal Poly Pomona – Spring 2021</a:t>
            </a:r>
            <a:endParaRPr i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Professor T. Damavandi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2990700" cy="87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</a:t>
            </a:r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body" idx="1"/>
          </p:nvPr>
        </p:nvSpPr>
        <p:spPr>
          <a:xfrm>
            <a:off x="855275" y="2115950"/>
            <a:ext cx="2488500" cy="226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Windows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Controllers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Database Ops</a:t>
            </a:r>
            <a:endParaRPr b="1"/>
          </a:p>
        </p:txBody>
      </p:sp>
      <p:pic>
        <p:nvPicPr>
          <p:cNvPr id="257" name="Google Shape;2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139" y="0"/>
            <a:ext cx="548086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1560000" cy="175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263" name="Google Shape;263;p2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64" name="Google Shape;2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241" y="0"/>
            <a:ext cx="642275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1"/>
          <p:cNvSpPr txBox="1">
            <a:spLocks noGrp="1"/>
          </p:cNvSpPr>
          <p:nvPr>
            <p:ph type="body" idx="2"/>
          </p:nvPr>
        </p:nvSpPr>
        <p:spPr>
          <a:xfrm>
            <a:off x="391750" y="2108875"/>
            <a:ext cx="1976100" cy="233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</a:rPr>
              <a:t>Since at its core the ATM is a database, we focused a significant amount of time on its design.</a:t>
            </a:r>
            <a:endParaRPr sz="1400" b="1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 We Encountered</a:t>
            </a:r>
            <a:endParaRPr/>
          </a:p>
        </p:txBody>
      </p:sp>
      <p:sp>
        <p:nvSpPr>
          <p:cNvPr id="271" name="Google Shape;271;p22"/>
          <p:cNvSpPr txBox="1">
            <a:spLocks noGrp="1"/>
          </p:cNvSpPr>
          <p:nvPr>
            <p:ph type="body" idx="1"/>
          </p:nvPr>
        </p:nvSpPr>
        <p:spPr>
          <a:xfrm>
            <a:off x="855275" y="1811150"/>
            <a:ext cx="7511100" cy="264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Lack of a centralized database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Minor changes to the database once in the coding stage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Misunderstanding about the difference between a frozen account and a denial of ATM access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Scope creep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73" name="Google Shape;273;p2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123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Learned and how we can Apply it</a:t>
            </a:r>
            <a:endParaRPr/>
          </a:p>
        </p:txBody>
      </p:sp>
      <p:sp>
        <p:nvSpPr>
          <p:cNvPr id="279" name="Google Shape;279;p23"/>
          <p:cNvSpPr txBox="1">
            <a:spLocks noGrp="1"/>
          </p:cNvSpPr>
          <p:nvPr>
            <p:ph type="body" idx="1"/>
          </p:nvPr>
        </p:nvSpPr>
        <p:spPr>
          <a:xfrm>
            <a:off x="855275" y="1582550"/>
            <a:ext cx="7646700" cy="143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The importance of getting the schema right from the outset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The importance of scrutinizing every aspect of the project in the planning stage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The importance of models and diagrams in the planning stage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The importance of communication between group mates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The importance of being thoroughly organized</a:t>
            </a:r>
            <a:endParaRPr sz="15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280" name="Google Shape;280;p23"/>
          <p:cNvSpPr txBox="1">
            <a:spLocks noGrp="1"/>
          </p:cNvSpPr>
          <p:nvPr>
            <p:ph type="body" idx="2"/>
          </p:nvPr>
        </p:nvSpPr>
        <p:spPr>
          <a:xfrm>
            <a:off x="855300" y="3753525"/>
            <a:ext cx="7433400" cy="65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</a:rPr>
              <a:t>These things are important because they saved us precious time and spared us unnecessary frustration.</a:t>
            </a:r>
            <a:endParaRPr sz="1200" b="1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</a:rPr>
              <a:t>We can practice these things on all future projects.</a:t>
            </a:r>
            <a:endParaRPr sz="1200" b="1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</a:endParaRPr>
          </a:p>
        </p:txBody>
      </p:sp>
      <p:sp>
        <p:nvSpPr>
          <p:cNvPr id="281" name="Google Shape;281;p2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>
            <a:spLocks noGrp="1"/>
          </p:cNvSpPr>
          <p:nvPr>
            <p:ph type="ctrTitle"/>
          </p:nvPr>
        </p:nvSpPr>
        <p:spPr>
          <a:xfrm>
            <a:off x="276750" y="268850"/>
            <a:ext cx="8553600" cy="50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Software Used in the making of Bronco Banking</a:t>
            </a:r>
            <a:endParaRPr sz="3100"/>
          </a:p>
        </p:txBody>
      </p:sp>
      <p:sp>
        <p:nvSpPr>
          <p:cNvPr id="287" name="Google Shape;287;p24"/>
          <p:cNvSpPr txBox="1">
            <a:spLocks noGrp="1"/>
          </p:cNvSpPr>
          <p:nvPr>
            <p:ph type="subTitle" idx="1"/>
          </p:nvPr>
        </p:nvSpPr>
        <p:spPr>
          <a:xfrm>
            <a:off x="1020475" y="1155488"/>
            <a:ext cx="3715500" cy="288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JavaFX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Scene Builder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Eclipse IDE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MySQL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Git</a:t>
            </a:r>
            <a:endParaRPr/>
          </a:p>
        </p:txBody>
      </p:sp>
      <p:sp>
        <p:nvSpPr>
          <p:cNvPr id="288" name="Google Shape;288;p24"/>
          <p:cNvSpPr txBox="1"/>
          <p:nvPr/>
        </p:nvSpPr>
        <p:spPr>
          <a:xfrm>
            <a:off x="1256750" y="4371200"/>
            <a:ext cx="7012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Note:</a:t>
            </a:r>
            <a:r>
              <a:rPr lang="en" sz="2100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rPr>
              <a:t> No Broncos were harmed in the making of this ATM.</a:t>
            </a:r>
            <a:endParaRPr sz="2100">
              <a:solidFill>
                <a:schemeClr val="l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289" name="Google Shape;2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472" y="1562025"/>
            <a:ext cx="1901001" cy="84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5050" y="2584485"/>
            <a:ext cx="985300" cy="1046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6300" y="893888"/>
            <a:ext cx="1801500" cy="47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2688" y="2922781"/>
            <a:ext cx="1677318" cy="92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96402" y="1492023"/>
            <a:ext cx="1509724" cy="71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01876" y="2922775"/>
            <a:ext cx="903338" cy="916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3824750"/>
            <a:ext cx="1117051" cy="131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Concludes our Slide Presentation</a:t>
            </a:r>
            <a:endParaRPr/>
          </a:p>
        </p:txBody>
      </p:sp>
      <p:sp>
        <p:nvSpPr>
          <p:cNvPr id="301" name="Google Shape;301;p25"/>
          <p:cNvSpPr txBox="1">
            <a:spLocks noGrp="1"/>
          </p:cNvSpPr>
          <p:nvPr>
            <p:ph type="body" idx="3"/>
          </p:nvPr>
        </p:nvSpPr>
        <p:spPr>
          <a:xfrm>
            <a:off x="5721475" y="4234050"/>
            <a:ext cx="3039000" cy="34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b="1"/>
              <a:t>… now for a demonstration.</a:t>
            </a:r>
            <a:r>
              <a:rPr lang="en"/>
              <a:t> </a:t>
            </a:r>
            <a:endParaRPr/>
          </a:p>
        </p:txBody>
      </p:sp>
      <p:sp>
        <p:nvSpPr>
          <p:cNvPr id="302" name="Google Shape;302;p2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03" name="Google Shape;303;p25"/>
          <p:cNvSpPr txBox="1">
            <a:spLocks noGrp="1"/>
          </p:cNvSpPr>
          <p:nvPr>
            <p:ph type="body" idx="1"/>
          </p:nvPr>
        </p:nvSpPr>
        <p:spPr>
          <a:xfrm>
            <a:off x="855275" y="1582550"/>
            <a:ext cx="4618200" cy="20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Any questions or comments so far?</a:t>
            </a:r>
            <a:endParaRPr b="1"/>
          </a:p>
        </p:txBody>
      </p:sp>
      <p:grpSp>
        <p:nvGrpSpPr>
          <p:cNvPr id="304" name="Google Shape;304;p25"/>
          <p:cNvGrpSpPr/>
          <p:nvPr/>
        </p:nvGrpSpPr>
        <p:grpSpPr>
          <a:xfrm>
            <a:off x="6203168" y="936540"/>
            <a:ext cx="2258488" cy="3008715"/>
            <a:chOff x="5044019" y="586841"/>
            <a:chExt cx="3387563" cy="3969805"/>
          </a:xfrm>
        </p:grpSpPr>
        <p:sp>
          <p:nvSpPr>
            <p:cNvPr id="305" name="Google Shape;305;p25"/>
            <p:cNvSpPr/>
            <p:nvPr/>
          </p:nvSpPr>
          <p:spPr>
            <a:xfrm>
              <a:off x="6777566" y="860252"/>
              <a:ext cx="871397" cy="2381460"/>
            </a:xfrm>
            <a:custGeom>
              <a:avLst/>
              <a:gdLst/>
              <a:ahLst/>
              <a:cxnLst/>
              <a:rect l="l" t="t" r="r" b="b"/>
              <a:pathLst>
                <a:path w="1502409" h="4105966" extrusionOk="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6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6805141" y="1456232"/>
              <a:ext cx="409434" cy="549734"/>
            </a:xfrm>
            <a:custGeom>
              <a:avLst/>
              <a:gdLst/>
              <a:ahLst/>
              <a:cxnLst/>
              <a:rect l="l" t="t" r="r" b="b"/>
              <a:pathLst>
                <a:path w="705920" h="947817" extrusionOk="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5392029" y="1718149"/>
              <a:ext cx="777368" cy="854214"/>
            </a:xfrm>
            <a:custGeom>
              <a:avLst/>
              <a:gdLst/>
              <a:ahLst/>
              <a:cxnLst/>
              <a:rect l="l" t="t" r="r" b="b"/>
              <a:pathLst>
                <a:path w="1340290" h="1472783" extrusionOk="0">
                  <a:moveTo>
                    <a:pt x="1340291" y="774135"/>
                  </a:moveTo>
                  <a:lnTo>
                    <a:pt x="0" y="0"/>
                  </a:lnTo>
                  <a:lnTo>
                    <a:pt x="0" y="698649"/>
                  </a:lnTo>
                  <a:lnTo>
                    <a:pt x="1340291" y="1472784"/>
                  </a:lnTo>
                  <a:lnTo>
                    <a:pt x="1340291" y="77413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5461259" y="1853896"/>
              <a:ext cx="88443" cy="131404"/>
            </a:xfrm>
            <a:custGeom>
              <a:avLst/>
              <a:gdLst/>
              <a:ahLst/>
              <a:cxnLst/>
              <a:rect l="l" t="t" r="r" b="b"/>
              <a:pathLst>
                <a:path w="152488" h="226558" extrusionOk="0">
                  <a:moveTo>
                    <a:pt x="152488" y="157447"/>
                  </a:moveTo>
                  <a:cubicBezTo>
                    <a:pt x="152488" y="215266"/>
                    <a:pt x="118780" y="241767"/>
                    <a:pt x="76244" y="217675"/>
                  </a:cubicBezTo>
                  <a:cubicBezTo>
                    <a:pt x="34510" y="193584"/>
                    <a:pt x="0" y="126931"/>
                    <a:pt x="0" y="69112"/>
                  </a:cubicBezTo>
                  <a:cubicBezTo>
                    <a:pt x="0" y="11293"/>
                    <a:pt x="33708" y="-15208"/>
                    <a:pt x="76244" y="8884"/>
                  </a:cubicBezTo>
                  <a:cubicBezTo>
                    <a:pt x="118780" y="32975"/>
                    <a:pt x="152488" y="99628"/>
                    <a:pt x="152488" y="1574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5590427" y="1918093"/>
              <a:ext cx="283483" cy="226828"/>
            </a:xfrm>
            <a:custGeom>
              <a:avLst/>
              <a:gdLst/>
              <a:ahLst/>
              <a:cxnLst/>
              <a:rect l="l" t="t" r="r" b="b"/>
              <a:pathLst>
                <a:path w="488764" h="391082" extrusionOk="0">
                  <a:moveTo>
                    <a:pt x="0" y="0"/>
                  </a:moveTo>
                  <a:lnTo>
                    <a:pt x="488765" y="281869"/>
                  </a:lnTo>
                  <a:lnTo>
                    <a:pt x="488765" y="391083"/>
                  </a:lnTo>
                  <a:lnTo>
                    <a:pt x="0" y="110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5590892" y="2053869"/>
              <a:ext cx="498074" cy="350721"/>
            </a:xfrm>
            <a:custGeom>
              <a:avLst/>
              <a:gdLst/>
              <a:ahLst/>
              <a:cxnLst/>
              <a:rect l="l" t="t" r="r" b="b"/>
              <a:pathLst>
                <a:path w="858749" h="604692" extrusionOk="0">
                  <a:moveTo>
                    <a:pt x="0" y="0"/>
                  </a:moveTo>
                  <a:lnTo>
                    <a:pt x="858749" y="495479"/>
                  </a:lnTo>
                  <a:lnTo>
                    <a:pt x="858749" y="604692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6576380" y="1029506"/>
              <a:ext cx="871398" cy="2381460"/>
            </a:xfrm>
            <a:custGeom>
              <a:avLst/>
              <a:gdLst/>
              <a:ahLst/>
              <a:cxnLst/>
              <a:rect l="l" t="t" r="r" b="b"/>
              <a:pathLst>
                <a:path w="1502410" h="4105966" extrusionOk="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7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6660478" y="2074328"/>
              <a:ext cx="700097" cy="467628"/>
            </a:xfrm>
            <a:custGeom>
              <a:avLst/>
              <a:gdLst/>
              <a:ahLst/>
              <a:cxnLst/>
              <a:rect l="l" t="t" r="r" b="b"/>
              <a:pathLst>
                <a:path w="1207064" h="806256" extrusionOk="0">
                  <a:moveTo>
                    <a:pt x="0" y="0"/>
                  </a:moveTo>
                  <a:lnTo>
                    <a:pt x="1207064" y="697043"/>
                  </a:lnTo>
                  <a:lnTo>
                    <a:pt x="1207064" y="806257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6709265" y="2228238"/>
              <a:ext cx="601879" cy="411271"/>
            </a:xfrm>
            <a:custGeom>
              <a:avLst/>
              <a:gdLst/>
              <a:ahLst/>
              <a:cxnLst/>
              <a:rect l="l" t="t" r="r" b="b"/>
              <a:pathLst>
                <a:path w="1037722" h="709088" extrusionOk="0">
                  <a:moveTo>
                    <a:pt x="0" y="0"/>
                  </a:moveTo>
                  <a:lnTo>
                    <a:pt x="1037722" y="599874"/>
                  </a:lnTo>
                  <a:lnTo>
                    <a:pt x="1037722" y="709088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6349174" y="2265437"/>
              <a:ext cx="514367" cy="506753"/>
            </a:xfrm>
            <a:custGeom>
              <a:avLst/>
              <a:gdLst/>
              <a:ahLst/>
              <a:cxnLst/>
              <a:rect l="l" t="t" r="r" b="b"/>
              <a:pathLst>
                <a:path w="886839" h="873712" extrusionOk="0">
                  <a:moveTo>
                    <a:pt x="0" y="361370"/>
                  </a:moveTo>
                  <a:lnTo>
                    <a:pt x="0" y="0"/>
                  </a:lnTo>
                  <a:lnTo>
                    <a:pt x="886839" y="512342"/>
                  </a:lnTo>
                  <a:lnTo>
                    <a:pt x="886839" y="873712"/>
                  </a:lnTo>
                  <a:lnTo>
                    <a:pt x="0" y="36137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7969816" y="2357395"/>
              <a:ext cx="461766" cy="1090011"/>
            </a:xfrm>
            <a:custGeom>
              <a:avLst/>
              <a:gdLst/>
              <a:ahLst/>
              <a:cxnLst/>
              <a:rect l="l" t="t" r="r" b="b"/>
              <a:pathLst>
                <a:path w="796148" h="1879329" extrusionOk="0">
                  <a:moveTo>
                    <a:pt x="294543" y="125463"/>
                  </a:moveTo>
                  <a:cubicBezTo>
                    <a:pt x="225522" y="15446"/>
                    <a:pt x="130016" y="991"/>
                    <a:pt x="126003" y="188"/>
                  </a:cubicBezTo>
                  <a:cubicBezTo>
                    <a:pt x="116373" y="-1418"/>
                    <a:pt x="110754" y="7416"/>
                    <a:pt x="110754" y="20264"/>
                  </a:cubicBezTo>
                  <a:lnTo>
                    <a:pt x="110754" y="310967"/>
                  </a:lnTo>
                  <a:cubicBezTo>
                    <a:pt x="110754" y="409741"/>
                    <a:pt x="77046" y="473182"/>
                    <a:pt x="10433" y="500485"/>
                  </a:cubicBezTo>
                  <a:cubicBezTo>
                    <a:pt x="4013" y="502894"/>
                    <a:pt x="0" y="510122"/>
                    <a:pt x="0" y="519758"/>
                  </a:cubicBezTo>
                  <a:cubicBezTo>
                    <a:pt x="0" y="659488"/>
                    <a:pt x="2408" y="1259362"/>
                    <a:pt x="3210" y="1446472"/>
                  </a:cubicBezTo>
                  <a:cubicBezTo>
                    <a:pt x="3210" y="1477790"/>
                    <a:pt x="24879" y="1514731"/>
                    <a:pt x="51364" y="1529988"/>
                  </a:cubicBezTo>
                  <a:cubicBezTo>
                    <a:pt x="194222" y="1612702"/>
                    <a:pt x="604335" y="1849600"/>
                    <a:pt x="604335" y="1849600"/>
                  </a:cubicBezTo>
                  <a:cubicBezTo>
                    <a:pt x="713484" y="1913040"/>
                    <a:pt x="783308" y="1873691"/>
                    <a:pt x="795346" y="1743598"/>
                  </a:cubicBezTo>
                  <a:lnTo>
                    <a:pt x="796149" y="1167815"/>
                  </a:lnTo>
                  <a:cubicBezTo>
                    <a:pt x="796149" y="1080283"/>
                    <a:pt x="780900" y="990342"/>
                    <a:pt x="732746" y="915659"/>
                  </a:cubicBezTo>
                  <a:cubicBezTo>
                    <a:pt x="705458" y="873098"/>
                    <a:pt x="673355" y="840173"/>
                    <a:pt x="639648" y="820900"/>
                  </a:cubicBezTo>
                  <a:lnTo>
                    <a:pt x="359551" y="659488"/>
                  </a:lnTo>
                  <a:lnTo>
                    <a:pt x="359551" y="389665"/>
                  </a:lnTo>
                  <a:cubicBezTo>
                    <a:pt x="360353" y="283663"/>
                    <a:pt x="337882" y="195328"/>
                    <a:pt x="294543" y="12546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7752832" y="2514669"/>
              <a:ext cx="181541" cy="699114"/>
            </a:xfrm>
            <a:custGeom>
              <a:avLst/>
              <a:gdLst/>
              <a:ahLst/>
              <a:cxnLst/>
              <a:rect l="l" t="t" r="r" b="b"/>
              <a:pathLst>
                <a:path w="313002" h="1205369" extrusionOk="0">
                  <a:moveTo>
                    <a:pt x="0" y="0"/>
                  </a:moveTo>
                  <a:lnTo>
                    <a:pt x="313002" y="180685"/>
                  </a:lnTo>
                  <a:lnTo>
                    <a:pt x="313002" y="1205370"/>
                  </a:lnTo>
                  <a:lnTo>
                    <a:pt x="0" y="1024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5044019" y="586841"/>
              <a:ext cx="1385764" cy="1632975"/>
            </a:xfrm>
            <a:custGeom>
              <a:avLst/>
              <a:gdLst/>
              <a:ahLst/>
              <a:cxnLst/>
              <a:rect l="l" t="t" r="r" b="b"/>
              <a:pathLst>
                <a:path w="2389249" h="2815474" extrusionOk="0">
                  <a:moveTo>
                    <a:pt x="2388447" y="1379631"/>
                  </a:moveTo>
                  <a:lnTo>
                    <a:pt x="0" y="0"/>
                  </a:lnTo>
                  <a:lnTo>
                    <a:pt x="803" y="1245522"/>
                  </a:lnTo>
                  <a:lnTo>
                    <a:pt x="2178173" y="2503090"/>
                  </a:lnTo>
                  <a:lnTo>
                    <a:pt x="2389249" y="2815474"/>
                  </a:lnTo>
                  <a:lnTo>
                    <a:pt x="2388447" y="137963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5768382" y="1180626"/>
              <a:ext cx="303500" cy="238472"/>
            </a:xfrm>
            <a:custGeom>
              <a:avLst/>
              <a:gdLst/>
              <a:ahLst/>
              <a:cxnLst/>
              <a:rect l="l" t="t" r="r" b="b"/>
              <a:pathLst>
                <a:path w="523275" h="411158" extrusionOk="0">
                  <a:moveTo>
                    <a:pt x="523275" y="30194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523275" y="411159"/>
                  </a:lnTo>
                  <a:lnTo>
                    <a:pt x="523275" y="30194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5320940" y="1049036"/>
              <a:ext cx="751766" cy="497438"/>
            </a:xfrm>
            <a:custGeom>
              <a:avLst/>
              <a:gdLst/>
              <a:ahLst/>
              <a:cxnLst/>
              <a:rect l="l" t="t" r="r" b="b"/>
              <a:pathLst>
                <a:path w="1296149" h="857651" extrusionOk="0">
                  <a:moveTo>
                    <a:pt x="1296150" y="748438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296150" y="857652"/>
                  </a:lnTo>
                  <a:lnTo>
                    <a:pt x="1296150" y="7484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5166217" y="1086234"/>
              <a:ext cx="906775" cy="587331"/>
            </a:xfrm>
            <a:custGeom>
              <a:avLst/>
              <a:gdLst/>
              <a:ahLst/>
              <a:cxnLst/>
              <a:rect l="l" t="t" r="r" b="b"/>
              <a:pathLst>
                <a:path w="1563405" h="1012639" extrusionOk="0">
                  <a:moveTo>
                    <a:pt x="1563405" y="90342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563405" y="1012639"/>
                  </a:lnTo>
                  <a:lnTo>
                    <a:pt x="1563405" y="90342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6145665" y="1393197"/>
              <a:ext cx="157335" cy="234134"/>
            </a:xfrm>
            <a:custGeom>
              <a:avLst/>
              <a:gdLst/>
              <a:ahLst/>
              <a:cxnLst/>
              <a:rect l="l" t="t" r="r" b="b"/>
              <a:pathLst>
                <a:path w="271268" h="403680" extrusionOk="0">
                  <a:moveTo>
                    <a:pt x="0" y="123544"/>
                  </a:moveTo>
                  <a:cubicBezTo>
                    <a:pt x="0" y="226333"/>
                    <a:pt x="60995" y="344381"/>
                    <a:pt x="135634" y="387745"/>
                  </a:cubicBezTo>
                  <a:cubicBezTo>
                    <a:pt x="210273" y="431110"/>
                    <a:pt x="271268" y="382927"/>
                    <a:pt x="271268" y="280137"/>
                  </a:cubicBezTo>
                  <a:cubicBezTo>
                    <a:pt x="271268" y="177347"/>
                    <a:pt x="210273" y="59300"/>
                    <a:pt x="135634" y="15935"/>
                  </a:cubicBezTo>
                  <a:cubicBezTo>
                    <a:pt x="60995" y="-27429"/>
                    <a:pt x="0" y="20754"/>
                    <a:pt x="0" y="1235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7022893" y="3034057"/>
              <a:ext cx="1385764" cy="1522588"/>
            </a:xfrm>
            <a:custGeom>
              <a:avLst/>
              <a:gdLst/>
              <a:ahLst/>
              <a:cxnLst/>
              <a:rect l="l" t="t" r="r" b="b"/>
              <a:pathLst>
                <a:path w="2389248" h="2625152" extrusionOk="0">
                  <a:moveTo>
                    <a:pt x="0" y="0"/>
                  </a:moveTo>
                  <a:lnTo>
                    <a:pt x="2388447" y="1379630"/>
                  </a:lnTo>
                  <a:lnTo>
                    <a:pt x="2389249" y="2625153"/>
                  </a:lnTo>
                  <a:lnTo>
                    <a:pt x="211076" y="1367585"/>
                  </a:lnTo>
                  <a:lnTo>
                    <a:pt x="803" y="14366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7378337" y="3415345"/>
              <a:ext cx="303499" cy="238472"/>
            </a:xfrm>
            <a:custGeom>
              <a:avLst/>
              <a:gdLst/>
              <a:ahLst/>
              <a:cxnLst/>
              <a:rect l="l" t="t" r="r" b="b"/>
              <a:pathLst>
                <a:path w="523275" h="411158" extrusionOk="0">
                  <a:moveTo>
                    <a:pt x="0" y="0"/>
                  </a:moveTo>
                  <a:lnTo>
                    <a:pt x="523275" y="301945"/>
                  </a:lnTo>
                  <a:lnTo>
                    <a:pt x="523275" y="411159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7378337" y="3541821"/>
              <a:ext cx="547882" cy="379599"/>
            </a:xfrm>
            <a:custGeom>
              <a:avLst/>
              <a:gdLst/>
              <a:ahLst/>
              <a:cxnLst/>
              <a:rect l="l" t="t" r="r" b="b"/>
              <a:pathLst>
                <a:path w="944624" h="654481" extrusionOk="0">
                  <a:moveTo>
                    <a:pt x="0" y="0"/>
                  </a:moveTo>
                  <a:lnTo>
                    <a:pt x="944624" y="545267"/>
                  </a:lnTo>
                  <a:lnTo>
                    <a:pt x="944624" y="654481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7378337" y="3668762"/>
              <a:ext cx="708942" cy="472752"/>
            </a:xfrm>
            <a:custGeom>
              <a:avLst/>
              <a:gdLst/>
              <a:ahLst/>
              <a:cxnLst/>
              <a:rect l="l" t="t" r="r" b="b"/>
              <a:pathLst>
                <a:path w="1222313" h="815090" extrusionOk="0">
                  <a:moveTo>
                    <a:pt x="0" y="0"/>
                  </a:moveTo>
                  <a:lnTo>
                    <a:pt x="1222313" y="705876"/>
                  </a:lnTo>
                  <a:lnTo>
                    <a:pt x="1222313" y="815090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7146950" y="3275922"/>
              <a:ext cx="157335" cy="234134"/>
            </a:xfrm>
            <a:custGeom>
              <a:avLst/>
              <a:gdLst/>
              <a:ahLst/>
              <a:cxnLst/>
              <a:rect l="l" t="t" r="r" b="b"/>
              <a:pathLst>
                <a:path w="271268" h="403680" extrusionOk="0">
                  <a:moveTo>
                    <a:pt x="271268" y="280137"/>
                  </a:moveTo>
                  <a:cubicBezTo>
                    <a:pt x="271268" y="382927"/>
                    <a:pt x="210273" y="431109"/>
                    <a:pt x="135634" y="387745"/>
                  </a:cubicBezTo>
                  <a:cubicBezTo>
                    <a:pt x="60995" y="344381"/>
                    <a:pt x="0" y="226333"/>
                    <a:pt x="0" y="123544"/>
                  </a:cubicBezTo>
                  <a:cubicBezTo>
                    <a:pt x="0" y="20754"/>
                    <a:pt x="60995" y="-27429"/>
                    <a:pt x="135634" y="15935"/>
                  </a:cubicBezTo>
                  <a:cubicBezTo>
                    <a:pt x="210273" y="59300"/>
                    <a:pt x="270466" y="177348"/>
                    <a:pt x="271268" y="280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6350103" y="2903448"/>
              <a:ext cx="389150" cy="530665"/>
            </a:xfrm>
            <a:custGeom>
              <a:avLst/>
              <a:gdLst/>
              <a:ahLst/>
              <a:cxnLst/>
              <a:rect l="l" t="t" r="r" b="b"/>
              <a:pathLst>
                <a:path w="670948" h="914939" extrusionOk="0">
                  <a:moveTo>
                    <a:pt x="335474" y="11956"/>
                  </a:moveTo>
                  <a:cubicBezTo>
                    <a:pt x="383628" y="39259"/>
                    <a:pt x="422152" y="106715"/>
                    <a:pt x="422152" y="162125"/>
                  </a:cubicBezTo>
                  <a:lnTo>
                    <a:pt x="422152" y="407054"/>
                  </a:lnTo>
                  <a:lnTo>
                    <a:pt x="584270" y="500207"/>
                  </a:lnTo>
                  <a:cubicBezTo>
                    <a:pt x="632425" y="527511"/>
                    <a:pt x="670948" y="594966"/>
                    <a:pt x="670948" y="650376"/>
                  </a:cubicBezTo>
                  <a:cubicBezTo>
                    <a:pt x="670948" y="705786"/>
                    <a:pt x="632425" y="728272"/>
                    <a:pt x="584270" y="700968"/>
                  </a:cubicBezTo>
                  <a:lnTo>
                    <a:pt x="422152" y="607815"/>
                  </a:lnTo>
                  <a:lnTo>
                    <a:pt x="422152" y="852744"/>
                  </a:lnTo>
                  <a:cubicBezTo>
                    <a:pt x="422152" y="908153"/>
                    <a:pt x="383628" y="930639"/>
                    <a:pt x="335474" y="903335"/>
                  </a:cubicBezTo>
                  <a:cubicBezTo>
                    <a:pt x="287320" y="876032"/>
                    <a:pt x="248797" y="808576"/>
                    <a:pt x="248797" y="753166"/>
                  </a:cubicBezTo>
                  <a:lnTo>
                    <a:pt x="248797" y="508237"/>
                  </a:lnTo>
                  <a:lnTo>
                    <a:pt x="86677" y="415084"/>
                  </a:lnTo>
                  <a:cubicBezTo>
                    <a:pt x="38523" y="387781"/>
                    <a:pt x="0" y="320325"/>
                    <a:pt x="0" y="264915"/>
                  </a:cubicBezTo>
                  <a:cubicBezTo>
                    <a:pt x="0" y="209505"/>
                    <a:pt x="38523" y="187020"/>
                    <a:pt x="86677" y="214323"/>
                  </a:cubicBezTo>
                  <a:lnTo>
                    <a:pt x="248797" y="307476"/>
                  </a:lnTo>
                  <a:lnTo>
                    <a:pt x="248797" y="62548"/>
                  </a:lnTo>
                  <a:cubicBezTo>
                    <a:pt x="247994" y="7138"/>
                    <a:pt x="287320" y="-16151"/>
                    <a:pt x="335474" y="1195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6712214" y="1549229"/>
              <a:ext cx="409434" cy="549734"/>
            </a:xfrm>
            <a:custGeom>
              <a:avLst/>
              <a:gdLst/>
              <a:ahLst/>
              <a:cxnLst/>
              <a:rect l="l" t="t" r="r" b="b"/>
              <a:pathLst>
                <a:path w="705920" h="947817" extrusionOk="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7581000" cy="27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Cal Poly students need a way to make basic transactions from the school’s bank while on campus.</a:t>
            </a:r>
            <a:endParaRPr sz="1200" b="1"/>
          </a:p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Depositing Money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Withdrawing Money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Transferring Money</a:t>
            </a:r>
            <a:endParaRPr sz="12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b="1"/>
              <a:t>The bank operator needs a way to monitor things.</a:t>
            </a:r>
            <a:endParaRPr sz="1200" b="1"/>
          </a:p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The Customers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The Accounts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The Transactions</a:t>
            </a:r>
            <a:endParaRPr sz="1200" b="1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11" name="Google Shape;11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5718" y="2514875"/>
            <a:ext cx="1606050" cy="160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2"/>
          <p:cNvSpPr txBox="1">
            <a:spLocks noGrp="1"/>
          </p:cNvSpPr>
          <p:nvPr>
            <p:ph type="body" idx="2"/>
          </p:nvPr>
        </p:nvSpPr>
        <p:spPr>
          <a:xfrm>
            <a:off x="855300" y="4116650"/>
            <a:ext cx="3988800" cy="31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accent2"/>
                </a:solidFill>
              </a:rPr>
              <a:t>This same problem exists in different contexts of course.</a:t>
            </a:r>
            <a:endParaRPr sz="12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7676400" cy="20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/>
              <a:t>The Bronco Banking ATM</a:t>
            </a:r>
            <a:endParaRPr sz="2800"/>
          </a:p>
        </p:txBody>
      </p:sp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274" y="612238"/>
            <a:ext cx="4305524" cy="376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>
            <a:spLocks noGrp="1"/>
          </p:cNvSpPr>
          <p:nvPr>
            <p:ph type="body" idx="1"/>
          </p:nvPr>
        </p:nvSpPr>
        <p:spPr>
          <a:xfrm>
            <a:off x="855300" y="1853400"/>
            <a:ext cx="3156000" cy="21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System Capabilities:</a:t>
            </a:r>
            <a:endParaRPr sz="1200" b="1"/>
          </a:p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View the current month’s transactions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View all transactions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Make deposits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Make withdrawals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Make transfers between accounts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Request account recovery</a:t>
            </a:r>
            <a:endParaRPr sz="12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7676400" cy="20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/>
              <a:t>The Bronco Banking ATM</a:t>
            </a:r>
            <a:endParaRPr sz="2800"/>
          </a:p>
        </p:txBody>
      </p:sp>
      <p:sp>
        <p:nvSpPr>
          <p:cNvPr id="128" name="Google Shape;128;p1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xfrm>
            <a:off x="855300" y="1853400"/>
            <a:ext cx="3156000" cy="21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System Capabilities:</a:t>
            </a:r>
            <a:endParaRPr sz="1200" b="1"/>
          </a:p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View customer information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View customer accounts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View customer transactions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Restore customer access to the ATM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Freeze accounts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Recover accounts</a:t>
            </a:r>
            <a:endParaRPr sz="12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b="1"/>
          </a:p>
        </p:txBody>
      </p:sp>
      <p:pic>
        <p:nvPicPr>
          <p:cNvPr id="130" name="Google Shape;13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250" y="792213"/>
            <a:ext cx="4135199" cy="355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5EC185-38BA-C0DD-BF90-8A2E63DF6738}"/>
              </a:ext>
            </a:extLst>
          </p:cNvPr>
          <p:cNvSpPr/>
          <p:nvPr/>
        </p:nvSpPr>
        <p:spPr>
          <a:xfrm>
            <a:off x="2361750" y="4553998"/>
            <a:ext cx="6782250" cy="58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Google Shape;135;p1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1661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1700100" cy="13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Actors:</a:t>
            </a:r>
            <a:endParaRPr sz="1200" b="1"/>
          </a:p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Customer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Bank Clerk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System</a:t>
            </a:r>
            <a:endParaRPr sz="1200" b="1"/>
          </a:p>
        </p:txBody>
      </p:sp>
      <p:sp>
        <p:nvSpPr>
          <p:cNvPr id="137" name="Google Shape;137;p1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38" name="Google Shape;138;p15"/>
          <p:cNvGrpSpPr/>
          <p:nvPr/>
        </p:nvGrpSpPr>
        <p:grpSpPr>
          <a:xfrm>
            <a:off x="558825" y="2289098"/>
            <a:ext cx="1484155" cy="2609877"/>
            <a:chOff x="6123875" y="728477"/>
            <a:chExt cx="2715745" cy="3830730"/>
          </a:xfrm>
        </p:grpSpPr>
        <p:sp>
          <p:nvSpPr>
            <p:cNvPr id="139" name="Google Shape;139;p15"/>
            <p:cNvSpPr/>
            <p:nvPr/>
          </p:nvSpPr>
          <p:spPr>
            <a:xfrm>
              <a:off x="7623440" y="1879668"/>
              <a:ext cx="1216181" cy="1240618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7882311" y="728477"/>
              <a:ext cx="691063" cy="1048489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7475329" y="1990661"/>
              <a:ext cx="1216181" cy="1240618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7734201" y="839469"/>
              <a:ext cx="691063" cy="1048489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6123875" y="1800332"/>
              <a:ext cx="693296" cy="760288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6185340" y="1920927"/>
              <a:ext cx="78893" cy="116774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6299385" y="1990500"/>
              <a:ext cx="226633" cy="181056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6300496" y="2091873"/>
              <a:ext cx="443962" cy="306718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7901935" y="2559893"/>
              <a:ext cx="696273" cy="1899420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7786040" y="2659787"/>
              <a:ext cx="696645" cy="1899420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7853059" y="3604335"/>
              <a:ext cx="559325" cy="372894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7892308" y="3724948"/>
              <a:ext cx="481176" cy="327909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7978582" y="3158025"/>
              <a:ext cx="310364" cy="465707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7039195" y="1360060"/>
              <a:ext cx="696273" cy="1899420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6923299" y="1461064"/>
              <a:ext cx="696645" cy="1899420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6990319" y="2404133"/>
              <a:ext cx="559325" cy="372894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7028827" y="2525115"/>
              <a:ext cx="481176" cy="327909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7115842" y="1958193"/>
              <a:ext cx="310364" cy="465707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322712" y="2474799"/>
              <a:ext cx="1107859" cy="1303458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6205335" y="2542874"/>
              <a:ext cx="417912" cy="397432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6899971" y="2947628"/>
              <a:ext cx="242635" cy="19035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6675955" y="2919510"/>
              <a:ext cx="467779" cy="320102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6577832" y="2963167"/>
              <a:ext cx="566768" cy="37735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7201001" y="3116765"/>
              <a:ext cx="125787" cy="186889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6406025" y="1383203"/>
              <a:ext cx="311109" cy="423419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4" name="Google Shape;1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750" y="0"/>
            <a:ext cx="6782250" cy="4553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Diagram</a:t>
            </a:r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1700100" cy="13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Actors:</a:t>
            </a:r>
            <a:endParaRPr sz="1200" b="1"/>
          </a:p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Customer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Bank Clerk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System</a:t>
            </a:r>
            <a:endParaRPr sz="1200" b="1"/>
          </a:p>
        </p:txBody>
      </p:sp>
      <p:sp>
        <p:nvSpPr>
          <p:cNvPr id="171" name="Google Shape;171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72" name="Google Shape;172;p16"/>
          <p:cNvGrpSpPr/>
          <p:nvPr/>
        </p:nvGrpSpPr>
        <p:grpSpPr>
          <a:xfrm>
            <a:off x="7310825" y="1144698"/>
            <a:ext cx="1484155" cy="2609877"/>
            <a:chOff x="6123875" y="728477"/>
            <a:chExt cx="2715745" cy="3830730"/>
          </a:xfrm>
        </p:grpSpPr>
        <p:sp>
          <p:nvSpPr>
            <p:cNvPr id="173" name="Google Shape;173;p16"/>
            <p:cNvSpPr/>
            <p:nvPr/>
          </p:nvSpPr>
          <p:spPr>
            <a:xfrm>
              <a:off x="7623440" y="1879668"/>
              <a:ext cx="1216181" cy="1240618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7882311" y="728477"/>
              <a:ext cx="691063" cy="1048489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7475329" y="1990661"/>
              <a:ext cx="1216181" cy="1240618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7734201" y="839469"/>
              <a:ext cx="691063" cy="1048489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6123875" y="1800332"/>
              <a:ext cx="693296" cy="760288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6185340" y="1920927"/>
              <a:ext cx="78893" cy="116774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6299385" y="1990500"/>
              <a:ext cx="226633" cy="181056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6300496" y="2091873"/>
              <a:ext cx="443962" cy="306718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7901935" y="2559893"/>
              <a:ext cx="696273" cy="1899420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7786040" y="2659787"/>
              <a:ext cx="696645" cy="1899420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7853059" y="3604335"/>
              <a:ext cx="559325" cy="372894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7892308" y="3724948"/>
              <a:ext cx="481176" cy="327909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7978582" y="3158025"/>
              <a:ext cx="310364" cy="465707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7039195" y="1360060"/>
              <a:ext cx="696273" cy="1899420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6923299" y="1461064"/>
              <a:ext cx="696645" cy="1899420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6990319" y="2404133"/>
              <a:ext cx="559325" cy="372894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7028827" y="2525115"/>
              <a:ext cx="481176" cy="327909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7115842" y="1958193"/>
              <a:ext cx="310364" cy="465707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6322712" y="2474799"/>
              <a:ext cx="1107859" cy="1303458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6205335" y="2542874"/>
              <a:ext cx="417912" cy="397432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6899971" y="2947628"/>
              <a:ext cx="242635" cy="19035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6675955" y="2919510"/>
              <a:ext cx="467779" cy="320102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6577832" y="2963167"/>
              <a:ext cx="566768" cy="37735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7201001" y="3116765"/>
              <a:ext cx="125787" cy="186889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6406025" y="1383203"/>
              <a:ext cx="311109" cy="423419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8" name="Google Shape;1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107" y="0"/>
            <a:ext cx="338314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Deposits and Withdrawals SSDs</a:t>
            </a:r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05" name="Google Shape;2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" y="1888675"/>
            <a:ext cx="3601050" cy="26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3125" y="1888675"/>
            <a:ext cx="3509201" cy="26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Anatomy of the Bronco Banking System</a:t>
            </a:r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body" idx="1"/>
          </p:nvPr>
        </p:nvSpPr>
        <p:spPr>
          <a:xfrm>
            <a:off x="855300" y="1506350"/>
            <a:ext cx="7517400" cy="206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The System has a Four Application Components:</a:t>
            </a:r>
            <a:endParaRPr b="1"/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 Layer: The three windows and their sub-windows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Controller Layer: The controllers for the respective windows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DBMS Control Logic Layer: The database operations class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Layer: The ATM-DB schema</a:t>
            </a:r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14" name="Google Shape;2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146" y="3576050"/>
            <a:ext cx="4276504" cy="11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2106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EER Diagram</a:t>
            </a:r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21" name="Google Shape;221;p19"/>
          <p:cNvGrpSpPr/>
          <p:nvPr/>
        </p:nvGrpSpPr>
        <p:grpSpPr>
          <a:xfrm>
            <a:off x="230423" y="2196731"/>
            <a:ext cx="2325221" cy="2900246"/>
            <a:chOff x="6123875" y="728477"/>
            <a:chExt cx="2715745" cy="3830730"/>
          </a:xfrm>
        </p:grpSpPr>
        <p:sp>
          <p:nvSpPr>
            <p:cNvPr id="222" name="Google Shape;222;p19"/>
            <p:cNvSpPr/>
            <p:nvPr/>
          </p:nvSpPr>
          <p:spPr>
            <a:xfrm>
              <a:off x="7623440" y="1879668"/>
              <a:ext cx="1216181" cy="1240618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7882311" y="728477"/>
              <a:ext cx="691063" cy="1048489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7475329" y="1990661"/>
              <a:ext cx="1216181" cy="1240618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7734201" y="839469"/>
              <a:ext cx="691063" cy="1048489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6123875" y="1800332"/>
              <a:ext cx="693296" cy="760288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6185340" y="1920927"/>
              <a:ext cx="78893" cy="116774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6299385" y="1990500"/>
              <a:ext cx="226633" cy="181056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6300496" y="2091873"/>
              <a:ext cx="443962" cy="306718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7901935" y="2559893"/>
              <a:ext cx="696273" cy="1899420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7786040" y="2659787"/>
              <a:ext cx="696645" cy="1899420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7853059" y="3604335"/>
              <a:ext cx="559325" cy="372894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7892308" y="3724948"/>
              <a:ext cx="481176" cy="327909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7978582" y="3158025"/>
              <a:ext cx="310364" cy="465707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7039195" y="1360060"/>
              <a:ext cx="696273" cy="1899420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6923299" y="1461064"/>
              <a:ext cx="696645" cy="1899420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6990319" y="2404133"/>
              <a:ext cx="559325" cy="372894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7028827" y="2525115"/>
              <a:ext cx="481176" cy="327909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7115842" y="1958193"/>
              <a:ext cx="310364" cy="465707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6322712" y="2474799"/>
              <a:ext cx="1107859" cy="1303458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6205335" y="2542874"/>
              <a:ext cx="417912" cy="397432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6899971" y="2947628"/>
              <a:ext cx="242635" cy="19035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6675955" y="2919510"/>
              <a:ext cx="467779" cy="320102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6577832" y="2963167"/>
              <a:ext cx="566768" cy="37735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7201001" y="3116765"/>
              <a:ext cx="125787" cy="186889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6406025" y="1383203"/>
              <a:ext cx="311109" cy="423419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19"/>
          <p:cNvSpPr/>
          <p:nvPr/>
        </p:nvSpPr>
        <p:spPr>
          <a:xfrm>
            <a:off x="7816000" y="3854200"/>
            <a:ext cx="123000" cy="45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Diagram">
            <a:extLst>
              <a:ext uri="{FF2B5EF4-FFF2-40B4-BE49-F238E27FC236}">
                <a16:creationId xmlns:a16="http://schemas.microsoft.com/office/drawing/2014/main" id="{656FDB34-8000-F111-AFFA-C7F578438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833" y="-1"/>
            <a:ext cx="6461598" cy="5143501"/>
          </a:xfrm>
          <a:prstGeom prst="rect">
            <a:avLst/>
          </a:prstGeom>
        </p:spPr>
      </p:pic>
      <p:sp>
        <p:nvSpPr>
          <p:cNvPr id="248" name="Google Shape;248;p19"/>
          <p:cNvSpPr txBox="1">
            <a:spLocks noGrp="1"/>
          </p:cNvSpPr>
          <p:nvPr>
            <p:ph type="body" idx="2"/>
          </p:nvPr>
        </p:nvSpPr>
        <p:spPr>
          <a:xfrm>
            <a:off x="2772335" y="112951"/>
            <a:ext cx="4893499" cy="2033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accent2"/>
                </a:solidFill>
              </a:rPr>
              <a:t>During the design phase, we designed and implemented the database first.</a:t>
            </a:r>
            <a:endParaRPr sz="12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ssa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432</Words>
  <Application>Microsoft Office PowerPoint</Application>
  <PresentationFormat>On-screen Show (16:9)</PresentationFormat>
  <Paragraphs>105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Georgia</vt:lpstr>
      <vt:lpstr>Lora</vt:lpstr>
      <vt:lpstr>Playfair Display</vt:lpstr>
      <vt:lpstr>Arial</vt:lpstr>
      <vt:lpstr>Barlow Light</vt:lpstr>
      <vt:lpstr>Barlow</vt:lpstr>
      <vt:lpstr>Messala template</vt:lpstr>
      <vt:lpstr>Bronco Banking: An ATM System</vt:lpstr>
      <vt:lpstr>The Problem</vt:lpstr>
      <vt:lpstr>The Solution</vt:lpstr>
      <vt:lpstr>The Solution</vt:lpstr>
      <vt:lpstr>Use Cases </vt:lpstr>
      <vt:lpstr>Use Cases Diagram</vt:lpstr>
      <vt:lpstr>Deposits and Withdrawals SSDs</vt:lpstr>
      <vt:lpstr>The Anatomy of the Bronco Banking System</vt:lpstr>
      <vt:lpstr>EER Diagram</vt:lpstr>
      <vt:lpstr>System Organization</vt:lpstr>
      <vt:lpstr>Schema Design</vt:lpstr>
      <vt:lpstr>Difficulties We Encountered</vt:lpstr>
      <vt:lpstr>What we Have Learned and how we can Apply it</vt:lpstr>
      <vt:lpstr>Software Used in the making of Bronco Banking</vt:lpstr>
      <vt:lpstr>That Concludes our Slide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Bronco Banking: An ATM System</dc:title>
  <cp:lastModifiedBy>Madae The Ill-Poet</cp:lastModifiedBy>
  <cp:revision>4</cp:revision>
  <dcterms:modified xsi:type="dcterms:W3CDTF">2022-08-31T15:53:25Z</dcterms:modified>
</cp:coreProperties>
</file>