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rittany" charset="1" panose="00000000000000000000"/>
      <p:regular r:id="rId12"/>
    </p:embeddedFont>
    <p:embeddedFont>
      <p:font typeface="Times New Roman" charset="1" panose="02030502070405020303"/>
      <p:regular r:id="rId13"/>
    </p:embeddedFont>
    <p:embeddedFont>
      <p:font typeface="Times New Roman Bold" charset="1" panose="02030802070405020303"/>
      <p:regular r:id="rId14"/>
    </p:embeddedFont>
    <p:embeddedFont>
      <p:font typeface="Times New Roman Italics" charset="1" panose="02030502070405090303"/>
      <p:regular r:id="rId15"/>
    </p:embeddedFont>
    <p:embeddedFont>
      <p:font typeface="Times New Roman Bold Italics" charset="1" panose="02030802070405090303"/>
      <p:regular r:id="rId16"/>
    </p:embeddedFont>
    <p:embeddedFont>
      <p:font typeface="Times New Roman Medium" charset="1" panose="02030502070405020303"/>
      <p:regular r:id="rId17"/>
    </p:embeddedFont>
    <p:embeddedFont>
      <p:font typeface="Times New Roman Medium Italics" charset="1" panose="02030502070405090303"/>
      <p:regular r:id="rId18"/>
    </p:embeddedFont>
    <p:embeddedFont>
      <p:font typeface="Times New Roman Semi-Bold" charset="1" panose="02030702070405020303"/>
      <p:regular r:id="rId19"/>
    </p:embeddedFont>
    <p:embeddedFont>
      <p:font typeface="Times New Roman Semi-Bold Italics" charset="1" panose="02030702070405090303"/>
      <p:regular r:id="rId20"/>
    </p:embeddedFont>
    <p:embeddedFont>
      <p:font typeface="Times New Roman Ultra-Bold" charset="1" panose="02030902070405020303"/>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374069" y="5226033"/>
            <a:ext cx="9461763" cy="850664"/>
          </a:xfrm>
          <a:prstGeom prst="rect">
            <a:avLst/>
          </a:prstGeom>
        </p:spPr>
        <p:txBody>
          <a:bodyPr anchor="t" rtlCol="false" tIns="0" lIns="0" bIns="0" rIns="0">
            <a:spAutoFit/>
          </a:bodyPr>
          <a:lstStyle/>
          <a:p>
            <a:pPr algn="ctr">
              <a:lnSpc>
                <a:spcPts val="3012"/>
              </a:lnSpc>
            </a:pPr>
            <a:r>
              <a:rPr lang="en-US" sz="3012">
                <a:solidFill>
                  <a:srgbClr val="000000"/>
                </a:solidFill>
                <a:latin typeface="Times New Roman"/>
              </a:rPr>
              <a:t>-UNVEILING THE SECRETS</a:t>
            </a:r>
            <a:r>
              <a:rPr lang="en-US" sz="3012">
                <a:solidFill>
                  <a:srgbClr val="000000"/>
                </a:solidFill>
                <a:latin typeface="Times New Roman"/>
              </a:rPr>
              <a:t> </a:t>
            </a:r>
            <a:r>
              <a:rPr lang="en-US" sz="3012">
                <a:solidFill>
                  <a:srgbClr val="000000"/>
                </a:solidFill>
                <a:latin typeface="Times New Roman"/>
              </a:rPr>
              <a:t>OF SLEEP AND LIFESTYLE</a:t>
            </a:r>
          </a:p>
        </p:txBody>
      </p:sp>
      <p:sp>
        <p:nvSpPr>
          <p:cNvPr name="TextBox 3" id="3"/>
          <p:cNvSpPr txBox="true"/>
          <p:nvPr/>
        </p:nvSpPr>
        <p:spPr>
          <a:xfrm rot="0">
            <a:off x="7921404" y="2244081"/>
            <a:ext cx="10163707" cy="1770368"/>
          </a:xfrm>
          <a:prstGeom prst="rect">
            <a:avLst/>
          </a:prstGeom>
        </p:spPr>
        <p:txBody>
          <a:bodyPr anchor="t" rtlCol="false" tIns="0" lIns="0" bIns="0" rIns="0">
            <a:spAutoFit/>
          </a:bodyPr>
          <a:lstStyle/>
          <a:p>
            <a:pPr algn="ctr">
              <a:lnSpc>
                <a:spcPts val="13304"/>
              </a:lnSpc>
            </a:pPr>
            <a:r>
              <a:rPr lang="en-US" sz="13304">
                <a:solidFill>
                  <a:srgbClr val="000000"/>
                </a:solidFill>
                <a:latin typeface="Brittany Bold"/>
              </a:rPr>
              <a:t>Sleep Sense</a:t>
            </a:r>
          </a:p>
        </p:txBody>
      </p:sp>
      <p:grpSp>
        <p:nvGrpSpPr>
          <p:cNvPr name="Group 4" id="4"/>
          <p:cNvGrpSpPr/>
          <p:nvPr/>
        </p:nvGrpSpPr>
        <p:grpSpPr>
          <a:xfrm rot="0">
            <a:off x="-1332925" y="-294211"/>
            <a:ext cx="9254329" cy="10581211"/>
            <a:chOff x="0" y="0"/>
            <a:chExt cx="2437354" cy="2786821"/>
          </a:xfrm>
        </p:grpSpPr>
        <p:sp>
          <p:nvSpPr>
            <p:cNvPr name="Freeform 5" id="5"/>
            <p:cNvSpPr/>
            <p:nvPr/>
          </p:nvSpPr>
          <p:spPr>
            <a:xfrm flipH="false" flipV="false" rot="0">
              <a:off x="0" y="0"/>
              <a:ext cx="2437354" cy="2786821"/>
            </a:xfrm>
            <a:custGeom>
              <a:avLst/>
              <a:gdLst/>
              <a:ahLst/>
              <a:cxnLst/>
              <a:rect r="r" b="b" t="t" l="l"/>
              <a:pathLst>
                <a:path h="2786821" w="2437354">
                  <a:moveTo>
                    <a:pt x="0" y="0"/>
                  </a:moveTo>
                  <a:lnTo>
                    <a:pt x="2437354" y="0"/>
                  </a:lnTo>
                  <a:lnTo>
                    <a:pt x="2437354" y="2786821"/>
                  </a:lnTo>
                  <a:lnTo>
                    <a:pt x="0" y="2786821"/>
                  </a:lnTo>
                  <a:close/>
                </a:path>
              </a:pathLst>
            </a:custGeom>
            <a:solidFill>
              <a:srgbClr val="FFF6E3"/>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762020" y="2531071"/>
            <a:ext cx="4727502" cy="3545626"/>
          </a:xfrm>
          <a:custGeom>
            <a:avLst/>
            <a:gdLst/>
            <a:ahLst/>
            <a:cxnLst/>
            <a:rect r="r" b="b" t="t" l="l"/>
            <a:pathLst>
              <a:path h="3545626" w="4727502">
                <a:moveTo>
                  <a:pt x="0" y="0"/>
                </a:moveTo>
                <a:lnTo>
                  <a:pt x="4727502" y="0"/>
                </a:lnTo>
                <a:lnTo>
                  <a:pt x="4727502" y="3545626"/>
                </a:lnTo>
                <a:lnTo>
                  <a:pt x="0" y="3545626"/>
                </a:lnTo>
                <a:lnTo>
                  <a:pt x="0" y="0"/>
                </a:lnTo>
                <a:close/>
              </a:path>
            </a:pathLst>
          </a:custGeom>
          <a:blipFill>
            <a:blip r:embed="rId2"/>
            <a:stretch>
              <a:fillRect l="0" t="0" r="0" b="0"/>
            </a:stretch>
          </a:blipFill>
        </p:spPr>
      </p:sp>
      <p:sp>
        <p:nvSpPr>
          <p:cNvPr name="TextBox 8" id="8"/>
          <p:cNvSpPr txBox="true"/>
          <p:nvPr/>
        </p:nvSpPr>
        <p:spPr>
          <a:xfrm rot="0">
            <a:off x="13660165" y="7003851"/>
            <a:ext cx="4175667" cy="737747"/>
          </a:xfrm>
          <a:prstGeom prst="rect">
            <a:avLst/>
          </a:prstGeom>
        </p:spPr>
        <p:txBody>
          <a:bodyPr anchor="t" rtlCol="false" tIns="0" lIns="0" bIns="0" rIns="0">
            <a:spAutoFit/>
          </a:bodyPr>
          <a:lstStyle/>
          <a:p>
            <a:pPr algn="ctr">
              <a:lnSpc>
                <a:spcPts val="5465"/>
              </a:lnSpc>
            </a:pPr>
            <a:r>
              <a:rPr lang="en-US" sz="5465">
                <a:solidFill>
                  <a:srgbClr val="000000"/>
                </a:solidFill>
                <a:latin typeface="Brittany Bold"/>
              </a:rPr>
              <a:t>Done By</a:t>
            </a:r>
          </a:p>
        </p:txBody>
      </p:sp>
      <p:sp>
        <p:nvSpPr>
          <p:cNvPr name="TextBox 9" id="9"/>
          <p:cNvSpPr txBox="true"/>
          <p:nvPr/>
        </p:nvSpPr>
        <p:spPr>
          <a:xfrm rot="0">
            <a:off x="12334172" y="8246986"/>
            <a:ext cx="6100495" cy="737747"/>
          </a:xfrm>
          <a:prstGeom prst="rect">
            <a:avLst/>
          </a:prstGeom>
        </p:spPr>
        <p:txBody>
          <a:bodyPr anchor="t" rtlCol="false" tIns="0" lIns="0" bIns="0" rIns="0">
            <a:spAutoFit/>
          </a:bodyPr>
          <a:lstStyle/>
          <a:p>
            <a:pPr algn="ctr">
              <a:lnSpc>
                <a:spcPts val="5465"/>
              </a:lnSpc>
            </a:pPr>
            <a:r>
              <a:rPr lang="en-US" sz="5465">
                <a:solidFill>
                  <a:srgbClr val="000000"/>
                </a:solidFill>
                <a:latin typeface="Brittany Bold"/>
              </a:rPr>
              <a:t>Naga Charitavya.M</a:t>
            </a:r>
          </a:p>
        </p:txBody>
      </p:sp>
      <p:sp>
        <p:nvSpPr>
          <p:cNvPr name="TextBox 10" id="10"/>
          <p:cNvSpPr txBox="true"/>
          <p:nvPr/>
        </p:nvSpPr>
        <p:spPr>
          <a:xfrm rot="0">
            <a:off x="12334172" y="9353550"/>
            <a:ext cx="6100495" cy="737747"/>
          </a:xfrm>
          <a:prstGeom prst="rect">
            <a:avLst/>
          </a:prstGeom>
        </p:spPr>
        <p:txBody>
          <a:bodyPr anchor="t" rtlCol="false" tIns="0" lIns="0" bIns="0" rIns="0">
            <a:spAutoFit/>
          </a:bodyPr>
          <a:lstStyle/>
          <a:p>
            <a:pPr algn="ctr">
              <a:lnSpc>
                <a:spcPts val="5465"/>
              </a:lnSpc>
            </a:pPr>
            <a:r>
              <a:rPr lang="en-US" sz="5465">
                <a:solidFill>
                  <a:srgbClr val="000000"/>
                </a:solidFill>
                <a:latin typeface="Brittany Bold"/>
              </a:rPr>
              <a:t>Ap21110010027</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110329"/>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89318" y="4015400"/>
            <a:ext cx="6608542" cy="1542080"/>
          </a:xfrm>
          <a:prstGeom prst="rect">
            <a:avLst/>
          </a:prstGeom>
        </p:spPr>
        <p:txBody>
          <a:bodyPr anchor="t" rtlCol="false" tIns="0" lIns="0" bIns="0" rIns="0">
            <a:spAutoFit/>
          </a:bodyPr>
          <a:lstStyle/>
          <a:p>
            <a:pPr>
              <a:lnSpc>
                <a:spcPts val="12049"/>
              </a:lnSpc>
            </a:pPr>
            <a:r>
              <a:rPr lang="en-US" sz="10663">
                <a:solidFill>
                  <a:srgbClr val="000000"/>
                </a:solidFill>
                <a:latin typeface="Brittany Bold"/>
              </a:rPr>
              <a:t>Advantages</a:t>
            </a:r>
          </a:p>
        </p:txBody>
      </p:sp>
      <p:sp>
        <p:nvSpPr>
          <p:cNvPr name="TextBox 6" id="6"/>
          <p:cNvSpPr txBox="true"/>
          <p:nvPr/>
        </p:nvSpPr>
        <p:spPr>
          <a:xfrm rot="0">
            <a:off x="9357870" y="344899"/>
            <a:ext cx="8792185" cy="9942101"/>
          </a:xfrm>
          <a:prstGeom prst="rect">
            <a:avLst/>
          </a:prstGeom>
        </p:spPr>
        <p:txBody>
          <a:bodyPr anchor="t" rtlCol="false" tIns="0" lIns="0" bIns="0" rIns="0">
            <a:spAutoFit/>
          </a:bodyPr>
          <a:lstStyle/>
          <a:p>
            <a:pPr algn="ctr">
              <a:lnSpc>
                <a:spcPts val="2210"/>
              </a:lnSpc>
              <a:spcBef>
                <a:spcPct val="0"/>
              </a:spcBef>
            </a:pPr>
          </a:p>
          <a:p>
            <a:pPr algn="ctr">
              <a:lnSpc>
                <a:spcPts val="2210"/>
              </a:lnSpc>
              <a:spcBef>
                <a:spcPct val="0"/>
              </a:spcBef>
            </a:pPr>
          </a:p>
          <a:p>
            <a:pPr algn="ctr">
              <a:lnSpc>
                <a:spcPts val="2210"/>
              </a:lnSpc>
              <a:spcBef>
                <a:spcPct val="0"/>
              </a:spcBef>
            </a:pPr>
            <a:r>
              <a:rPr lang="en-US" sz="1578">
                <a:solidFill>
                  <a:srgbClr val="000000"/>
                </a:solidFill>
                <a:latin typeface="Canva Sans Bold"/>
              </a:rPr>
              <a:t>1. Improved Sleep Quality: "SleepSense" offers evidence-based insights and recommendations to optimize sleep quality. By understanding the intricate relationship between lifestyle choices and sleep patterns, individuals can make informed changes to their routines and environments, leading to better and more restorative sleep.</a:t>
            </a:r>
          </a:p>
          <a:p>
            <a:pPr algn="ctr">
              <a:lnSpc>
                <a:spcPts val="2210"/>
              </a:lnSpc>
              <a:spcBef>
                <a:spcPct val="0"/>
              </a:spcBef>
            </a:pPr>
          </a:p>
          <a:p>
            <a:pPr algn="ctr">
              <a:lnSpc>
                <a:spcPts val="2210"/>
              </a:lnSpc>
              <a:spcBef>
                <a:spcPct val="0"/>
              </a:spcBef>
            </a:pPr>
            <a:r>
              <a:rPr lang="en-US" sz="1578">
                <a:solidFill>
                  <a:srgbClr val="000000"/>
                </a:solidFill>
                <a:latin typeface="Canva Sans Bold"/>
              </a:rPr>
              <a:t>2. Health Benefits: Quality sleep is essential for overall health and contributes to improved cognitive function, immune system support, and emotional well-being. By unveiling the secrets of sleep and lifestyle, "SleepSense" empowers individuals to take proactive steps in improving their health through better sleep practices.</a:t>
            </a:r>
          </a:p>
          <a:p>
            <a:pPr algn="ctr">
              <a:lnSpc>
                <a:spcPts val="2210"/>
              </a:lnSpc>
              <a:spcBef>
                <a:spcPct val="0"/>
              </a:spcBef>
            </a:pPr>
          </a:p>
          <a:p>
            <a:pPr algn="ctr">
              <a:lnSpc>
                <a:spcPts val="2210"/>
              </a:lnSpc>
              <a:spcBef>
                <a:spcPct val="0"/>
              </a:spcBef>
            </a:pPr>
            <a:r>
              <a:rPr lang="en-US" sz="1578">
                <a:solidFill>
                  <a:srgbClr val="000000"/>
                </a:solidFill>
                <a:latin typeface="Canva Sans Bold"/>
              </a:rPr>
              <a:t>3. Personalized Approaches: The project likely explores the significance of individual differences in sleep needs, circadian rhythms, and chronotypes. By recognizing the importance of personalized sleep strategies, "SleepSense" enables individuals to tailor their sleep routines to suit their unique biological characteristics.</a:t>
            </a:r>
          </a:p>
          <a:p>
            <a:pPr algn="ctr">
              <a:lnSpc>
                <a:spcPts val="2210"/>
              </a:lnSpc>
              <a:spcBef>
                <a:spcPct val="0"/>
              </a:spcBef>
            </a:pPr>
          </a:p>
          <a:p>
            <a:pPr algn="ctr">
              <a:lnSpc>
                <a:spcPts val="2210"/>
              </a:lnSpc>
              <a:spcBef>
                <a:spcPct val="0"/>
              </a:spcBef>
            </a:pPr>
            <a:r>
              <a:rPr lang="en-US" sz="1578">
                <a:solidFill>
                  <a:srgbClr val="000000"/>
                </a:solidFill>
                <a:latin typeface="Canva Sans Bold"/>
              </a:rPr>
              <a:t>4. Stress Reduction: Understanding the impact of lifestyle factors on sleep allows individuals to address stressors that may disrupt their sleep patterns. Implementing stress management techniques can lead to reduced stress levels and improved sleep quality.</a:t>
            </a:r>
          </a:p>
          <a:p>
            <a:pPr algn="ctr">
              <a:lnSpc>
                <a:spcPts val="2210"/>
              </a:lnSpc>
              <a:spcBef>
                <a:spcPct val="0"/>
              </a:spcBef>
            </a:pPr>
          </a:p>
          <a:p>
            <a:pPr algn="ctr">
              <a:lnSpc>
                <a:spcPts val="2210"/>
              </a:lnSpc>
              <a:spcBef>
                <a:spcPct val="0"/>
              </a:spcBef>
            </a:pPr>
            <a:r>
              <a:rPr lang="en-US" sz="1578">
                <a:solidFill>
                  <a:srgbClr val="000000"/>
                </a:solidFill>
                <a:latin typeface="Canva Sans Bold"/>
              </a:rPr>
              <a:t>5. Enhanced Productivity and Performance: Better sleep has been linked to increased productivity, focus, and cognitive performance. "SleepSense" empowers individuals to make lifestyle adjustments that support optimal functioning during waking hours.</a:t>
            </a:r>
          </a:p>
          <a:p>
            <a:pPr algn="ctr">
              <a:lnSpc>
                <a:spcPts val="2210"/>
              </a:lnSpc>
              <a:spcBef>
                <a:spcPct val="0"/>
              </a:spcBef>
            </a:pPr>
          </a:p>
          <a:p>
            <a:pPr algn="ctr">
              <a:lnSpc>
                <a:spcPts val="2210"/>
              </a:lnSpc>
              <a:spcBef>
                <a:spcPct val="0"/>
              </a:spcBef>
            </a:pPr>
            <a:r>
              <a:rPr lang="en-US" sz="1578">
                <a:solidFill>
                  <a:srgbClr val="000000"/>
                </a:solidFill>
                <a:latin typeface="Canva Sans Bold"/>
              </a:rPr>
              <a:t>6. Preventing Sleep Disorders: By identifying factors that contribute to sleep disturbances, "SleepSense" helps individuals recognize potential risk factors for sleep disorders. Early intervention and lifestyle modifications may help prevent or manage sleep-related issues.</a:t>
            </a:r>
          </a:p>
          <a:p>
            <a:pPr algn="ctr">
              <a:lnSpc>
                <a:spcPts val="2210"/>
              </a:lnSpc>
              <a:spcBef>
                <a:spcPct val="0"/>
              </a:spcBef>
            </a:pPr>
          </a:p>
          <a:p>
            <a:pPr algn="ctr">
              <a:lnSpc>
                <a:spcPts val="2210"/>
              </a:lnSpc>
              <a:spcBef>
                <a:spcPct val="0"/>
              </a:spcBef>
            </a:pPr>
            <a:r>
              <a:rPr lang="en-US" sz="1578">
                <a:solidFill>
                  <a:srgbClr val="000000"/>
                </a:solidFill>
                <a:latin typeface="Canva Sans Bold"/>
              </a:rPr>
              <a:t>7. Holistic Well-Being: The project's focus on lifestyle and sleep highlights the importance of considering sleep as an integral part of overall well-being. By adopting healthy lifestyle choices, individuals can achieve a more balanced and fulfilling life.</a:t>
            </a:r>
          </a:p>
          <a:p>
            <a:pPr algn="ctr">
              <a:lnSpc>
                <a:spcPts val="2210"/>
              </a:lnSpc>
              <a:spcBef>
                <a:spcPct val="0"/>
              </a:spcBef>
            </a:pPr>
          </a:p>
          <a:p>
            <a:pPr algn="ctr">
              <a:lnSpc>
                <a:spcPts val="221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20980" y="0"/>
            <a:ext cx="10467020" cy="10287000"/>
            <a:chOff x="0" y="0"/>
            <a:chExt cx="2756746" cy="2709333"/>
          </a:xfrm>
        </p:grpSpPr>
        <p:sp>
          <p:nvSpPr>
            <p:cNvPr name="Freeform 3" id="3"/>
            <p:cNvSpPr/>
            <p:nvPr/>
          </p:nvSpPr>
          <p:spPr>
            <a:xfrm flipH="false" flipV="false" rot="0">
              <a:off x="0" y="0"/>
              <a:ext cx="2756746" cy="2709333"/>
            </a:xfrm>
            <a:custGeom>
              <a:avLst/>
              <a:gdLst/>
              <a:ahLst/>
              <a:cxnLst/>
              <a:rect r="r" b="b" t="t" l="l"/>
              <a:pathLst>
                <a:path h="2709333" w="2756746">
                  <a:moveTo>
                    <a:pt x="0" y="0"/>
                  </a:moveTo>
                  <a:lnTo>
                    <a:pt x="2756746" y="0"/>
                  </a:lnTo>
                  <a:lnTo>
                    <a:pt x="2756746" y="2709333"/>
                  </a:lnTo>
                  <a:lnTo>
                    <a:pt x="0" y="2709333"/>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12438" y="4111142"/>
            <a:ext cx="6608542" cy="1542080"/>
          </a:xfrm>
          <a:prstGeom prst="rect">
            <a:avLst/>
          </a:prstGeom>
        </p:spPr>
        <p:txBody>
          <a:bodyPr anchor="t" rtlCol="false" tIns="0" lIns="0" bIns="0" rIns="0">
            <a:spAutoFit/>
          </a:bodyPr>
          <a:lstStyle/>
          <a:p>
            <a:pPr>
              <a:lnSpc>
                <a:spcPts val="12049"/>
              </a:lnSpc>
            </a:pPr>
            <a:r>
              <a:rPr lang="en-US" sz="10663">
                <a:solidFill>
                  <a:srgbClr val="000000"/>
                </a:solidFill>
                <a:latin typeface="Brittany Bold"/>
              </a:rPr>
              <a:t>Conclusion</a:t>
            </a:r>
          </a:p>
        </p:txBody>
      </p:sp>
      <p:sp>
        <p:nvSpPr>
          <p:cNvPr name="TextBox 6" id="6"/>
          <p:cNvSpPr txBox="true"/>
          <p:nvPr/>
        </p:nvSpPr>
        <p:spPr>
          <a:xfrm rot="0">
            <a:off x="8924359" y="437773"/>
            <a:ext cx="7971108" cy="9849227"/>
          </a:xfrm>
          <a:prstGeom prst="rect">
            <a:avLst/>
          </a:prstGeom>
        </p:spPr>
        <p:txBody>
          <a:bodyPr anchor="t" rtlCol="false" tIns="0" lIns="0" bIns="0" rIns="0">
            <a:spAutoFit/>
          </a:bodyPr>
          <a:lstStyle/>
          <a:p>
            <a:pPr algn="ctr">
              <a:lnSpc>
                <a:spcPts val="2608"/>
              </a:lnSpc>
              <a:spcBef>
                <a:spcPct val="0"/>
              </a:spcBef>
            </a:pPr>
            <a:r>
              <a:rPr lang="en-US" sz="1863">
                <a:solidFill>
                  <a:srgbClr val="000000"/>
                </a:solidFill>
                <a:latin typeface="Canva Sans Bold"/>
              </a:rPr>
              <a:t>In conclusion, "SleepSense: Unveiling the Secrets of Sleep and Lifestyle" is a comprehensive and valuable project that sheds light on the intricate relationship between lifestyle choices and sleep patterns. Through a rigorous exploration of the latest research in sleep science and lifestyle factors, this project has provided evidence-based insights and practical recommendations to optimize sleep quality and overall well-being.</a:t>
            </a:r>
          </a:p>
          <a:p>
            <a:pPr algn="ctr">
              <a:lnSpc>
                <a:spcPts val="2608"/>
              </a:lnSpc>
              <a:spcBef>
                <a:spcPct val="0"/>
              </a:spcBef>
            </a:pPr>
          </a:p>
          <a:p>
            <a:pPr algn="ctr">
              <a:lnSpc>
                <a:spcPts val="2608"/>
              </a:lnSpc>
              <a:spcBef>
                <a:spcPct val="0"/>
              </a:spcBef>
            </a:pPr>
            <a:r>
              <a:rPr lang="en-US" sz="1863">
                <a:solidFill>
                  <a:srgbClr val="000000"/>
                </a:solidFill>
                <a:latin typeface="Canva Sans Bold"/>
              </a:rPr>
              <a:t>By understanding the impact of various lifestyle elements, such as nutrition, physical activity, stress management, and technology usage, on sleep health, individuals can make informed decisions to improve their sleep habits. The project emphasizes the importance of personalized approaches to sleep, considering individual differences in circadian rhythms and chronotypes.</a:t>
            </a:r>
          </a:p>
          <a:p>
            <a:pPr algn="ctr">
              <a:lnSpc>
                <a:spcPts val="2608"/>
              </a:lnSpc>
              <a:spcBef>
                <a:spcPct val="0"/>
              </a:spcBef>
            </a:pPr>
          </a:p>
          <a:p>
            <a:pPr algn="ctr">
              <a:lnSpc>
                <a:spcPts val="2608"/>
              </a:lnSpc>
              <a:spcBef>
                <a:spcPct val="0"/>
              </a:spcBef>
            </a:pPr>
            <a:r>
              <a:rPr lang="en-US" sz="1863">
                <a:solidFill>
                  <a:srgbClr val="000000"/>
                </a:solidFill>
                <a:latin typeface="Canva Sans Bold"/>
              </a:rPr>
              <a:t>The insights gained from "SleepSense" not only lead to improved sleep quality but also contribute to better overall health, productivity, and emotional well-being. By addressing stressors and adopting healthier lifestyle choices, individuals can achieve a more balanced and fulfilling life, positively impacting their performance during waking hours.</a:t>
            </a:r>
          </a:p>
          <a:p>
            <a:pPr algn="ctr">
              <a:lnSpc>
                <a:spcPts val="2608"/>
              </a:lnSpc>
              <a:spcBef>
                <a:spcPct val="0"/>
              </a:spcBef>
            </a:pPr>
          </a:p>
          <a:p>
            <a:pPr algn="ctr">
              <a:lnSpc>
                <a:spcPts val="2608"/>
              </a:lnSpc>
              <a:spcBef>
                <a:spcPct val="0"/>
              </a:spcBef>
            </a:pPr>
            <a:r>
              <a:rPr lang="en-US" sz="1863">
                <a:solidFill>
                  <a:srgbClr val="000000"/>
                </a:solidFill>
                <a:latin typeface="Canva Sans Bold"/>
              </a:rPr>
              <a:t>Moreover, "SleepSense" highlights the importance of considering sleep as a critical component of holistic well-being. Quality sleep is not only essential for physical health but also for cognitive function and emotional resilience. By prioritizing sleep and making positive changes to sleep habits, individuals can enhance their overall quality of life.</a:t>
            </a:r>
          </a:p>
          <a:p>
            <a:pPr algn="ctr">
              <a:lnSpc>
                <a:spcPts val="2608"/>
              </a:lnSpc>
              <a:spcBef>
                <a:spcPct val="0"/>
              </a:spcBef>
            </a:pPr>
          </a:p>
          <a:p>
            <a:pPr algn="ctr">
              <a:lnSpc>
                <a:spcPts val="2608"/>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110329"/>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162315" y="4516438"/>
            <a:ext cx="5703935" cy="1387475"/>
          </a:xfrm>
          <a:prstGeom prst="rect">
            <a:avLst/>
          </a:prstGeom>
        </p:spPr>
        <p:txBody>
          <a:bodyPr anchor="t" rtlCol="false" tIns="0" lIns="0" bIns="0" rIns="0">
            <a:spAutoFit/>
          </a:bodyPr>
          <a:lstStyle/>
          <a:p>
            <a:pPr>
              <a:lnSpc>
                <a:spcPts val="10599"/>
              </a:lnSpc>
            </a:pPr>
            <a:r>
              <a:rPr lang="en-US" sz="9999">
                <a:solidFill>
                  <a:srgbClr val="000000"/>
                </a:solidFill>
                <a:latin typeface="Brittany Bold"/>
              </a:rPr>
              <a:t>ThankYouu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96032" y="-212613"/>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23474" y="2804478"/>
            <a:ext cx="5873170" cy="2190115"/>
          </a:xfrm>
          <a:prstGeom prst="rect">
            <a:avLst/>
          </a:prstGeom>
        </p:spPr>
        <p:txBody>
          <a:bodyPr anchor="t" rtlCol="false" tIns="0" lIns="0" bIns="0" rIns="0">
            <a:spAutoFit/>
          </a:bodyPr>
          <a:lstStyle/>
          <a:p>
            <a:pPr>
              <a:lnSpc>
                <a:spcPts val="8480"/>
              </a:lnSpc>
            </a:pPr>
            <a:r>
              <a:rPr lang="en-US" sz="8000">
                <a:solidFill>
                  <a:srgbClr val="000000"/>
                </a:solidFill>
                <a:latin typeface="Montserrat Classic Bold"/>
              </a:rPr>
              <a:t>LIST OF CONTENTS</a:t>
            </a:r>
          </a:p>
        </p:txBody>
      </p:sp>
      <p:sp>
        <p:nvSpPr>
          <p:cNvPr name="TextBox 6" id="6"/>
          <p:cNvSpPr txBox="true"/>
          <p:nvPr/>
        </p:nvSpPr>
        <p:spPr>
          <a:xfrm rot="0">
            <a:off x="10930296" y="5767935"/>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SUGGESTIONS </a:t>
            </a:r>
          </a:p>
        </p:txBody>
      </p:sp>
      <p:sp>
        <p:nvSpPr>
          <p:cNvPr name="TextBox 7" id="7"/>
          <p:cNvSpPr txBox="true"/>
          <p:nvPr/>
        </p:nvSpPr>
        <p:spPr>
          <a:xfrm rot="0">
            <a:off x="9536270" y="5539335"/>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08</a:t>
            </a:r>
          </a:p>
        </p:txBody>
      </p:sp>
      <p:sp>
        <p:nvSpPr>
          <p:cNvPr name="TextBox 8" id="8"/>
          <p:cNvSpPr txBox="true"/>
          <p:nvPr/>
        </p:nvSpPr>
        <p:spPr>
          <a:xfrm rot="0">
            <a:off x="9536270" y="47094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03</a:t>
            </a:r>
          </a:p>
        </p:txBody>
      </p:sp>
      <p:sp>
        <p:nvSpPr>
          <p:cNvPr name="TextBox 9" id="9"/>
          <p:cNvSpPr txBox="true"/>
          <p:nvPr/>
        </p:nvSpPr>
        <p:spPr>
          <a:xfrm rot="0">
            <a:off x="10930296" y="703569"/>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ABSTRACT</a:t>
            </a:r>
          </a:p>
        </p:txBody>
      </p:sp>
      <p:sp>
        <p:nvSpPr>
          <p:cNvPr name="TextBox 10" id="10"/>
          <p:cNvSpPr txBox="true"/>
          <p:nvPr/>
        </p:nvSpPr>
        <p:spPr>
          <a:xfrm rot="0">
            <a:off x="9536270" y="1484619"/>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04</a:t>
            </a:r>
          </a:p>
        </p:txBody>
      </p:sp>
      <p:sp>
        <p:nvSpPr>
          <p:cNvPr name="TextBox 11" id="11"/>
          <p:cNvSpPr txBox="true"/>
          <p:nvPr/>
        </p:nvSpPr>
        <p:spPr>
          <a:xfrm rot="0">
            <a:off x="10930296" y="1598919"/>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INTRODUCTION</a:t>
            </a:r>
          </a:p>
        </p:txBody>
      </p:sp>
      <p:sp>
        <p:nvSpPr>
          <p:cNvPr name="TextBox 12" id="12"/>
          <p:cNvSpPr txBox="true"/>
          <p:nvPr/>
        </p:nvSpPr>
        <p:spPr>
          <a:xfrm rot="0">
            <a:off x="9536270" y="2494269"/>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05</a:t>
            </a:r>
          </a:p>
        </p:txBody>
      </p:sp>
      <p:sp>
        <p:nvSpPr>
          <p:cNvPr name="TextBox 13" id="13"/>
          <p:cNvSpPr txBox="true"/>
          <p:nvPr/>
        </p:nvSpPr>
        <p:spPr>
          <a:xfrm rot="0">
            <a:off x="10930296" y="2612598"/>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HYPOTHESIS</a:t>
            </a:r>
          </a:p>
        </p:txBody>
      </p:sp>
      <p:sp>
        <p:nvSpPr>
          <p:cNvPr name="TextBox 14" id="14"/>
          <p:cNvSpPr txBox="true"/>
          <p:nvPr/>
        </p:nvSpPr>
        <p:spPr>
          <a:xfrm rot="0">
            <a:off x="9536270" y="354711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06</a:t>
            </a:r>
          </a:p>
        </p:txBody>
      </p:sp>
      <p:sp>
        <p:nvSpPr>
          <p:cNvPr name="TextBox 15" id="15"/>
          <p:cNvSpPr txBox="true"/>
          <p:nvPr/>
        </p:nvSpPr>
        <p:spPr>
          <a:xfrm rot="0">
            <a:off x="10930296" y="3692952"/>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SYSTEM REQURIMENTS</a:t>
            </a:r>
          </a:p>
        </p:txBody>
      </p:sp>
      <p:sp>
        <p:nvSpPr>
          <p:cNvPr name="TextBox 16" id="16"/>
          <p:cNvSpPr txBox="true"/>
          <p:nvPr/>
        </p:nvSpPr>
        <p:spPr>
          <a:xfrm rot="0">
            <a:off x="9536270" y="4604385"/>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07</a:t>
            </a:r>
          </a:p>
        </p:txBody>
      </p:sp>
      <p:sp>
        <p:nvSpPr>
          <p:cNvPr name="TextBox 17" id="17"/>
          <p:cNvSpPr txBox="true"/>
          <p:nvPr/>
        </p:nvSpPr>
        <p:spPr>
          <a:xfrm rot="0">
            <a:off x="10930296" y="4739235"/>
            <a:ext cx="5509345"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USES OF DATA SET</a:t>
            </a:r>
          </a:p>
        </p:txBody>
      </p:sp>
      <p:sp>
        <p:nvSpPr>
          <p:cNvPr name="TextBox 18" id="18"/>
          <p:cNvSpPr txBox="true"/>
          <p:nvPr/>
        </p:nvSpPr>
        <p:spPr>
          <a:xfrm rot="0">
            <a:off x="9536270" y="777771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10</a:t>
            </a:r>
          </a:p>
        </p:txBody>
      </p:sp>
      <p:sp>
        <p:nvSpPr>
          <p:cNvPr name="TextBox 19" id="19"/>
          <p:cNvSpPr txBox="true"/>
          <p:nvPr/>
        </p:nvSpPr>
        <p:spPr>
          <a:xfrm rot="0">
            <a:off x="10930296" y="7987260"/>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ADVANTAGES</a:t>
            </a:r>
          </a:p>
        </p:txBody>
      </p:sp>
      <p:sp>
        <p:nvSpPr>
          <p:cNvPr name="TextBox 20" id="20"/>
          <p:cNvSpPr txBox="true"/>
          <p:nvPr/>
        </p:nvSpPr>
        <p:spPr>
          <a:xfrm rot="0">
            <a:off x="10930296" y="6958560"/>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VISUALISATION</a:t>
            </a:r>
          </a:p>
        </p:txBody>
      </p:sp>
      <p:sp>
        <p:nvSpPr>
          <p:cNvPr name="TextBox 21" id="21"/>
          <p:cNvSpPr txBox="true"/>
          <p:nvPr/>
        </p:nvSpPr>
        <p:spPr>
          <a:xfrm rot="0">
            <a:off x="9536270" y="684426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09</a:t>
            </a:r>
          </a:p>
        </p:txBody>
      </p:sp>
      <p:sp>
        <p:nvSpPr>
          <p:cNvPr name="TextBox 22" id="22"/>
          <p:cNvSpPr txBox="true"/>
          <p:nvPr/>
        </p:nvSpPr>
        <p:spPr>
          <a:xfrm rot="0">
            <a:off x="10930296" y="9092160"/>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CONCLUSION</a:t>
            </a:r>
          </a:p>
        </p:txBody>
      </p:sp>
      <p:sp>
        <p:nvSpPr>
          <p:cNvPr name="TextBox 23" id="23"/>
          <p:cNvSpPr txBox="true"/>
          <p:nvPr/>
        </p:nvSpPr>
        <p:spPr>
          <a:xfrm rot="0">
            <a:off x="9536270" y="897786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11</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1351" y="0"/>
            <a:ext cx="19900515" cy="10839793"/>
            <a:chOff x="0" y="0"/>
            <a:chExt cx="5241288" cy="2854925"/>
          </a:xfrm>
        </p:grpSpPr>
        <p:sp>
          <p:nvSpPr>
            <p:cNvPr name="Freeform 3" id="3"/>
            <p:cNvSpPr/>
            <p:nvPr/>
          </p:nvSpPr>
          <p:spPr>
            <a:xfrm flipH="false" flipV="false" rot="0">
              <a:off x="0" y="0"/>
              <a:ext cx="5241288" cy="2854925"/>
            </a:xfrm>
            <a:custGeom>
              <a:avLst/>
              <a:gdLst/>
              <a:ahLst/>
              <a:cxnLst/>
              <a:rect r="r" b="b" t="t" l="l"/>
              <a:pathLst>
                <a:path h="2854925" w="5241288">
                  <a:moveTo>
                    <a:pt x="0" y="0"/>
                  </a:moveTo>
                  <a:lnTo>
                    <a:pt x="5241288" y="0"/>
                  </a:lnTo>
                  <a:lnTo>
                    <a:pt x="5241288" y="2854925"/>
                  </a:lnTo>
                  <a:lnTo>
                    <a:pt x="0" y="2854925"/>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422194" y="1801292"/>
            <a:ext cx="15443612" cy="7472680"/>
          </a:xfrm>
          <a:prstGeom prst="rect">
            <a:avLst/>
          </a:prstGeom>
        </p:spPr>
        <p:txBody>
          <a:bodyPr anchor="t" rtlCol="false" tIns="0" lIns="0" bIns="0" rIns="0">
            <a:spAutoFit/>
          </a:bodyPr>
          <a:lstStyle/>
          <a:p>
            <a:pPr>
              <a:lnSpc>
                <a:spcPts val="3919"/>
              </a:lnSpc>
            </a:pPr>
            <a:r>
              <a:rPr lang="en-US" sz="2799">
                <a:solidFill>
                  <a:srgbClr val="000000"/>
                </a:solidFill>
                <a:latin typeface="Times New Roman Bold"/>
              </a:rPr>
              <a:t>"Sleep Sense: Unveiling the Secrets of Lifestyle" is a comprehensive review exploring the intricate relationship between lifestyle and sleep patterns. It delves into factors impacting sleep, such as physical activity, nutrition, stress management, technology usage, and work-life balance. The paper aims to offer strategies to optimize sleep patterns and overall well-being by examining lifestyle choices' interactions with sleep quality.</a:t>
            </a:r>
          </a:p>
          <a:p>
            <a:pPr>
              <a:lnSpc>
                <a:spcPts val="3919"/>
              </a:lnSpc>
            </a:pPr>
          </a:p>
          <a:p>
            <a:pPr>
              <a:lnSpc>
                <a:spcPts val="3919"/>
              </a:lnSpc>
            </a:pPr>
            <a:r>
              <a:rPr lang="en-US" sz="2799">
                <a:solidFill>
                  <a:srgbClr val="000000"/>
                </a:solidFill>
                <a:latin typeface="Times New Roman Bold"/>
              </a:rPr>
              <a:t>The role of circadian rhythms and chronotypes in shaping sleep-wake cycles is investigated, providing insights into personalized sleep approaches. Additionally, the impact of modern elements like screen time and social media on sleep disruption and its health implications is discussed.</a:t>
            </a:r>
          </a:p>
          <a:p>
            <a:pPr>
              <a:lnSpc>
                <a:spcPts val="3919"/>
              </a:lnSpc>
            </a:pPr>
          </a:p>
          <a:p>
            <a:pPr>
              <a:lnSpc>
                <a:spcPts val="3919"/>
              </a:lnSpc>
            </a:pPr>
            <a:r>
              <a:rPr lang="en-US" sz="2799">
                <a:solidFill>
                  <a:srgbClr val="000000"/>
                </a:solidFill>
                <a:latin typeface="Times New Roman Bold"/>
              </a:rPr>
              <a:t>By amalgamating the latest research, "Sleep Sense" provides a holistic perspective on understanding the balance between lifestyle choices and sleep health. It serves as a valuable resource for researchers, healthcare professionals, and individuals seeking evidence-based practices to improve sleep quality and lead healthier, more fulfilling lives.</a:t>
            </a:r>
          </a:p>
          <a:p>
            <a:pPr>
              <a:lnSpc>
                <a:spcPts val="3919"/>
              </a:lnSpc>
            </a:pPr>
          </a:p>
        </p:txBody>
      </p:sp>
      <p:sp>
        <p:nvSpPr>
          <p:cNvPr name="TextBox 6" id="6"/>
          <p:cNvSpPr txBox="true"/>
          <p:nvPr/>
        </p:nvSpPr>
        <p:spPr>
          <a:xfrm rot="0">
            <a:off x="218642" y="373063"/>
            <a:ext cx="10100401" cy="1110300"/>
          </a:xfrm>
          <a:prstGeom prst="rect">
            <a:avLst/>
          </a:prstGeom>
        </p:spPr>
        <p:txBody>
          <a:bodyPr anchor="t" rtlCol="false" tIns="0" lIns="0" bIns="0" rIns="0">
            <a:spAutoFit/>
          </a:bodyPr>
          <a:lstStyle/>
          <a:p>
            <a:pPr>
              <a:lnSpc>
                <a:spcPts val="8468"/>
              </a:lnSpc>
            </a:pPr>
            <a:r>
              <a:rPr lang="en-US" sz="7989">
                <a:solidFill>
                  <a:srgbClr val="000000"/>
                </a:solidFill>
                <a:latin typeface="Brittany Bold"/>
              </a:rPr>
              <a:t>Abstract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035" y="0"/>
            <a:ext cx="12650080" cy="10839793"/>
            <a:chOff x="0" y="0"/>
            <a:chExt cx="3331708" cy="2854925"/>
          </a:xfrm>
        </p:grpSpPr>
        <p:sp>
          <p:nvSpPr>
            <p:cNvPr name="Freeform 3" id="3"/>
            <p:cNvSpPr/>
            <p:nvPr/>
          </p:nvSpPr>
          <p:spPr>
            <a:xfrm flipH="false" flipV="false" rot="0">
              <a:off x="0" y="0"/>
              <a:ext cx="3331708" cy="2854925"/>
            </a:xfrm>
            <a:custGeom>
              <a:avLst/>
              <a:gdLst/>
              <a:ahLst/>
              <a:cxnLst/>
              <a:rect r="r" b="b" t="t" l="l"/>
              <a:pathLst>
                <a:path h="2854925" w="3331708">
                  <a:moveTo>
                    <a:pt x="0" y="0"/>
                  </a:moveTo>
                  <a:lnTo>
                    <a:pt x="3331708" y="0"/>
                  </a:lnTo>
                  <a:lnTo>
                    <a:pt x="3331708" y="2854925"/>
                  </a:lnTo>
                  <a:lnTo>
                    <a:pt x="0" y="2854925"/>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579274" y="83083"/>
            <a:ext cx="5374102" cy="10120833"/>
            <a:chOff x="0" y="0"/>
            <a:chExt cx="7165470" cy="13494445"/>
          </a:xfrm>
        </p:grpSpPr>
        <p:pic>
          <p:nvPicPr>
            <p:cNvPr name="Picture 6" id="6"/>
            <p:cNvPicPr>
              <a:picLocks noChangeAspect="true"/>
            </p:cNvPicPr>
            <p:nvPr/>
          </p:nvPicPr>
          <p:blipFill>
            <a:blip r:embed="rId2"/>
            <a:srcRect l="28982" t="0" r="28982" b="0"/>
            <a:stretch>
              <a:fillRect/>
            </a:stretch>
          </p:blipFill>
          <p:spPr>
            <a:xfrm flipH="false" flipV="false">
              <a:off x="0" y="0"/>
              <a:ext cx="7165470" cy="13494445"/>
            </a:xfrm>
            <a:prstGeom prst="rect">
              <a:avLst/>
            </a:prstGeom>
          </p:spPr>
        </p:pic>
      </p:grpSp>
      <p:sp>
        <p:nvSpPr>
          <p:cNvPr name="TextBox 7" id="7"/>
          <p:cNvSpPr txBox="true"/>
          <p:nvPr/>
        </p:nvSpPr>
        <p:spPr>
          <a:xfrm rot="0">
            <a:off x="643406" y="2448264"/>
            <a:ext cx="11092817" cy="7267845"/>
          </a:xfrm>
          <a:prstGeom prst="rect">
            <a:avLst/>
          </a:prstGeom>
        </p:spPr>
        <p:txBody>
          <a:bodyPr anchor="t" rtlCol="false" tIns="0" lIns="0" bIns="0" rIns="0">
            <a:spAutoFit/>
          </a:bodyPr>
          <a:lstStyle/>
          <a:p>
            <a:pPr algn="ctr">
              <a:lnSpc>
                <a:spcPts val="2869"/>
              </a:lnSpc>
            </a:pPr>
            <a:r>
              <a:rPr lang="en-US" sz="2049">
                <a:solidFill>
                  <a:srgbClr val="000000"/>
                </a:solidFill>
                <a:latin typeface="Times New Roman Bold"/>
              </a:rPr>
              <a:t>"SleepSense: Unveiling the Secrets of Lifestyle and Adaptation" is a comprehensive study that delves into the intricate relationship between lifestyle choices, sleep quality, and adaptation. The research aims to shed light on how various lifestyle factors, including nutrition, physical activity, stress management, and technology usage, impact the sleep-wake cycle and how individuals adapt their sleep behaviors to cope with changing circumstances.</a:t>
            </a:r>
          </a:p>
          <a:p>
            <a:pPr algn="ctr">
              <a:lnSpc>
                <a:spcPts val="2869"/>
              </a:lnSpc>
            </a:pPr>
          </a:p>
          <a:p>
            <a:pPr algn="ctr">
              <a:lnSpc>
                <a:spcPts val="2869"/>
              </a:lnSpc>
            </a:pPr>
            <a:r>
              <a:rPr lang="en-US" sz="2049">
                <a:solidFill>
                  <a:srgbClr val="000000"/>
                </a:solidFill>
                <a:latin typeface="Times New Roman Bold"/>
              </a:rPr>
              <a:t>In today's modern world, the boundaries between work, leisure, and rest have become blurred due to advancements in technology. As a result, maintaining a healthy balance between lifestyle and sleep has become increasingly challenging, leading to a rise in sleep-related issues. Therefore, understanding the factors contributing to sleep disorders is crucial for devising effective interventions.</a:t>
            </a:r>
          </a:p>
          <a:p>
            <a:pPr algn="ctr">
              <a:lnSpc>
                <a:spcPts val="2869"/>
              </a:lnSpc>
            </a:pPr>
          </a:p>
          <a:p>
            <a:pPr algn="ctr">
              <a:lnSpc>
                <a:spcPts val="2869"/>
              </a:lnSpc>
            </a:pPr>
            <a:r>
              <a:rPr lang="en-US" sz="2049">
                <a:solidFill>
                  <a:srgbClr val="000000"/>
                </a:solidFill>
                <a:latin typeface="Times New Roman Bold"/>
              </a:rPr>
              <a:t>Through the synthesis of existing research and empirical evidence, SleepSense offers evidence-based insights and practical recommendations for improving sleep health and fostering adaptability amidst evolving lifestyles. The subsequent sections of the study will explore the latest findings in sleep science, addressing how lifestyle choices influence sleep quality, the role of individual differences in circadian rhythms and chronotypes, and the importance of adaptation in maintaining optimal sleep patterns.</a:t>
            </a:r>
          </a:p>
          <a:p>
            <a:pPr algn="ctr">
              <a:lnSpc>
                <a:spcPts val="2869"/>
              </a:lnSpc>
            </a:pPr>
          </a:p>
          <a:p>
            <a:pPr algn="ctr">
              <a:lnSpc>
                <a:spcPts val="2869"/>
              </a:lnSpc>
              <a:spcBef>
                <a:spcPct val="0"/>
              </a:spcBef>
            </a:pPr>
            <a:r>
              <a:rPr lang="en-US" sz="2049">
                <a:solidFill>
                  <a:srgbClr val="000000"/>
                </a:solidFill>
                <a:latin typeface="Times New Roman Bold"/>
              </a:rPr>
              <a:t>By contributing to the growing body of knowledge in sleep research, SleepSense aims to assist individuals and healthcare professionals in promoting better sleep and overall well-being in an increasingly dynamic and demanding world.</a:t>
            </a:r>
          </a:p>
        </p:txBody>
      </p:sp>
      <p:sp>
        <p:nvSpPr>
          <p:cNvPr name="TextBox 8" id="8"/>
          <p:cNvSpPr txBox="true"/>
          <p:nvPr/>
        </p:nvSpPr>
        <p:spPr>
          <a:xfrm rot="0">
            <a:off x="241454" y="544987"/>
            <a:ext cx="11896722" cy="1307347"/>
          </a:xfrm>
          <a:prstGeom prst="rect">
            <a:avLst/>
          </a:prstGeom>
        </p:spPr>
        <p:txBody>
          <a:bodyPr anchor="t" rtlCol="false" tIns="0" lIns="0" bIns="0" rIns="0">
            <a:spAutoFit/>
          </a:bodyPr>
          <a:lstStyle/>
          <a:p>
            <a:pPr>
              <a:lnSpc>
                <a:spcPts val="9975"/>
              </a:lnSpc>
            </a:pPr>
            <a:r>
              <a:rPr lang="en-US" sz="9410">
                <a:solidFill>
                  <a:srgbClr val="000000"/>
                </a:solidFill>
                <a:latin typeface="Brittany Bold"/>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26300" y="-361442"/>
            <a:ext cx="11274313" cy="11009883"/>
            <a:chOff x="0" y="0"/>
            <a:chExt cx="2969366" cy="2899722"/>
          </a:xfrm>
        </p:grpSpPr>
        <p:sp>
          <p:nvSpPr>
            <p:cNvPr name="Freeform 3" id="3"/>
            <p:cNvSpPr/>
            <p:nvPr/>
          </p:nvSpPr>
          <p:spPr>
            <a:xfrm flipH="false" flipV="false" rot="0">
              <a:off x="0" y="0"/>
              <a:ext cx="2969366" cy="2899722"/>
            </a:xfrm>
            <a:custGeom>
              <a:avLst/>
              <a:gdLst/>
              <a:ahLst/>
              <a:cxnLst/>
              <a:rect r="r" b="b" t="t" l="l"/>
              <a:pathLst>
                <a:path h="2899722" w="2969366">
                  <a:moveTo>
                    <a:pt x="0" y="0"/>
                  </a:moveTo>
                  <a:lnTo>
                    <a:pt x="2969366" y="0"/>
                  </a:lnTo>
                  <a:lnTo>
                    <a:pt x="2969366" y="2899722"/>
                  </a:lnTo>
                  <a:lnTo>
                    <a:pt x="0" y="2899722"/>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17932" y="3837081"/>
            <a:ext cx="6437846" cy="5222049"/>
          </a:xfrm>
          <a:custGeom>
            <a:avLst/>
            <a:gdLst/>
            <a:ahLst/>
            <a:cxnLst/>
            <a:rect r="r" b="b" t="t" l="l"/>
            <a:pathLst>
              <a:path h="5222049" w="6437846">
                <a:moveTo>
                  <a:pt x="0" y="0"/>
                </a:moveTo>
                <a:lnTo>
                  <a:pt x="6437846" y="0"/>
                </a:lnTo>
                <a:lnTo>
                  <a:pt x="6437846" y="5222049"/>
                </a:lnTo>
                <a:lnTo>
                  <a:pt x="0" y="5222049"/>
                </a:lnTo>
                <a:lnTo>
                  <a:pt x="0" y="0"/>
                </a:lnTo>
                <a:close/>
              </a:path>
            </a:pathLst>
          </a:custGeom>
          <a:blipFill>
            <a:blip r:embed="rId2"/>
            <a:stretch>
              <a:fillRect l="-12956" t="0" r="-31891" b="0"/>
            </a:stretch>
          </a:blipFill>
        </p:spPr>
      </p:sp>
      <p:sp>
        <p:nvSpPr>
          <p:cNvPr name="TextBox 6" id="6"/>
          <p:cNvSpPr txBox="true"/>
          <p:nvPr/>
        </p:nvSpPr>
        <p:spPr>
          <a:xfrm rot="0">
            <a:off x="1436432" y="807823"/>
            <a:ext cx="5252005" cy="1450975"/>
          </a:xfrm>
          <a:prstGeom prst="rect">
            <a:avLst/>
          </a:prstGeom>
        </p:spPr>
        <p:txBody>
          <a:bodyPr anchor="t" rtlCol="false" tIns="0" lIns="0" bIns="0" rIns="0">
            <a:spAutoFit/>
          </a:bodyPr>
          <a:lstStyle/>
          <a:p>
            <a:pPr>
              <a:lnSpc>
                <a:spcPts val="11299"/>
              </a:lnSpc>
            </a:pPr>
            <a:r>
              <a:rPr lang="en-US" sz="9999">
                <a:solidFill>
                  <a:srgbClr val="000000"/>
                </a:solidFill>
                <a:latin typeface="Brittany Bold"/>
              </a:rPr>
              <a:t>Hypothesis</a:t>
            </a:r>
          </a:p>
        </p:txBody>
      </p:sp>
      <p:sp>
        <p:nvSpPr>
          <p:cNvPr name="TextBox 7" id="7"/>
          <p:cNvSpPr txBox="true"/>
          <p:nvPr/>
        </p:nvSpPr>
        <p:spPr>
          <a:xfrm rot="0">
            <a:off x="8247572" y="1385673"/>
            <a:ext cx="9216440" cy="7872627"/>
          </a:xfrm>
          <a:prstGeom prst="rect">
            <a:avLst/>
          </a:prstGeom>
        </p:spPr>
        <p:txBody>
          <a:bodyPr anchor="t" rtlCol="false" tIns="0" lIns="0" bIns="0" rIns="0">
            <a:spAutoFit/>
          </a:bodyPr>
          <a:lstStyle/>
          <a:p>
            <a:pPr algn="ctr">
              <a:lnSpc>
                <a:spcPts val="4172"/>
              </a:lnSpc>
              <a:spcBef>
                <a:spcPct val="0"/>
              </a:spcBef>
            </a:pPr>
            <a:r>
              <a:rPr lang="en-US" sz="2980">
                <a:solidFill>
                  <a:srgbClr val="000000"/>
                </a:solidFill>
                <a:latin typeface="Times New Roman"/>
              </a:rPr>
              <a:t> The lifestyle choices and habits of individuals significantly influence their sleep patterns and overall sleep quality.</a:t>
            </a:r>
          </a:p>
          <a:p>
            <a:pPr algn="ctr">
              <a:lnSpc>
                <a:spcPts val="4172"/>
              </a:lnSpc>
              <a:spcBef>
                <a:spcPct val="0"/>
              </a:spcBef>
            </a:pPr>
          </a:p>
          <a:p>
            <a:pPr algn="ctr">
              <a:lnSpc>
                <a:spcPts val="4172"/>
              </a:lnSpc>
              <a:spcBef>
                <a:spcPct val="0"/>
              </a:spcBef>
            </a:pPr>
            <a:r>
              <a:rPr lang="en-US" sz="2980">
                <a:solidFill>
                  <a:srgbClr val="000000"/>
                </a:solidFill>
                <a:latin typeface="Times New Roman"/>
              </a:rPr>
              <a:t>In this project, the hypothesis might be tested by analyzing data on various lifestyle factors, such as nutrition, physical activity, stress levels, technology usage, and work-life balance, and their correlation with sleep-related outcomes. The project may aim to identify which lifestyle choices have the most significant impact on sleep quality and how individuals can adapt their lifestyles to improve their sleep patterns. The findings from this analysis could provide valuable insights and evidence-based recommendations for promoting better sleep health and overall well-being.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53018" y="-1999748"/>
            <a:ext cx="20994037" cy="12542135"/>
            <a:chOff x="0" y="0"/>
            <a:chExt cx="5529294" cy="3303278"/>
          </a:xfrm>
        </p:grpSpPr>
        <p:sp>
          <p:nvSpPr>
            <p:cNvPr name="Freeform 3" id="3"/>
            <p:cNvSpPr/>
            <p:nvPr/>
          </p:nvSpPr>
          <p:spPr>
            <a:xfrm flipH="false" flipV="false" rot="0">
              <a:off x="0" y="0"/>
              <a:ext cx="5529294" cy="3303278"/>
            </a:xfrm>
            <a:custGeom>
              <a:avLst/>
              <a:gdLst/>
              <a:ahLst/>
              <a:cxnLst/>
              <a:rect r="r" b="b" t="t" l="l"/>
              <a:pathLst>
                <a:path h="3303278" w="5529294">
                  <a:moveTo>
                    <a:pt x="0" y="0"/>
                  </a:moveTo>
                  <a:lnTo>
                    <a:pt x="5529294" y="0"/>
                  </a:lnTo>
                  <a:lnTo>
                    <a:pt x="5529294" y="3303278"/>
                  </a:lnTo>
                  <a:lnTo>
                    <a:pt x="0" y="3303278"/>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78850" y="2220955"/>
            <a:ext cx="1028430" cy="1126079"/>
            <a:chOff x="0" y="0"/>
            <a:chExt cx="1371240" cy="1501439"/>
          </a:xfrm>
        </p:grpSpPr>
        <p:pic>
          <p:nvPicPr>
            <p:cNvPr name="Picture 6" id="6"/>
            <p:cNvPicPr>
              <a:picLocks noChangeAspect="true"/>
            </p:cNvPicPr>
            <p:nvPr/>
          </p:nvPicPr>
          <p:blipFill>
            <a:blip r:embed="rId2"/>
            <a:srcRect l="0" t="2769" r="0" b="2769"/>
            <a:stretch>
              <a:fillRect/>
            </a:stretch>
          </p:blipFill>
          <p:spPr>
            <a:xfrm flipH="false" flipV="false">
              <a:off x="0" y="0"/>
              <a:ext cx="1371240" cy="1501439"/>
            </a:xfrm>
            <a:prstGeom prst="rect">
              <a:avLst/>
            </a:prstGeom>
          </p:spPr>
        </p:pic>
      </p:grpSp>
      <p:grpSp>
        <p:nvGrpSpPr>
          <p:cNvPr name="Group 7" id="7"/>
          <p:cNvGrpSpPr/>
          <p:nvPr/>
        </p:nvGrpSpPr>
        <p:grpSpPr>
          <a:xfrm rot="0">
            <a:off x="1578150" y="5279974"/>
            <a:ext cx="1731136" cy="1782413"/>
            <a:chOff x="0" y="0"/>
            <a:chExt cx="2308181" cy="2376551"/>
          </a:xfrm>
        </p:grpSpPr>
        <p:pic>
          <p:nvPicPr>
            <p:cNvPr name="Picture 8" id="8"/>
            <p:cNvPicPr>
              <a:picLocks noChangeAspect="true"/>
            </p:cNvPicPr>
            <p:nvPr/>
          </p:nvPicPr>
          <p:blipFill>
            <a:blip r:embed="rId3"/>
            <a:srcRect l="1762" t="0" r="1762" b="0"/>
            <a:stretch>
              <a:fillRect/>
            </a:stretch>
          </p:blipFill>
          <p:spPr>
            <a:xfrm flipH="false" flipV="false">
              <a:off x="0" y="0"/>
              <a:ext cx="2308181" cy="2376551"/>
            </a:xfrm>
            <a:prstGeom prst="rect">
              <a:avLst/>
            </a:prstGeom>
          </p:spPr>
        </p:pic>
      </p:grpSp>
      <p:grpSp>
        <p:nvGrpSpPr>
          <p:cNvPr name="Group 9" id="9"/>
          <p:cNvGrpSpPr/>
          <p:nvPr/>
        </p:nvGrpSpPr>
        <p:grpSpPr>
          <a:xfrm rot="0">
            <a:off x="9798939" y="5370408"/>
            <a:ext cx="2412515" cy="1912000"/>
            <a:chOff x="0" y="0"/>
            <a:chExt cx="3216687" cy="2549333"/>
          </a:xfrm>
        </p:grpSpPr>
        <p:pic>
          <p:nvPicPr>
            <p:cNvPr name="Picture 10" id="10"/>
            <p:cNvPicPr>
              <a:picLocks noChangeAspect="true"/>
            </p:cNvPicPr>
            <p:nvPr/>
          </p:nvPicPr>
          <p:blipFill>
            <a:blip r:embed="rId4"/>
            <a:srcRect l="0" t="10373" r="0" b="10373"/>
            <a:stretch>
              <a:fillRect/>
            </a:stretch>
          </p:blipFill>
          <p:spPr>
            <a:xfrm flipH="false" flipV="false">
              <a:off x="0" y="0"/>
              <a:ext cx="3216687" cy="2549333"/>
            </a:xfrm>
            <a:prstGeom prst="rect">
              <a:avLst/>
            </a:prstGeom>
          </p:spPr>
        </p:pic>
      </p:grpSp>
      <p:grpSp>
        <p:nvGrpSpPr>
          <p:cNvPr name="Group 11" id="11"/>
          <p:cNvGrpSpPr/>
          <p:nvPr/>
        </p:nvGrpSpPr>
        <p:grpSpPr>
          <a:xfrm rot="0">
            <a:off x="4887435" y="2252663"/>
            <a:ext cx="1207557" cy="1062664"/>
            <a:chOff x="0" y="0"/>
            <a:chExt cx="1610077" cy="1416885"/>
          </a:xfrm>
        </p:grpSpPr>
        <p:pic>
          <p:nvPicPr>
            <p:cNvPr name="Picture 12" id="12"/>
            <p:cNvPicPr>
              <a:picLocks noChangeAspect="true"/>
            </p:cNvPicPr>
            <p:nvPr/>
          </p:nvPicPr>
          <p:blipFill>
            <a:blip r:embed="rId5"/>
            <a:srcRect l="0" t="2692" r="0" b="2692"/>
            <a:stretch>
              <a:fillRect/>
            </a:stretch>
          </p:blipFill>
          <p:spPr>
            <a:xfrm flipH="false" flipV="false">
              <a:off x="0" y="0"/>
              <a:ext cx="1610077" cy="1416885"/>
            </a:xfrm>
            <a:prstGeom prst="rect">
              <a:avLst/>
            </a:prstGeom>
          </p:spPr>
        </p:pic>
      </p:grpSp>
      <p:grpSp>
        <p:nvGrpSpPr>
          <p:cNvPr name="Group 13" id="13"/>
          <p:cNvGrpSpPr/>
          <p:nvPr/>
        </p:nvGrpSpPr>
        <p:grpSpPr>
          <a:xfrm rot="0">
            <a:off x="6308863" y="7920056"/>
            <a:ext cx="3237053" cy="1996774"/>
            <a:chOff x="0" y="0"/>
            <a:chExt cx="4316071" cy="2662365"/>
          </a:xfrm>
        </p:grpSpPr>
        <p:pic>
          <p:nvPicPr>
            <p:cNvPr name="Picture 14" id="14"/>
            <p:cNvPicPr>
              <a:picLocks noChangeAspect="true"/>
            </p:cNvPicPr>
            <p:nvPr/>
          </p:nvPicPr>
          <p:blipFill>
            <a:blip r:embed="rId6"/>
            <a:srcRect l="0" t="19157" r="0" b="19157"/>
            <a:stretch>
              <a:fillRect/>
            </a:stretch>
          </p:blipFill>
          <p:spPr>
            <a:xfrm flipH="false" flipV="false">
              <a:off x="0" y="0"/>
              <a:ext cx="4316071" cy="2662365"/>
            </a:xfrm>
            <a:prstGeom prst="rect">
              <a:avLst/>
            </a:prstGeom>
          </p:spPr>
        </p:pic>
      </p:grpSp>
      <p:sp>
        <p:nvSpPr>
          <p:cNvPr name="TextBox 15" id="15"/>
          <p:cNvSpPr txBox="true"/>
          <p:nvPr/>
        </p:nvSpPr>
        <p:spPr>
          <a:xfrm rot="0">
            <a:off x="404680" y="489926"/>
            <a:ext cx="20694207" cy="1082966"/>
          </a:xfrm>
          <a:prstGeom prst="rect">
            <a:avLst/>
          </a:prstGeom>
        </p:spPr>
        <p:txBody>
          <a:bodyPr anchor="t" rtlCol="false" tIns="0" lIns="0" bIns="0" rIns="0">
            <a:spAutoFit/>
          </a:bodyPr>
          <a:lstStyle/>
          <a:p>
            <a:pPr>
              <a:lnSpc>
                <a:spcPts val="8212"/>
              </a:lnSpc>
            </a:pPr>
            <a:r>
              <a:rPr lang="en-US" sz="7747">
                <a:solidFill>
                  <a:srgbClr val="000000"/>
                </a:solidFill>
                <a:latin typeface="Brittany Bold"/>
              </a:rPr>
              <a:t>SystemRequirements</a:t>
            </a:r>
          </a:p>
        </p:txBody>
      </p:sp>
      <p:sp>
        <p:nvSpPr>
          <p:cNvPr name="TextBox 16" id="16"/>
          <p:cNvSpPr txBox="true"/>
          <p:nvPr/>
        </p:nvSpPr>
        <p:spPr>
          <a:xfrm rot="0">
            <a:off x="11600742" y="2581852"/>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JUPYTER NOTEBOOK</a:t>
            </a:r>
          </a:p>
        </p:txBody>
      </p:sp>
      <p:sp>
        <p:nvSpPr>
          <p:cNvPr name="TextBox 17" id="17"/>
          <p:cNvSpPr txBox="true"/>
          <p:nvPr/>
        </p:nvSpPr>
        <p:spPr>
          <a:xfrm rot="0">
            <a:off x="2749545" y="5741253"/>
            <a:ext cx="2949789"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CPU</a:t>
            </a:r>
          </a:p>
        </p:txBody>
      </p:sp>
      <p:sp>
        <p:nvSpPr>
          <p:cNvPr name="TextBox 18" id="18"/>
          <p:cNvSpPr txBox="true"/>
          <p:nvPr/>
        </p:nvSpPr>
        <p:spPr>
          <a:xfrm rot="0">
            <a:off x="12211455" y="6059388"/>
            <a:ext cx="3912203"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MEMORY</a:t>
            </a:r>
          </a:p>
        </p:txBody>
      </p:sp>
      <p:sp>
        <p:nvSpPr>
          <p:cNvPr name="TextBox 19" id="19"/>
          <p:cNvSpPr txBox="true"/>
          <p:nvPr/>
        </p:nvSpPr>
        <p:spPr>
          <a:xfrm rot="0">
            <a:off x="5491214" y="2544257"/>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EXCEL SHEET</a:t>
            </a:r>
          </a:p>
        </p:txBody>
      </p:sp>
      <p:sp>
        <p:nvSpPr>
          <p:cNvPr name="TextBox 20" id="20"/>
          <p:cNvSpPr txBox="true"/>
          <p:nvPr/>
        </p:nvSpPr>
        <p:spPr>
          <a:xfrm rot="0">
            <a:off x="0" y="2355850"/>
            <a:ext cx="4887435" cy="424439"/>
          </a:xfrm>
          <a:prstGeom prst="rect">
            <a:avLst/>
          </a:prstGeom>
        </p:spPr>
        <p:txBody>
          <a:bodyPr anchor="t" rtlCol="false" tIns="0" lIns="0" bIns="0" rIns="0">
            <a:spAutoFit/>
          </a:bodyPr>
          <a:lstStyle/>
          <a:p>
            <a:pPr algn="ctr">
              <a:lnSpc>
                <a:spcPts val="3497"/>
              </a:lnSpc>
            </a:pPr>
            <a:r>
              <a:rPr lang="en-US" sz="2498" spc="127">
                <a:solidFill>
                  <a:srgbClr val="000000"/>
                </a:solidFill>
                <a:latin typeface="Montserrat Classic Bold"/>
              </a:rPr>
              <a:t>SOFTWARE:</a:t>
            </a:r>
          </a:p>
        </p:txBody>
      </p:sp>
      <p:sp>
        <p:nvSpPr>
          <p:cNvPr name="TextBox 21" id="21"/>
          <p:cNvSpPr txBox="true"/>
          <p:nvPr/>
        </p:nvSpPr>
        <p:spPr>
          <a:xfrm rot="0">
            <a:off x="635233" y="4526239"/>
            <a:ext cx="3775313" cy="424439"/>
          </a:xfrm>
          <a:prstGeom prst="rect">
            <a:avLst/>
          </a:prstGeom>
        </p:spPr>
        <p:txBody>
          <a:bodyPr anchor="t" rtlCol="false" tIns="0" lIns="0" bIns="0" rIns="0">
            <a:spAutoFit/>
          </a:bodyPr>
          <a:lstStyle/>
          <a:p>
            <a:pPr algn="ctr">
              <a:lnSpc>
                <a:spcPts val="3497"/>
              </a:lnSpc>
            </a:pPr>
            <a:r>
              <a:rPr lang="en-US" sz="2498" spc="127">
                <a:solidFill>
                  <a:srgbClr val="000000"/>
                </a:solidFill>
                <a:latin typeface="Montserrat Classic Bold"/>
              </a:rPr>
              <a:t>HARDWARE:</a:t>
            </a:r>
          </a:p>
        </p:txBody>
      </p:sp>
      <p:sp>
        <p:nvSpPr>
          <p:cNvPr name="TextBox 22" id="22"/>
          <p:cNvSpPr txBox="true"/>
          <p:nvPr/>
        </p:nvSpPr>
        <p:spPr>
          <a:xfrm rot="0">
            <a:off x="9049096" y="8568283"/>
            <a:ext cx="3912203"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STORAGE</a:t>
            </a:r>
          </a:p>
        </p:txBody>
      </p:sp>
      <p:sp>
        <p:nvSpPr>
          <p:cNvPr name="TextBox 23" id="23"/>
          <p:cNvSpPr txBox="true"/>
          <p:nvPr/>
        </p:nvSpPr>
        <p:spPr>
          <a:xfrm rot="0">
            <a:off x="6460311" y="2845882"/>
            <a:ext cx="3912203" cy="349250"/>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(FOR CSV DATA)</a:t>
            </a:r>
          </a:p>
        </p:txBody>
      </p:sp>
      <p:sp>
        <p:nvSpPr>
          <p:cNvPr name="TextBox 24" id="24"/>
          <p:cNvSpPr txBox="true"/>
          <p:nvPr/>
        </p:nvSpPr>
        <p:spPr>
          <a:xfrm rot="0">
            <a:off x="13129104" y="2940677"/>
            <a:ext cx="4767682" cy="701675"/>
          </a:xfrm>
          <a:prstGeom prst="rect">
            <a:avLst/>
          </a:prstGeom>
        </p:spPr>
        <p:txBody>
          <a:bodyPr anchor="t" rtlCol="false" tIns="0" lIns="0" bIns="0" rIns="0">
            <a:spAutoFit/>
          </a:bodyPr>
          <a:lstStyle/>
          <a:p>
            <a:pPr algn="ctr">
              <a:lnSpc>
                <a:spcPts val="2800"/>
              </a:lnSpc>
            </a:pPr>
            <a:r>
              <a:rPr lang="en-US" sz="2000" spc="102">
                <a:solidFill>
                  <a:srgbClr val="000000"/>
                </a:solidFill>
                <a:latin typeface="Montserrat Classic Bold"/>
              </a:rPr>
              <a:t>(FOR ANALYSING DATA AND VISUALISING DATA)</a:t>
            </a:r>
          </a:p>
        </p:txBody>
      </p:sp>
      <p:sp>
        <p:nvSpPr>
          <p:cNvPr name="TextBox 25" id="25"/>
          <p:cNvSpPr txBox="true"/>
          <p:nvPr/>
        </p:nvSpPr>
        <p:spPr>
          <a:xfrm rot="0">
            <a:off x="4224439" y="6288308"/>
            <a:ext cx="4168846"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(INTEL CORE i5 or MORE)</a:t>
            </a:r>
          </a:p>
        </p:txBody>
      </p:sp>
      <p:sp>
        <p:nvSpPr>
          <p:cNvPr name="TextBox 26" id="26"/>
          <p:cNvSpPr txBox="true"/>
          <p:nvPr/>
        </p:nvSpPr>
        <p:spPr>
          <a:xfrm rot="0">
            <a:off x="13315620" y="6434673"/>
            <a:ext cx="3912203"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(8 GB RAM)</a:t>
            </a:r>
          </a:p>
        </p:txBody>
      </p:sp>
      <p:sp>
        <p:nvSpPr>
          <p:cNvPr name="TextBox 27" id="27"/>
          <p:cNvSpPr txBox="true"/>
          <p:nvPr/>
        </p:nvSpPr>
        <p:spPr>
          <a:xfrm rot="0">
            <a:off x="10477926" y="9220200"/>
            <a:ext cx="5302356" cy="356235"/>
          </a:xfrm>
          <a:prstGeom prst="rect">
            <a:avLst/>
          </a:prstGeom>
        </p:spPr>
        <p:txBody>
          <a:bodyPr anchor="t" rtlCol="false" tIns="0" lIns="0" bIns="0" rIns="0">
            <a:spAutoFit/>
          </a:bodyPr>
          <a:lstStyle/>
          <a:p>
            <a:pPr algn="ctr">
              <a:lnSpc>
                <a:spcPts val="2940"/>
              </a:lnSpc>
            </a:pPr>
            <a:r>
              <a:rPr lang="en-US" sz="2100" spc="107">
                <a:solidFill>
                  <a:srgbClr val="000000"/>
                </a:solidFill>
                <a:latin typeface="Montserrat Classic Bold"/>
              </a:rPr>
              <a:t>(500 GB INTERNAL STORAGE)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67601" y="-170090"/>
            <a:ext cx="10224351" cy="10627180"/>
            <a:chOff x="0" y="0"/>
            <a:chExt cx="2692833" cy="2798928"/>
          </a:xfrm>
        </p:grpSpPr>
        <p:sp>
          <p:nvSpPr>
            <p:cNvPr name="Freeform 3" id="3"/>
            <p:cNvSpPr/>
            <p:nvPr/>
          </p:nvSpPr>
          <p:spPr>
            <a:xfrm flipH="false" flipV="false" rot="0">
              <a:off x="0" y="0"/>
              <a:ext cx="2692833" cy="2798928"/>
            </a:xfrm>
            <a:custGeom>
              <a:avLst/>
              <a:gdLst/>
              <a:ahLst/>
              <a:cxnLst/>
              <a:rect r="r" b="b" t="t" l="l"/>
              <a:pathLst>
                <a:path h="2798928" w="2692833">
                  <a:moveTo>
                    <a:pt x="0" y="0"/>
                  </a:moveTo>
                  <a:lnTo>
                    <a:pt x="2692833" y="0"/>
                  </a:lnTo>
                  <a:lnTo>
                    <a:pt x="2692833" y="2798928"/>
                  </a:lnTo>
                  <a:lnTo>
                    <a:pt x="0" y="2798928"/>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439016" y="2079931"/>
            <a:ext cx="4796356" cy="3925795"/>
          </a:xfrm>
          <a:prstGeom prst="rect">
            <a:avLst/>
          </a:prstGeom>
        </p:spPr>
        <p:txBody>
          <a:bodyPr anchor="t" rtlCol="false" tIns="0" lIns="0" bIns="0" rIns="0">
            <a:spAutoFit/>
          </a:bodyPr>
          <a:lstStyle/>
          <a:p>
            <a:pPr>
              <a:lnSpc>
                <a:spcPts val="7778"/>
              </a:lnSpc>
            </a:pPr>
            <a:r>
              <a:rPr lang="en-US" sz="6883">
                <a:solidFill>
                  <a:srgbClr val="000000"/>
                </a:solidFill>
                <a:latin typeface="Brittany Bold"/>
              </a:rPr>
              <a:t>Uses of</a:t>
            </a:r>
          </a:p>
          <a:p>
            <a:pPr>
              <a:lnSpc>
                <a:spcPts val="7778"/>
              </a:lnSpc>
            </a:pPr>
          </a:p>
          <a:p>
            <a:pPr>
              <a:lnSpc>
                <a:spcPts val="7778"/>
              </a:lnSpc>
            </a:pPr>
            <a:r>
              <a:rPr lang="en-US" sz="6883">
                <a:solidFill>
                  <a:srgbClr val="000000"/>
                </a:solidFill>
                <a:latin typeface="Brittany Bold"/>
              </a:rPr>
              <a:t>Dataset</a:t>
            </a:r>
          </a:p>
          <a:p>
            <a:pPr>
              <a:lnSpc>
                <a:spcPts val="7778"/>
              </a:lnSpc>
            </a:pPr>
          </a:p>
        </p:txBody>
      </p:sp>
      <p:sp>
        <p:nvSpPr>
          <p:cNvPr name="TextBox 6" id="6"/>
          <p:cNvSpPr txBox="true"/>
          <p:nvPr/>
        </p:nvSpPr>
        <p:spPr>
          <a:xfrm rot="0">
            <a:off x="8754759" y="59399"/>
            <a:ext cx="9238375" cy="10718138"/>
          </a:xfrm>
          <a:prstGeom prst="rect">
            <a:avLst/>
          </a:prstGeom>
        </p:spPr>
        <p:txBody>
          <a:bodyPr anchor="t" rtlCol="false" tIns="0" lIns="0" bIns="0" rIns="0">
            <a:spAutoFit/>
          </a:bodyPr>
          <a:lstStyle/>
          <a:p>
            <a:pPr algn="ctr">
              <a:lnSpc>
                <a:spcPts val="3752"/>
              </a:lnSpc>
            </a:pPr>
            <a:r>
              <a:rPr lang="en-US" sz="2680">
                <a:solidFill>
                  <a:srgbClr val="000000"/>
                </a:solidFill>
                <a:latin typeface="Times New Roman Bold"/>
              </a:rPr>
              <a:t>Based on the given dataset, we have this uses:</a:t>
            </a:r>
          </a:p>
          <a:p>
            <a:pPr algn="ctr">
              <a:lnSpc>
                <a:spcPts val="3752"/>
              </a:lnSpc>
            </a:pPr>
            <a:r>
              <a:rPr lang="en-US" sz="2680">
                <a:solidFill>
                  <a:srgbClr val="000000"/>
                </a:solidFill>
                <a:latin typeface="Times New Roman Bold"/>
              </a:rPr>
              <a:t>1. Person ID: Unique identifier for each person.</a:t>
            </a:r>
          </a:p>
          <a:p>
            <a:pPr algn="ctr">
              <a:lnSpc>
                <a:spcPts val="3752"/>
              </a:lnSpc>
            </a:pPr>
            <a:r>
              <a:rPr lang="en-US" sz="2680">
                <a:solidFill>
                  <a:srgbClr val="000000"/>
                </a:solidFill>
                <a:latin typeface="Times New Roman Bold"/>
              </a:rPr>
              <a:t>2. Gender: The gender of the individual (Male/Female).</a:t>
            </a:r>
          </a:p>
          <a:p>
            <a:pPr algn="ctr">
              <a:lnSpc>
                <a:spcPts val="3752"/>
              </a:lnSpc>
            </a:pPr>
            <a:r>
              <a:rPr lang="en-US" sz="2680">
                <a:solidFill>
                  <a:srgbClr val="000000"/>
                </a:solidFill>
                <a:latin typeface="Times New Roman Bold"/>
              </a:rPr>
              <a:t>3. Age: Age of the person.</a:t>
            </a:r>
          </a:p>
          <a:p>
            <a:pPr algn="ctr">
              <a:lnSpc>
                <a:spcPts val="3752"/>
              </a:lnSpc>
            </a:pPr>
            <a:r>
              <a:rPr lang="en-US" sz="2680">
                <a:solidFill>
                  <a:srgbClr val="000000"/>
                </a:solidFill>
                <a:latin typeface="Times New Roman Bold"/>
              </a:rPr>
              <a:t>4. Occupation: The profession or job of the individual.</a:t>
            </a:r>
          </a:p>
          <a:p>
            <a:pPr algn="ctr">
              <a:lnSpc>
                <a:spcPts val="3752"/>
              </a:lnSpc>
            </a:pPr>
            <a:r>
              <a:rPr lang="en-US" sz="2680">
                <a:solidFill>
                  <a:srgbClr val="000000"/>
                </a:solidFill>
                <a:latin typeface="Times New Roman Bold"/>
              </a:rPr>
              <a:t>5. Sleep Duration: Duration of sleep in hours.</a:t>
            </a:r>
          </a:p>
          <a:p>
            <a:pPr algn="ctr">
              <a:lnSpc>
                <a:spcPts val="3752"/>
              </a:lnSpc>
            </a:pPr>
            <a:r>
              <a:rPr lang="en-US" sz="2680">
                <a:solidFill>
                  <a:srgbClr val="000000"/>
                </a:solidFill>
                <a:latin typeface="Times New Roman Bold"/>
              </a:rPr>
              <a:t>6. Quality of Sleep: Subjective rating of sleep quality (usually on a scale).</a:t>
            </a:r>
          </a:p>
          <a:p>
            <a:pPr algn="ctr">
              <a:lnSpc>
                <a:spcPts val="3752"/>
              </a:lnSpc>
            </a:pPr>
            <a:r>
              <a:rPr lang="en-US" sz="2680">
                <a:solidFill>
                  <a:srgbClr val="000000"/>
                </a:solidFill>
                <a:latin typeface="Times New Roman Bold"/>
              </a:rPr>
              <a:t>7. Physical Activity Level: Level of physical activity (possibly measured in minutes or hours).</a:t>
            </a:r>
          </a:p>
          <a:p>
            <a:pPr algn="ctr">
              <a:lnSpc>
                <a:spcPts val="3752"/>
              </a:lnSpc>
            </a:pPr>
            <a:r>
              <a:rPr lang="en-US" sz="2680">
                <a:solidFill>
                  <a:srgbClr val="000000"/>
                </a:solidFill>
                <a:latin typeface="Times New Roman Bold"/>
              </a:rPr>
              <a:t>8. Stress Level: Subjective rating of stress level (possibly on a scale).</a:t>
            </a:r>
          </a:p>
          <a:p>
            <a:pPr algn="ctr">
              <a:lnSpc>
                <a:spcPts val="3752"/>
              </a:lnSpc>
            </a:pPr>
            <a:r>
              <a:rPr lang="en-US" sz="2680">
                <a:solidFill>
                  <a:srgbClr val="000000"/>
                </a:solidFill>
                <a:latin typeface="Times New Roman Bold"/>
              </a:rPr>
              <a:t>9. BMI Category: Body Mass Index category of the person (Normal, Overweight, Obese).</a:t>
            </a:r>
          </a:p>
          <a:p>
            <a:pPr algn="ctr">
              <a:lnSpc>
                <a:spcPts val="3752"/>
              </a:lnSpc>
            </a:pPr>
            <a:r>
              <a:rPr lang="en-US" sz="2680">
                <a:solidFill>
                  <a:srgbClr val="000000"/>
                </a:solidFill>
                <a:latin typeface="Times New Roman Bold"/>
              </a:rPr>
              <a:t>10. Blood Pressure: Blood pressure readings (Systolic/Diastolic).</a:t>
            </a:r>
          </a:p>
          <a:p>
            <a:pPr algn="ctr">
              <a:lnSpc>
                <a:spcPts val="3752"/>
              </a:lnSpc>
            </a:pPr>
            <a:r>
              <a:rPr lang="en-US" sz="2680">
                <a:solidFill>
                  <a:srgbClr val="000000"/>
                </a:solidFill>
                <a:latin typeface="Times New Roman Bold"/>
              </a:rPr>
              <a:t>11. Heart Rate: Heart rate (beats per minute).</a:t>
            </a:r>
          </a:p>
          <a:p>
            <a:pPr algn="ctr">
              <a:lnSpc>
                <a:spcPts val="3752"/>
              </a:lnSpc>
            </a:pPr>
            <a:r>
              <a:rPr lang="en-US" sz="2680">
                <a:solidFill>
                  <a:srgbClr val="000000"/>
                </a:solidFill>
                <a:latin typeface="Times New Roman Bold"/>
              </a:rPr>
              <a:t>12. Daily Steps: Number of steps taken daily.</a:t>
            </a:r>
          </a:p>
          <a:p>
            <a:pPr algn="ctr">
              <a:lnSpc>
                <a:spcPts val="3752"/>
              </a:lnSpc>
            </a:pPr>
            <a:r>
              <a:rPr lang="en-US" sz="2680">
                <a:solidFill>
                  <a:srgbClr val="000000"/>
                </a:solidFill>
                <a:latin typeface="Times New Roman Bold"/>
              </a:rPr>
              <a:t>13. Sleep Disorder: Any sleep disorder the person may have (Sleep Apnea, Insomnia, None).</a:t>
            </a:r>
          </a:p>
          <a:p>
            <a:pPr algn="ctr">
              <a:lnSpc>
                <a:spcPts val="3752"/>
              </a:lnSpc>
            </a:pPr>
          </a:p>
          <a:p>
            <a:pPr algn="ctr">
              <a:lnSpc>
                <a:spcPts val="3471"/>
              </a:lnSpc>
            </a:pPr>
          </a:p>
          <a:p>
            <a:pPr algn="ctr">
              <a:lnSpc>
                <a:spcPts val="3471"/>
              </a:lnSpc>
            </a:pPr>
          </a:p>
          <a:p>
            <a:pPr algn="ctr">
              <a:lnSpc>
                <a:spcPts val="347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330815">
            <a:off x="8928248" y="-395060"/>
            <a:ext cx="9606283" cy="10738234"/>
            <a:chOff x="0" y="0"/>
            <a:chExt cx="2530050" cy="2828177"/>
          </a:xfrm>
        </p:grpSpPr>
        <p:sp>
          <p:nvSpPr>
            <p:cNvPr name="Freeform 3" id="3"/>
            <p:cNvSpPr/>
            <p:nvPr/>
          </p:nvSpPr>
          <p:spPr>
            <a:xfrm flipH="false" flipV="false" rot="0">
              <a:off x="0" y="0"/>
              <a:ext cx="2530050" cy="2828177"/>
            </a:xfrm>
            <a:custGeom>
              <a:avLst/>
              <a:gdLst/>
              <a:ahLst/>
              <a:cxnLst/>
              <a:rect r="r" b="b" t="t" l="l"/>
              <a:pathLst>
                <a:path h="2828177" w="2530050">
                  <a:moveTo>
                    <a:pt x="0" y="0"/>
                  </a:moveTo>
                  <a:lnTo>
                    <a:pt x="2530050" y="0"/>
                  </a:lnTo>
                  <a:lnTo>
                    <a:pt x="2530050" y="2828177"/>
                  </a:lnTo>
                  <a:lnTo>
                    <a:pt x="0" y="2828177"/>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075157" y="1000125"/>
            <a:ext cx="7055821" cy="8560898"/>
          </a:xfrm>
          <a:prstGeom prst="rect">
            <a:avLst/>
          </a:prstGeom>
        </p:spPr>
        <p:txBody>
          <a:bodyPr anchor="t" rtlCol="false" tIns="0" lIns="0" bIns="0" rIns="0">
            <a:spAutoFit/>
          </a:bodyPr>
          <a:lstStyle/>
          <a:p>
            <a:pPr algn="ctr">
              <a:lnSpc>
                <a:spcPts val="2376"/>
              </a:lnSpc>
              <a:spcBef>
                <a:spcPct val="0"/>
              </a:spcBef>
            </a:pPr>
            <a:r>
              <a:rPr lang="en-US" sz="1697">
                <a:solidFill>
                  <a:srgbClr val="000000"/>
                </a:solidFill>
                <a:latin typeface="Canva Sans Bold"/>
              </a:rPr>
              <a:t>The "SleepSense: Unveiling the Secrets of Sleep and Lifestyle" project can benefit from several valuable suggestions to enhance its impact and scope:</a:t>
            </a:r>
          </a:p>
          <a:p>
            <a:pPr algn="ctr">
              <a:lnSpc>
                <a:spcPts val="2376"/>
              </a:lnSpc>
              <a:spcBef>
                <a:spcPct val="0"/>
              </a:spcBef>
            </a:pPr>
          </a:p>
          <a:p>
            <a:pPr algn="ctr">
              <a:lnSpc>
                <a:spcPts val="2376"/>
              </a:lnSpc>
              <a:spcBef>
                <a:spcPct val="0"/>
              </a:spcBef>
            </a:pPr>
            <a:r>
              <a:rPr lang="en-US" sz="1697">
                <a:solidFill>
                  <a:srgbClr val="000000"/>
                </a:solidFill>
                <a:latin typeface="Canva Sans Bold"/>
              </a:rPr>
              <a:t>1. Longitudinal Study: Conduct a long-term study to track individuals' sleep patterns and lifestyle choices, providing insights into the long-lasting effects and adaptations.</a:t>
            </a:r>
          </a:p>
          <a:p>
            <a:pPr algn="ctr">
              <a:lnSpc>
                <a:spcPts val="2376"/>
              </a:lnSpc>
              <a:spcBef>
                <a:spcPct val="0"/>
              </a:spcBef>
            </a:pPr>
          </a:p>
          <a:p>
            <a:pPr algn="ctr">
              <a:lnSpc>
                <a:spcPts val="2376"/>
              </a:lnSpc>
              <a:spcBef>
                <a:spcPct val="0"/>
              </a:spcBef>
            </a:pPr>
            <a:r>
              <a:rPr lang="en-US" sz="1697">
                <a:solidFill>
                  <a:srgbClr val="000000"/>
                </a:solidFill>
                <a:latin typeface="Canva Sans Bold"/>
              </a:rPr>
              <a:t>2. Interventional Study: Implement interventions to evaluate how specific lifestyle changes impact sleep quality, offering practical guidance for improving sleep habits.</a:t>
            </a:r>
          </a:p>
          <a:p>
            <a:pPr algn="ctr">
              <a:lnSpc>
                <a:spcPts val="2376"/>
              </a:lnSpc>
              <a:spcBef>
                <a:spcPct val="0"/>
              </a:spcBef>
            </a:pPr>
          </a:p>
          <a:p>
            <a:pPr algn="ctr">
              <a:lnSpc>
                <a:spcPts val="2376"/>
              </a:lnSpc>
              <a:spcBef>
                <a:spcPct val="0"/>
              </a:spcBef>
            </a:pPr>
            <a:r>
              <a:rPr lang="en-US" sz="1697">
                <a:solidFill>
                  <a:srgbClr val="000000"/>
                </a:solidFill>
                <a:latin typeface="Canva Sans Bold"/>
              </a:rPr>
              <a:t>3. Sleep Hygiene Education: Develop educational materials to promote healthy sleep practices and assess their effectiveness in improving participants' sleep habits.</a:t>
            </a:r>
          </a:p>
          <a:p>
            <a:pPr algn="ctr">
              <a:lnSpc>
                <a:spcPts val="2376"/>
              </a:lnSpc>
              <a:spcBef>
                <a:spcPct val="0"/>
              </a:spcBef>
            </a:pPr>
          </a:p>
          <a:p>
            <a:pPr algn="ctr">
              <a:lnSpc>
                <a:spcPts val="2376"/>
              </a:lnSpc>
              <a:spcBef>
                <a:spcPct val="0"/>
              </a:spcBef>
            </a:pPr>
            <a:r>
              <a:rPr lang="en-US" sz="1697">
                <a:solidFill>
                  <a:srgbClr val="000000"/>
                </a:solidFill>
                <a:latin typeface="Canva Sans Bold"/>
              </a:rPr>
              <a:t>4. Comparative Analysis: Compare sleep and lifestyle patterns across different demographic groups to identify tailored approaches for specific populations.</a:t>
            </a:r>
          </a:p>
          <a:p>
            <a:pPr algn="ctr">
              <a:lnSpc>
                <a:spcPts val="2376"/>
              </a:lnSpc>
              <a:spcBef>
                <a:spcPct val="0"/>
              </a:spcBef>
            </a:pPr>
          </a:p>
          <a:p>
            <a:pPr algn="ctr">
              <a:lnSpc>
                <a:spcPts val="2376"/>
              </a:lnSpc>
              <a:spcBef>
                <a:spcPct val="0"/>
              </a:spcBef>
            </a:pPr>
            <a:r>
              <a:rPr lang="en-US" sz="1697">
                <a:solidFill>
                  <a:srgbClr val="000000"/>
                </a:solidFill>
                <a:latin typeface="Canva Sans Bold"/>
              </a:rPr>
              <a:t>5. Sleep Technology Assessment: Investigate the impact of sleep-related technologies on sleep quality, aiding in understanding their benefits and limitations.</a:t>
            </a:r>
          </a:p>
          <a:p>
            <a:pPr algn="ctr">
              <a:lnSpc>
                <a:spcPts val="2376"/>
              </a:lnSpc>
              <a:spcBef>
                <a:spcPct val="0"/>
              </a:spcBef>
            </a:pPr>
          </a:p>
          <a:p>
            <a:pPr algn="ctr">
              <a:lnSpc>
                <a:spcPts val="2376"/>
              </a:lnSpc>
              <a:spcBef>
                <a:spcPct val="0"/>
              </a:spcBef>
            </a:pPr>
            <a:r>
              <a:rPr lang="en-US" sz="1697">
                <a:solidFill>
                  <a:srgbClr val="000000"/>
                </a:solidFill>
                <a:latin typeface="Canva Sans Bold"/>
              </a:rPr>
              <a:t>6. Workplace Sleep Programs: Collaborate with organizations to promote healthy sleep habits among employees and assess the impact on well-being and productivity.</a:t>
            </a:r>
          </a:p>
          <a:p>
            <a:pPr algn="ctr">
              <a:lnSpc>
                <a:spcPts val="2376"/>
              </a:lnSpc>
              <a:spcBef>
                <a:spcPct val="0"/>
              </a:spcBef>
            </a:pPr>
          </a:p>
          <a:p>
            <a:pPr algn="ctr">
              <a:lnSpc>
                <a:spcPts val="2376"/>
              </a:lnSpc>
              <a:spcBef>
                <a:spcPct val="0"/>
              </a:spcBef>
            </a:pPr>
          </a:p>
        </p:txBody>
      </p:sp>
      <p:sp>
        <p:nvSpPr>
          <p:cNvPr name="TextBox 6" id="6"/>
          <p:cNvSpPr txBox="true"/>
          <p:nvPr/>
        </p:nvSpPr>
        <p:spPr>
          <a:xfrm rot="0">
            <a:off x="827203" y="4410560"/>
            <a:ext cx="6608542" cy="1542080"/>
          </a:xfrm>
          <a:prstGeom prst="rect">
            <a:avLst/>
          </a:prstGeom>
        </p:spPr>
        <p:txBody>
          <a:bodyPr anchor="t" rtlCol="false" tIns="0" lIns="0" bIns="0" rIns="0">
            <a:spAutoFit/>
          </a:bodyPr>
          <a:lstStyle/>
          <a:p>
            <a:pPr>
              <a:lnSpc>
                <a:spcPts val="12049"/>
              </a:lnSpc>
            </a:pPr>
            <a:r>
              <a:rPr lang="en-US" sz="10663">
                <a:solidFill>
                  <a:srgbClr val="000000"/>
                </a:solidFill>
                <a:latin typeface="Brittany Bold"/>
              </a:rPr>
              <a:t>Suggestions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26300" y="-361442"/>
            <a:ext cx="11274313" cy="11009883"/>
            <a:chOff x="0" y="0"/>
            <a:chExt cx="2969366" cy="2899722"/>
          </a:xfrm>
        </p:grpSpPr>
        <p:sp>
          <p:nvSpPr>
            <p:cNvPr name="Freeform 3" id="3"/>
            <p:cNvSpPr/>
            <p:nvPr/>
          </p:nvSpPr>
          <p:spPr>
            <a:xfrm flipH="false" flipV="false" rot="0">
              <a:off x="0" y="0"/>
              <a:ext cx="2969366" cy="2899722"/>
            </a:xfrm>
            <a:custGeom>
              <a:avLst/>
              <a:gdLst/>
              <a:ahLst/>
              <a:cxnLst/>
              <a:rect r="r" b="b" t="t" l="l"/>
              <a:pathLst>
                <a:path h="2899722" w="2969366">
                  <a:moveTo>
                    <a:pt x="0" y="0"/>
                  </a:moveTo>
                  <a:lnTo>
                    <a:pt x="2969366" y="0"/>
                  </a:lnTo>
                  <a:lnTo>
                    <a:pt x="2969366" y="2899722"/>
                  </a:lnTo>
                  <a:lnTo>
                    <a:pt x="0" y="2899722"/>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67339" y="822301"/>
            <a:ext cx="4902323" cy="3584476"/>
            <a:chOff x="0" y="0"/>
            <a:chExt cx="6536431" cy="4779301"/>
          </a:xfrm>
        </p:grpSpPr>
        <p:pic>
          <p:nvPicPr>
            <p:cNvPr name="Picture 6" id="6"/>
            <p:cNvPicPr>
              <a:picLocks noChangeAspect="true"/>
            </p:cNvPicPr>
            <p:nvPr/>
          </p:nvPicPr>
          <p:blipFill>
            <a:blip r:embed="rId2"/>
            <a:srcRect l="6125" t="0" r="6125" b="0"/>
            <a:stretch>
              <a:fillRect/>
            </a:stretch>
          </p:blipFill>
          <p:spPr>
            <a:xfrm flipH="false" flipV="false">
              <a:off x="0" y="0"/>
              <a:ext cx="6536431" cy="4779301"/>
            </a:xfrm>
            <a:prstGeom prst="rect">
              <a:avLst/>
            </a:prstGeom>
          </p:spPr>
        </p:pic>
      </p:grpSp>
      <p:grpSp>
        <p:nvGrpSpPr>
          <p:cNvPr name="Group 7" id="7"/>
          <p:cNvGrpSpPr/>
          <p:nvPr/>
        </p:nvGrpSpPr>
        <p:grpSpPr>
          <a:xfrm rot="0">
            <a:off x="13430268" y="824435"/>
            <a:ext cx="4104410" cy="3582342"/>
            <a:chOff x="0" y="0"/>
            <a:chExt cx="5472546" cy="4776456"/>
          </a:xfrm>
        </p:grpSpPr>
        <p:pic>
          <p:nvPicPr>
            <p:cNvPr name="Picture 8" id="8"/>
            <p:cNvPicPr>
              <a:picLocks noChangeAspect="true"/>
            </p:cNvPicPr>
            <p:nvPr/>
          </p:nvPicPr>
          <p:blipFill>
            <a:blip r:embed="rId3"/>
            <a:srcRect l="3306" t="0" r="3306" b="0"/>
            <a:stretch>
              <a:fillRect/>
            </a:stretch>
          </p:blipFill>
          <p:spPr>
            <a:xfrm flipH="false" flipV="false">
              <a:off x="0" y="0"/>
              <a:ext cx="5472546" cy="4776456"/>
            </a:xfrm>
            <a:prstGeom prst="rect">
              <a:avLst/>
            </a:prstGeom>
          </p:spPr>
        </p:pic>
      </p:grpSp>
      <p:grpSp>
        <p:nvGrpSpPr>
          <p:cNvPr name="Group 9" id="9"/>
          <p:cNvGrpSpPr/>
          <p:nvPr/>
        </p:nvGrpSpPr>
        <p:grpSpPr>
          <a:xfrm rot="0">
            <a:off x="7783443" y="5143500"/>
            <a:ext cx="3423345" cy="4321199"/>
            <a:chOff x="0" y="0"/>
            <a:chExt cx="4564459" cy="5761598"/>
          </a:xfrm>
        </p:grpSpPr>
        <p:pic>
          <p:nvPicPr>
            <p:cNvPr name="Picture 10" id="10"/>
            <p:cNvPicPr>
              <a:picLocks noChangeAspect="true"/>
            </p:cNvPicPr>
            <p:nvPr/>
          </p:nvPicPr>
          <p:blipFill>
            <a:blip r:embed="rId4"/>
            <a:srcRect l="5840" t="0" r="5840" b="0"/>
            <a:stretch>
              <a:fillRect/>
            </a:stretch>
          </p:blipFill>
          <p:spPr>
            <a:xfrm flipH="false" flipV="false">
              <a:off x="0" y="0"/>
              <a:ext cx="4564459" cy="5761598"/>
            </a:xfrm>
            <a:prstGeom prst="rect">
              <a:avLst/>
            </a:prstGeom>
          </p:spPr>
        </p:pic>
      </p:grpSp>
      <p:grpSp>
        <p:nvGrpSpPr>
          <p:cNvPr name="Group 11" id="11"/>
          <p:cNvGrpSpPr/>
          <p:nvPr/>
        </p:nvGrpSpPr>
        <p:grpSpPr>
          <a:xfrm rot="0">
            <a:off x="11843689" y="5235510"/>
            <a:ext cx="5990406" cy="3918205"/>
            <a:chOff x="0" y="0"/>
            <a:chExt cx="7987208" cy="5224273"/>
          </a:xfrm>
        </p:grpSpPr>
        <p:pic>
          <p:nvPicPr>
            <p:cNvPr name="Picture 12" id="12"/>
            <p:cNvPicPr>
              <a:picLocks noChangeAspect="true"/>
            </p:cNvPicPr>
            <p:nvPr/>
          </p:nvPicPr>
          <p:blipFill>
            <a:blip r:embed="rId5"/>
            <a:srcRect l="734" t="0" r="734" b="0"/>
            <a:stretch>
              <a:fillRect/>
            </a:stretch>
          </p:blipFill>
          <p:spPr>
            <a:xfrm flipH="false" flipV="false">
              <a:off x="0" y="0"/>
              <a:ext cx="7987208" cy="5224273"/>
            </a:xfrm>
            <a:prstGeom prst="rect">
              <a:avLst/>
            </a:prstGeom>
          </p:spPr>
        </p:pic>
      </p:grpSp>
      <p:sp>
        <p:nvSpPr>
          <p:cNvPr name="Freeform 13" id="13"/>
          <p:cNvSpPr/>
          <p:nvPr/>
        </p:nvSpPr>
        <p:spPr>
          <a:xfrm flipH="false" flipV="false" rot="0">
            <a:off x="523564" y="5235510"/>
            <a:ext cx="6380612" cy="3841614"/>
          </a:xfrm>
          <a:custGeom>
            <a:avLst/>
            <a:gdLst/>
            <a:ahLst/>
            <a:cxnLst/>
            <a:rect r="r" b="b" t="t" l="l"/>
            <a:pathLst>
              <a:path h="3841614" w="6380612">
                <a:moveTo>
                  <a:pt x="0" y="0"/>
                </a:moveTo>
                <a:lnTo>
                  <a:pt x="6380611" y="0"/>
                </a:lnTo>
                <a:lnTo>
                  <a:pt x="6380611" y="3841614"/>
                </a:lnTo>
                <a:lnTo>
                  <a:pt x="0" y="3841614"/>
                </a:lnTo>
                <a:lnTo>
                  <a:pt x="0" y="0"/>
                </a:lnTo>
                <a:close/>
              </a:path>
            </a:pathLst>
          </a:custGeom>
          <a:blipFill>
            <a:blip r:embed="rId6"/>
            <a:stretch>
              <a:fillRect l="0" t="0" r="0" b="0"/>
            </a:stretch>
          </a:blipFill>
        </p:spPr>
      </p:sp>
      <p:sp>
        <p:nvSpPr>
          <p:cNvPr name="TextBox 14" id="14"/>
          <p:cNvSpPr txBox="true"/>
          <p:nvPr/>
        </p:nvSpPr>
        <p:spPr>
          <a:xfrm rot="0">
            <a:off x="615070" y="1095375"/>
            <a:ext cx="6197600" cy="1450975"/>
          </a:xfrm>
          <a:prstGeom prst="rect">
            <a:avLst/>
          </a:prstGeom>
        </p:spPr>
        <p:txBody>
          <a:bodyPr anchor="t" rtlCol="false" tIns="0" lIns="0" bIns="0" rIns="0">
            <a:spAutoFit/>
          </a:bodyPr>
          <a:lstStyle/>
          <a:p>
            <a:pPr>
              <a:lnSpc>
                <a:spcPts val="11299"/>
              </a:lnSpc>
            </a:pPr>
            <a:r>
              <a:rPr lang="en-US" sz="9999">
                <a:solidFill>
                  <a:srgbClr val="000000"/>
                </a:solidFill>
                <a:latin typeface="Brittany Bold"/>
              </a:rPr>
              <a:t>Visualisation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DAFp0ZxpzYI</dc:identifier>
  <dcterms:modified xsi:type="dcterms:W3CDTF">2011-08-01T06:04:30Z</dcterms:modified>
  <cp:revision>1</cp:revision>
  <dc:title>APSSDC PPT</dc:title>
</cp:coreProperties>
</file>