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Times New Roman" charset="1" panose="02030502070405020303"/>
      <p:regular r:id="rId18"/>
    </p:embeddedFont>
    <p:embeddedFont>
      <p:font typeface="Times New Roman Bold" charset="1" panose="02030802070405020303"/>
      <p:regular r:id="rId19"/>
    </p:embeddedFont>
    <p:embeddedFont>
      <p:font typeface="Times New Roman Italics" charset="1" panose="02030502070405090303"/>
      <p:regular r:id="rId20"/>
    </p:embeddedFont>
    <p:embeddedFont>
      <p:font typeface="Times New Roman Bold Italics" charset="1" panose="02030802070405090303"/>
      <p:regular r:id="rId21"/>
    </p:embeddedFont>
    <p:embeddedFont>
      <p:font typeface="Times New Roman Medium" charset="1" panose="02030502070405020303"/>
      <p:regular r:id="rId22"/>
    </p:embeddedFont>
    <p:embeddedFont>
      <p:font typeface="Times New Roman Medium Italics" charset="1" panose="02030502070405090303"/>
      <p:regular r:id="rId23"/>
    </p:embeddedFont>
    <p:embeddedFont>
      <p:font typeface="Times New Roman Semi-Bold" charset="1" panose="02030702070405020303"/>
      <p:regular r:id="rId24"/>
    </p:embeddedFont>
    <p:embeddedFont>
      <p:font typeface="Times New Roman Semi-Bold Italics" charset="1" panose="02030702070405090303"/>
      <p:regular r:id="rId25"/>
    </p:embeddedFont>
    <p:embeddedFont>
      <p:font typeface="Times New Roman Ultra-Bold" charset="1" panose="020309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jpe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001243" y="2861945"/>
            <a:ext cx="12469379" cy="1691005"/>
          </a:xfrm>
          <a:prstGeom prst="rect">
            <a:avLst/>
          </a:prstGeom>
        </p:spPr>
        <p:txBody>
          <a:bodyPr anchor="t" rtlCol="false" tIns="0" lIns="0" bIns="0" rIns="0">
            <a:spAutoFit/>
          </a:bodyPr>
          <a:lstStyle/>
          <a:p>
            <a:pPr algn="ctr">
              <a:lnSpc>
                <a:spcPts val="3200"/>
              </a:lnSpc>
            </a:pPr>
            <a:r>
              <a:rPr lang="en-US" sz="3200" spc="640">
                <a:solidFill>
                  <a:srgbClr val="06629A"/>
                </a:solidFill>
                <a:latin typeface="Kollektif Bold"/>
              </a:rPr>
              <a:t>ICCSP ’24</a:t>
            </a:r>
          </a:p>
          <a:p>
            <a:pPr algn="ctr">
              <a:lnSpc>
                <a:spcPts val="3200"/>
              </a:lnSpc>
            </a:pPr>
            <a:r>
              <a:rPr lang="en-US" sz="3200">
                <a:solidFill>
                  <a:srgbClr val="06629A"/>
                </a:solidFill>
                <a:latin typeface="Kollektif Bold"/>
              </a:rPr>
              <a:t>10th International Conference on Communication and Signal Processing</a:t>
            </a:r>
          </a:p>
          <a:p>
            <a:pPr algn="ctr">
              <a:lnSpc>
                <a:spcPts val="3200"/>
              </a:lnSpc>
            </a:pPr>
          </a:p>
        </p:txBody>
      </p:sp>
      <p:sp>
        <p:nvSpPr>
          <p:cNvPr name="TextBox 3" id="3"/>
          <p:cNvSpPr txBox="true"/>
          <p:nvPr/>
        </p:nvSpPr>
        <p:spPr>
          <a:xfrm rot="0">
            <a:off x="5689104" y="6657686"/>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PAPER ID: 1570999732</a:t>
            </a:r>
          </a:p>
        </p:txBody>
      </p:sp>
      <p:sp>
        <p:nvSpPr>
          <p:cNvPr name="Freeform 4" id="4"/>
          <p:cNvSpPr/>
          <p:nvPr/>
        </p:nvSpPr>
        <p:spPr>
          <a:xfrm flipH="false" flipV="false" rot="-10800000">
            <a:off x="-578495" y="858111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505314" y="8581113"/>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505314" y="9650286"/>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578495" y="966492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18942"/>
            <a:ext cx="4720984" cy="1147642"/>
          </a:xfrm>
          <a:custGeom>
            <a:avLst/>
            <a:gdLst/>
            <a:ahLst/>
            <a:cxnLst/>
            <a:rect r="r" b="b" t="t" l="l"/>
            <a:pathLst>
              <a:path h="1147642" w="4720984">
                <a:moveTo>
                  <a:pt x="0" y="0"/>
                </a:moveTo>
                <a:lnTo>
                  <a:pt x="4720984" y="0"/>
                </a:lnTo>
                <a:lnTo>
                  <a:pt x="4720984" y="1147642"/>
                </a:lnTo>
                <a:lnTo>
                  <a:pt x="0" y="1147642"/>
                </a:lnTo>
                <a:lnTo>
                  <a:pt x="0" y="0"/>
                </a:lnTo>
                <a:close/>
              </a:path>
            </a:pathLst>
          </a:custGeom>
          <a:blipFill>
            <a:blip r:embed="rId8"/>
            <a:stretch>
              <a:fillRect l="0" t="0" r="0" b="0"/>
            </a:stretch>
          </a:blipFill>
        </p:spPr>
      </p:sp>
      <p:sp>
        <p:nvSpPr>
          <p:cNvPr name="TextBox 9" id="9"/>
          <p:cNvSpPr txBox="true"/>
          <p:nvPr/>
        </p:nvSpPr>
        <p:spPr>
          <a:xfrm rot="0">
            <a:off x="779371" y="5133975"/>
            <a:ext cx="17016671" cy="890905"/>
          </a:xfrm>
          <a:prstGeom prst="rect">
            <a:avLst/>
          </a:prstGeom>
        </p:spPr>
        <p:txBody>
          <a:bodyPr anchor="t" rtlCol="false" tIns="0" lIns="0" bIns="0" rIns="0">
            <a:spAutoFit/>
          </a:bodyPr>
          <a:lstStyle/>
          <a:p>
            <a:pPr algn="ctr">
              <a:lnSpc>
                <a:spcPts val="3200"/>
              </a:lnSpc>
            </a:pPr>
            <a:r>
              <a:rPr lang="en-US" sz="3200" spc="640">
                <a:solidFill>
                  <a:srgbClr val="000000"/>
                </a:solidFill>
                <a:latin typeface="Kollektif Bold"/>
              </a:rPr>
              <a:t>EXPLORING THE PATH: MACHINE LEARNING APPROACHES TO CARDIOVASCULAR RISK ASSESSMENT</a:t>
            </a:r>
          </a:p>
        </p:txBody>
      </p:sp>
      <p:sp>
        <p:nvSpPr>
          <p:cNvPr name="Freeform 10" id="10"/>
          <p:cNvSpPr/>
          <p:nvPr/>
        </p:nvSpPr>
        <p:spPr>
          <a:xfrm flipH="false" flipV="false" rot="0">
            <a:off x="15246906" y="9258300"/>
            <a:ext cx="2789574" cy="813243"/>
          </a:xfrm>
          <a:custGeom>
            <a:avLst/>
            <a:gdLst/>
            <a:ahLst/>
            <a:cxnLst/>
            <a:rect r="r" b="b" t="t" l="l"/>
            <a:pathLst>
              <a:path h="813243" w="2789574">
                <a:moveTo>
                  <a:pt x="0" y="0"/>
                </a:moveTo>
                <a:lnTo>
                  <a:pt x="2789574" y="0"/>
                </a:lnTo>
                <a:lnTo>
                  <a:pt x="2789574" y="813243"/>
                </a:lnTo>
                <a:lnTo>
                  <a:pt x="0" y="813243"/>
                </a:lnTo>
                <a:lnTo>
                  <a:pt x="0" y="0"/>
                </a:lnTo>
                <a:close/>
              </a:path>
            </a:pathLst>
          </a:custGeom>
          <a:blipFill>
            <a:blip r:embed="rId9"/>
            <a:stretch>
              <a:fillRect l="0" t="0" r="0" b="-6185"/>
            </a:stretch>
          </a:blipFill>
        </p:spPr>
      </p:sp>
      <p:sp>
        <p:nvSpPr>
          <p:cNvPr name="Freeform 11" id="11"/>
          <p:cNvSpPr/>
          <p:nvPr/>
        </p:nvSpPr>
        <p:spPr>
          <a:xfrm flipH="false" flipV="false" rot="-10800000">
            <a:off x="16641693" y="-11894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17725502" y="-11894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7725502" y="95023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16641693" y="964867"/>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37169" y="569740"/>
            <a:ext cx="7672114" cy="4573760"/>
          </a:xfrm>
          <a:custGeom>
            <a:avLst/>
            <a:gdLst/>
            <a:ahLst/>
            <a:cxnLst/>
            <a:rect r="r" b="b" t="t" l="l"/>
            <a:pathLst>
              <a:path h="4573760" w="7672114">
                <a:moveTo>
                  <a:pt x="0" y="0"/>
                </a:moveTo>
                <a:lnTo>
                  <a:pt x="7672114" y="0"/>
                </a:lnTo>
                <a:lnTo>
                  <a:pt x="7672114" y="4573760"/>
                </a:lnTo>
                <a:lnTo>
                  <a:pt x="0" y="4573760"/>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10282020" y="5352843"/>
            <a:ext cx="7412114" cy="4539768"/>
          </a:xfrm>
          <a:custGeom>
            <a:avLst/>
            <a:gdLst/>
            <a:ahLst/>
            <a:cxnLst/>
            <a:rect r="r" b="b" t="t" l="l"/>
            <a:pathLst>
              <a:path h="4539768" w="7412114">
                <a:moveTo>
                  <a:pt x="0" y="0"/>
                </a:moveTo>
                <a:lnTo>
                  <a:pt x="7412114" y="0"/>
                </a:lnTo>
                <a:lnTo>
                  <a:pt x="7412114" y="4539768"/>
                </a:lnTo>
                <a:lnTo>
                  <a:pt x="0" y="4539768"/>
                </a:lnTo>
                <a:lnTo>
                  <a:pt x="0" y="0"/>
                </a:lnTo>
                <a:close/>
              </a:path>
            </a:pathLst>
          </a:custGeom>
          <a:blipFill>
            <a:blip r:embed="rId3"/>
            <a:stretch>
              <a:fillRect l="0" t="0" r="0" b="0"/>
            </a:stretch>
          </a:blipFill>
          <a:ln w="38100" cap="sq">
            <a:solidFill>
              <a:srgbClr val="000000"/>
            </a:solidFill>
            <a:prstDash val="solid"/>
            <a:miter/>
          </a:ln>
        </p:spPr>
      </p:sp>
      <p:sp>
        <p:nvSpPr>
          <p:cNvPr name="AutoShape 4" id="4"/>
          <p:cNvSpPr/>
          <p:nvPr/>
        </p:nvSpPr>
        <p:spPr>
          <a:xfrm flipV="true">
            <a:off x="8675737" y="2695122"/>
            <a:ext cx="936526" cy="19050"/>
          </a:xfrm>
          <a:prstGeom prst="line">
            <a:avLst/>
          </a:prstGeom>
          <a:ln cap="flat" w="38100">
            <a:solidFill>
              <a:srgbClr val="000000"/>
            </a:solidFill>
            <a:prstDash val="solid"/>
            <a:headEnd type="none" len="sm" w="sm"/>
            <a:tailEnd type="arrow" len="sm" w="med"/>
          </a:ln>
        </p:spPr>
      </p:sp>
      <p:sp>
        <p:nvSpPr>
          <p:cNvPr name="AutoShape 5" id="5"/>
          <p:cNvSpPr/>
          <p:nvPr/>
        </p:nvSpPr>
        <p:spPr>
          <a:xfrm flipH="true">
            <a:off x="9143903" y="7651298"/>
            <a:ext cx="936720" cy="0"/>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9804995" y="1240418"/>
            <a:ext cx="8366164" cy="3194304"/>
          </a:xfrm>
          <a:prstGeom prst="rect">
            <a:avLst/>
          </a:prstGeom>
        </p:spPr>
        <p:txBody>
          <a:bodyPr anchor="t" rtlCol="false" tIns="0" lIns="0" bIns="0" rIns="0">
            <a:spAutoFit/>
          </a:bodyPr>
          <a:lstStyle/>
          <a:p>
            <a:pPr algn="ctr">
              <a:lnSpc>
                <a:spcPts val="3107"/>
              </a:lnSpc>
              <a:spcBef>
                <a:spcPct val="0"/>
              </a:spcBef>
            </a:pPr>
            <a:r>
              <a:rPr lang="en-US" sz="2799">
                <a:solidFill>
                  <a:srgbClr val="000000"/>
                </a:solidFill>
                <a:latin typeface="Times New Roman"/>
              </a:rPr>
              <a:t>It shows the performance measures of different models performed for algorithms in </a:t>
            </a:r>
            <a:r>
              <a:rPr lang="en-US" sz="2799">
                <a:solidFill>
                  <a:srgbClr val="FF0000"/>
                </a:solidFill>
                <a:latin typeface="Times New Roman"/>
              </a:rPr>
              <a:t>‘framingham.csv’ </a:t>
            </a:r>
            <a:r>
              <a:rPr lang="en-US" sz="2799">
                <a:solidFill>
                  <a:srgbClr val="000000"/>
                </a:solidFill>
                <a:latin typeface="Times New Roman"/>
              </a:rPr>
              <a:t>dataset. It is observed in the dataset that PCA method gives better performance than all the remaining methods. The least performance for the accuracy and precision measures is given by the decision tree method, and the random forest method gives the less score for the recall and F1-score method.</a:t>
            </a:r>
          </a:p>
        </p:txBody>
      </p:sp>
      <p:sp>
        <p:nvSpPr>
          <p:cNvPr name="TextBox 7" id="7"/>
          <p:cNvSpPr txBox="true"/>
          <p:nvPr/>
        </p:nvSpPr>
        <p:spPr>
          <a:xfrm rot="0">
            <a:off x="1028700" y="6006525"/>
            <a:ext cx="7441281" cy="3194304"/>
          </a:xfrm>
          <a:prstGeom prst="rect">
            <a:avLst/>
          </a:prstGeom>
        </p:spPr>
        <p:txBody>
          <a:bodyPr anchor="t" rtlCol="false" tIns="0" lIns="0" bIns="0" rIns="0">
            <a:spAutoFit/>
          </a:bodyPr>
          <a:lstStyle/>
          <a:p>
            <a:pPr algn="ctr">
              <a:lnSpc>
                <a:spcPts val="3107"/>
              </a:lnSpc>
              <a:spcBef>
                <a:spcPct val="0"/>
              </a:spcBef>
            </a:pPr>
            <a:r>
              <a:rPr lang="en-US" sz="2799">
                <a:solidFill>
                  <a:srgbClr val="000000"/>
                </a:solidFill>
                <a:latin typeface="Times New Roman"/>
              </a:rPr>
              <a:t>It demonstrates the performance measures of different models performed for hybrid algorithms in the </a:t>
            </a:r>
            <a:r>
              <a:rPr lang="en-US" sz="2799">
                <a:solidFill>
                  <a:srgbClr val="FF0000"/>
                </a:solidFill>
                <a:latin typeface="Times New Roman"/>
              </a:rPr>
              <a:t>‘framingham.csv’ </a:t>
            </a:r>
            <a:r>
              <a:rPr lang="en-US" sz="2799">
                <a:solidFill>
                  <a:srgbClr val="000000"/>
                </a:solidFill>
                <a:latin typeface="Times New Roman"/>
              </a:rPr>
              <a:t>dataset. It is observed in the dataset that the hybrid method for decision tree and gradient boosting method gives better performance than all the methods. The least performance is shown by the hybrid method genetic algorithm and SVM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0" y="1970230"/>
            <a:ext cx="18288000" cy="6709031"/>
          </a:xfrm>
          <a:prstGeom prst="rect">
            <a:avLst/>
          </a:prstGeom>
        </p:spPr>
        <p:txBody>
          <a:bodyPr anchor="t" rtlCol="false" tIns="0" lIns="0" bIns="0" rIns="0">
            <a:spAutoFit/>
          </a:bodyPr>
          <a:lstStyle/>
          <a:p>
            <a:pPr algn="ctr">
              <a:lnSpc>
                <a:spcPts val="3108"/>
              </a:lnSpc>
              <a:spcBef>
                <a:spcPct val="0"/>
              </a:spcBef>
            </a:pPr>
          </a:p>
          <a:p>
            <a:pPr algn="ctr">
              <a:lnSpc>
                <a:spcPts val="3108"/>
              </a:lnSpc>
              <a:spcBef>
                <a:spcPct val="0"/>
              </a:spcBef>
            </a:pPr>
          </a:p>
          <a:p>
            <a:pPr algn="ctr">
              <a:lnSpc>
                <a:spcPts val="3108"/>
              </a:lnSpc>
              <a:spcBef>
                <a:spcPct val="0"/>
              </a:spcBef>
            </a:pPr>
            <a:r>
              <a:rPr lang="en-US" sz="2800">
                <a:solidFill>
                  <a:srgbClr val="000000"/>
                </a:solidFill>
                <a:latin typeface="Times New Roman"/>
              </a:rPr>
              <a:t>Our study establishes Random Forest (RF) and Gradient Boosting Machine (GBM) as superior models, surpassing others and hybrid approaches with an accuracy rate of 93.5%. Their iterative and ensemble optimization methods effectively handle dataset complexities, solidifying their status as formidable predictive modeling tools.</a:t>
            </a:r>
          </a:p>
          <a:p>
            <a:pPr algn="ctr">
              <a:lnSpc>
                <a:spcPts val="3108"/>
              </a:lnSpc>
              <a:spcBef>
                <a:spcPct val="0"/>
              </a:spcBef>
            </a:pPr>
          </a:p>
          <a:p>
            <a:pPr algn="ctr">
              <a:lnSpc>
                <a:spcPts val="3108"/>
              </a:lnSpc>
              <a:spcBef>
                <a:spcPct val="0"/>
              </a:spcBef>
            </a:pPr>
            <a:r>
              <a:rPr lang="en-US" sz="2800">
                <a:solidFill>
                  <a:srgbClr val="000000"/>
                </a:solidFill>
                <a:latin typeface="Times New Roman"/>
              </a:rPr>
              <a:t>RF and GBM excel in recognizing intricate data relationships and accommodating diverse patterns, making them optimal choices for maximizing accuracy within our research scope. Additionally, our comprehensive methodology, considering all variables, enhances predictability, bolstering both accuracy and reliability.</a:t>
            </a:r>
          </a:p>
          <a:p>
            <a:pPr algn="ctr">
              <a:lnSpc>
                <a:spcPts val="3108"/>
              </a:lnSpc>
              <a:spcBef>
                <a:spcPct val="0"/>
              </a:spcBef>
            </a:pPr>
          </a:p>
          <a:p>
            <a:pPr algn="ctr">
              <a:lnSpc>
                <a:spcPts val="3108"/>
              </a:lnSpc>
              <a:spcBef>
                <a:spcPct val="0"/>
              </a:spcBef>
            </a:pPr>
            <a:r>
              <a:rPr lang="en-US" sz="2800">
                <a:solidFill>
                  <a:srgbClr val="000000"/>
                </a:solidFill>
                <a:latin typeface="Times New Roman"/>
              </a:rPr>
              <a:t>Future research should focus on enhancing scalability for RF and GBM to handle larger datasets and improving model interpretability. Investigating advanced ensemble techniques and hybrid models could further enhance predictive capabilities.</a:t>
            </a:r>
          </a:p>
          <a:p>
            <a:pPr algn="ctr">
              <a:lnSpc>
                <a:spcPts val="3108"/>
              </a:lnSpc>
              <a:spcBef>
                <a:spcPct val="0"/>
              </a:spcBef>
            </a:pPr>
          </a:p>
          <a:p>
            <a:pPr algn="ctr">
              <a:lnSpc>
                <a:spcPts val="3108"/>
              </a:lnSpc>
              <a:spcBef>
                <a:spcPct val="0"/>
              </a:spcBef>
            </a:pPr>
            <a:r>
              <a:rPr lang="en-US" sz="2800">
                <a:solidFill>
                  <a:srgbClr val="000000"/>
                </a:solidFill>
                <a:latin typeface="Times New Roman"/>
              </a:rPr>
              <a:t>Expanding analyses to incorporate diverse data sources or domain-specific insights could deepen our understanding and lead to more tailored models. In summary, refining methodologies and exploring new avenues will address evolving challenges in predictive modeling.</a:t>
            </a:r>
          </a:p>
        </p:txBody>
      </p:sp>
      <p:sp>
        <p:nvSpPr>
          <p:cNvPr name="Freeform 3" id="3"/>
          <p:cNvSpPr/>
          <p:nvPr/>
        </p:nvSpPr>
        <p:spPr>
          <a:xfrm flipH="false" flipV="false" rot="0">
            <a:off x="16838195" y="1028700"/>
            <a:ext cx="1267452" cy="1288388"/>
          </a:xfrm>
          <a:custGeom>
            <a:avLst/>
            <a:gdLst/>
            <a:ahLst/>
            <a:cxnLst/>
            <a:rect r="r" b="b" t="t" l="l"/>
            <a:pathLst>
              <a:path h="1288388" w="1267452">
                <a:moveTo>
                  <a:pt x="0" y="0"/>
                </a:moveTo>
                <a:lnTo>
                  <a:pt x="1267452" y="0"/>
                </a:lnTo>
                <a:lnTo>
                  <a:pt x="1267452" y="1288388"/>
                </a:lnTo>
                <a:lnTo>
                  <a:pt x="0" y="1288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90807" y="356782"/>
            <a:ext cx="13826219"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CONCLUSION AND FUTURE WORK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6469654" y="70760"/>
            <a:ext cx="1579293" cy="1575344"/>
          </a:xfrm>
          <a:custGeom>
            <a:avLst/>
            <a:gdLst/>
            <a:ahLst/>
            <a:cxnLst/>
            <a:rect r="r" b="b" t="t" l="l"/>
            <a:pathLst>
              <a:path h="1575344" w="1579293">
                <a:moveTo>
                  <a:pt x="0" y="0"/>
                </a:moveTo>
                <a:lnTo>
                  <a:pt x="1579292" y="0"/>
                </a:lnTo>
                <a:lnTo>
                  <a:pt x="1579292" y="1575344"/>
                </a:lnTo>
                <a:lnTo>
                  <a:pt x="0" y="15753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8528" y="356782"/>
            <a:ext cx="13826219"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REFERENCES</a:t>
            </a:r>
          </a:p>
        </p:txBody>
      </p:sp>
      <p:sp>
        <p:nvSpPr>
          <p:cNvPr name="TextBox 4" id="4"/>
          <p:cNvSpPr txBox="true"/>
          <p:nvPr/>
        </p:nvSpPr>
        <p:spPr>
          <a:xfrm rot="0">
            <a:off x="0" y="1971256"/>
            <a:ext cx="18288000" cy="762002"/>
          </a:xfrm>
          <a:prstGeom prst="rect">
            <a:avLst/>
          </a:prstGeom>
        </p:spPr>
        <p:txBody>
          <a:bodyPr anchor="t" rtlCol="false" tIns="0" lIns="0" bIns="0" rIns="0">
            <a:spAutoFit/>
          </a:bodyPr>
          <a:lstStyle/>
          <a:p>
            <a:pPr algn="ctr">
              <a:lnSpc>
                <a:spcPts val="2775"/>
              </a:lnSpc>
              <a:spcBef>
                <a:spcPct val="0"/>
              </a:spcBef>
            </a:pPr>
            <a:r>
              <a:rPr lang="en-US" sz="2500">
                <a:solidFill>
                  <a:srgbClr val="000000"/>
                </a:solidFill>
                <a:latin typeface="Times New Roman"/>
              </a:rPr>
              <a:t>[1]. A. S. Abdullah and R. R. Rajalaxmi, ‘‘A data mining model for predicting the coronary heart disease using random forest classifier,’’ in Proc. Int. Conf. Recent Trends Compute Methods, Commun. Controls, Apr. 2012, pp. 22–25.</a:t>
            </a:r>
          </a:p>
        </p:txBody>
      </p:sp>
      <p:sp>
        <p:nvSpPr>
          <p:cNvPr name="TextBox 5" id="5"/>
          <p:cNvSpPr txBox="true"/>
          <p:nvPr/>
        </p:nvSpPr>
        <p:spPr>
          <a:xfrm rot="0">
            <a:off x="672626" y="2943015"/>
            <a:ext cx="16888968" cy="762002"/>
          </a:xfrm>
          <a:prstGeom prst="rect">
            <a:avLst/>
          </a:prstGeom>
        </p:spPr>
        <p:txBody>
          <a:bodyPr anchor="t" rtlCol="false" tIns="0" lIns="0" bIns="0" rIns="0">
            <a:spAutoFit/>
          </a:bodyPr>
          <a:lstStyle/>
          <a:p>
            <a:pPr algn="ctr">
              <a:lnSpc>
                <a:spcPts val="2775"/>
              </a:lnSpc>
              <a:spcBef>
                <a:spcPct val="0"/>
              </a:spcBef>
            </a:pPr>
            <a:r>
              <a:rPr lang="en-US" sz="2500">
                <a:solidFill>
                  <a:srgbClr val="000000"/>
                </a:solidFill>
                <a:latin typeface="Times New Roman"/>
              </a:rPr>
              <a:t>[2]. N. Al-milli, ‘‘Back Propagation neural network for prediction of heart disease,’’ J. Theor. Appl.Inf. Technol., vol. 56, no. 1, pp. 131–135, 2013.</a:t>
            </a:r>
          </a:p>
        </p:txBody>
      </p:sp>
      <p:sp>
        <p:nvSpPr>
          <p:cNvPr name="TextBox 6" id="6"/>
          <p:cNvSpPr txBox="true"/>
          <p:nvPr/>
        </p:nvSpPr>
        <p:spPr>
          <a:xfrm rot="0">
            <a:off x="370332" y="3914773"/>
            <a:ext cx="17750031" cy="1466852"/>
          </a:xfrm>
          <a:prstGeom prst="rect">
            <a:avLst/>
          </a:prstGeom>
        </p:spPr>
        <p:txBody>
          <a:bodyPr anchor="t" rtlCol="false" tIns="0" lIns="0" bIns="0" rIns="0">
            <a:spAutoFit/>
          </a:bodyPr>
          <a:lstStyle/>
          <a:p>
            <a:pPr algn="ctr">
              <a:lnSpc>
                <a:spcPts val="2775"/>
              </a:lnSpc>
            </a:pPr>
            <a:r>
              <a:rPr lang="en-US" sz="2500">
                <a:solidFill>
                  <a:srgbClr val="000000"/>
                </a:solidFill>
                <a:latin typeface="Times New Roman"/>
              </a:rPr>
              <a:t>[3]. C. A. Devi, S. P. Rajamohanan, K. Umamaheswari, R. Kiruba, K. Karunya, and R. Deepika, ‘‘Analysis of neural networks based heart disease prediction system,’’ in Proc. 11th Int. Conf. Hum. Syst. Interact. (HSI), Gdansk, Poland, Jul. 2018, pp. 233–239.</a:t>
            </a:r>
          </a:p>
          <a:p>
            <a:pPr algn="ctr">
              <a:lnSpc>
                <a:spcPts val="2775"/>
              </a:lnSpc>
              <a:spcBef>
                <a:spcPct val="0"/>
              </a:spcBef>
            </a:pPr>
          </a:p>
        </p:txBody>
      </p:sp>
      <p:sp>
        <p:nvSpPr>
          <p:cNvPr name="TextBox 7" id="7"/>
          <p:cNvSpPr txBox="true"/>
          <p:nvPr/>
        </p:nvSpPr>
        <p:spPr>
          <a:xfrm rot="0">
            <a:off x="-183916" y="5114925"/>
            <a:ext cx="17880005" cy="1114427"/>
          </a:xfrm>
          <a:prstGeom prst="rect">
            <a:avLst/>
          </a:prstGeom>
        </p:spPr>
        <p:txBody>
          <a:bodyPr anchor="t" rtlCol="false" tIns="0" lIns="0" bIns="0" rIns="0">
            <a:spAutoFit/>
          </a:bodyPr>
          <a:lstStyle/>
          <a:p>
            <a:pPr algn="ctr">
              <a:lnSpc>
                <a:spcPts val="2775"/>
              </a:lnSpc>
            </a:pPr>
            <a:r>
              <a:rPr lang="en-US" sz="2500">
                <a:solidFill>
                  <a:srgbClr val="000000"/>
                </a:solidFill>
                <a:latin typeface="Times New Roman"/>
              </a:rPr>
              <a:t>[4]. Mourão-Miranda, J., Bokde, A.L.W., Born, C., Hampel, H., Stetter, M.: Classifying brain states and determining the discriminating activation patterns: support vector machine on functional MRI data. Neuroimage 28(4), 980–99</a:t>
            </a:r>
          </a:p>
          <a:p>
            <a:pPr algn="ctr">
              <a:lnSpc>
                <a:spcPts val="2775"/>
              </a:lnSpc>
              <a:spcBef>
                <a:spcPct val="0"/>
              </a:spcBef>
            </a:pPr>
          </a:p>
        </p:txBody>
      </p:sp>
      <p:sp>
        <p:nvSpPr>
          <p:cNvPr name="TextBox 8" id="8"/>
          <p:cNvSpPr txBox="true"/>
          <p:nvPr/>
        </p:nvSpPr>
        <p:spPr>
          <a:xfrm rot="0">
            <a:off x="480714" y="6314664"/>
            <a:ext cx="17807286" cy="1114427"/>
          </a:xfrm>
          <a:prstGeom prst="rect">
            <a:avLst/>
          </a:prstGeom>
        </p:spPr>
        <p:txBody>
          <a:bodyPr anchor="t" rtlCol="false" tIns="0" lIns="0" bIns="0" rIns="0">
            <a:spAutoFit/>
          </a:bodyPr>
          <a:lstStyle/>
          <a:p>
            <a:pPr algn="ctr">
              <a:lnSpc>
                <a:spcPts val="2775"/>
              </a:lnSpc>
            </a:pPr>
            <a:r>
              <a:rPr lang="en-US" sz="2500">
                <a:solidFill>
                  <a:srgbClr val="000000"/>
                </a:solidFill>
                <a:latin typeface="Times New Roman"/>
              </a:rPr>
              <a:t>[5]. S. Mohan, C. Thirumalai and G. Srivastava, "Effective Heart Disease Prediction Using Hybrid Machine Learning Techniques," in IEEE Access, vol. 7, pp. 81542-81554, 2019, doi: 10.1109/ACCESS.2019.2923707.</a:t>
            </a:r>
          </a:p>
          <a:p>
            <a:pPr algn="ctr">
              <a:lnSpc>
                <a:spcPts val="2775"/>
              </a:lnSpc>
              <a:spcBef>
                <a:spcPct val="0"/>
              </a:spcBef>
            </a:pPr>
          </a:p>
        </p:txBody>
      </p:sp>
      <p:sp>
        <p:nvSpPr>
          <p:cNvPr name="TextBox 9" id="9"/>
          <p:cNvSpPr txBox="true"/>
          <p:nvPr/>
        </p:nvSpPr>
        <p:spPr>
          <a:xfrm rot="0">
            <a:off x="185275" y="7400516"/>
            <a:ext cx="17863672" cy="1114427"/>
          </a:xfrm>
          <a:prstGeom prst="rect">
            <a:avLst/>
          </a:prstGeom>
        </p:spPr>
        <p:txBody>
          <a:bodyPr anchor="t" rtlCol="false" tIns="0" lIns="0" bIns="0" rIns="0">
            <a:spAutoFit/>
          </a:bodyPr>
          <a:lstStyle/>
          <a:p>
            <a:pPr algn="ctr">
              <a:lnSpc>
                <a:spcPts val="2775"/>
              </a:lnSpc>
            </a:pPr>
            <a:r>
              <a:rPr lang="en-US" sz="2500">
                <a:solidFill>
                  <a:srgbClr val="000000"/>
                </a:solidFill>
                <a:latin typeface="Times New Roman"/>
              </a:rPr>
              <a:t>[6]. Doppala, Bhanu Prakash, et al. "A hybrid machine learning approach to identify coronary diseases using a feature selection mechanism on a heart disease dataset." Distributed and Parallel Databases (2021): 1-20.</a:t>
            </a:r>
          </a:p>
          <a:p>
            <a:pPr algn="ctr">
              <a:lnSpc>
                <a:spcPts val="2775"/>
              </a:lnSpc>
              <a:spcBef>
                <a:spcPct val="0"/>
              </a:spcBef>
            </a:pPr>
          </a:p>
        </p:txBody>
      </p:sp>
      <p:sp>
        <p:nvSpPr>
          <p:cNvPr name="TextBox 10" id="10"/>
          <p:cNvSpPr txBox="true"/>
          <p:nvPr/>
        </p:nvSpPr>
        <p:spPr>
          <a:xfrm rot="0">
            <a:off x="0" y="8486367"/>
            <a:ext cx="17863672" cy="1114427"/>
          </a:xfrm>
          <a:prstGeom prst="rect">
            <a:avLst/>
          </a:prstGeom>
        </p:spPr>
        <p:txBody>
          <a:bodyPr anchor="t" rtlCol="false" tIns="0" lIns="0" bIns="0" rIns="0">
            <a:spAutoFit/>
          </a:bodyPr>
          <a:lstStyle/>
          <a:p>
            <a:pPr algn="ctr">
              <a:lnSpc>
                <a:spcPts val="2775"/>
              </a:lnSpc>
            </a:pPr>
            <a:r>
              <a:rPr lang="en-US" sz="2500">
                <a:solidFill>
                  <a:srgbClr val="000000"/>
                </a:solidFill>
                <a:latin typeface="Times New Roman"/>
              </a:rPr>
              <a:t>[7]. Almulihi, Ahmed, et al. "Ensemble Learning Based on Hybrid Deep Learning Model for Heart Disease Early Prediction." Diagnostics 12.12 (2022): 3215.</a:t>
            </a:r>
          </a:p>
          <a:p>
            <a:pPr algn="ctr">
              <a:lnSpc>
                <a:spcPts val="277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148148" y="3234008"/>
            <a:ext cx="5450066" cy="4114800"/>
          </a:xfrm>
          <a:custGeom>
            <a:avLst/>
            <a:gdLst/>
            <a:ahLst/>
            <a:cxnLst/>
            <a:rect r="r" b="b" t="t" l="l"/>
            <a:pathLst>
              <a:path h="4114800" w="5450066">
                <a:moveTo>
                  <a:pt x="0" y="0"/>
                </a:moveTo>
                <a:lnTo>
                  <a:pt x="5450066" y="0"/>
                </a:lnTo>
                <a:lnTo>
                  <a:pt x="54500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426095" y="873351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657714" y="8733513"/>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657714" y="9802686"/>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426095" y="981732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794093" y="3345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7877902" y="3345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7877902" y="110263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6794093" y="1117267"/>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1" id="11"/>
          <p:cNvSpPr/>
          <p:nvPr/>
        </p:nvSpPr>
        <p:spPr>
          <a:xfrm flipV="true">
            <a:off x="-2394471" y="-1951208"/>
            <a:ext cx="5132702" cy="5185216"/>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2081794" y="-1590898"/>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723324" y="-1239585"/>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flipV="true">
            <a:off x="15336567" y="6695072"/>
            <a:ext cx="5132702" cy="5185216"/>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5649244" y="7055381"/>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flipV="true">
            <a:off x="16007714" y="7406695"/>
            <a:ext cx="4867141" cy="4867141"/>
          </a:xfrm>
          <a:prstGeom prst="line">
            <a:avLst/>
          </a:prstGeom>
          <a:ln cap="flat" w="28575">
            <a:solidFill>
              <a:srgbClr val="8CA9AD"/>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13880024" y="7818577"/>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192701" y="8178887"/>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551171" y="8530200"/>
            <a:ext cx="4867141" cy="4867141"/>
          </a:xfrm>
          <a:prstGeom prst="line">
            <a:avLst/>
          </a:prstGeom>
          <a:ln cap="flat" w="28575">
            <a:solidFill>
              <a:srgbClr val="8CA9AD"/>
            </a:solidFill>
            <a:prstDash val="solid"/>
            <a:headEnd type="none" len="sm" w="sm"/>
            <a:tailEnd type="none" len="sm" w="sm"/>
          </a:ln>
        </p:spPr>
      </p:sp>
      <p:sp>
        <p:nvSpPr>
          <p:cNvPr name="TextBox 5" id="5"/>
          <p:cNvSpPr txBox="true"/>
          <p:nvPr/>
        </p:nvSpPr>
        <p:spPr>
          <a:xfrm rot="0">
            <a:off x="2507118" y="755650"/>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AUTHORS</a:t>
            </a:r>
          </a:p>
        </p:txBody>
      </p:sp>
      <p:sp>
        <p:nvSpPr>
          <p:cNvPr name="TextBox 6" id="6"/>
          <p:cNvSpPr txBox="true"/>
          <p:nvPr/>
        </p:nvSpPr>
        <p:spPr>
          <a:xfrm rot="0">
            <a:off x="-4459475" y="2773362"/>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01</a:t>
            </a:r>
          </a:p>
        </p:txBody>
      </p:sp>
      <p:sp>
        <p:nvSpPr>
          <p:cNvPr name="TextBox 7" id="7"/>
          <p:cNvSpPr txBox="true"/>
          <p:nvPr/>
        </p:nvSpPr>
        <p:spPr>
          <a:xfrm rot="0">
            <a:off x="-4459475" y="4539615"/>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02</a:t>
            </a:r>
          </a:p>
        </p:txBody>
      </p:sp>
      <p:sp>
        <p:nvSpPr>
          <p:cNvPr name="TextBox 8" id="8"/>
          <p:cNvSpPr txBox="true"/>
          <p:nvPr/>
        </p:nvSpPr>
        <p:spPr>
          <a:xfrm rot="0">
            <a:off x="-4459475" y="6589180"/>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03</a:t>
            </a:r>
          </a:p>
        </p:txBody>
      </p:sp>
      <p:sp>
        <p:nvSpPr>
          <p:cNvPr name="TextBox 9" id="9"/>
          <p:cNvSpPr txBox="true"/>
          <p:nvPr/>
        </p:nvSpPr>
        <p:spPr>
          <a:xfrm rot="0">
            <a:off x="5215247" y="2729183"/>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04</a:t>
            </a:r>
          </a:p>
        </p:txBody>
      </p:sp>
      <p:sp>
        <p:nvSpPr>
          <p:cNvPr name="TextBox 10" id="10"/>
          <p:cNvSpPr txBox="true"/>
          <p:nvPr/>
        </p:nvSpPr>
        <p:spPr>
          <a:xfrm rot="0">
            <a:off x="5250674" y="6589180"/>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06</a:t>
            </a:r>
          </a:p>
        </p:txBody>
      </p:sp>
      <p:sp>
        <p:nvSpPr>
          <p:cNvPr name="TextBox 11" id="11"/>
          <p:cNvSpPr txBox="true"/>
          <p:nvPr/>
        </p:nvSpPr>
        <p:spPr>
          <a:xfrm rot="0">
            <a:off x="5250674" y="4539615"/>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05</a:t>
            </a:r>
          </a:p>
        </p:txBody>
      </p:sp>
      <p:sp>
        <p:nvSpPr>
          <p:cNvPr name="TextBox 12" id="12"/>
          <p:cNvSpPr txBox="true"/>
          <p:nvPr/>
        </p:nvSpPr>
        <p:spPr>
          <a:xfrm rot="0">
            <a:off x="0" y="2864802"/>
            <a:ext cx="12044053" cy="512446"/>
          </a:xfrm>
          <a:prstGeom prst="rect">
            <a:avLst/>
          </a:prstGeom>
        </p:spPr>
        <p:txBody>
          <a:bodyPr anchor="t" rtlCol="false" tIns="0" lIns="0" bIns="0" rIns="0">
            <a:spAutoFit/>
          </a:bodyPr>
          <a:lstStyle/>
          <a:p>
            <a:pPr algn="ctr">
              <a:lnSpc>
                <a:spcPts val="3300"/>
              </a:lnSpc>
            </a:pPr>
            <a:r>
              <a:rPr lang="en-US" sz="3300">
                <a:solidFill>
                  <a:srgbClr val="000000"/>
                </a:solidFill>
                <a:latin typeface="Times New Roman Bold"/>
              </a:rPr>
              <a:t> NagaCharitavaya Madala</a:t>
            </a:r>
          </a:p>
        </p:txBody>
      </p:sp>
      <p:sp>
        <p:nvSpPr>
          <p:cNvPr name="TextBox 13" id="13"/>
          <p:cNvSpPr txBox="true"/>
          <p:nvPr/>
        </p:nvSpPr>
        <p:spPr>
          <a:xfrm rot="0">
            <a:off x="2363583" y="4744084"/>
            <a:ext cx="7827739" cy="490856"/>
          </a:xfrm>
          <a:prstGeom prst="rect">
            <a:avLst/>
          </a:prstGeom>
        </p:spPr>
        <p:txBody>
          <a:bodyPr anchor="t" rtlCol="false" tIns="0" lIns="0" bIns="0" rIns="0">
            <a:spAutoFit/>
          </a:bodyPr>
          <a:lstStyle/>
          <a:p>
            <a:pPr algn="ctr">
              <a:lnSpc>
                <a:spcPts val="3200"/>
              </a:lnSpc>
            </a:pPr>
            <a:r>
              <a:rPr lang="en-US" sz="3200">
                <a:solidFill>
                  <a:srgbClr val="000000"/>
                </a:solidFill>
                <a:latin typeface="Times New Roman"/>
              </a:rPr>
              <a:t>Sai Durga Saradhi Pranu Deepak Tallapudi</a:t>
            </a:r>
          </a:p>
        </p:txBody>
      </p:sp>
      <p:sp>
        <p:nvSpPr>
          <p:cNvPr name="TextBox 14" id="14"/>
          <p:cNvSpPr txBox="true"/>
          <p:nvPr/>
        </p:nvSpPr>
        <p:spPr>
          <a:xfrm rot="0">
            <a:off x="-544985" y="6680620"/>
            <a:ext cx="12044053" cy="512446"/>
          </a:xfrm>
          <a:prstGeom prst="rect">
            <a:avLst/>
          </a:prstGeom>
        </p:spPr>
        <p:txBody>
          <a:bodyPr anchor="t" rtlCol="false" tIns="0" lIns="0" bIns="0" rIns="0">
            <a:spAutoFit/>
          </a:bodyPr>
          <a:lstStyle/>
          <a:p>
            <a:pPr algn="ctr">
              <a:lnSpc>
                <a:spcPts val="3300"/>
              </a:lnSpc>
            </a:pPr>
            <a:r>
              <a:rPr lang="en-US" sz="3300">
                <a:solidFill>
                  <a:srgbClr val="000000"/>
                </a:solidFill>
                <a:latin typeface="Times New Roman"/>
              </a:rPr>
              <a:t>Mahitha Chimata </a:t>
            </a:r>
          </a:p>
        </p:txBody>
      </p:sp>
      <p:sp>
        <p:nvSpPr>
          <p:cNvPr name="TextBox 15" id="15"/>
          <p:cNvSpPr txBox="true"/>
          <p:nvPr/>
        </p:nvSpPr>
        <p:spPr>
          <a:xfrm rot="0">
            <a:off x="8892480" y="2864802"/>
            <a:ext cx="12044053" cy="512446"/>
          </a:xfrm>
          <a:prstGeom prst="rect">
            <a:avLst/>
          </a:prstGeom>
        </p:spPr>
        <p:txBody>
          <a:bodyPr anchor="t" rtlCol="false" tIns="0" lIns="0" bIns="0" rIns="0">
            <a:spAutoFit/>
          </a:bodyPr>
          <a:lstStyle/>
          <a:p>
            <a:pPr algn="ctr">
              <a:lnSpc>
                <a:spcPts val="3300"/>
              </a:lnSpc>
            </a:pPr>
            <a:r>
              <a:rPr lang="en-US" sz="3300">
                <a:solidFill>
                  <a:srgbClr val="000000"/>
                </a:solidFill>
                <a:latin typeface="Times New Roman"/>
              </a:rPr>
              <a:t> Venkata Sikari Malladi</a:t>
            </a:r>
          </a:p>
        </p:txBody>
      </p:sp>
      <p:sp>
        <p:nvSpPr>
          <p:cNvPr name="TextBox 16" id="16"/>
          <p:cNvSpPr txBox="true"/>
          <p:nvPr/>
        </p:nvSpPr>
        <p:spPr>
          <a:xfrm rot="0">
            <a:off x="8892480" y="4631054"/>
            <a:ext cx="12044053" cy="512446"/>
          </a:xfrm>
          <a:prstGeom prst="rect">
            <a:avLst/>
          </a:prstGeom>
        </p:spPr>
        <p:txBody>
          <a:bodyPr anchor="t" rtlCol="false" tIns="0" lIns="0" bIns="0" rIns="0">
            <a:spAutoFit/>
          </a:bodyPr>
          <a:lstStyle/>
          <a:p>
            <a:pPr algn="ctr">
              <a:lnSpc>
                <a:spcPts val="3300"/>
              </a:lnSpc>
            </a:pPr>
            <a:r>
              <a:rPr lang="en-US" sz="3300">
                <a:solidFill>
                  <a:srgbClr val="000000"/>
                </a:solidFill>
                <a:latin typeface="Times New Roman"/>
              </a:rPr>
              <a:t> Murali Krishna Enduri</a:t>
            </a:r>
          </a:p>
        </p:txBody>
      </p:sp>
      <p:sp>
        <p:nvSpPr>
          <p:cNvPr name="TextBox 17" id="17"/>
          <p:cNvSpPr txBox="true"/>
          <p:nvPr/>
        </p:nvSpPr>
        <p:spPr>
          <a:xfrm rot="0">
            <a:off x="9144000" y="6680620"/>
            <a:ext cx="12044053" cy="512446"/>
          </a:xfrm>
          <a:prstGeom prst="rect">
            <a:avLst/>
          </a:prstGeom>
        </p:spPr>
        <p:txBody>
          <a:bodyPr anchor="t" rtlCol="false" tIns="0" lIns="0" bIns="0" rIns="0">
            <a:spAutoFit/>
          </a:bodyPr>
          <a:lstStyle/>
          <a:p>
            <a:pPr algn="ctr">
              <a:lnSpc>
                <a:spcPts val="3300"/>
              </a:lnSpc>
            </a:pPr>
            <a:r>
              <a:rPr lang="en-US" sz="3300">
                <a:solidFill>
                  <a:srgbClr val="000000"/>
                </a:solidFill>
                <a:latin typeface="Times New Roman"/>
              </a:rPr>
              <a:t> Srilatha Tokala</a:t>
            </a:r>
          </a:p>
        </p:txBody>
      </p:sp>
      <p:sp>
        <p:nvSpPr>
          <p:cNvPr name="AutoShape 18" id="18"/>
          <p:cNvSpPr/>
          <p:nvPr/>
        </p:nvSpPr>
        <p:spPr>
          <a:xfrm flipV="true">
            <a:off x="-2769118" y="-1760708"/>
            <a:ext cx="5132702" cy="5185216"/>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2456442" y="-1400398"/>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flipV="true">
            <a:off x="-2097972" y="-1049085"/>
            <a:ext cx="4867141" cy="4867141"/>
          </a:xfrm>
          <a:prstGeom prst="line">
            <a:avLst/>
          </a:prstGeom>
          <a:ln cap="flat" w="28575">
            <a:solidFill>
              <a:srgbClr val="8CA9A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490969" y="1811314"/>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01</a:t>
            </a:r>
          </a:p>
        </p:txBody>
      </p:sp>
      <p:sp>
        <p:nvSpPr>
          <p:cNvPr name="AutoShape 3" id="3"/>
          <p:cNvSpPr/>
          <p:nvPr/>
        </p:nvSpPr>
        <p:spPr>
          <a:xfrm flipV="true">
            <a:off x="14202855" y="7414925"/>
            <a:ext cx="5132702" cy="5185216"/>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515531" y="7775235"/>
            <a:ext cx="5038853" cy="5038853"/>
          </a:xfrm>
          <a:prstGeom prst="line">
            <a:avLst/>
          </a:prstGeom>
          <a:ln cap="flat" w="28575">
            <a:solidFill>
              <a:srgbClr val="8CA9AD"/>
            </a:solidFill>
            <a:prstDash val="solid"/>
            <a:headEnd type="none" len="sm" w="sm"/>
            <a:tailEnd type="none" len="sm" w="sm"/>
          </a:ln>
        </p:spPr>
      </p:sp>
      <p:sp>
        <p:nvSpPr>
          <p:cNvPr name="AutoShape 5" id="5"/>
          <p:cNvSpPr/>
          <p:nvPr/>
        </p:nvSpPr>
        <p:spPr>
          <a:xfrm flipV="true">
            <a:off x="14874001" y="8126549"/>
            <a:ext cx="4867141" cy="4867141"/>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2546871" y="-2103608"/>
            <a:ext cx="5132702" cy="5185216"/>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2234194" y="-1743298"/>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875724" y="-1391985"/>
            <a:ext cx="4867141" cy="4867141"/>
          </a:xfrm>
          <a:prstGeom prst="line">
            <a:avLst/>
          </a:prstGeom>
          <a:ln cap="flat" w="28575">
            <a:solidFill>
              <a:srgbClr val="8CA9AD"/>
            </a:solidFill>
            <a:prstDash val="solid"/>
            <a:headEnd type="none" len="sm" w="sm"/>
            <a:tailEnd type="none" len="sm" w="sm"/>
          </a:ln>
        </p:spPr>
      </p:sp>
      <p:sp>
        <p:nvSpPr>
          <p:cNvPr name="Freeform 9" id="9"/>
          <p:cNvSpPr/>
          <p:nvPr/>
        </p:nvSpPr>
        <p:spPr>
          <a:xfrm flipH="false" flipV="false" rot="0">
            <a:off x="13933580" y="3395322"/>
            <a:ext cx="3612853" cy="3728085"/>
          </a:xfrm>
          <a:custGeom>
            <a:avLst/>
            <a:gdLst/>
            <a:ahLst/>
            <a:cxnLst/>
            <a:rect r="r" b="b" t="t" l="l"/>
            <a:pathLst>
              <a:path h="3728085" w="3612853">
                <a:moveTo>
                  <a:pt x="0" y="0"/>
                </a:moveTo>
                <a:lnTo>
                  <a:pt x="3612853" y="0"/>
                </a:lnTo>
                <a:lnTo>
                  <a:pt x="3612853" y="3728085"/>
                </a:lnTo>
                <a:lnTo>
                  <a:pt x="0" y="37280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81108" y="333375"/>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TABLE OF CONTENTS</a:t>
            </a:r>
          </a:p>
        </p:txBody>
      </p:sp>
      <p:sp>
        <p:nvSpPr>
          <p:cNvPr name="TextBox 11" id="11"/>
          <p:cNvSpPr txBox="true"/>
          <p:nvPr/>
        </p:nvSpPr>
        <p:spPr>
          <a:xfrm rot="0">
            <a:off x="-490969" y="3154339"/>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02</a:t>
            </a:r>
          </a:p>
        </p:txBody>
      </p:sp>
      <p:sp>
        <p:nvSpPr>
          <p:cNvPr name="TextBox 12" id="12"/>
          <p:cNvSpPr txBox="true"/>
          <p:nvPr/>
        </p:nvSpPr>
        <p:spPr>
          <a:xfrm rot="0">
            <a:off x="-490969" y="4564039"/>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03</a:t>
            </a:r>
          </a:p>
        </p:txBody>
      </p:sp>
      <p:sp>
        <p:nvSpPr>
          <p:cNvPr name="TextBox 13" id="13"/>
          <p:cNvSpPr txBox="true"/>
          <p:nvPr/>
        </p:nvSpPr>
        <p:spPr>
          <a:xfrm rot="0">
            <a:off x="-490969" y="5973739"/>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04</a:t>
            </a:r>
          </a:p>
        </p:txBody>
      </p:sp>
      <p:sp>
        <p:nvSpPr>
          <p:cNvPr name="TextBox 14" id="14"/>
          <p:cNvSpPr txBox="true"/>
          <p:nvPr/>
        </p:nvSpPr>
        <p:spPr>
          <a:xfrm rot="0">
            <a:off x="-490969" y="7383439"/>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05</a:t>
            </a:r>
          </a:p>
        </p:txBody>
      </p:sp>
      <p:sp>
        <p:nvSpPr>
          <p:cNvPr name="TextBox 15" id="15"/>
          <p:cNvSpPr txBox="true"/>
          <p:nvPr/>
        </p:nvSpPr>
        <p:spPr>
          <a:xfrm rot="0">
            <a:off x="-490969" y="8905875"/>
            <a:ext cx="12044053" cy="695325"/>
          </a:xfrm>
          <a:prstGeom prst="rect">
            <a:avLst/>
          </a:prstGeom>
        </p:spPr>
        <p:txBody>
          <a:bodyPr anchor="t" rtlCol="false" tIns="0" lIns="0" bIns="0" rIns="0">
            <a:spAutoFit/>
          </a:bodyPr>
          <a:lstStyle/>
          <a:p>
            <a:pPr algn="ctr">
              <a:lnSpc>
                <a:spcPts val="4500"/>
              </a:lnSpc>
            </a:pPr>
            <a:r>
              <a:rPr lang="en-US" sz="4500">
                <a:solidFill>
                  <a:srgbClr val="227C9D"/>
                </a:solidFill>
                <a:latin typeface="Kollektif Bold"/>
              </a:rPr>
              <a:t>06</a:t>
            </a:r>
          </a:p>
        </p:txBody>
      </p:sp>
      <p:sp>
        <p:nvSpPr>
          <p:cNvPr name="TextBox 16" id="16"/>
          <p:cNvSpPr txBox="true"/>
          <p:nvPr/>
        </p:nvSpPr>
        <p:spPr>
          <a:xfrm rot="0">
            <a:off x="2585831" y="1927519"/>
            <a:ext cx="11731376" cy="1015365"/>
          </a:xfrm>
          <a:prstGeom prst="rect">
            <a:avLst/>
          </a:prstGeom>
        </p:spPr>
        <p:txBody>
          <a:bodyPr anchor="t" rtlCol="false" tIns="0" lIns="0" bIns="0" rIns="0">
            <a:spAutoFit/>
          </a:bodyPr>
          <a:lstStyle/>
          <a:p>
            <a:pPr algn="ctr">
              <a:lnSpc>
                <a:spcPts val="3600"/>
              </a:lnSpc>
            </a:pPr>
            <a:r>
              <a:rPr lang="en-US" sz="3600">
                <a:solidFill>
                  <a:srgbClr val="000000"/>
                </a:solidFill>
                <a:latin typeface="Times New Roman"/>
              </a:rPr>
              <a:t>Introduction</a:t>
            </a:r>
          </a:p>
          <a:p>
            <a:pPr algn="ctr">
              <a:lnSpc>
                <a:spcPts val="3600"/>
              </a:lnSpc>
            </a:pPr>
          </a:p>
        </p:txBody>
      </p:sp>
      <p:sp>
        <p:nvSpPr>
          <p:cNvPr name="TextBox 17" id="17"/>
          <p:cNvSpPr txBox="true"/>
          <p:nvPr/>
        </p:nvSpPr>
        <p:spPr>
          <a:xfrm rot="0">
            <a:off x="2585831" y="3237207"/>
            <a:ext cx="12044053" cy="539115"/>
          </a:xfrm>
          <a:prstGeom prst="rect">
            <a:avLst/>
          </a:prstGeom>
        </p:spPr>
        <p:txBody>
          <a:bodyPr anchor="t" rtlCol="false" tIns="0" lIns="0" bIns="0" rIns="0">
            <a:spAutoFit/>
          </a:bodyPr>
          <a:lstStyle/>
          <a:p>
            <a:pPr algn="ctr">
              <a:lnSpc>
                <a:spcPts val="3599"/>
              </a:lnSpc>
            </a:pPr>
            <a:r>
              <a:rPr lang="en-US" sz="3599">
                <a:solidFill>
                  <a:srgbClr val="000000"/>
                </a:solidFill>
                <a:latin typeface="Times New Roman"/>
              </a:rPr>
              <a:t>Dataset Statistics</a:t>
            </a:r>
          </a:p>
        </p:txBody>
      </p:sp>
      <p:sp>
        <p:nvSpPr>
          <p:cNvPr name="TextBox 18" id="18"/>
          <p:cNvSpPr txBox="true"/>
          <p:nvPr/>
        </p:nvSpPr>
        <p:spPr>
          <a:xfrm rot="0">
            <a:off x="2429493" y="4720250"/>
            <a:ext cx="12044053" cy="539115"/>
          </a:xfrm>
          <a:prstGeom prst="rect">
            <a:avLst/>
          </a:prstGeom>
        </p:spPr>
        <p:txBody>
          <a:bodyPr anchor="t" rtlCol="false" tIns="0" lIns="0" bIns="0" rIns="0">
            <a:spAutoFit/>
          </a:bodyPr>
          <a:lstStyle/>
          <a:p>
            <a:pPr algn="ctr">
              <a:lnSpc>
                <a:spcPts val="3599"/>
              </a:lnSpc>
            </a:pPr>
            <a:r>
              <a:rPr lang="en-US" sz="3599">
                <a:solidFill>
                  <a:srgbClr val="000000"/>
                </a:solidFill>
                <a:latin typeface="Times New Roman"/>
              </a:rPr>
              <a:t>Methodology</a:t>
            </a:r>
          </a:p>
        </p:txBody>
      </p:sp>
      <p:sp>
        <p:nvSpPr>
          <p:cNvPr name="TextBox 19" id="19"/>
          <p:cNvSpPr txBox="true"/>
          <p:nvPr/>
        </p:nvSpPr>
        <p:spPr>
          <a:xfrm rot="0">
            <a:off x="2781108" y="6154714"/>
            <a:ext cx="12044053" cy="558165"/>
          </a:xfrm>
          <a:prstGeom prst="rect">
            <a:avLst/>
          </a:prstGeom>
        </p:spPr>
        <p:txBody>
          <a:bodyPr anchor="t" rtlCol="false" tIns="0" lIns="0" bIns="0" rIns="0">
            <a:spAutoFit/>
          </a:bodyPr>
          <a:lstStyle/>
          <a:p>
            <a:pPr algn="ctr">
              <a:lnSpc>
                <a:spcPts val="3600"/>
              </a:lnSpc>
            </a:pPr>
            <a:r>
              <a:rPr lang="en-US" sz="3600">
                <a:solidFill>
                  <a:srgbClr val="000000"/>
                </a:solidFill>
                <a:latin typeface="Times New Roman"/>
              </a:rPr>
              <a:t>Result Analysis</a:t>
            </a:r>
          </a:p>
        </p:txBody>
      </p:sp>
      <p:sp>
        <p:nvSpPr>
          <p:cNvPr name="TextBox 20" id="20"/>
          <p:cNvSpPr txBox="true"/>
          <p:nvPr/>
        </p:nvSpPr>
        <p:spPr>
          <a:xfrm rot="0">
            <a:off x="4354420" y="7511710"/>
            <a:ext cx="9579160" cy="527050"/>
          </a:xfrm>
          <a:prstGeom prst="rect">
            <a:avLst/>
          </a:prstGeom>
        </p:spPr>
        <p:txBody>
          <a:bodyPr anchor="t" rtlCol="false" tIns="0" lIns="0" bIns="0" rIns="0">
            <a:spAutoFit/>
          </a:bodyPr>
          <a:lstStyle/>
          <a:p>
            <a:pPr algn="ctr">
              <a:lnSpc>
                <a:spcPts val="3499"/>
              </a:lnSpc>
            </a:pPr>
            <a:r>
              <a:rPr lang="en-US" sz="3499">
                <a:solidFill>
                  <a:srgbClr val="000000"/>
                </a:solidFill>
                <a:latin typeface="Times New Roman"/>
              </a:rPr>
              <a:t>Conclusion and Future Work</a:t>
            </a:r>
          </a:p>
        </p:txBody>
      </p:sp>
      <p:sp>
        <p:nvSpPr>
          <p:cNvPr name="TextBox 21" id="21"/>
          <p:cNvSpPr txBox="true"/>
          <p:nvPr/>
        </p:nvSpPr>
        <p:spPr>
          <a:xfrm rot="0">
            <a:off x="2991418" y="8988743"/>
            <a:ext cx="12044053" cy="539115"/>
          </a:xfrm>
          <a:prstGeom prst="rect">
            <a:avLst/>
          </a:prstGeom>
        </p:spPr>
        <p:txBody>
          <a:bodyPr anchor="t" rtlCol="false" tIns="0" lIns="0" bIns="0" rIns="0">
            <a:spAutoFit/>
          </a:bodyPr>
          <a:lstStyle/>
          <a:p>
            <a:pPr algn="ctr">
              <a:lnSpc>
                <a:spcPts val="3599"/>
              </a:lnSpc>
            </a:pPr>
            <a:r>
              <a:rPr lang="en-US" sz="3599">
                <a:solidFill>
                  <a:srgbClr val="000000"/>
                </a:solidFill>
                <a:latin typeface="Times New Roman"/>
              </a:rPr>
              <a:t>References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591533" y="896235"/>
            <a:ext cx="12866041"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 INTRODUCTION</a:t>
            </a:r>
          </a:p>
        </p:txBody>
      </p:sp>
      <p:sp>
        <p:nvSpPr>
          <p:cNvPr name="AutoShape 3" id="3"/>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4" id="4"/>
          <p:cNvSpPr/>
          <p:nvPr/>
        </p:nvSpPr>
        <p:spPr>
          <a:xfrm flipH="false" flipV="false" rot="0">
            <a:off x="12388592" y="5917884"/>
            <a:ext cx="5704131" cy="4195583"/>
          </a:xfrm>
          <a:custGeom>
            <a:avLst/>
            <a:gdLst/>
            <a:ahLst/>
            <a:cxnLst/>
            <a:rect r="r" b="b" t="t" l="l"/>
            <a:pathLst>
              <a:path h="4195583" w="5704131">
                <a:moveTo>
                  <a:pt x="0" y="0"/>
                </a:moveTo>
                <a:lnTo>
                  <a:pt x="5704132" y="0"/>
                </a:lnTo>
                <a:lnTo>
                  <a:pt x="5704132" y="4195583"/>
                </a:lnTo>
                <a:lnTo>
                  <a:pt x="0" y="4195583"/>
                </a:lnTo>
                <a:lnTo>
                  <a:pt x="0" y="0"/>
                </a:lnTo>
                <a:close/>
              </a:path>
            </a:pathLst>
          </a:custGeom>
          <a:blipFill>
            <a:blip r:embed="rId2"/>
            <a:stretch>
              <a:fillRect l="-1505" t="-1086" r="0" b="-18457"/>
            </a:stretch>
          </a:blipFill>
        </p:spPr>
      </p:sp>
      <p:sp>
        <p:nvSpPr>
          <p:cNvPr name="TextBox 5" id="5"/>
          <p:cNvSpPr txBox="true"/>
          <p:nvPr/>
        </p:nvSpPr>
        <p:spPr>
          <a:xfrm rot="0">
            <a:off x="0" y="3005604"/>
            <a:ext cx="11709158" cy="5340223"/>
          </a:xfrm>
          <a:prstGeom prst="rect">
            <a:avLst/>
          </a:prstGeom>
        </p:spPr>
        <p:txBody>
          <a:bodyPr anchor="t" rtlCol="false" tIns="0" lIns="0" bIns="0" rIns="0">
            <a:spAutoFit/>
          </a:bodyPr>
          <a:lstStyle/>
          <a:p>
            <a:pPr algn="ctr" marL="677729" indent="-338865" lvl="1">
              <a:lnSpc>
                <a:spcPts val="3484"/>
              </a:lnSpc>
              <a:buFont typeface="Arial"/>
              <a:buChar char="•"/>
            </a:pPr>
            <a:r>
              <a:rPr lang="en-US" sz="3139">
                <a:solidFill>
                  <a:srgbClr val="000000"/>
                </a:solidFill>
                <a:latin typeface="Times New Roman"/>
              </a:rPr>
              <a:t>Our research explores the utilization of machine learning algorithms and hybrid algorithm techniques for predicting Cardiovascular Risk Assessment by using two distinct datasets, namely the heart dataset and the Framingham dataset.</a:t>
            </a:r>
          </a:p>
          <a:p>
            <a:pPr algn="ctr">
              <a:lnSpc>
                <a:spcPts val="3484"/>
              </a:lnSpc>
            </a:pPr>
            <a:r>
              <a:rPr lang="en-US" sz="3139">
                <a:solidFill>
                  <a:srgbClr val="000000"/>
                </a:solidFill>
                <a:latin typeface="Times New Roman"/>
              </a:rPr>
              <a:t> </a:t>
            </a:r>
          </a:p>
          <a:p>
            <a:pPr algn="ctr" marL="677729" indent="-338865" lvl="1">
              <a:lnSpc>
                <a:spcPts val="3484"/>
              </a:lnSpc>
              <a:buFont typeface="Arial"/>
              <a:buChar char="•"/>
            </a:pPr>
            <a:r>
              <a:rPr lang="en-US" sz="3139">
                <a:solidFill>
                  <a:srgbClr val="000000"/>
                </a:solidFill>
                <a:latin typeface="Times New Roman"/>
              </a:rPr>
              <a:t>Our study delves into the potential of machine learning to enhance the accuracy and efficiency of cardiovascular risk prediction. By employing advanced computational methods.</a:t>
            </a:r>
          </a:p>
          <a:p>
            <a:pPr algn="ctr">
              <a:lnSpc>
                <a:spcPts val="3484"/>
              </a:lnSpc>
            </a:pPr>
            <a:r>
              <a:rPr lang="en-US" sz="3139">
                <a:solidFill>
                  <a:srgbClr val="000000"/>
                </a:solidFill>
                <a:latin typeface="Times New Roman"/>
              </a:rPr>
              <a:t> </a:t>
            </a:r>
          </a:p>
          <a:p>
            <a:pPr algn="ctr" marL="677729" indent="-338865" lvl="1">
              <a:lnSpc>
                <a:spcPts val="3484"/>
              </a:lnSpc>
              <a:buFont typeface="Arial"/>
              <a:buChar char="•"/>
            </a:pPr>
            <a:r>
              <a:rPr lang="en-US" sz="3139">
                <a:solidFill>
                  <a:srgbClr val="000000"/>
                </a:solidFill>
                <a:latin typeface="Times New Roman"/>
              </a:rPr>
              <a:t>Our research aims to enable early identification of individuals at risk, enabling timely interventions and personalized treatment strategies to mitigate cardiovascular diseases.</a:t>
            </a:r>
          </a:p>
        </p:txBody>
      </p:sp>
      <p:sp>
        <p:nvSpPr>
          <p:cNvPr name="Freeform 6" id="6"/>
          <p:cNvSpPr/>
          <p:nvPr/>
        </p:nvSpPr>
        <p:spPr>
          <a:xfrm flipH="false" flipV="false" rot="0">
            <a:off x="13736611" y="520599"/>
            <a:ext cx="3008094" cy="4114800"/>
          </a:xfrm>
          <a:custGeom>
            <a:avLst/>
            <a:gdLst/>
            <a:ahLst/>
            <a:cxnLst/>
            <a:rect r="r" b="b" t="t" l="l"/>
            <a:pathLst>
              <a:path h="4114800" w="3008094">
                <a:moveTo>
                  <a:pt x="0" y="0"/>
                </a:moveTo>
                <a:lnTo>
                  <a:pt x="3008094" y="0"/>
                </a:lnTo>
                <a:lnTo>
                  <a:pt x="300809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5484765" y="0"/>
            <a:ext cx="2574243" cy="1644297"/>
          </a:xfrm>
          <a:custGeom>
            <a:avLst/>
            <a:gdLst/>
            <a:ahLst/>
            <a:cxnLst/>
            <a:rect r="r" b="b" t="t" l="l"/>
            <a:pathLst>
              <a:path h="1644297" w="2574243">
                <a:moveTo>
                  <a:pt x="0" y="0"/>
                </a:moveTo>
                <a:lnTo>
                  <a:pt x="2574243" y="0"/>
                </a:lnTo>
                <a:lnTo>
                  <a:pt x="2574243" y="1644297"/>
                </a:lnTo>
                <a:lnTo>
                  <a:pt x="0" y="1644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57599" y="847419"/>
            <a:ext cx="12866041"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DATA SET STATISTICS</a:t>
            </a:r>
          </a:p>
        </p:txBody>
      </p:sp>
      <p:sp>
        <p:nvSpPr>
          <p:cNvPr name="TextBox 4" id="4"/>
          <p:cNvSpPr txBox="true"/>
          <p:nvPr/>
        </p:nvSpPr>
        <p:spPr>
          <a:xfrm rot="0">
            <a:off x="-431566" y="2483785"/>
            <a:ext cx="9848149" cy="649605"/>
          </a:xfrm>
          <a:prstGeom prst="rect">
            <a:avLst/>
          </a:prstGeom>
        </p:spPr>
        <p:txBody>
          <a:bodyPr anchor="t" rtlCol="false" tIns="0" lIns="0" bIns="0" rIns="0">
            <a:spAutoFit/>
          </a:bodyPr>
          <a:lstStyle/>
          <a:p>
            <a:pPr algn="ctr">
              <a:lnSpc>
                <a:spcPts val="4200"/>
              </a:lnSpc>
            </a:pPr>
            <a:r>
              <a:rPr lang="en-US" sz="4200">
                <a:solidFill>
                  <a:srgbClr val="E4305B"/>
                </a:solidFill>
                <a:latin typeface="Times New Roman"/>
              </a:rPr>
              <a:t>Heart Dataset</a:t>
            </a:r>
          </a:p>
        </p:txBody>
      </p:sp>
      <p:sp>
        <p:nvSpPr>
          <p:cNvPr name="TextBox 5" id="5"/>
          <p:cNvSpPr txBox="true"/>
          <p:nvPr/>
        </p:nvSpPr>
        <p:spPr>
          <a:xfrm rot="0">
            <a:off x="7870073" y="2483785"/>
            <a:ext cx="9848149" cy="649605"/>
          </a:xfrm>
          <a:prstGeom prst="rect">
            <a:avLst/>
          </a:prstGeom>
        </p:spPr>
        <p:txBody>
          <a:bodyPr anchor="t" rtlCol="false" tIns="0" lIns="0" bIns="0" rIns="0">
            <a:spAutoFit/>
          </a:bodyPr>
          <a:lstStyle/>
          <a:p>
            <a:pPr algn="ctr">
              <a:lnSpc>
                <a:spcPts val="4200"/>
              </a:lnSpc>
            </a:pPr>
            <a:r>
              <a:rPr lang="en-US" sz="4200">
                <a:solidFill>
                  <a:srgbClr val="E4305B"/>
                </a:solidFill>
                <a:latin typeface="Times New Roman"/>
                <a:ea typeface="Times New Roman"/>
              </a:rPr>
              <a:t>Framingham Datase﻿t</a:t>
            </a:r>
          </a:p>
        </p:txBody>
      </p:sp>
      <p:sp>
        <p:nvSpPr>
          <p:cNvPr name="TextBox 6" id="6"/>
          <p:cNvSpPr txBox="true"/>
          <p:nvPr/>
        </p:nvSpPr>
        <p:spPr>
          <a:xfrm rot="0">
            <a:off x="830758" y="3742990"/>
            <a:ext cx="7323501" cy="4450080"/>
          </a:xfrm>
          <a:prstGeom prst="rect">
            <a:avLst/>
          </a:prstGeom>
        </p:spPr>
        <p:txBody>
          <a:bodyPr anchor="t" rtlCol="false" tIns="0" lIns="0" bIns="0" rIns="0">
            <a:spAutoFit/>
          </a:bodyPr>
          <a:lstStyle/>
          <a:p>
            <a:pPr algn="ctr">
              <a:lnSpc>
                <a:spcPts val="3885"/>
              </a:lnSpc>
              <a:spcBef>
                <a:spcPct val="0"/>
              </a:spcBef>
            </a:pPr>
            <a:r>
              <a:rPr lang="en-US" sz="3500">
                <a:solidFill>
                  <a:srgbClr val="000000"/>
                </a:solidFill>
                <a:latin typeface="Times New Roman"/>
              </a:rPr>
              <a:t>- Source: Kaggle</a:t>
            </a:r>
          </a:p>
          <a:p>
            <a:pPr algn="ctr">
              <a:lnSpc>
                <a:spcPts val="3885"/>
              </a:lnSpc>
              <a:spcBef>
                <a:spcPct val="0"/>
              </a:spcBef>
            </a:pPr>
            <a:r>
              <a:rPr lang="en-US" sz="3500">
                <a:solidFill>
                  <a:srgbClr val="000000"/>
                </a:solidFill>
                <a:latin typeface="Times New Roman"/>
              </a:rPr>
              <a:t>- File: "heart.csv"</a:t>
            </a:r>
          </a:p>
          <a:p>
            <a:pPr algn="ctr">
              <a:lnSpc>
                <a:spcPts val="3885"/>
              </a:lnSpc>
              <a:spcBef>
                <a:spcPct val="0"/>
              </a:spcBef>
            </a:pPr>
            <a:r>
              <a:rPr lang="en-US" sz="3500">
                <a:solidFill>
                  <a:srgbClr val="000000"/>
                </a:solidFill>
                <a:latin typeface="Times New Roman"/>
              </a:rPr>
              <a:t>- Instances: 303</a:t>
            </a:r>
          </a:p>
          <a:p>
            <a:pPr algn="ctr">
              <a:lnSpc>
                <a:spcPts val="3885"/>
              </a:lnSpc>
              <a:spcBef>
                <a:spcPct val="0"/>
              </a:spcBef>
            </a:pPr>
            <a:r>
              <a:rPr lang="en-US" sz="3500">
                <a:solidFill>
                  <a:srgbClr val="000000"/>
                </a:solidFill>
                <a:latin typeface="Times New Roman"/>
              </a:rPr>
              <a:t>- Attributes: 14 (13 numerical)</a:t>
            </a:r>
          </a:p>
          <a:p>
            <a:pPr algn="ctr">
              <a:lnSpc>
                <a:spcPts val="3885"/>
              </a:lnSpc>
              <a:spcBef>
                <a:spcPct val="0"/>
              </a:spcBef>
            </a:pPr>
            <a:r>
              <a:rPr lang="en-US" sz="3500">
                <a:solidFill>
                  <a:srgbClr val="000000"/>
                </a:solidFill>
                <a:latin typeface="Times New Roman"/>
              </a:rPr>
              <a:t>- Class Attribute: "target" (1=present,0= absent)</a:t>
            </a:r>
          </a:p>
          <a:p>
            <a:pPr algn="ctr">
              <a:lnSpc>
                <a:spcPts val="3885"/>
              </a:lnSpc>
              <a:spcBef>
                <a:spcPct val="0"/>
              </a:spcBef>
            </a:pPr>
            <a:r>
              <a:rPr lang="en-US" sz="3500">
                <a:solidFill>
                  <a:srgbClr val="000000"/>
                </a:solidFill>
                <a:latin typeface="Times New Roman"/>
              </a:rPr>
              <a:t>- Missing Values: None</a:t>
            </a:r>
          </a:p>
          <a:p>
            <a:pPr algn="ctr">
              <a:lnSpc>
                <a:spcPts val="3885"/>
              </a:lnSpc>
              <a:spcBef>
                <a:spcPct val="0"/>
              </a:spcBef>
            </a:pPr>
            <a:r>
              <a:rPr lang="en-US" sz="3500">
                <a:solidFill>
                  <a:srgbClr val="000000"/>
                </a:solidFill>
                <a:latin typeface="Times New Roman"/>
              </a:rPr>
              <a:t>- Data Integrity: No missing/null values</a:t>
            </a:r>
          </a:p>
        </p:txBody>
      </p:sp>
      <p:sp>
        <p:nvSpPr>
          <p:cNvPr name="TextBox 7" id="7"/>
          <p:cNvSpPr txBox="true"/>
          <p:nvPr/>
        </p:nvSpPr>
        <p:spPr>
          <a:xfrm rot="0">
            <a:off x="9020497" y="3742990"/>
            <a:ext cx="7547302" cy="4551428"/>
          </a:xfrm>
          <a:prstGeom prst="rect">
            <a:avLst/>
          </a:prstGeom>
        </p:spPr>
        <p:txBody>
          <a:bodyPr anchor="t" rtlCol="false" tIns="0" lIns="0" bIns="0" rIns="0">
            <a:spAutoFit/>
          </a:bodyPr>
          <a:lstStyle/>
          <a:p>
            <a:pPr algn="ctr">
              <a:lnSpc>
                <a:spcPts val="3552"/>
              </a:lnSpc>
              <a:spcBef>
                <a:spcPct val="0"/>
              </a:spcBef>
            </a:pPr>
            <a:r>
              <a:rPr lang="en-US" sz="3200">
                <a:solidFill>
                  <a:srgbClr val="000000"/>
                </a:solidFill>
                <a:latin typeface="Times New Roman"/>
              </a:rPr>
              <a:t>- Source: Kaggle</a:t>
            </a:r>
          </a:p>
          <a:p>
            <a:pPr algn="ctr">
              <a:lnSpc>
                <a:spcPts val="3552"/>
              </a:lnSpc>
              <a:spcBef>
                <a:spcPct val="0"/>
              </a:spcBef>
            </a:pPr>
            <a:r>
              <a:rPr lang="en-US" sz="3200">
                <a:solidFill>
                  <a:srgbClr val="000000"/>
                </a:solidFill>
                <a:latin typeface="Times New Roman"/>
              </a:rPr>
              <a:t>- File: "framingham.csv"</a:t>
            </a:r>
          </a:p>
          <a:p>
            <a:pPr algn="ctr">
              <a:lnSpc>
                <a:spcPts val="3552"/>
              </a:lnSpc>
              <a:spcBef>
                <a:spcPct val="0"/>
              </a:spcBef>
            </a:pPr>
            <a:r>
              <a:rPr lang="en-US" sz="3200">
                <a:solidFill>
                  <a:srgbClr val="000000"/>
                </a:solidFill>
                <a:latin typeface="Times New Roman"/>
              </a:rPr>
              <a:t>- Instances: 3658 (initially 4240)</a:t>
            </a:r>
          </a:p>
          <a:p>
            <a:pPr algn="ctr">
              <a:lnSpc>
                <a:spcPts val="3552"/>
              </a:lnSpc>
              <a:spcBef>
                <a:spcPct val="0"/>
              </a:spcBef>
            </a:pPr>
            <a:r>
              <a:rPr lang="en-US" sz="3200">
                <a:solidFill>
                  <a:srgbClr val="000000"/>
                </a:solidFill>
                <a:latin typeface="Times New Roman"/>
              </a:rPr>
              <a:t>- Attributes: 16 (15 numerical)</a:t>
            </a:r>
          </a:p>
          <a:p>
            <a:pPr algn="ctr">
              <a:lnSpc>
                <a:spcPts val="3552"/>
              </a:lnSpc>
              <a:spcBef>
                <a:spcPct val="0"/>
              </a:spcBef>
            </a:pPr>
            <a:r>
              <a:rPr lang="en-US" sz="3200">
                <a:solidFill>
                  <a:srgbClr val="000000"/>
                </a:solidFill>
                <a:latin typeface="Times New Roman"/>
              </a:rPr>
              <a:t>- Binary Classification: "TenYearCHD"</a:t>
            </a:r>
          </a:p>
          <a:p>
            <a:pPr algn="ctr">
              <a:lnSpc>
                <a:spcPts val="3552"/>
              </a:lnSpc>
              <a:spcBef>
                <a:spcPct val="0"/>
              </a:spcBef>
            </a:pPr>
            <a:r>
              <a:rPr lang="en-US" sz="3200">
                <a:solidFill>
                  <a:srgbClr val="000000"/>
                </a:solidFill>
                <a:latin typeface="Times New Roman"/>
              </a:rPr>
              <a:t> (0 = low risk, 1 = high risk)</a:t>
            </a:r>
          </a:p>
          <a:p>
            <a:pPr algn="ctr">
              <a:lnSpc>
                <a:spcPts val="3552"/>
              </a:lnSpc>
              <a:spcBef>
                <a:spcPct val="0"/>
              </a:spcBef>
            </a:pPr>
            <a:r>
              <a:rPr lang="en-US" sz="3200">
                <a:solidFill>
                  <a:srgbClr val="000000"/>
                </a:solidFill>
                <a:latin typeface="Times New Roman"/>
              </a:rPr>
              <a:t>- Initial Missing Values: 645 null values (13% of total data)</a:t>
            </a:r>
          </a:p>
          <a:p>
            <a:pPr algn="ctr">
              <a:lnSpc>
                <a:spcPts val="3552"/>
              </a:lnSpc>
              <a:spcBef>
                <a:spcPct val="0"/>
              </a:spcBef>
            </a:pPr>
            <a:r>
              <a:rPr lang="en-US" sz="3200">
                <a:solidFill>
                  <a:srgbClr val="000000"/>
                </a:solidFill>
                <a:latin typeface="Times New Roman"/>
              </a:rPr>
              <a:t>- Data Integrity: No missing or null values after removal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51813" y="1525133"/>
            <a:ext cx="5527970" cy="8264589"/>
          </a:xfrm>
          <a:custGeom>
            <a:avLst/>
            <a:gdLst/>
            <a:ahLst/>
            <a:cxnLst/>
            <a:rect r="r" b="b" t="t" l="l"/>
            <a:pathLst>
              <a:path h="8264589" w="5527970">
                <a:moveTo>
                  <a:pt x="0" y="0"/>
                </a:moveTo>
                <a:lnTo>
                  <a:pt x="5527970" y="0"/>
                </a:lnTo>
                <a:lnTo>
                  <a:pt x="5527970" y="8264589"/>
                </a:lnTo>
                <a:lnTo>
                  <a:pt x="0" y="8264589"/>
                </a:lnTo>
                <a:lnTo>
                  <a:pt x="0" y="0"/>
                </a:lnTo>
                <a:close/>
              </a:path>
            </a:pathLst>
          </a:custGeom>
          <a:blipFill>
            <a:blip r:embed="rId2"/>
            <a:stretch>
              <a:fillRect l="-15484" t="-4075" r="-77068" b="-77978"/>
            </a:stretch>
          </a:blipFill>
          <a:ln w="38100" cap="sq">
            <a:solidFill>
              <a:srgbClr val="000000"/>
            </a:solidFill>
            <a:prstDash val="solid"/>
            <a:miter/>
          </a:ln>
        </p:spPr>
      </p:sp>
      <p:sp>
        <p:nvSpPr>
          <p:cNvPr name="Freeform 3" id="3"/>
          <p:cNvSpPr/>
          <p:nvPr/>
        </p:nvSpPr>
        <p:spPr>
          <a:xfrm flipH="false" flipV="false" rot="0">
            <a:off x="17072626" y="8853494"/>
            <a:ext cx="1215374" cy="1195486"/>
          </a:xfrm>
          <a:custGeom>
            <a:avLst/>
            <a:gdLst/>
            <a:ahLst/>
            <a:cxnLst/>
            <a:rect r="r" b="b" t="t" l="l"/>
            <a:pathLst>
              <a:path h="1195486" w="1215374">
                <a:moveTo>
                  <a:pt x="0" y="0"/>
                </a:moveTo>
                <a:lnTo>
                  <a:pt x="1215374" y="0"/>
                </a:lnTo>
                <a:lnTo>
                  <a:pt x="1215374" y="1195486"/>
                </a:lnTo>
                <a:lnTo>
                  <a:pt x="0" y="11954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10979" y="204382"/>
            <a:ext cx="12866041"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METHODOLOGY</a:t>
            </a:r>
          </a:p>
        </p:txBody>
      </p:sp>
      <p:sp>
        <p:nvSpPr>
          <p:cNvPr name="TextBox 5" id="5"/>
          <p:cNvSpPr txBox="true"/>
          <p:nvPr/>
        </p:nvSpPr>
        <p:spPr>
          <a:xfrm rot="0">
            <a:off x="6383420" y="2138461"/>
            <a:ext cx="10875880" cy="970028"/>
          </a:xfrm>
          <a:prstGeom prst="rect">
            <a:avLst/>
          </a:prstGeom>
        </p:spPr>
        <p:txBody>
          <a:bodyPr anchor="t" rtlCol="false" tIns="0" lIns="0" bIns="0" rIns="0">
            <a:spAutoFit/>
          </a:bodyPr>
          <a:lstStyle/>
          <a:p>
            <a:pPr algn="ctr">
              <a:lnSpc>
                <a:spcPts val="3552"/>
              </a:lnSpc>
              <a:spcBef>
                <a:spcPct val="0"/>
              </a:spcBef>
            </a:pPr>
            <a:r>
              <a:rPr lang="en-US" sz="3200">
                <a:solidFill>
                  <a:srgbClr val="000000"/>
                </a:solidFill>
                <a:latin typeface="Times New Roman"/>
              </a:rPr>
              <a:t>For cardiovascular risk assessment, we adopted this approach by leveraging both heart and Framingham datasets.</a:t>
            </a:r>
          </a:p>
        </p:txBody>
      </p:sp>
      <p:sp>
        <p:nvSpPr>
          <p:cNvPr name="TextBox 6" id="6"/>
          <p:cNvSpPr txBox="true"/>
          <p:nvPr/>
        </p:nvSpPr>
        <p:spPr>
          <a:xfrm rot="0">
            <a:off x="6232508" y="4051463"/>
            <a:ext cx="10875880" cy="522353"/>
          </a:xfrm>
          <a:prstGeom prst="rect">
            <a:avLst/>
          </a:prstGeom>
        </p:spPr>
        <p:txBody>
          <a:bodyPr anchor="t" rtlCol="false" tIns="0" lIns="0" bIns="0" rIns="0">
            <a:spAutoFit/>
          </a:bodyPr>
          <a:lstStyle/>
          <a:p>
            <a:pPr algn="ctr">
              <a:lnSpc>
                <a:spcPts val="3552"/>
              </a:lnSpc>
              <a:spcBef>
                <a:spcPct val="0"/>
              </a:spcBef>
            </a:pPr>
            <a:r>
              <a:rPr lang="en-US" sz="3200" u="sng">
                <a:solidFill>
                  <a:srgbClr val="000000"/>
                </a:solidFill>
                <a:latin typeface="Times New Roman Bold"/>
              </a:rPr>
              <a:t>Data Collection</a:t>
            </a:r>
            <a:r>
              <a:rPr lang="en-US" sz="3200">
                <a:solidFill>
                  <a:srgbClr val="000000"/>
                </a:solidFill>
                <a:latin typeface="Times New Roman Bold"/>
              </a:rPr>
              <a:t>:</a:t>
            </a:r>
            <a:r>
              <a:rPr lang="en-US" sz="3200">
                <a:solidFill>
                  <a:srgbClr val="000000"/>
                </a:solidFill>
                <a:latin typeface="Times New Roman"/>
              </a:rPr>
              <a:t> Obtained from </a:t>
            </a:r>
            <a:r>
              <a:rPr lang="en-US" sz="3200">
                <a:solidFill>
                  <a:srgbClr val="FF0000"/>
                </a:solidFill>
                <a:latin typeface="Times New Roman Bold"/>
              </a:rPr>
              <a:t>Kaggle</a:t>
            </a:r>
            <a:r>
              <a:rPr lang="en-US" sz="3200">
                <a:solidFill>
                  <a:srgbClr val="000000"/>
                </a:solidFill>
                <a:latin typeface="Times New Roman"/>
              </a:rPr>
              <a:t>- Both datsets</a:t>
            </a:r>
          </a:p>
        </p:txBody>
      </p:sp>
      <p:sp>
        <p:nvSpPr>
          <p:cNvPr name="TextBox 7" id="7"/>
          <p:cNvSpPr txBox="true"/>
          <p:nvPr/>
        </p:nvSpPr>
        <p:spPr>
          <a:xfrm rot="0">
            <a:off x="6933661" y="5516791"/>
            <a:ext cx="9775398" cy="2819058"/>
          </a:xfrm>
          <a:prstGeom prst="rect">
            <a:avLst/>
          </a:prstGeom>
        </p:spPr>
        <p:txBody>
          <a:bodyPr anchor="t" rtlCol="false" tIns="0" lIns="0" bIns="0" rIns="0">
            <a:spAutoFit/>
          </a:bodyPr>
          <a:lstStyle/>
          <a:p>
            <a:pPr>
              <a:lnSpc>
                <a:spcPts val="3666"/>
              </a:lnSpc>
            </a:pPr>
            <a:r>
              <a:rPr lang="en-US" sz="3303" u="sng">
                <a:solidFill>
                  <a:srgbClr val="000000"/>
                </a:solidFill>
                <a:latin typeface="Times New Roman Bold"/>
              </a:rPr>
              <a:t>Data Preprocessing:</a:t>
            </a:r>
          </a:p>
          <a:p>
            <a:pPr marL="713200" indent="-356600" lvl="1">
              <a:lnSpc>
                <a:spcPts val="3666"/>
              </a:lnSpc>
              <a:buFont typeface="Arial"/>
              <a:buChar char="•"/>
            </a:pPr>
            <a:r>
              <a:rPr lang="en-US" sz="3303">
                <a:solidFill>
                  <a:srgbClr val="000000"/>
                </a:solidFill>
                <a:latin typeface="Times New Roman"/>
              </a:rPr>
              <a:t>Handle missing values: Impute missing values using appropriate techniques such as mean, median, or predictive modeling.</a:t>
            </a:r>
          </a:p>
          <a:p>
            <a:pPr marL="713200" indent="-356600" lvl="1">
              <a:lnSpc>
                <a:spcPts val="3666"/>
              </a:lnSpc>
              <a:buFont typeface="Arial"/>
              <a:buChar char="•"/>
            </a:pPr>
            <a:r>
              <a:rPr lang="en-US" sz="3303">
                <a:solidFill>
                  <a:srgbClr val="000000"/>
                </a:solidFill>
                <a:latin typeface="Times New Roman"/>
              </a:rPr>
              <a:t>Normalize or standardize numerical features to ensure uniform scale across variables.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18908" y="495681"/>
            <a:ext cx="5583317" cy="533019"/>
          </a:xfrm>
          <a:prstGeom prst="rect">
            <a:avLst/>
          </a:prstGeom>
        </p:spPr>
        <p:txBody>
          <a:bodyPr anchor="t" rtlCol="false" tIns="0" lIns="0" bIns="0" rIns="0">
            <a:spAutoFit/>
          </a:bodyPr>
          <a:lstStyle/>
          <a:p>
            <a:pPr algn="ctr">
              <a:lnSpc>
                <a:spcPts val="3663"/>
              </a:lnSpc>
              <a:spcBef>
                <a:spcPct val="0"/>
              </a:spcBef>
            </a:pPr>
            <a:r>
              <a:rPr lang="en-US" sz="3300" u="sng">
                <a:solidFill>
                  <a:srgbClr val="000000"/>
                </a:solidFill>
                <a:latin typeface="Times New Roman"/>
              </a:rPr>
              <a:t>Implementation of Algorithms:</a:t>
            </a:r>
          </a:p>
        </p:txBody>
      </p:sp>
      <p:sp>
        <p:nvSpPr>
          <p:cNvPr name="TextBox 3" id="3"/>
          <p:cNvSpPr txBox="true"/>
          <p:nvPr/>
        </p:nvSpPr>
        <p:spPr>
          <a:xfrm rot="0">
            <a:off x="1028700" y="1387027"/>
            <a:ext cx="16175234" cy="1904619"/>
          </a:xfrm>
          <a:prstGeom prst="rect">
            <a:avLst/>
          </a:prstGeom>
        </p:spPr>
        <p:txBody>
          <a:bodyPr anchor="t" rtlCol="false" tIns="0" lIns="0" bIns="0" rIns="0">
            <a:spAutoFit/>
          </a:bodyPr>
          <a:lstStyle/>
          <a:p>
            <a:pPr>
              <a:lnSpc>
                <a:spcPts val="3663"/>
              </a:lnSpc>
              <a:spcBef>
                <a:spcPct val="0"/>
              </a:spcBef>
            </a:pPr>
            <a:r>
              <a:rPr lang="en-US" sz="3300">
                <a:solidFill>
                  <a:srgbClr val="FF0000"/>
                </a:solidFill>
                <a:latin typeface="Times New Roman"/>
              </a:rPr>
              <a:t>Machine Learning Algorithms : -</a:t>
            </a:r>
          </a:p>
          <a:p>
            <a:pPr algn="ctr">
              <a:lnSpc>
                <a:spcPts val="3663"/>
              </a:lnSpc>
              <a:spcBef>
                <a:spcPct val="0"/>
              </a:spcBef>
            </a:pPr>
            <a:r>
              <a:rPr lang="en-US" sz="3300">
                <a:solidFill>
                  <a:srgbClr val="000000"/>
                </a:solidFill>
                <a:latin typeface="Times New Roman"/>
              </a:rPr>
              <a:t>Logistic Regression,Naive Bayes,K-nearest neighbor,Decision Tree,Random Forest,Gradient Boosting Machine,XGBoost,ADABoost,Support vector Machine,Principal Component Analysis</a:t>
            </a:r>
          </a:p>
        </p:txBody>
      </p:sp>
      <p:sp>
        <p:nvSpPr>
          <p:cNvPr name="TextBox 4" id="4"/>
          <p:cNvSpPr txBox="true"/>
          <p:nvPr/>
        </p:nvSpPr>
        <p:spPr>
          <a:xfrm rot="0">
            <a:off x="1028700" y="3653596"/>
            <a:ext cx="18530623" cy="533019"/>
          </a:xfrm>
          <a:prstGeom prst="rect">
            <a:avLst/>
          </a:prstGeom>
        </p:spPr>
        <p:txBody>
          <a:bodyPr anchor="t" rtlCol="false" tIns="0" lIns="0" bIns="0" rIns="0">
            <a:spAutoFit/>
          </a:bodyPr>
          <a:lstStyle/>
          <a:p>
            <a:pPr algn="l">
              <a:lnSpc>
                <a:spcPts val="3663"/>
              </a:lnSpc>
              <a:spcBef>
                <a:spcPct val="0"/>
              </a:spcBef>
            </a:pPr>
            <a:r>
              <a:rPr lang="en-US" sz="3300">
                <a:solidFill>
                  <a:srgbClr val="FF0000"/>
                </a:solidFill>
                <a:latin typeface="Times New Roman"/>
              </a:rPr>
              <a:t>Hybrid Algorithms :-    </a:t>
            </a:r>
            <a:r>
              <a:rPr lang="en-US" sz="3300">
                <a:solidFill>
                  <a:srgbClr val="000000"/>
                </a:solidFill>
                <a:latin typeface="Times New Roman"/>
              </a:rPr>
              <a:t>GBM+DT,LR+PCA,GA+SVM,AD+SVM,RT+GBM</a:t>
            </a:r>
          </a:p>
        </p:txBody>
      </p:sp>
      <p:sp>
        <p:nvSpPr>
          <p:cNvPr name="TextBox 5" id="5"/>
          <p:cNvSpPr txBox="true"/>
          <p:nvPr/>
        </p:nvSpPr>
        <p:spPr>
          <a:xfrm rot="0">
            <a:off x="1028700" y="5105400"/>
            <a:ext cx="4531400" cy="533019"/>
          </a:xfrm>
          <a:prstGeom prst="rect">
            <a:avLst/>
          </a:prstGeom>
        </p:spPr>
        <p:txBody>
          <a:bodyPr anchor="t" rtlCol="false" tIns="0" lIns="0" bIns="0" rIns="0">
            <a:spAutoFit/>
          </a:bodyPr>
          <a:lstStyle/>
          <a:p>
            <a:pPr algn="ctr">
              <a:lnSpc>
                <a:spcPts val="3663"/>
              </a:lnSpc>
              <a:spcBef>
                <a:spcPct val="0"/>
              </a:spcBef>
            </a:pPr>
            <a:r>
              <a:rPr lang="en-US" sz="3300" u="sng">
                <a:solidFill>
                  <a:srgbClr val="000000"/>
                </a:solidFill>
                <a:latin typeface="Times New Roman"/>
              </a:rPr>
              <a:t>Algorithm Performances:</a:t>
            </a:r>
          </a:p>
        </p:txBody>
      </p:sp>
      <p:sp>
        <p:nvSpPr>
          <p:cNvPr name="TextBox 6" id="6"/>
          <p:cNvSpPr txBox="true"/>
          <p:nvPr/>
        </p:nvSpPr>
        <p:spPr>
          <a:xfrm rot="0">
            <a:off x="3068419" y="5849457"/>
            <a:ext cx="3208377" cy="522353"/>
          </a:xfrm>
          <a:prstGeom prst="rect">
            <a:avLst/>
          </a:prstGeom>
        </p:spPr>
        <p:txBody>
          <a:bodyPr anchor="t" rtlCol="false" tIns="0" lIns="0" bIns="0" rIns="0">
            <a:spAutoFit/>
          </a:bodyPr>
          <a:lstStyle/>
          <a:p>
            <a:pPr algn="ctr">
              <a:lnSpc>
                <a:spcPts val="3552"/>
              </a:lnSpc>
              <a:spcBef>
                <a:spcPct val="0"/>
              </a:spcBef>
            </a:pPr>
            <a:r>
              <a:rPr lang="en-US" sz="3200">
                <a:solidFill>
                  <a:srgbClr val="FF0000"/>
                </a:solidFill>
                <a:latin typeface="Times New Roman"/>
              </a:rPr>
              <a:t>For Heart Dataset</a:t>
            </a:r>
          </a:p>
        </p:txBody>
      </p:sp>
      <p:sp>
        <p:nvSpPr>
          <p:cNvPr name="TextBox 7" id="7"/>
          <p:cNvSpPr txBox="true"/>
          <p:nvPr/>
        </p:nvSpPr>
        <p:spPr>
          <a:xfrm rot="0">
            <a:off x="11490309" y="5849457"/>
            <a:ext cx="4465677" cy="522353"/>
          </a:xfrm>
          <a:prstGeom prst="rect">
            <a:avLst/>
          </a:prstGeom>
        </p:spPr>
        <p:txBody>
          <a:bodyPr anchor="t" rtlCol="false" tIns="0" lIns="0" bIns="0" rIns="0">
            <a:spAutoFit/>
          </a:bodyPr>
          <a:lstStyle/>
          <a:p>
            <a:pPr algn="ctr">
              <a:lnSpc>
                <a:spcPts val="3552"/>
              </a:lnSpc>
              <a:spcBef>
                <a:spcPct val="0"/>
              </a:spcBef>
            </a:pPr>
            <a:r>
              <a:rPr lang="en-US" sz="3200">
                <a:solidFill>
                  <a:srgbClr val="FF0000"/>
                </a:solidFill>
                <a:latin typeface="Times New Roman"/>
              </a:rPr>
              <a:t>For Framingham Dataset</a:t>
            </a:r>
          </a:p>
        </p:txBody>
      </p:sp>
      <p:sp>
        <p:nvSpPr>
          <p:cNvPr name="TextBox 8" id="8"/>
          <p:cNvSpPr txBox="true"/>
          <p:nvPr/>
        </p:nvSpPr>
        <p:spPr>
          <a:xfrm rot="0">
            <a:off x="1152585" y="6773812"/>
            <a:ext cx="7040046" cy="60452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imes New Roman"/>
              </a:rPr>
              <a:t>ML Accuracies ranged from 67% to 90%</a:t>
            </a:r>
          </a:p>
        </p:txBody>
      </p:sp>
      <p:sp>
        <p:nvSpPr>
          <p:cNvPr name="TextBox 9" id="9"/>
          <p:cNvSpPr txBox="true"/>
          <p:nvPr/>
        </p:nvSpPr>
        <p:spPr>
          <a:xfrm rot="0">
            <a:off x="251520" y="7664082"/>
            <a:ext cx="8842176" cy="11664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imes New Roman"/>
              </a:rPr>
              <a:t>Hybrid Model Accuracies ranged from 83% to 93.5%</a:t>
            </a:r>
          </a:p>
        </p:txBody>
      </p:sp>
      <p:sp>
        <p:nvSpPr>
          <p:cNvPr name="TextBox 10" id="10"/>
          <p:cNvSpPr txBox="true"/>
          <p:nvPr/>
        </p:nvSpPr>
        <p:spPr>
          <a:xfrm rot="0">
            <a:off x="10530425" y="6773812"/>
            <a:ext cx="7040046" cy="60452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imes New Roman"/>
              </a:rPr>
              <a:t>ML Accuracies ranged from 72% to 83%</a:t>
            </a:r>
          </a:p>
        </p:txBody>
      </p:sp>
      <p:sp>
        <p:nvSpPr>
          <p:cNvPr name="TextBox 11" id="11"/>
          <p:cNvSpPr txBox="true"/>
          <p:nvPr/>
        </p:nvSpPr>
        <p:spPr>
          <a:xfrm rot="0">
            <a:off x="9144000" y="7664082"/>
            <a:ext cx="8842176" cy="11664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imes New Roman"/>
              </a:rPr>
              <a:t>Hybrid Model Accuracies ranged from 89% to 93.5%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188663" y="2938051"/>
            <a:ext cx="15910674" cy="6320249"/>
          </a:xfrm>
          <a:prstGeom prst="rect">
            <a:avLst/>
          </a:prstGeom>
        </p:spPr>
        <p:txBody>
          <a:bodyPr anchor="t" rtlCol="false" tIns="0" lIns="0" bIns="0" rIns="0">
            <a:spAutoFit/>
          </a:bodyPr>
          <a:lstStyle/>
          <a:p>
            <a:pPr>
              <a:lnSpc>
                <a:spcPts val="3539"/>
              </a:lnSpc>
            </a:pPr>
            <a:r>
              <a:rPr lang="en-US" sz="3188">
                <a:solidFill>
                  <a:srgbClr val="000000"/>
                </a:solidFill>
                <a:latin typeface="Times New Roman"/>
              </a:rPr>
              <a:t>The machine learning framework incorporates a range of models, discussed in this section.</a:t>
            </a:r>
          </a:p>
          <a:p>
            <a:pPr>
              <a:lnSpc>
                <a:spcPts val="3539"/>
              </a:lnSpc>
            </a:pPr>
          </a:p>
          <a:p>
            <a:pPr>
              <a:lnSpc>
                <a:spcPts val="3539"/>
              </a:lnSpc>
            </a:pPr>
            <a:r>
              <a:rPr lang="en-US" sz="3188">
                <a:solidFill>
                  <a:srgbClr val="000000"/>
                </a:solidFill>
                <a:latin typeface="Times New Roman"/>
              </a:rPr>
              <a:t> Moreover, the framework features hybrid algorithms that amalgamate the strengths of individual models. The GBM-DT hybrid combines Decision Trees' interpretability with gradient-boosting predictive ability. To improve classification, PCA-LR uses Principal Component Analysis to reduce dimensionality, followed by Logistic Regression. GA-SVM uses Genetic Algorithms to optimize Support Vector Machine parameters, which improves performance. AdaBoost-SVM uses AdaBoost ensemble learning to enhance SVM's predictive capabilities . </a:t>
            </a:r>
          </a:p>
          <a:p>
            <a:pPr>
              <a:lnSpc>
                <a:spcPts val="3539"/>
              </a:lnSpc>
            </a:pPr>
          </a:p>
          <a:p>
            <a:pPr>
              <a:lnSpc>
                <a:spcPts val="3539"/>
              </a:lnSpc>
            </a:pPr>
            <a:r>
              <a:rPr lang="en-US" sz="3188">
                <a:solidFill>
                  <a:srgbClr val="000000"/>
                </a:solidFill>
                <a:latin typeface="Times New Roman"/>
              </a:rPr>
              <a:t>Finally, RF-GBM combines the advantages of Random Forest and Gradient Boosting into an ensemble model. Preprocessing steps specific to each model performance evaluation using relevant metrics are all emphasized in the implementation guidelines.</a:t>
            </a:r>
          </a:p>
          <a:p>
            <a:pPr algn="l">
              <a:lnSpc>
                <a:spcPts val="3539"/>
              </a:lnSpc>
              <a:spcBef>
                <a:spcPct val="0"/>
              </a:spcBef>
            </a:pPr>
          </a:p>
        </p:txBody>
      </p:sp>
      <p:sp>
        <p:nvSpPr>
          <p:cNvPr name="Freeform 3" id="3"/>
          <p:cNvSpPr/>
          <p:nvPr/>
        </p:nvSpPr>
        <p:spPr>
          <a:xfrm flipH="false" flipV="false" rot="0">
            <a:off x="15528118" y="128354"/>
            <a:ext cx="2205665" cy="2205665"/>
          </a:xfrm>
          <a:custGeom>
            <a:avLst/>
            <a:gdLst/>
            <a:ahLst/>
            <a:cxnLst/>
            <a:rect r="r" b="b" t="t" l="l"/>
            <a:pathLst>
              <a:path h="2205665" w="2205665">
                <a:moveTo>
                  <a:pt x="0" y="0"/>
                </a:moveTo>
                <a:lnTo>
                  <a:pt x="2205666" y="0"/>
                </a:lnTo>
                <a:lnTo>
                  <a:pt x="2205666" y="2205665"/>
                </a:lnTo>
                <a:lnTo>
                  <a:pt x="0" y="220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59944"/>
            <a:ext cx="6706230" cy="3997945"/>
          </a:xfrm>
          <a:custGeom>
            <a:avLst/>
            <a:gdLst/>
            <a:ahLst/>
            <a:cxnLst/>
            <a:rect r="r" b="b" t="t" l="l"/>
            <a:pathLst>
              <a:path h="3997945" w="6706230">
                <a:moveTo>
                  <a:pt x="0" y="0"/>
                </a:moveTo>
                <a:lnTo>
                  <a:pt x="6706230" y="0"/>
                </a:lnTo>
                <a:lnTo>
                  <a:pt x="6706230" y="3997945"/>
                </a:lnTo>
                <a:lnTo>
                  <a:pt x="0" y="3997945"/>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11040857" y="6057889"/>
            <a:ext cx="6606821" cy="4046542"/>
          </a:xfrm>
          <a:custGeom>
            <a:avLst/>
            <a:gdLst/>
            <a:ahLst/>
            <a:cxnLst/>
            <a:rect r="r" b="b" t="t" l="l"/>
            <a:pathLst>
              <a:path h="4046542" w="6606821">
                <a:moveTo>
                  <a:pt x="0" y="0"/>
                </a:moveTo>
                <a:lnTo>
                  <a:pt x="6606821" y="0"/>
                </a:lnTo>
                <a:lnTo>
                  <a:pt x="6606821" y="4046542"/>
                </a:lnTo>
                <a:lnTo>
                  <a:pt x="0" y="4046542"/>
                </a:lnTo>
                <a:lnTo>
                  <a:pt x="0" y="0"/>
                </a:lnTo>
                <a:close/>
              </a:path>
            </a:pathLst>
          </a:custGeom>
          <a:blipFill>
            <a:blip r:embed="rId3"/>
            <a:stretch>
              <a:fillRect l="0" t="0" r="0" b="0"/>
            </a:stretch>
          </a:blipFill>
          <a:ln w="38100" cap="sq">
            <a:solidFill>
              <a:srgbClr val="000000"/>
            </a:solidFill>
            <a:prstDash val="solid"/>
            <a:miter/>
          </a:ln>
        </p:spPr>
      </p:sp>
      <p:sp>
        <p:nvSpPr>
          <p:cNvPr name="AutoShape 4" id="4"/>
          <p:cNvSpPr/>
          <p:nvPr/>
        </p:nvSpPr>
        <p:spPr>
          <a:xfrm flipV="true">
            <a:off x="8207087" y="4020820"/>
            <a:ext cx="936526" cy="19050"/>
          </a:xfrm>
          <a:prstGeom prst="line">
            <a:avLst/>
          </a:prstGeom>
          <a:ln cap="flat" w="38100">
            <a:solidFill>
              <a:srgbClr val="000000"/>
            </a:solidFill>
            <a:prstDash val="solid"/>
            <a:headEnd type="none" len="sm" w="sm"/>
            <a:tailEnd type="arrow" len="sm" w="med"/>
          </a:ln>
        </p:spPr>
      </p:sp>
      <p:sp>
        <p:nvSpPr>
          <p:cNvPr name="AutoShape 5" id="5"/>
          <p:cNvSpPr/>
          <p:nvPr/>
        </p:nvSpPr>
        <p:spPr>
          <a:xfrm flipH="true">
            <a:off x="9767794" y="8100210"/>
            <a:ext cx="936720" cy="0"/>
          </a:xfrm>
          <a:prstGeom prst="line">
            <a:avLst/>
          </a:prstGeom>
          <a:ln cap="flat" w="38100">
            <a:solidFill>
              <a:srgbClr val="000000"/>
            </a:solidFill>
            <a:prstDash val="solid"/>
            <a:headEnd type="none" len="sm" w="sm"/>
            <a:tailEnd type="triangle" len="med" w="lg"/>
          </a:ln>
        </p:spPr>
      </p:sp>
      <p:sp>
        <p:nvSpPr>
          <p:cNvPr name="Freeform 6" id="6"/>
          <p:cNvSpPr/>
          <p:nvPr/>
        </p:nvSpPr>
        <p:spPr>
          <a:xfrm flipH="false" flipV="false" rot="0">
            <a:off x="15522667" y="279911"/>
            <a:ext cx="1736633" cy="1452259"/>
          </a:xfrm>
          <a:custGeom>
            <a:avLst/>
            <a:gdLst/>
            <a:ahLst/>
            <a:cxnLst/>
            <a:rect r="r" b="b" t="t" l="l"/>
            <a:pathLst>
              <a:path h="1452259" w="1736633">
                <a:moveTo>
                  <a:pt x="0" y="0"/>
                </a:moveTo>
                <a:lnTo>
                  <a:pt x="1736633" y="0"/>
                </a:lnTo>
                <a:lnTo>
                  <a:pt x="1736633" y="1452259"/>
                </a:lnTo>
                <a:lnTo>
                  <a:pt x="0" y="14522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863379" y="356782"/>
            <a:ext cx="12866041" cy="993775"/>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RESULT ANALYSIS</a:t>
            </a:r>
          </a:p>
        </p:txBody>
      </p:sp>
      <p:sp>
        <p:nvSpPr>
          <p:cNvPr name="TextBox 8" id="8"/>
          <p:cNvSpPr txBox="true"/>
          <p:nvPr/>
        </p:nvSpPr>
        <p:spPr>
          <a:xfrm rot="0">
            <a:off x="9296400" y="2637976"/>
            <a:ext cx="7972245" cy="2803781"/>
          </a:xfrm>
          <a:prstGeom prst="rect">
            <a:avLst/>
          </a:prstGeom>
        </p:spPr>
        <p:txBody>
          <a:bodyPr anchor="t" rtlCol="false" tIns="0" lIns="0" bIns="0" rIns="0">
            <a:spAutoFit/>
          </a:bodyPr>
          <a:lstStyle/>
          <a:p>
            <a:pPr algn="ctr">
              <a:lnSpc>
                <a:spcPts val="3108"/>
              </a:lnSpc>
              <a:spcBef>
                <a:spcPct val="0"/>
              </a:spcBef>
            </a:pPr>
            <a:r>
              <a:rPr lang="en-US" sz="2800">
                <a:solidFill>
                  <a:srgbClr val="000000"/>
                </a:solidFill>
                <a:latin typeface="Times New Roman"/>
              </a:rPr>
              <a:t>It shows the performance measures of different models performed for algorithms in </a:t>
            </a:r>
            <a:r>
              <a:rPr lang="en-US" sz="2800">
                <a:solidFill>
                  <a:srgbClr val="FF0000"/>
                </a:solidFill>
                <a:latin typeface="Times New Roman"/>
              </a:rPr>
              <a:t>‘heart.csv’</a:t>
            </a:r>
            <a:r>
              <a:rPr lang="en-US" sz="2800">
                <a:solidFill>
                  <a:srgbClr val="000000"/>
                </a:solidFill>
                <a:latin typeface="Times New Roman"/>
              </a:rPr>
              <a:t> dataset. It is observed in the figure that for all the performance measures ADA Boost algorithm performs well compared to the other algorithms. The least performance is given by the KNN Algorithm</a:t>
            </a:r>
          </a:p>
        </p:txBody>
      </p:sp>
      <p:sp>
        <p:nvSpPr>
          <p:cNvPr name="TextBox 9" id="9"/>
          <p:cNvSpPr txBox="true"/>
          <p:nvPr/>
        </p:nvSpPr>
        <p:spPr>
          <a:xfrm rot="0">
            <a:off x="1447239" y="6559064"/>
            <a:ext cx="7539761" cy="2803781"/>
          </a:xfrm>
          <a:prstGeom prst="rect">
            <a:avLst/>
          </a:prstGeom>
        </p:spPr>
        <p:txBody>
          <a:bodyPr anchor="t" rtlCol="false" tIns="0" lIns="0" bIns="0" rIns="0">
            <a:spAutoFit/>
          </a:bodyPr>
          <a:lstStyle/>
          <a:p>
            <a:pPr algn="ctr">
              <a:lnSpc>
                <a:spcPts val="3108"/>
              </a:lnSpc>
              <a:spcBef>
                <a:spcPct val="0"/>
              </a:spcBef>
            </a:pPr>
            <a:r>
              <a:rPr lang="en-US" sz="2800">
                <a:solidFill>
                  <a:srgbClr val="000000"/>
                </a:solidFill>
                <a:latin typeface="Times New Roman"/>
              </a:rPr>
              <a:t>It demonstrates the performance of hybrid algorithms used in our analysis. It is observed in the analysis that ADA Boost combined with SVM method gives better performance that all the remaining algorithms. The least performance is given by the genetic algorithm and SVM methods.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DAGBTFR59Vk</dc:identifier>
  <dcterms:modified xsi:type="dcterms:W3CDTF">2011-08-01T06:04:30Z</dcterms:modified>
  <cp:revision>1</cp:revision>
  <dc:title>Exploring the Path: Machine Learning Approaches to Cardiovascular Risk Assessment PPT</dc:title>
</cp:coreProperties>
</file>