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71AD07-86F8-49A3-AD67-5DBF463DA51A}">
  <a:tblStyle styleId="{3C71AD07-86F8-49A3-AD67-5DBF463DA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6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1ee78eedf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1ee78eedf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1ee78eed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1ee78eed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1ee78eed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1ee78eed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1ee78eedf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1ee78eedf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1ee78eedf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1ee78eedf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1ee78eedf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1ee78eedf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1ee78eedf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1ee78eedf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1ee78eedf_3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1ee78eedf_3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90225" y="458575"/>
            <a:ext cx="4517700" cy="18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Customer Segmentation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16500" y="22240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/>
              <a:t>Wonderful</a:t>
            </a:r>
            <a:r>
              <a:rPr lang="pt-PT" sz="1800" dirty="0"/>
              <a:t> </a:t>
            </a:r>
            <a:r>
              <a:rPr lang="pt-PT" sz="1800" dirty="0" err="1"/>
              <a:t>Wines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the </a:t>
            </a:r>
            <a:r>
              <a:rPr lang="pt-PT" sz="1800" dirty="0" err="1"/>
              <a:t>World</a:t>
            </a:r>
            <a:endParaRPr sz="1800" dirty="0"/>
          </a:p>
        </p:txBody>
      </p:sp>
      <p:sp>
        <p:nvSpPr>
          <p:cNvPr id="279" name="Google Shape;279;p13"/>
          <p:cNvSpPr txBox="1">
            <a:spLocks noGrp="1"/>
          </p:cNvSpPr>
          <p:nvPr>
            <p:ph type="body" idx="4294967295"/>
          </p:nvPr>
        </p:nvSpPr>
        <p:spPr>
          <a:xfrm>
            <a:off x="390225" y="2919450"/>
            <a:ext cx="3106200" cy="13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Catarina Moreira nº20201034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Luísa Barral nº20201045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Maria Madalena Valério nº20200657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solidFill>
                  <a:srgbClr val="FFFFFF"/>
                </a:solidFill>
              </a:rPr>
              <a:t>Yu Song nº20200572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316500" y="4598175"/>
            <a:ext cx="79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i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NOVA Information Management School – Business Cases with Data Science (Spring 2020/2021)</a:t>
            </a:r>
            <a:endParaRPr i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2072700" y="1694550"/>
            <a:ext cx="4998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 b="1">
                <a:latin typeface="Nunito"/>
                <a:ea typeface="Nunito"/>
                <a:cs typeface="Nunito"/>
                <a:sym typeface="Nunito"/>
              </a:rPr>
              <a:t>THANK YOU !</a:t>
            </a:r>
            <a:endParaRPr sz="45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1"/>
          <p:cNvSpPr txBox="1">
            <a:spLocks noGrp="1"/>
          </p:cNvSpPr>
          <p:nvPr>
            <p:ph type="body" idx="1"/>
          </p:nvPr>
        </p:nvSpPr>
        <p:spPr>
          <a:xfrm>
            <a:off x="617900" y="3385150"/>
            <a:ext cx="3106200" cy="13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Catarina Moreira nº20201034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Luisa Barral nº20201045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Maria Madalena Valério nº20200657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solidFill>
                  <a:srgbClr val="000000"/>
                </a:solidFill>
              </a:rPr>
              <a:t>Yu Song nº20200572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00" y="276350"/>
            <a:ext cx="4012400" cy="200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6" name="Google Shape;286;p14"/>
          <p:cNvSpPr txBox="1"/>
          <p:nvPr/>
        </p:nvSpPr>
        <p:spPr>
          <a:xfrm>
            <a:off x="2205050" y="2371650"/>
            <a:ext cx="20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Nunito"/>
                <a:ea typeface="Nunito"/>
                <a:cs typeface="Nunito"/>
                <a:sym typeface="Nunito"/>
              </a:rPr>
              <a:t>Clustering Algorithms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 rot="5400000">
            <a:off x="6020349" y="399550"/>
            <a:ext cx="1024500" cy="1669500"/>
          </a:xfrm>
          <a:prstGeom prst="bentArrow">
            <a:avLst>
              <a:gd name="adj1" fmla="val 20797"/>
              <a:gd name="adj2" fmla="val 25000"/>
              <a:gd name="adj3" fmla="val 25000"/>
              <a:gd name="adj4" fmla="val 4375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5252688" y="1853800"/>
            <a:ext cx="3891300" cy="310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538" y="2282550"/>
            <a:ext cx="2447131" cy="11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709" y="3135131"/>
            <a:ext cx="2587066" cy="117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8;p15">
            <a:extLst>
              <a:ext uri="{FF2B5EF4-FFF2-40B4-BE49-F238E27FC236}">
                <a16:creationId xmlns:a16="http://schemas.microsoft.com/office/drawing/2014/main" id="{DF939CEA-5399-453D-9CF0-9B5BDD8118AF}"/>
              </a:ext>
            </a:extLst>
          </p:cNvPr>
          <p:cNvSpPr txBox="1"/>
          <p:nvPr/>
        </p:nvSpPr>
        <p:spPr>
          <a:xfrm>
            <a:off x="1124788" y="687025"/>
            <a:ext cx="5241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 err="1">
                <a:latin typeface="Maven Pro"/>
                <a:ea typeface="Maven Pro"/>
                <a:cs typeface="Maven Pro"/>
                <a:sym typeface="Maven Pro"/>
              </a:rPr>
              <a:t>Demographic</a:t>
            </a:r>
            <a:r>
              <a:rPr lang="pt-PT" sz="2000" b="1" dirty="0">
                <a:latin typeface="Maven Pro"/>
                <a:ea typeface="Maven Pro"/>
                <a:cs typeface="Maven Pro"/>
                <a:sym typeface="Maven Pro"/>
              </a:rPr>
              <a:t> &amp;  </a:t>
            </a:r>
            <a:r>
              <a:rPr lang="pt-PT" sz="2000" b="1" dirty="0" err="1">
                <a:latin typeface="Maven Pro"/>
                <a:ea typeface="Maven Pro"/>
                <a:cs typeface="Maven Pro"/>
                <a:sym typeface="Maven Pro"/>
              </a:rPr>
              <a:t>Behavioral</a:t>
            </a:r>
            <a:r>
              <a:rPr lang="pt-PT" sz="2000" b="1" dirty="0">
                <a:latin typeface="Maven Pro"/>
                <a:ea typeface="Maven Pro"/>
                <a:cs typeface="Maven Pro"/>
                <a:sym typeface="Maven Pro"/>
              </a:rPr>
              <a:t> variables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822201-14A4-4AD9-9973-174271F25048}"/>
              </a:ext>
            </a:extLst>
          </p:cNvPr>
          <p:cNvSpPr txBox="1"/>
          <p:nvPr/>
        </p:nvSpPr>
        <p:spPr>
          <a:xfrm>
            <a:off x="2486444" y="1382538"/>
            <a:ext cx="417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1. </a:t>
            </a:r>
            <a:r>
              <a:rPr lang="pt-PT" dirty="0"/>
              <a:t>Evaluate the importance </a:t>
            </a:r>
            <a:r>
              <a:rPr lang="pt-PT" dirty="0" err="1"/>
              <a:t>of</a:t>
            </a:r>
            <a:r>
              <a:rPr lang="pt-PT" dirty="0"/>
              <a:t> all the variables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7621B6-23E8-47B2-8A4E-F0F7EE53D8B2}"/>
              </a:ext>
            </a:extLst>
          </p:cNvPr>
          <p:cNvSpPr txBox="1"/>
          <p:nvPr/>
        </p:nvSpPr>
        <p:spPr>
          <a:xfrm>
            <a:off x="2218897" y="2000614"/>
            <a:ext cx="47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2. </a:t>
            </a: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dataframe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the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variables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FCF8C5-052D-4931-BEB2-63EBE9A34A92}"/>
              </a:ext>
            </a:extLst>
          </p:cNvPr>
          <p:cNvSpPr txBox="1"/>
          <p:nvPr/>
        </p:nvSpPr>
        <p:spPr>
          <a:xfrm>
            <a:off x="2045331" y="2536075"/>
            <a:ext cx="505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3. </a:t>
            </a:r>
            <a:r>
              <a:rPr lang="pt-PT" dirty="0" err="1"/>
              <a:t>Clustering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for </a:t>
            </a:r>
            <a:r>
              <a:rPr lang="pt-PT" dirty="0" err="1"/>
              <a:t>identifying</a:t>
            </a:r>
            <a:r>
              <a:rPr lang="pt-PT" dirty="0"/>
              <a:t> general-</a:t>
            </a:r>
            <a:r>
              <a:rPr lang="pt-PT" dirty="0" err="1"/>
              <a:t>shaped</a:t>
            </a:r>
            <a:r>
              <a:rPr lang="pt-PT" dirty="0"/>
              <a:t> </a:t>
            </a:r>
            <a:r>
              <a:rPr lang="pt-PT" dirty="0" err="1"/>
              <a:t>groups</a:t>
            </a:r>
            <a:r>
              <a:rPr lang="pt-PT" dirty="0"/>
              <a:t> 	</a:t>
            </a:r>
            <a:r>
              <a:rPr lang="pt-PT" b="1" dirty="0"/>
              <a:t>K-</a:t>
            </a:r>
            <a:r>
              <a:rPr lang="pt-PT" b="1" dirty="0" err="1"/>
              <a:t>means</a:t>
            </a:r>
            <a:r>
              <a:rPr lang="pt-PT" b="1" dirty="0"/>
              <a:t> + </a:t>
            </a:r>
            <a:r>
              <a:rPr lang="pt-PT" b="1" dirty="0" err="1"/>
              <a:t>Hierarchical</a:t>
            </a:r>
            <a:r>
              <a:rPr lang="pt-PT" b="1" dirty="0"/>
              <a:t> </a:t>
            </a:r>
            <a:r>
              <a:rPr lang="pt-PT" b="1" dirty="0" err="1"/>
              <a:t>Clustering</a:t>
            </a:r>
            <a:endParaRPr lang="pt-PT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EAA3A8-F89C-4F20-81F5-ABA9354B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5" y="3302459"/>
            <a:ext cx="3280410" cy="1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4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5" title="Different types of custom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50" y="1213925"/>
            <a:ext cx="5241225" cy="324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6466275" y="743125"/>
            <a:ext cx="22278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Older people: &gt;=60 years old with high income and no kids at home.</a:t>
            </a:r>
            <a:endParaRPr sz="1300" b="1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Middle-aged Adults: 40-59 years old, with a decent income with older kids.</a:t>
            </a:r>
            <a:endParaRPr sz="1300" b="1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Young Adults: 27-39 years old, with a low income and with young kids at home.</a:t>
            </a:r>
            <a:endParaRPr sz="1300" b="1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Teenagers: 19-26 years years old customers with very low income.</a:t>
            </a:r>
            <a:endParaRPr sz="1300" b="1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1225050" y="1335025"/>
            <a:ext cx="15420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------------------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1162888" y="534625"/>
            <a:ext cx="5241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 err="1">
                <a:latin typeface="Maven Pro"/>
                <a:ea typeface="Maven Pro"/>
                <a:cs typeface="Maven Pro"/>
                <a:sym typeface="Maven Pro"/>
              </a:rPr>
              <a:t>Wonderful</a:t>
            </a:r>
            <a:r>
              <a:rPr lang="pt-PT" sz="20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PT" sz="2000" b="1" dirty="0" err="1">
                <a:latin typeface="Maven Pro"/>
                <a:ea typeface="Maven Pro"/>
                <a:cs typeface="Maven Pro"/>
                <a:sym typeface="Maven Pro"/>
              </a:rPr>
              <a:t>Wines</a:t>
            </a:r>
            <a:r>
              <a:rPr lang="pt-PT" sz="20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PT" sz="2000" b="1" dirty="0" err="1">
                <a:latin typeface="Maven Pro"/>
                <a:ea typeface="Maven Pro"/>
                <a:cs typeface="Maven Pro"/>
                <a:sym typeface="Maven Pro"/>
              </a:rPr>
              <a:t>of</a:t>
            </a:r>
            <a:r>
              <a:rPr lang="pt-PT" sz="2000" b="1" dirty="0">
                <a:latin typeface="Maven Pro"/>
                <a:ea typeface="Maven Pro"/>
                <a:cs typeface="Maven Pro"/>
                <a:sym typeface="Maven Pro"/>
              </a:rPr>
              <a:t> the </a:t>
            </a:r>
            <a:r>
              <a:rPr lang="pt-PT" sz="2000" b="1" dirty="0" err="1">
                <a:latin typeface="Maven Pro"/>
                <a:ea typeface="Maven Pro"/>
                <a:cs typeface="Maven Pro"/>
                <a:sym typeface="Maven Pro"/>
              </a:rPr>
              <a:t>World’s</a:t>
            </a:r>
            <a:r>
              <a:rPr lang="pt-PT" sz="20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PT" sz="2000" b="1" dirty="0" err="1">
                <a:latin typeface="Maven Pro"/>
                <a:ea typeface="Maven Pro"/>
                <a:cs typeface="Maven Pro"/>
                <a:sym typeface="Maven Pro"/>
              </a:rPr>
              <a:t>Customers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body" idx="1"/>
          </p:nvPr>
        </p:nvSpPr>
        <p:spPr>
          <a:xfrm>
            <a:off x="1303800" y="1513550"/>
            <a:ext cx="7030500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00" b="1" dirty="0">
                <a:solidFill>
                  <a:srgbClr val="000000"/>
                </a:solidFill>
              </a:rPr>
              <a:t>Cluster 0</a:t>
            </a:r>
            <a:r>
              <a:rPr lang="pt-PT" sz="3500" b="1" dirty="0"/>
              <a:t>:	</a:t>
            </a:r>
            <a:r>
              <a:rPr lang="pt-PT" sz="3500" b="1" dirty="0" err="1">
                <a:solidFill>
                  <a:srgbClr val="4A86E8"/>
                </a:solidFill>
              </a:rPr>
              <a:t>Middle-aged</a:t>
            </a:r>
            <a:r>
              <a:rPr lang="pt-PT" sz="3500" b="1" dirty="0">
                <a:solidFill>
                  <a:srgbClr val="4A86E8"/>
                </a:solidFill>
              </a:rPr>
              <a:t> </a:t>
            </a:r>
            <a:r>
              <a:rPr lang="pt-PT" sz="3500" b="1" dirty="0" err="1">
                <a:solidFill>
                  <a:srgbClr val="4A86E8"/>
                </a:solidFill>
              </a:rPr>
              <a:t>Adults</a:t>
            </a:r>
            <a:endParaRPr sz="3500" b="1" dirty="0">
              <a:solidFill>
                <a:srgbClr val="4A86E8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3500" dirty="0" err="1">
                <a:solidFill>
                  <a:srgbClr val="4A86E8"/>
                </a:solidFill>
              </a:rPr>
              <a:t>With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decent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income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and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older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children</a:t>
            </a:r>
            <a:r>
              <a:rPr lang="pt-PT" sz="3500" dirty="0">
                <a:solidFill>
                  <a:srgbClr val="4A86E8"/>
                </a:solidFill>
              </a:rPr>
              <a:t>, </a:t>
            </a:r>
            <a:r>
              <a:rPr lang="pt-PT" sz="3500" dirty="0" err="1">
                <a:solidFill>
                  <a:srgbClr val="4A86E8"/>
                </a:solidFill>
              </a:rPr>
              <a:t>they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purchased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lower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quantity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of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most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wine</a:t>
            </a:r>
            <a:r>
              <a:rPr lang="pt-PT" sz="3500" dirty="0">
                <a:solidFill>
                  <a:srgbClr val="4A86E8"/>
                </a:solidFill>
              </a:rPr>
              <a:t>. </a:t>
            </a:r>
            <a:r>
              <a:rPr lang="pt-PT" sz="3500" dirty="0" err="1">
                <a:solidFill>
                  <a:srgbClr val="4A86E8"/>
                </a:solidFill>
              </a:rPr>
              <a:t>they</a:t>
            </a:r>
            <a:r>
              <a:rPr lang="pt-PT" sz="3500" dirty="0">
                <a:solidFill>
                  <a:srgbClr val="4A86E8"/>
                </a:solidFill>
              </a:rPr>
              <a:t> are </a:t>
            </a:r>
            <a:r>
              <a:rPr lang="pt-PT" sz="3500" dirty="0" err="1">
                <a:solidFill>
                  <a:srgbClr val="4A86E8"/>
                </a:solidFill>
              </a:rPr>
              <a:t>getting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used</a:t>
            </a:r>
            <a:r>
              <a:rPr lang="pt-PT" sz="3500" dirty="0">
                <a:solidFill>
                  <a:srgbClr val="4A86E8"/>
                </a:solidFill>
              </a:rPr>
              <a:t> to the </a:t>
            </a:r>
            <a:r>
              <a:rPr lang="pt-PT" sz="3500" dirty="0" err="1">
                <a:solidFill>
                  <a:srgbClr val="4A86E8"/>
                </a:solidFill>
              </a:rPr>
              <a:t>concept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of</a:t>
            </a:r>
            <a:r>
              <a:rPr lang="pt-PT" sz="3500" dirty="0">
                <a:solidFill>
                  <a:srgbClr val="4A86E8"/>
                </a:solidFill>
              </a:rPr>
              <a:t> shopping online, </a:t>
            </a:r>
            <a:r>
              <a:rPr lang="pt-PT" sz="3500" dirty="0" err="1">
                <a:solidFill>
                  <a:srgbClr val="4A86E8"/>
                </a:solidFill>
              </a:rPr>
              <a:t>and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not</a:t>
            </a:r>
            <a:r>
              <a:rPr lang="pt-PT" sz="3500" dirty="0">
                <a:solidFill>
                  <a:srgbClr val="4A86E8"/>
                </a:solidFill>
              </a:rPr>
              <a:t> quite </a:t>
            </a:r>
            <a:r>
              <a:rPr lang="pt-PT" sz="3500" dirty="0" err="1">
                <a:solidFill>
                  <a:srgbClr val="4A86E8"/>
                </a:solidFill>
              </a:rPr>
              <a:t>sensitive</a:t>
            </a:r>
            <a:r>
              <a:rPr lang="pt-PT" sz="3500" dirty="0">
                <a:solidFill>
                  <a:srgbClr val="4A86E8"/>
                </a:solidFill>
              </a:rPr>
              <a:t> to </a:t>
            </a:r>
            <a:r>
              <a:rPr lang="pt-PT" sz="3500" dirty="0" err="1">
                <a:solidFill>
                  <a:srgbClr val="4A86E8"/>
                </a:solidFill>
              </a:rPr>
              <a:t>discounts</a:t>
            </a:r>
            <a:r>
              <a:rPr lang="pt-PT" sz="3500" dirty="0">
                <a:solidFill>
                  <a:srgbClr val="4A86E8"/>
                </a:solidFill>
              </a:rPr>
              <a:t>. </a:t>
            </a:r>
            <a:endParaRPr sz="3500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3500" b="1" dirty="0" err="1">
                <a:solidFill>
                  <a:srgbClr val="000000"/>
                </a:solidFill>
              </a:rPr>
              <a:t>Strategy</a:t>
            </a:r>
            <a:r>
              <a:rPr lang="pt-PT" sz="3500" b="1" dirty="0">
                <a:solidFill>
                  <a:srgbClr val="000000"/>
                </a:solidFill>
              </a:rPr>
              <a:t>:</a:t>
            </a:r>
            <a:endParaRPr sz="3500" b="1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3500" dirty="0" err="1">
                <a:solidFill>
                  <a:srgbClr val="4A86E8"/>
                </a:solidFill>
              </a:rPr>
              <a:t>Pay</a:t>
            </a:r>
            <a:r>
              <a:rPr lang="pt-PT" sz="3500" dirty="0">
                <a:solidFill>
                  <a:srgbClr val="4A86E8"/>
                </a:solidFill>
              </a:rPr>
              <a:t> more </a:t>
            </a:r>
            <a:r>
              <a:rPr lang="pt-PT" sz="3500" dirty="0" err="1">
                <a:solidFill>
                  <a:srgbClr val="4A86E8"/>
                </a:solidFill>
              </a:rPr>
              <a:t>attention</a:t>
            </a:r>
            <a:r>
              <a:rPr lang="pt-PT" sz="3500" dirty="0">
                <a:solidFill>
                  <a:srgbClr val="4A86E8"/>
                </a:solidFill>
              </a:rPr>
              <a:t> to </a:t>
            </a:r>
            <a:r>
              <a:rPr lang="pt-PT" sz="3500" dirty="0" err="1">
                <a:solidFill>
                  <a:srgbClr val="4A86E8"/>
                </a:solidFill>
              </a:rPr>
              <a:t>our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middle</a:t>
            </a:r>
            <a:r>
              <a:rPr lang="pt-PT" sz="3500" dirty="0">
                <a:solidFill>
                  <a:srgbClr val="4A86E8"/>
                </a:solidFill>
              </a:rPr>
              <a:t>-age </a:t>
            </a:r>
            <a:r>
              <a:rPr lang="pt-PT" sz="3500" dirty="0" err="1">
                <a:solidFill>
                  <a:srgbClr val="4A86E8"/>
                </a:solidFill>
              </a:rPr>
              <a:t>clients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and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cultivate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them</a:t>
            </a:r>
            <a:r>
              <a:rPr lang="pt-PT" sz="3500" dirty="0">
                <a:solidFill>
                  <a:srgbClr val="4A86E8"/>
                </a:solidFill>
              </a:rPr>
              <a:t> as </a:t>
            </a:r>
            <a:r>
              <a:rPr lang="pt-PT" sz="3500" dirty="0" err="1">
                <a:solidFill>
                  <a:srgbClr val="4A86E8"/>
                </a:solidFill>
              </a:rPr>
              <a:t>our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high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value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clients</a:t>
            </a:r>
            <a:r>
              <a:rPr lang="pt-PT" sz="3500" dirty="0">
                <a:solidFill>
                  <a:srgbClr val="4A86E8"/>
                </a:solidFill>
              </a:rPr>
              <a:t> in the future. </a:t>
            </a:r>
            <a:r>
              <a:rPr lang="pt-PT" sz="3500" dirty="0" err="1">
                <a:solidFill>
                  <a:srgbClr val="4A86E8"/>
                </a:solidFill>
              </a:rPr>
              <a:t>Posting</a:t>
            </a:r>
            <a:r>
              <a:rPr lang="pt-PT" sz="3500" dirty="0">
                <a:solidFill>
                  <a:srgbClr val="4A86E8"/>
                </a:solidFill>
              </a:rPr>
              <a:t> more </a:t>
            </a:r>
            <a:r>
              <a:rPr lang="pt-PT" sz="3500" dirty="0" err="1">
                <a:solidFill>
                  <a:srgbClr val="4A86E8"/>
                </a:solidFill>
              </a:rPr>
              <a:t>ads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with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various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choices</a:t>
            </a:r>
            <a:r>
              <a:rPr lang="pt-PT" sz="3500" dirty="0">
                <a:solidFill>
                  <a:srgbClr val="4A86E8"/>
                </a:solidFill>
              </a:rPr>
              <a:t> </a:t>
            </a:r>
            <a:r>
              <a:rPr lang="pt-PT" sz="3500" dirty="0" err="1">
                <a:solidFill>
                  <a:srgbClr val="4A86E8"/>
                </a:solidFill>
              </a:rPr>
              <a:t>and</a:t>
            </a:r>
            <a:r>
              <a:rPr lang="pt-PT" sz="3500" dirty="0">
                <a:solidFill>
                  <a:srgbClr val="4A86E8"/>
                </a:solidFill>
              </a:rPr>
              <a:t> lead </a:t>
            </a:r>
            <a:r>
              <a:rPr lang="pt-PT" sz="3500" dirty="0" err="1">
                <a:solidFill>
                  <a:srgbClr val="4A86E8"/>
                </a:solidFill>
              </a:rPr>
              <a:t>them</a:t>
            </a:r>
            <a:r>
              <a:rPr lang="pt-PT" sz="3500" dirty="0">
                <a:solidFill>
                  <a:srgbClr val="4A86E8"/>
                </a:solidFill>
              </a:rPr>
              <a:t> to </a:t>
            </a:r>
            <a:r>
              <a:rPr lang="pt-PT" sz="3500" dirty="0" err="1">
                <a:solidFill>
                  <a:srgbClr val="4A86E8"/>
                </a:solidFill>
              </a:rPr>
              <a:t>shop</a:t>
            </a:r>
            <a:r>
              <a:rPr lang="pt-PT" sz="3500" dirty="0">
                <a:solidFill>
                  <a:srgbClr val="4A86E8"/>
                </a:solidFill>
              </a:rPr>
              <a:t> online more </a:t>
            </a:r>
            <a:r>
              <a:rPr lang="pt-PT" sz="3500" dirty="0" err="1">
                <a:solidFill>
                  <a:srgbClr val="4A86E8"/>
                </a:solidFill>
              </a:rPr>
              <a:t>frequently</a:t>
            </a:r>
            <a:endParaRPr sz="3500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 b="1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1303800" y="632350"/>
            <a:ext cx="44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>
                <a:latin typeface="Maven Pro"/>
                <a:ea typeface="Maven Pro"/>
                <a:cs typeface="Maven Pro"/>
                <a:sym typeface="Maven Pro"/>
              </a:rPr>
              <a:t>Marketing Suggestions</a:t>
            </a:r>
            <a:endParaRPr sz="28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body" idx="1"/>
          </p:nvPr>
        </p:nvSpPr>
        <p:spPr>
          <a:xfrm>
            <a:off x="1303800" y="1513550"/>
            <a:ext cx="7030500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>
                <a:solidFill>
                  <a:srgbClr val="000000"/>
                </a:solidFill>
              </a:rPr>
              <a:t>Cluster 1:</a:t>
            </a:r>
            <a:r>
              <a:rPr lang="pt-PT" sz="2000" b="1" dirty="0"/>
              <a:t> 	</a:t>
            </a:r>
            <a:r>
              <a:rPr lang="pt-PT" sz="2000" b="1" dirty="0" err="1">
                <a:solidFill>
                  <a:srgbClr val="FF9900"/>
                </a:solidFill>
              </a:rPr>
              <a:t>Older</a:t>
            </a:r>
            <a:r>
              <a:rPr lang="pt-PT" sz="2000" b="1" dirty="0">
                <a:solidFill>
                  <a:srgbClr val="FF9900"/>
                </a:solidFill>
              </a:rPr>
              <a:t> </a:t>
            </a:r>
            <a:r>
              <a:rPr lang="pt-PT" sz="2000" b="1" dirty="0" err="1">
                <a:solidFill>
                  <a:srgbClr val="FF9900"/>
                </a:solidFill>
              </a:rPr>
              <a:t>people</a:t>
            </a:r>
            <a:endParaRPr sz="2000" b="1" dirty="0">
              <a:solidFill>
                <a:srgbClr val="4A86E8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000" dirty="0" err="1">
                <a:solidFill>
                  <a:srgbClr val="FF9900"/>
                </a:solidFill>
              </a:rPr>
              <a:t>Older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clients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with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highest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income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but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not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sensitive</a:t>
            </a:r>
            <a:r>
              <a:rPr lang="pt-PT" sz="2000" dirty="0">
                <a:solidFill>
                  <a:srgbClr val="FF9900"/>
                </a:solidFill>
              </a:rPr>
              <a:t> to </a:t>
            </a:r>
            <a:r>
              <a:rPr lang="pt-PT" sz="2000" dirty="0" err="1">
                <a:solidFill>
                  <a:srgbClr val="FF9900"/>
                </a:solidFill>
              </a:rPr>
              <a:t>discounts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and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normally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less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shop</a:t>
            </a:r>
            <a:r>
              <a:rPr lang="pt-PT" sz="2000" dirty="0">
                <a:solidFill>
                  <a:srgbClr val="FF9900"/>
                </a:solidFill>
              </a:rPr>
              <a:t> online.  </a:t>
            </a:r>
            <a:r>
              <a:rPr lang="pt-PT" sz="2000" dirty="0" err="1">
                <a:solidFill>
                  <a:srgbClr val="FF9900"/>
                </a:solidFill>
              </a:rPr>
              <a:t>They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have</a:t>
            </a:r>
            <a:r>
              <a:rPr lang="pt-PT" sz="2000" dirty="0">
                <a:solidFill>
                  <a:srgbClr val="FF9900"/>
                </a:solidFill>
              </a:rPr>
              <a:t> the </a:t>
            </a:r>
            <a:r>
              <a:rPr lang="pt-PT" sz="2000" dirty="0" err="1">
                <a:solidFill>
                  <a:srgbClr val="FF9900"/>
                </a:solidFill>
              </a:rPr>
              <a:t>highest</a:t>
            </a:r>
            <a:r>
              <a:rPr lang="pt-PT" sz="2000" dirty="0">
                <a:solidFill>
                  <a:srgbClr val="FF9900"/>
                </a:solidFill>
              </a:rPr>
              <a:t>  </a:t>
            </a:r>
            <a:r>
              <a:rPr lang="pt-PT" sz="2000" dirty="0" err="1">
                <a:solidFill>
                  <a:srgbClr val="FF9900"/>
                </a:solidFill>
              </a:rPr>
              <a:t>percentage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of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dry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white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wine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consumption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and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average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of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other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kinds</a:t>
            </a:r>
            <a:r>
              <a:rPr lang="pt-PT" sz="2000" dirty="0">
                <a:solidFill>
                  <a:srgbClr val="FF9900"/>
                </a:solidFill>
              </a:rPr>
              <a:t>, </a:t>
            </a:r>
            <a:r>
              <a:rPr lang="pt-PT" sz="2000" dirty="0" err="1">
                <a:solidFill>
                  <a:srgbClr val="FF9900"/>
                </a:solidFill>
              </a:rPr>
              <a:t>not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big</a:t>
            </a:r>
            <a:r>
              <a:rPr lang="pt-PT" sz="2000" dirty="0">
                <a:solidFill>
                  <a:srgbClr val="FF9900"/>
                </a:solidFill>
              </a:rPr>
              <a:t> fans </a:t>
            </a:r>
            <a:r>
              <a:rPr lang="pt-PT" sz="2000" dirty="0" err="1">
                <a:solidFill>
                  <a:srgbClr val="FF9900"/>
                </a:solidFill>
              </a:rPr>
              <a:t>of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exotic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wines</a:t>
            </a:r>
            <a:r>
              <a:rPr lang="pt-PT" sz="2000" dirty="0">
                <a:solidFill>
                  <a:srgbClr val="FF9900"/>
                </a:solidFill>
              </a:rPr>
              <a:t>.</a:t>
            </a:r>
            <a:endParaRPr sz="2000" dirty="0">
              <a:solidFill>
                <a:srgbClr val="FFD96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000" b="1" dirty="0" err="1">
                <a:solidFill>
                  <a:srgbClr val="24292E"/>
                </a:solidFill>
              </a:rPr>
              <a:t>Strategy</a:t>
            </a:r>
            <a:r>
              <a:rPr lang="pt-PT" sz="2000" b="1" dirty="0">
                <a:solidFill>
                  <a:srgbClr val="24292E"/>
                </a:solidFill>
              </a:rPr>
              <a:t>:</a:t>
            </a:r>
            <a:endParaRPr sz="2000" b="1" dirty="0">
              <a:solidFill>
                <a:srgbClr val="24292E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000" dirty="0" err="1">
                <a:solidFill>
                  <a:srgbClr val="FF9900"/>
                </a:solidFill>
              </a:rPr>
              <a:t>Keep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maintaining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our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most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lifetime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value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clients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through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supporting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various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good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quality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wine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and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encouraging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them</a:t>
            </a:r>
            <a:r>
              <a:rPr lang="pt-PT" sz="2000" dirty="0">
                <a:solidFill>
                  <a:srgbClr val="FF9900"/>
                </a:solidFill>
              </a:rPr>
              <a:t> to </a:t>
            </a:r>
            <a:r>
              <a:rPr lang="pt-PT" sz="2000" dirty="0" err="1">
                <a:solidFill>
                  <a:srgbClr val="FF9900"/>
                </a:solidFill>
              </a:rPr>
              <a:t>visit</a:t>
            </a:r>
            <a:r>
              <a:rPr lang="pt-PT" sz="2000" dirty="0">
                <a:solidFill>
                  <a:srgbClr val="FF9900"/>
                </a:solidFill>
              </a:rPr>
              <a:t> </a:t>
            </a:r>
            <a:r>
              <a:rPr lang="pt-PT" sz="2000" dirty="0" err="1">
                <a:solidFill>
                  <a:srgbClr val="FF9900"/>
                </a:solidFill>
              </a:rPr>
              <a:t>our</a:t>
            </a:r>
            <a:r>
              <a:rPr lang="pt-PT" sz="2000" dirty="0">
                <a:solidFill>
                  <a:srgbClr val="FF9900"/>
                </a:solidFill>
              </a:rPr>
              <a:t> web to </a:t>
            </a:r>
            <a:r>
              <a:rPr lang="pt-PT" sz="2000" dirty="0" err="1">
                <a:solidFill>
                  <a:srgbClr val="FF9900"/>
                </a:solidFill>
              </a:rPr>
              <a:t>purchase</a:t>
            </a:r>
            <a:r>
              <a:rPr lang="pt-PT" sz="2000" dirty="0">
                <a:solidFill>
                  <a:srgbClr val="FF9900"/>
                </a:solidFill>
              </a:rPr>
              <a:t> online.</a:t>
            </a:r>
            <a:endParaRPr sz="2000" dirty="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 b="1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1303800" y="632350"/>
            <a:ext cx="44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>
                <a:latin typeface="Maven Pro"/>
                <a:ea typeface="Maven Pro"/>
                <a:cs typeface="Maven Pro"/>
                <a:sym typeface="Maven Pro"/>
              </a:rPr>
              <a:t>Marketing Suggestions</a:t>
            </a:r>
            <a:endParaRPr sz="28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1303800" y="1513550"/>
            <a:ext cx="7030500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600" b="1" dirty="0">
                <a:solidFill>
                  <a:srgbClr val="000000"/>
                </a:solidFill>
              </a:rPr>
              <a:t>Cluster 2:</a:t>
            </a:r>
            <a:r>
              <a:rPr lang="pt-PT" sz="5600" b="1" dirty="0"/>
              <a:t>	</a:t>
            </a:r>
            <a:r>
              <a:rPr lang="pt-PT" sz="5600" b="1" dirty="0" err="1">
                <a:solidFill>
                  <a:srgbClr val="6AA84F"/>
                </a:solidFill>
              </a:rPr>
              <a:t>Young</a:t>
            </a:r>
            <a:r>
              <a:rPr lang="pt-PT" sz="5600" b="1" dirty="0">
                <a:solidFill>
                  <a:srgbClr val="6AA84F"/>
                </a:solidFill>
              </a:rPr>
              <a:t> </a:t>
            </a:r>
            <a:r>
              <a:rPr lang="pt-PT" sz="5600" b="1" dirty="0" err="1">
                <a:solidFill>
                  <a:srgbClr val="6AA84F"/>
                </a:solidFill>
              </a:rPr>
              <a:t>Adults</a:t>
            </a:r>
            <a:endParaRPr sz="5600" dirty="0">
              <a:solidFill>
                <a:srgbClr val="4A86E8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5600" dirty="0" err="1">
                <a:solidFill>
                  <a:srgbClr val="6AA84F"/>
                </a:solidFill>
              </a:rPr>
              <a:t>Young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adults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with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lower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income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with</a:t>
            </a:r>
            <a:r>
              <a:rPr lang="pt-PT" sz="5600" dirty="0">
                <a:solidFill>
                  <a:srgbClr val="6AA84F"/>
                </a:solidFill>
              </a:rPr>
              <a:t> teenager </a:t>
            </a:r>
            <a:r>
              <a:rPr lang="pt-PT" sz="5600" dirty="0" err="1">
                <a:solidFill>
                  <a:srgbClr val="6AA84F"/>
                </a:solidFill>
              </a:rPr>
              <a:t>at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home</a:t>
            </a:r>
            <a:r>
              <a:rPr lang="pt-PT" sz="5600" dirty="0">
                <a:solidFill>
                  <a:srgbClr val="6AA84F"/>
                </a:solidFill>
              </a:rPr>
              <a:t>, </a:t>
            </a:r>
            <a:r>
              <a:rPr lang="pt-PT" sz="5600" dirty="0" err="1">
                <a:solidFill>
                  <a:srgbClr val="6AA84F"/>
                </a:solidFill>
              </a:rPr>
              <a:t>purchasing</a:t>
            </a:r>
            <a:r>
              <a:rPr lang="pt-PT" sz="5600" dirty="0">
                <a:solidFill>
                  <a:srgbClr val="6AA84F"/>
                </a:solidFill>
              </a:rPr>
              <a:t> more </a:t>
            </a:r>
            <a:r>
              <a:rPr lang="pt-PT" sz="5600" dirty="0" err="1">
                <a:solidFill>
                  <a:srgbClr val="6AA84F"/>
                </a:solidFill>
              </a:rPr>
              <a:t>during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discount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on</a:t>
            </a:r>
            <a:r>
              <a:rPr lang="pt-PT" sz="5600" dirty="0">
                <a:solidFill>
                  <a:srgbClr val="6AA84F"/>
                </a:solidFill>
              </a:rPr>
              <a:t> the internet </a:t>
            </a:r>
            <a:r>
              <a:rPr lang="pt-PT" sz="5600" dirty="0" err="1">
                <a:solidFill>
                  <a:srgbClr val="6AA84F"/>
                </a:solidFill>
              </a:rPr>
              <a:t>with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lower</a:t>
            </a:r>
            <a:r>
              <a:rPr lang="pt-PT" sz="5600" dirty="0">
                <a:solidFill>
                  <a:srgbClr val="6AA84F"/>
                </a:solidFill>
              </a:rPr>
              <a:t> </a:t>
            </a:r>
            <a:r>
              <a:rPr lang="pt-PT" sz="5600" dirty="0" err="1">
                <a:solidFill>
                  <a:srgbClr val="6AA84F"/>
                </a:solidFill>
              </a:rPr>
              <a:t>price</a:t>
            </a:r>
            <a:endParaRPr sz="5600" dirty="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5600" b="1" dirty="0" err="1">
                <a:solidFill>
                  <a:srgbClr val="24292E"/>
                </a:solidFill>
              </a:rPr>
              <a:t>Strategy</a:t>
            </a:r>
            <a:r>
              <a:rPr lang="pt-PT" sz="5600" b="1" dirty="0">
                <a:solidFill>
                  <a:srgbClr val="24292E"/>
                </a:solidFill>
              </a:rPr>
              <a:t>:</a:t>
            </a:r>
            <a:endParaRPr sz="5600" b="1" dirty="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5600" dirty="0">
                <a:solidFill>
                  <a:srgbClr val="6AA84F"/>
                </a:solidFill>
              </a:rPr>
              <a:t>	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them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discounts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online in a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range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dry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exotic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wines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well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notifications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5600" dirty="0" err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promotions</a:t>
            </a:r>
            <a:r>
              <a:rPr lang="pt-PT" sz="5600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600" dirty="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24292E"/>
                </a:solidFill>
                <a:highlight>
                  <a:srgbClr val="FFFFFF"/>
                </a:highlight>
              </a:rPr>
              <a:t>	</a:t>
            </a:r>
            <a:endParaRPr sz="20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24292E"/>
                </a:solidFill>
                <a:highlight>
                  <a:srgbClr val="FFFFFF"/>
                </a:highlight>
              </a:rPr>
              <a:t>	</a:t>
            </a:r>
            <a:endParaRPr sz="20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 b="1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1303800" y="632350"/>
            <a:ext cx="44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>
                <a:latin typeface="Maven Pro"/>
                <a:ea typeface="Maven Pro"/>
                <a:cs typeface="Maven Pro"/>
                <a:sym typeface="Maven Pro"/>
              </a:rPr>
              <a:t>Marketing Suggestions</a:t>
            </a:r>
            <a:endParaRPr sz="28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303800" y="1513550"/>
            <a:ext cx="7030500" cy="3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/>
              <a:t>Cluster 3:	</a:t>
            </a:r>
            <a:r>
              <a:rPr lang="pt-PT" sz="1400" b="1" dirty="0">
                <a:solidFill>
                  <a:srgbClr val="CC0000"/>
                </a:solidFill>
              </a:rPr>
              <a:t>Teenagers</a:t>
            </a:r>
            <a:endParaRPr sz="1400" b="1" dirty="0">
              <a:solidFill>
                <a:srgbClr val="4A86E8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rgbClr val="CC0000"/>
                </a:solidFill>
              </a:rPr>
              <a:t>Teenagers </a:t>
            </a:r>
            <a:r>
              <a:rPr lang="pt-PT" sz="1400" dirty="0" err="1">
                <a:solidFill>
                  <a:srgbClr val="CC0000"/>
                </a:solidFill>
              </a:rPr>
              <a:t>with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lowest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income</a:t>
            </a:r>
            <a:r>
              <a:rPr lang="pt-PT" sz="1400" dirty="0">
                <a:solidFill>
                  <a:srgbClr val="CC0000"/>
                </a:solidFill>
              </a:rPr>
              <a:t>, </a:t>
            </a:r>
            <a:r>
              <a:rPr lang="pt-PT" sz="1400" dirty="0" err="1">
                <a:solidFill>
                  <a:srgbClr val="CC0000"/>
                </a:solidFill>
              </a:rPr>
              <a:t>purchasing</a:t>
            </a:r>
            <a:r>
              <a:rPr lang="pt-PT" sz="1400" dirty="0">
                <a:solidFill>
                  <a:srgbClr val="CC0000"/>
                </a:solidFill>
              </a:rPr>
              <a:t> more </a:t>
            </a:r>
            <a:r>
              <a:rPr lang="pt-PT" sz="1400" dirty="0" err="1">
                <a:solidFill>
                  <a:srgbClr val="CC0000"/>
                </a:solidFill>
              </a:rPr>
              <a:t>during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discount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on</a:t>
            </a:r>
            <a:r>
              <a:rPr lang="pt-PT" sz="1400" dirty="0">
                <a:solidFill>
                  <a:srgbClr val="CC0000"/>
                </a:solidFill>
              </a:rPr>
              <a:t> the internet </a:t>
            </a:r>
            <a:r>
              <a:rPr lang="pt-PT" sz="1400" dirty="0" err="1">
                <a:solidFill>
                  <a:srgbClr val="CC0000"/>
                </a:solidFill>
              </a:rPr>
              <a:t>with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lower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average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price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and</a:t>
            </a:r>
            <a:r>
              <a:rPr lang="pt-PT" sz="1400" dirty="0">
                <a:solidFill>
                  <a:srgbClr val="CC0000"/>
                </a:solidFill>
              </a:rPr>
              <a:t> are more </a:t>
            </a:r>
            <a:r>
              <a:rPr lang="pt-PT" sz="1400" dirty="0" err="1">
                <a:solidFill>
                  <a:srgbClr val="CC0000"/>
                </a:solidFill>
              </a:rPr>
              <a:t>likely</a:t>
            </a:r>
            <a:r>
              <a:rPr lang="pt-PT" sz="1400" dirty="0">
                <a:solidFill>
                  <a:srgbClr val="CC0000"/>
                </a:solidFill>
              </a:rPr>
              <a:t> to </a:t>
            </a:r>
            <a:r>
              <a:rPr lang="pt-PT" sz="1400" dirty="0" err="1">
                <a:solidFill>
                  <a:srgbClr val="CC0000"/>
                </a:solidFill>
              </a:rPr>
              <a:t>buy</a:t>
            </a:r>
            <a:r>
              <a:rPr lang="pt-PT" sz="1400" dirty="0">
                <a:solidFill>
                  <a:srgbClr val="CC0000"/>
                </a:solidFill>
              </a:rPr>
              <a:t> all </a:t>
            </a:r>
            <a:r>
              <a:rPr lang="pt-PT" sz="1400" dirty="0" err="1">
                <a:solidFill>
                  <a:srgbClr val="CC0000"/>
                </a:solidFill>
              </a:rPr>
              <a:t>kinds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of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wine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especially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exotic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wines</a:t>
            </a:r>
            <a:r>
              <a:rPr lang="pt-PT" sz="1400" dirty="0">
                <a:solidFill>
                  <a:srgbClr val="CC0000"/>
                </a:solidFill>
              </a:rPr>
              <a:t>.</a:t>
            </a:r>
            <a:endParaRPr sz="1400" dirty="0">
              <a:solidFill>
                <a:srgbClr val="FFD96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400" b="1" dirty="0" err="1">
                <a:solidFill>
                  <a:srgbClr val="24292E"/>
                </a:solidFill>
              </a:rPr>
              <a:t>Strategy</a:t>
            </a:r>
            <a:r>
              <a:rPr lang="pt-PT" sz="1400" b="1" dirty="0">
                <a:solidFill>
                  <a:srgbClr val="24292E"/>
                </a:solidFill>
              </a:rPr>
              <a:t>:</a:t>
            </a:r>
            <a:endParaRPr sz="1400" b="1" dirty="0">
              <a:solidFill>
                <a:srgbClr val="24292E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400" dirty="0" err="1">
                <a:solidFill>
                  <a:srgbClr val="CC0000"/>
                </a:solidFill>
              </a:rPr>
              <a:t>These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clients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spend</a:t>
            </a:r>
            <a:r>
              <a:rPr lang="pt-PT" sz="1400" dirty="0">
                <a:solidFill>
                  <a:srgbClr val="CC0000"/>
                </a:solidFill>
              </a:rPr>
              <a:t> more time </a:t>
            </a:r>
            <a:r>
              <a:rPr lang="pt-PT" sz="1400" dirty="0" err="1">
                <a:solidFill>
                  <a:srgbClr val="CC0000"/>
                </a:solidFill>
              </a:rPr>
              <a:t>visiting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our</a:t>
            </a:r>
            <a:r>
              <a:rPr lang="pt-PT" sz="1400" dirty="0">
                <a:solidFill>
                  <a:srgbClr val="CC0000"/>
                </a:solidFill>
              </a:rPr>
              <a:t> webs, </a:t>
            </a:r>
            <a:r>
              <a:rPr lang="pt-PT" sz="1400" dirty="0" err="1">
                <a:solidFill>
                  <a:srgbClr val="CC0000"/>
                </a:solidFill>
              </a:rPr>
              <a:t>we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should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post</a:t>
            </a:r>
            <a:r>
              <a:rPr lang="pt-PT" sz="1400" dirty="0">
                <a:solidFill>
                  <a:srgbClr val="CC0000"/>
                </a:solidFill>
              </a:rPr>
              <a:t> more </a:t>
            </a:r>
            <a:r>
              <a:rPr lang="pt-PT" sz="1400" dirty="0" err="1">
                <a:solidFill>
                  <a:srgbClr val="CC0000"/>
                </a:solidFill>
              </a:rPr>
              <a:t>ads</a:t>
            </a:r>
            <a:r>
              <a:rPr lang="pt-PT" sz="1400" dirty="0">
                <a:solidFill>
                  <a:srgbClr val="CC0000"/>
                </a:solidFill>
              </a:rPr>
              <a:t> via emails </a:t>
            </a:r>
            <a:r>
              <a:rPr lang="pt-PT" sz="1400" dirty="0" err="1">
                <a:solidFill>
                  <a:srgbClr val="CC0000"/>
                </a:solidFill>
              </a:rPr>
              <a:t>with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various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kinds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of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wine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and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attractive</a:t>
            </a:r>
            <a:r>
              <a:rPr lang="pt-PT" sz="1400" dirty="0">
                <a:solidFill>
                  <a:srgbClr val="CC0000"/>
                </a:solidFill>
              </a:rPr>
              <a:t> </a:t>
            </a:r>
            <a:r>
              <a:rPr lang="pt-PT" sz="1400" dirty="0" err="1">
                <a:solidFill>
                  <a:srgbClr val="CC0000"/>
                </a:solidFill>
              </a:rPr>
              <a:t>discounts</a:t>
            </a:r>
            <a:r>
              <a:rPr lang="pt-PT" sz="1400" dirty="0">
                <a:solidFill>
                  <a:srgbClr val="CC0000"/>
                </a:solidFill>
              </a:rPr>
              <a:t>.</a:t>
            </a:r>
            <a:endParaRPr sz="14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b="1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303800" y="632350"/>
            <a:ext cx="44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>
                <a:latin typeface="Maven Pro"/>
                <a:ea typeface="Maven Pro"/>
                <a:cs typeface="Maven Pro"/>
                <a:sym typeface="Maven Pro"/>
              </a:rPr>
              <a:t>Marketing Suggestions</a:t>
            </a:r>
            <a:endParaRPr sz="28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Summarize </a:t>
            </a:r>
            <a:endParaRPr/>
          </a:p>
        </p:txBody>
      </p:sp>
      <p:graphicFrame>
        <p:nvGraphicFramePr>
          <p:cNvPr id="328" name="Google Shape;328;p20"/>
          <p:cNvGraphicFramePr/>
          <p:nvPr/>
        </p:nvGraphicFramePr>
        <p:xfrm>
          <a:off x="952500" y="1597875"/>
          <a:ext cx="7239000" cy="3291720"/>
        </p:xfrm>
        <a:graphic>
          <a:graphicData uri="http://schemas.openxmlformats.org/drawingml/2006/table">
            <a:tbl>
              <a:tblPr>
                <a:noFill/>
                <a:tableStyleId>{3C71AD07-86F8-49A3-AD67-5DBF463DA51A}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Older People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Middle-Aged Adults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Young Adults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Teenagers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Our most important customers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Important customers that we should paid more attention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Represents a small group of our customers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dirty="0" err="1"/>
                        <a:t>These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customers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enjoy</a:t>
                      </a:r>
                      <a:r>
                        <a:rPr lang="pt-PT" dirty="0"/>
                        <a:t> all </a:t>
                      </a:r>
                      <a:r>
                        <a:rPr lang="pt-PT" dirty="0" err="1"/>
                        <a:t>types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wines</a:t>
                      </a:r>
                      <a:r>
                        <a:rPr lang="pt-PT" dirty="0"/>
                        <a:t>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Preference in dry wines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They don’t have any real preference in wine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Customers that appreciate dry and exotic wines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dirty="0" err="1"/>
                        <a:t>Due</a:t>
                      </a:r>
                      <a:r>
                        <a:rPr lang="pt-PT" dirty="0"/>
                        <a:t> to </a:t>
                      </a:r>
                      <a:r>
                        <a:rPr lang="pt-PT" dirty="0" err="1"/>
                        <a:t>their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low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income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they</a:t>
                      </a:r>
                      <a:r>
                        <a:rPr lang="pt-PT" dirty="0"/>
                        <a:t> take </a:t>
                      </a:r>
                      <a:r>
                        <a:rPr lang="pt-PT" dirty="0" err="1"/>
                        <a:t>advantage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the </a:t>
                      </a:r>
                      <a:r>
                        <a:rPr lang="pt-PT" dirty="0" err="1"/>
                        <a:t>promotions</a:t>
                      </a:r>
                      <a:r>
                        <a:rPr lang="pt-PT" dirty="0"/>
                        <a:t>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dirty="0" err="1"/>
                        <a:t>They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purchase</a:t>
                      </a:r>
                      <a:r>
                        <a:rPr lang="pt-PT" dirty="0"/>
                        <a:t> the </a:t>
                      </a:r>
                      <a:r>
                        <a:rPr lang="pt-PT" dirty="0" err="1"/>
                        <a:t>wine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at</a:t>
                      </a:r>
                      <a:r>
                        <a:rPr lang="pt-PT" dirty="0"/>
                        <a:t> the </a:t>
                      </a:r>
                      <a:r>
                        <a:rPr lang="pt-PT" dirty="0" err="1"/>
                        <a:t>stores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or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by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telephone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They purchase wine online as well at stores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They purchase wine mostly online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dirty="0" err="1"/>
                        <a:t>They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purchase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wine</a:t>
                      </a:r>
                      <a:r>
                        <a:rPr lang="pt-PT" dirty="0"/>
                        <a:t> online the </a:t>
                      </a:r>
                      <a:r>
                        <a:rPr lang="pt-PT" dirty="0" err="1"/>
                        <a:t>most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524</Words>
  <Application>Microsoft Office PowerPoint</Application>
  <PresentationFormat>Apresentação no Ecrã (16:9)</PresentationFormat>
  <Paragraphs>74</Paragraphs>
  <Slides>10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Nunito</vt:lpstr>
      <vt:lpstr>Arial</vt:lpstr>
      <vt:lpstr>Maven Pro</vt:lpstr>
      <vt:lpstr>Momentum</vt:lpstr>
      <vt:lpstr>Customer Segmentation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Summarize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cp:lastModifiedBy>Maria Madalena Valerio</cp:lastModifiedBy>
  <cp:revision>4</cp:revision>
  <dcterms:modified xsi:type="dcterms:W3CDTF">2021-03-01T17:48:18Z</dcterms:modified>
</cp:coreProperties>
</file>