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d1d4da25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d1d4da25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d1d4da25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d1d4da25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d1d4da25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d1d4da25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d1d4da25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d1d4da25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d1d4da25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d1d4da25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d1d4da25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d1d4da25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d1d4da25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d1d4da25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d1d4da255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d1d4da25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d1d4da255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d1d4da255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6d1d4da255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6d1d4da255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d1d4da25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d1d4da25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d1d4da255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d1d4da255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d1d4da255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d1d4da255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d1d4da255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d1d4da255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6d1d4da255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6d1d4da255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6d1d4da255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d1d4da255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d1d4da25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d1d4da25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d1d4da25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d1d4da25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d1d4da255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d1d4da255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d1d4da25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d1d4da25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d1d4da25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d1d4da25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d1d4da25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d1d4da25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d1d4da2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d1d4da2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034975" y="1095000"/>
            <a:ext cx="6861000" cy="2090400"/>
          </a:xfrm>
          <a:prstGeom prst="rect">
            <a:avLst/>
          </a:prstGeom>
        </p:spPr>
        <p:txBody>
          <a:bodyPr anchorCtr="0" anchor="ctr" bIns="91425" lIns="91425" spcFirstLastPara="1" rIns="91425" wrap="square" tIns="91425">
            <a:noAutofit/>
          </a:bodyPr>
          <a:lstStyle/>
          <a:p>
            <a:pPr indent="0" lvl="0" marL="0" rtl="0" algn="ctr">
              <a:lnSpc>
                <a:spcPct val="128571"/>
              </a:lnSpc>
              <a:spcBef>
                <a:spcPts val="0"/>
              </a:spcBef>
              <a:spcAft>
                <a:spcPts val="0"/>
              </a:spcAft>
              <a:buNone/>
            </a:pPr>
            <a:r>
              <a:rPr lang="en" sz="2400"/>
              <a:t>Model de soluție a CSP-urilor prin învățare aprofundată</a:t>
            </a:r>
            <a:endParaRPr sz="2400"/>
          </a:p>
        </p:txBody>
      </p:sp>
      <p:sp>
        <p:nvSpPr>
          <p:cNvPr id="278" name="Google Shape;278;p13"/>
          <p:cNvSpPr txBox="1"/>
          <p:nvPr/>
        </p:nvSpPr>
        <p:spPr>
          <a:xfrm>
            <a:off x="4289875" y="3500375"/>
            <a:ext cx="4242600" cy="110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Nume: Buza Madalina-Gabriela</a:t>
            </a:r>
            <a:endParaRPr b="1" sz="1600">
              <a:solidFill>
                <a:srgbClr val="FFFFFF"/>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600">
                <a:solidFill>
                  <a:srgbClr val="FFFFFF"/>
                </a:solidFill>
                <a:latin typeface="Times New Roman"/>
                <a:ea typeface="Times New Roman"/>
                <a:cs typeface="Times New Roman"/>
                <a:sym typeface="Times New Roman"/>
              </a:rPr>
              <a:t>Master: MSD2</a:t>
            </a:r>
            <a:endParaRPr b="1" sz="1600">
              <a:solidFill>
                <a:srgbClr val="FFFFFF"/>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600">
                <a:solidFill>
                  <a:srgbClr val="FFFFFF"/>
                </a:solidFill>
                <a:latin typeface="Times New Roman"/>
                <a:ea typeface="Times New Roman"/>
                <a:cs typeface="Times New Roman"/>
                <a:sym typeface="Times New Roman"/>
              </a:rPr>
              <a:t>Coordonator: Madalina Raschip</a:t>
            </a:r>
            <a:endParaRPr b="1" sz="1600">
              <a:solidFill>
                <a:srgbClr val="FFFFFF"/>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1" sz="16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idx="1" type="body"/>
          </p:nvPr>
        </p:nvSpPr>
        <p:spPr>
          <a:xfrm>
            <a:off x="733200" y="689175"/>
            <a:ext cx="8054100" cy="3632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Pentru problema cu 8 regine, am folosit 1/4 din cele 12 soluții nesimetrice pentru semănarea setului de antrenament, iar cele rămase pentru setul de testare. Atât formarea, cât și setul de testare sunt obținute apoi prin generarea tuturor echivalenților simetrici și apoi prin aplicarea deconstrucției sistematice la soluțiile rezultate;</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Pentru PLS, am utilizat o metodă de generare aleatorie nepărtinitoare pentru a obține două seturi de date „brute”, respectiv conținând 10.000 și 20.000 de soluții;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Fiecare set de date brute este împărțit într-un set de antrenament și unul de test, care conține, respectiv, 1/4 și 3/4 din soluții. Exemplele reale au fost apoi obținute prin deconstrucție aleatorie.</a:t>
            </a:r>
            <a:endParaRPr sz="1800">
              <a:latin typeface="Times New Roman"/>
              <a:ea typeface="Times New Roman"/>
              <a:cs typeface="Times New Roman"/>
              <a:sym typeface="Times New Roman"/>
            </a:endParaRPr>
          </a:p>
          <a:p>
            <a:pPr indent="0" lvl="0" marL="457200" rtl="0" algn="just">
              <a:spcBef>
                <a:spcPts val="1600"/>
              </a:spcBef>
              <a:spcAft>
                <a:spcPts val="0"/>
              </a:spcAft>
              <a:buNone/>
            </a:pPr>
            <a:r>
              <a:t/>
            </a:r>
            <a:endParaRPr sz="1800">
              <a:latin typeface="Times New Roman"/>
              <a:ea typeface="Times New Roman"/>
              <a:cs typeface="Times New Roman"/>
              <a:sym typeface="Times New Roman"/>
            </a:endParaRPr>
          </a:p>
          <a:p>
            <a:pPr indent="0" lvl="0" marL="0" rtl="0" algn="just">
              <a:spcBef>
                <a:spcPts val="1600"/>
              </a:spcBef>
              <a:spcAft>
                <a:spcPts val="0"/>
              </a:spcAft>
              <a:buNone/>
            </a:pPr>
            <a:r>
              <a:t/>
            </a:r>
            <a:endParaRPr sz="1800">
              <a:latin typeface="Times New Roman"/>
              <a:ea typeface="Times New Roman"/>
              <a:cs typeface="Times New Roman"/>
              <a:sym typeface="Times New Roman"/>
            </a:endParaRPr>
          </a:p>
          <a:p>
            <a:pPr indent="0" lvl="0" marL="0" rtl="0" algn="just">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3"/>
          <p:cNvSpPr txBox="1"/>
          <p:nvPr>
            <p:ph idx="1" type="body"/>
          </p:nvPr>
        </p:nvSpPr>
        <p:spPr>
          <a:xfrm>
            <a:off x="509925" y="1515700"/>
            <a:ext cx="8291700" cy="303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S-au utilizat </a:t>
            </a:r>
            <a:r>
              <a:rPr lang="en" sz="1800">
                <a:latin typeface="Times New Roman"/>
                <a:ea typeface="Times New Roman"/>
                <a:cs typeface="Times New Roman"/>
                <a:sym typeface="Times New Roman"/>
              </a:rPr>
              <a:t>rețelele neuronale reziduale preactive;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S-au </a:t>
            </a:r>
            <a:r>
              <a:rPr lang="en" sz="1800">
                <a:latin typeface="Times New Roman"/>
                <a:ea typeface="Times New Roman"/>
                <a:cs typeface="Times New Roman"/>
                <a:sym typeface="Times New Roman"/>
              </a:rPr>
              <a:t>instruit rețelele într-un mod supravegheat, folosind 10% din exemple (alese la întâmplare) ca set de validare;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În cele din urmă, ne-am stabilit să folosim optimizatorul Adam, cu parametrii      β1 = 0.9 și β2 = 0.99.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Rata inițială de învățare α0, a fost trezită progresiv prin epoci cu degradare proporțională cu epoca de formare t, rezultând o rată de învățare  α = α0 /(1 + k × t) cu k = 10^-3. Pregătirea a fost oprită după ce nu a fost îmbunătățită acuratețea de validare pentru epocile e;</a:t>
            </a:r>
            <a:endParaRPr sz="1800">
              <a:latin typeface="Times New Roman"/>
              <a:ea typeface="Times New Roman"/>
              <a:cs typeface="Times New Roman"/>
              <a:sym typeface="Times New Roman"/>
            </a:endParaRPr>
          </a:p>
          <a:p>
            <a:pPr indent="0" lvl="0" marL="0" rtl="0" algn="l">
              <a:spcBef>
                <a:spcPts val="1600"/>
              </a:spcBef>
              <a:spcAft>
                <a:spcPts val="0"/>
              </a:spcAft>
              <a:buNone/>
            </a:pPr>
            <a:r>
              <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
        <p:nvSpPr>
          <p:cNvPr id="337" name="Google Shape;337;p23"/>
          <p:cNvSpPr txBox="1"/>
          <p:nvPr/>
        </p:nvSpPr>
        <p:spPr>
          <a:xfrm>
            <a:off x="1388550" y="537875"/>
            <a:ext cx="6366900" cy="7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Pregatirea-retele si date de antrenament</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4"/>
          <p:cNvSpPr txBox="1"/>
          <p:nvPr>
            <p:ph idx="1" type="body"/>
          </p:nvPr>
        </p:nvSpPr>
        <p:spPr>
          <a:xfrm>
            <a:off x="655425" y="1460150"/>
            <a:ext cx="7876200" cy="2363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am folosit un strat inițial de 200 de neuroni, peste 100 de blocuri reziduale, fiecare compus din două straturi de 500 și 200 de neuroni și, în final, un strat de ieșire de 64 de neuroni, pentru un total de peste 200 de straturi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s-a facut o optimizarea lotului, folosind o rată de învățare inițială de α0 = 0,1 și o toleranta de e = 200 epoci;</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Renuntarea a fost aplicat pe fiecare input și neuron ascuns cu probabilitatea        p = 0.1;</a:t>
            </a:r>
            <a:endParaRPr sz="1800">
              <a:latin typeface="Times New Roman"/>
              <a:ea typeface="Times New Roman"/>
              <a:cs typeface="Times New Roman"/>
              <a:sym typeface="Times New Roman"/>
            </a:endParaRPr>
          </a:p>
          <a:p>
            <a:pPr indent="0" lvl="0" marL="0" rtl="0" algn="just">
              <a:spcBef>
                <a:spcPts val="1600"/>
              </a:spcBef>
              <a:spcAft>
                <a:spcPts val="0"/>
              </a:spcAft>
              <a:buNone/>
            </a:pPr>
            <a:r>
              <a:t/>
            </a:r>
            <a:endParaRPr sz="1800">
              <a:latin typeface="Times New Roman"/>
              <a:ea typeface="Times New Roman"/>
              <a:cs typeface="Times New Roman"/>
              <a:sym typeface="Times New Roman"/>
            </a:endParaRPr>
          </a:p>
          <a:p>
            <a:pPr indent="0" lvl="0" marL="0" rtl="0" algn="just">
              <a:spcBef>
                <a:spcPts val="1600"/>
              </a:spcBef>
              <a:spcAft>
                <a:spcPts val="1600"/>
              </a:spcAft>
              <a:buNone/>
            </a:pPr>
            <a:r>
              <a:t/>
            </a:r>
            <a:endParaRPr sz="1800">
              <a:latin typeface="Times New Roman"/>
              <a:ea typeface="Times New Roman"/>
              <a:cs typeface="Times New Roman"/>
              <a:sym typeface="Times New Roman"/>
            </a:endParaRPr>
          </a:p>
        </p:txBody>
      </p:sp>
      <p:sp>
        <p:nvSpPr>
          <p:cNvPr id="343" name="Google Shape;343;p24"/>
          <p:cNvSpPr txBox="1"/>
          <p:nvPr/>
        </p:nvSpPr>
        <p:spPr>
          <a:xfrm>
            <a:off x="1388550" y="537875"/>
            <a:ext cx="6366900" cy="7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Problema N-Queen  cu n=8</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5"/>
          <p:cNvSpPr txBox="1"/>
          <p:nvPr/>
        </p:nvSpPr>
        <p:spPr>
          <a:xfrm>
            <a:off x="1388550" y="537875"/>
            <a:ext cx="6366900" cy="7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Problema PLS</a:t>
            </a:r>
            <a:endParaRPr b="1" sz="2400">
              <a:solidFill>
                <a:srgbClr val="FFFFFF"/>
              </a:solidFill>
              <a:latin typeface="Times New Roman"/>
              <a:ea typeface="Times New Roman"/>
              <a:cs typeface="Times New Roman"/>
              <a:sym typeface="Times New Roman"/>
            </a:endParaRPr>
          </a:p>
        </p:txBody>
      </p:sp>
      <p:sp>
        <p:nvSpPr>
          <p:cNvPr id="349" name="Google Shape;349;p25"/>
          <p:cNvSpPr txBox="1"/>
          <p:nvPr>
            <p:ph idx="1" type="body"/>
          </p:nvPr>
        </p:nvSpPr>
        <p:spPr>
          <a:xfrm>
            <a:off x="655425" y="1460150"/>
            <a:ext cx="7876200" cy="2363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pentru problema PLS, am folosit o rețea mai mică din cauza vectorilor de intrare / ieșire mai mari;</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am folosit un strat inițial de 200 de neuroni, apoi 10 blocuri reziduale, fiecare compus din două straturi de 300 și 200 de neuroni și un strat final de ieșire de 1000 de neuroni, pentru un total de 22 de straturi;</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s-a facut o optimizarea a mini-lotului, folosind amestecarea în fiecare epocă, folosind o rată de învățare inițială de α0 = 0,03 și o toleranta de e = 50 epoci;</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Abandonarea a fost aplicată neuronului ascuns cu probabilitatea p = 0.1;</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Mărimea mini lotului a fost stabilită la 50.000 pentru antrenamentul pe setul de date 10k și la 100.000 pentru setul de date 20k.</a:t>
            </a:r>
            <a:endParaRPr sz="1800">
              <a:latin typeface="Times New Roman"/>
              <a:ea typeface="Times New Roman"/>
              <a:cs typeface="Times New Roman"/>
              <a:sym typeface="Times New Roman"/>
            </a:endParaRPr>
          </a:p>
          <a:p>
            <a:pPr indent="0" lvl="0" marL="0" rtl="0" algn="just">
              <a:spcBef>
                <a:spcPts val="1600"/>
              </a:spcBef>
              <a:spcAft>
                <a:spcPts val="0"/>
              </a:spcAft>
              <a:buNone/>
            </a:pPr>
            <a:r>
              <a:t/>
            </a:r>
            <a:endParaRPr sz="1800">
              <a:latin typeface="Times New Roman"/>
              <a:ea typeface="Times New Roman"/>
              <a:cs typeface="Times New Roman"/>
              <a:sym typeface="Times New Roman"/>
            </a:endParaRPr>
          </a:p>
          <a:p>
            <a:pPr indent="0" lvl="0" marL="0" rtl="0" algn="just">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6"/>
          <p:cNvSpPr txBox="1"/>
          <p:nvPr/>
        </p:nvSpPr>
        <p:spPr>
          <a:xfrm>
            <a:off x="1388550" y="537875"/>
            <a:ext cx="6366900" cy="7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Experiment</a:t>
            </a:r>
            <a:endParaRPr b="1" sz="2400">
              <a:solidFill>
                <a:srgbClr val="FFFFFF"/>
              </a:solidFill>
              <a:latin typeface="Times New Roman"/>
              <a:ea typeface="Times New Roman"/>
              <a:cs typeface="Times New Roman"/>
              <a:sym typeface="Times New Roman"/>
            </a:endParaRPr>
          </a:p>
        </p:txBody>
      </p:sp>
      <p:sp>
        <p:nvSpPr>
          <p:cNvPr id="355" name="Google Shape;355;p26"/>
          <p:cNvSpPr txBox="1"/>
          <p:nvPr>
            <p:ph idx="1" type="body"/>
          </p:nvPr>
        </p:nvSpPr>
        <p:spPr>
          <a:xfrm>
            <a:off x="655425" y="1460150"/>
            <a:ext cx="7876200" cy="31950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b="1" lang="en" sz="1800">
                <a:latin typeface="Times New Roman"/>
                <a:ea typeface="Times New Roman"/>
                <a:cs typeface="Times New Roman"/>
                <a:sym typeface="Times New Roman"/>
              </a:rPr>
              <a:t>C</a:t>
            </a:r>
            <a:r>
              <a:rPr b="1" lang="en" sz="1800">
                <a:latin typeface="Times New Roman"/>
                <a:ea typeface="Times New Roman"/>
                <a:cs typeface="Times New Roman"/>
                <a:sym typeface="Times New Roman"/>
              </a:rPr>
              <a:t>e ne intereseaza?</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DDN  ghiceste atribuirea „corectă” în conformitate cu metoda de deconstrucție folosită?</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 DNN-urile învață să genereze sarcini fezabile, indiferent dacă acestea sunt „corecte” conform seturilor de date?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 Presupunând că rețelele învață de fapt ceva despre constrângerile problemei, este logic să verificăm dacă anumite tipuri de constrângeri sunt învățate mai bine decât altele;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 Utilizarea DNN-urilor pentru a ghida un proces de căutare a arborelor reale duce la reducerea numărului de eșecuri?</a:t>
            </a:r>
            <a:endParaRPr sz="1800">
              <a:latin typeface="Times New Roman"/>
              <a:ea typeface="Times New Roman"/>
              <a:cs typeface="Times New Roman"/>
              <a:sym typeface="Times New Roman"/>
            </a:endParaRPr>
          </a:p>
          <a:p>
            <a:pPr indent="0" lvl="0" marL="0" rtl="0" algn="just">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pic>
        <p:nvPicPr>
          <p:cNvPr id="360" name="Google Shape;360;p27"/>
          <p:cNvPicPr preferRelativeResize="0"/>
          <p:nvPr/>
        </p:nvPicPr>
        <p:blipFill>
          <a:blip r:embed="rId3">
            <a:alphaModFix/>
          </a:blip>
          <a:stretch>
            <a:fillRect/>
          </a:stretch>
        </p:blipFill>
        <p:spPr>
          <a:xfrm>
            <a:off x="887850" y="960500"/>
            <a:ext cx="7172074" cy="322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8"/>
          <p:cNvSpPr txBox="1"/>
          <p:nvPr>
            <p:ph idx="1" type="body"/>
          </p:nvPr>
        </p:nvSpPr>
        <p:spPr>
          <a:xfrm>
            <a:off x="521000" y="914175"/>
            <a:ext cx="8181000" cy="377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Times New Roman"/>
                <a:ea typeface="Times New Roman"/>
                <a:cs typeface="Times New Roman"/>
                <a:sym typeface="Times New Roman"/>
              </a:rPr>
              <a:t>1. Precizia este un pic mai mare decât la ghicirea aleatorie, dar totuși diferența este destul de mică, în special pentru PLS; acest lucru sugerează că rețelele nu se descurcă foarte bine la sarcina pentru care sunt instruiți. </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 sz="1400">
                <a:latin typeface="Times New Roman"/>
                <a:ea typeface="Times New Roman"/>
                <a:cs typeface="Times New Roman"/>
                <a:sym typeface="Times New Roman"/>
              </a:rPr>
              <a:t>2. În al doilea rând, precizia setului de testare este considerabil mai mică decât a setului de antrenament, dar în acest caz există și un motiv structural. Tăierea în ultima fază a generarii setului de date introduce un grad de ambiguitate în formarea noastră: deci, pentru aceeași atribuție parțială, setul de antrenament și setul de teste pot raporta diferite sarcini „corecte”, care nu pot fi prezise în mod corect. </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 sz="1400">
                <a:latin typeface="Times New Roman"/>
                <a:ea typeface="Times New Roman"/>
                <a:cs typeface="Times New Roman"/>
                <a:sym typeface="Times New Roman"/>
              </a:rPr>
              <a:t>3. În al treilea rând, precizia tinde să crească cu numărul de celule umplute. A avea multe celule umplute înseamnă a avea foarte puține completări fezabile și, prin urmare, este mai puțin probabil ca aceeași instanță să apară atât în ​​setul de test cât și în cel de antrenament. În această situație, este intuitiv mai ușor pentru rețea să eticheteze o sarcină specifică drept „corectă”.</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sp>
        <p:nvSpPr>
          <p:cNvPr id="366" name="Google Shape;366;p28"/>
          <p:cNvSpPr txBox="1"/>
          <p:nvPr/>
        </p:nvSpPr>
        <p:spPr>
          <a:xfrm>
            <a:off x="1388550" y="225850"/>
            <a:ext cx="6366900" cy="75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Precizia retelei</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9"/>
          <p:cNvSpPr txBox="1"/>
          <p:nvPr/>
        </p:nvSpPr>
        <p:spPr>
          <a:xfrm>
            <a:off x="1388550" y="537875"/>
            <a:ext cx="6366900" cy="7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Raportul de fezabilitate</a:t>
            </a:r>
            <a:endParaRPr b="1" sz="2400">
              <a:solidFill>
                <a:srgbClr val="FFFFFF"/>
              </a:solidFill>
              <a:latin typeface="Times New Roman"/>
              <a:ea typeface="Times New Roman"/>
              <a:cs typeface="Times New Roman"/>
              <a:sym typeface="Times New Roman"/>
            </a:endParaRPr>
          </a:p>
        </p:txBody>
      </p:sp>
      <p:pic>
        <p:nvPicPr>
          <p:cNvPr id="372" name="Google Shape;372;p29"/>
          <p:cNvPicPr preferRelativeResize="0"/>
          <p:nvPr/>
        </p:nvPicPr>
        <p:blipFill>
          <a:blip r:embed="rId3">
            <a:alphaModFix/>
          </a:blip>
          <a:stretch>
            <a:fillRect/>
          </a:stretch>
        </p:blipFill>
        <p:spPr>
          <a:xfrm>
            <a:off x="1700200" y="1272575"/>
            <a:ext cx="5743575" cy="238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0"/>
          <p:cNvSpPr txBox="1"/>
          <p:nvPr>
            <p:ph idx="1" type="body"/>
          </p:nvPr>
        </p:nvSpPr>
        <p:spPr>
          <a:xfrm>
            <a:off x="521000" y="266100"/>
            <a:ext cx="8181000" cy="4106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Times New Roman"/>
                <a:ea typeface="Times New Roman"/>
                <a:cs typeface="Times New Roman"/>
                <a:sym typeface="Times New Roman"/>
              </a:rPr>
              <a:t>1. Există o diferență izbitoare între valorile de precizie din figura 1 și raporturile de fezabilitate. </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 sz="1400">
                <a:latin typeface="Times New Roman"/>
                <a:ea typeface="Times New Roman"/>
                <a:cs typeface="Times New Roman"/>
                <a:sym typeface="Times New Roman"/>
              </a:rPr>
              <a:t>2. Raportul de fezabilitate raportat este semnificativ mai mare decât valoarea de bază aleatorie. Acest lucru este greu de explicat, cu excepția cazului în care presupunem că DNN-urile au învățat cumva semantica constrângerilor problemei. </a:t>
            </a:r>
            <a:endParaRPr sz="1400">
              <a:latin typeface="Times New Roman"/>
              <a:ea typeface="Times New Roman"/>
              <a:cs typeface="Times New Roman"/>
              <a:sym typeface="Times New Roman"/>
            </a:endParaRPr>
          </a:p>
          <a:p>
            <a:pPr indent="0" lvl="0" marL="0" rtl="0" algn="just">
              <a:spcBef>
                <a:spcPts val="1600"/>
              </a:spcBef>
              <a:spcAft>
                <a:spcPts val="0"/>
              </a:spcAft>
              <a:buNone/>
            </a:pPr>
            <a:r>
              <a:rPr lang="en" sz="1400">
                <a:latin typeface="Times New Roman"/>
                <a:ea typeface="Times New Roman"/>
                <a:cs typeface="Times New Roman"/>
                <a:sym typeface="Times New Roman"/>
              </a:rPr>
              <a:t>3. Raporturile de fezabilitate pentru rețelele PLS au o înclinare între 50 și 60 de variabile prealocate și apoi tind să crească din nou. Acesta este exact comportamentul la care se poate aștepta mulțumirea propagării constrângerilor: atunci când multe variabile sunt legate, multe valori sunt tăiate și numărul de sarcini disponibile este redus. </a:t>
            </a:r>
            <a:endParaRPr sz="1400">
              <a:latin typeface="Times New Roman"/>
              <a:ea typeface="Times New Roman"/>
              <a:cs typeface="Times New Roman"/>
              <a:sym typeface="Times New Roman"/>
            </a:endParaRPr>
          </a:p>
          <a:p>
            <a:pPr indent="457200" lvl="0" marL="0" rtl="0" algn="just">
              <a:spcBef>
                <a:spcPts val="1600"/>
              </a:spcBef>
              <a:spcAft>
                <a:spcPts val="0"/>
              </a:spcAft>
              <a:buNone/>
            </a:pPr>
            <a:r>
              <a:rPr lang="en" sz="1400">
                <a:latin typeface="Times New Roman"/>
                <a:ea typeface="Times New Roman"/>
                <a:cs typeface="Times New Roman"/>
                <a:sym typeface="Times New Roman"/>
              </a:rPr>
              <a:t>Cu toate acestea, DNN-urile din această etapă nu se bazează deloc pe propagare. Chiar și precizia mai mare din figura 1 nu este suficientă pentru a justifica cât de mult tendințele de fezabilitate tind să crească pentru soluții aproape complete. Presupunând că DNN-ul a aflat constrângerile problemei poate explica creșterea.</a:t>
            </a:r>
            <a:endParaRPr sz="1400">
              <a:latin typeface="Times New Roman"/>
              <a:ea typeface="Times New Roman"/>
              <a:cs typeface="Times New Roman"/>
              <a:sym typeface="Times New Roman"/>
            </a:endParaRPr>
          </a:p>
          <a:p>
            <a:pPr indent="0" lvl="0" marL="0" rtl="0" algn="just">
              <a:spcBef>
                <a:spcPts val="1600"/>
              </a:spcBef>
              <a:spcAft>
                <a:spcPts val="0"/>
              </a:spcAft>
              <a:buNone/>
            </a:pPr>
            <a:r>
              <a:t/>
            </a:r>
            <a:endParaRPr sz="1400">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1"/>
          <p:cNvSpPr txBox="1"/>
          <p:nvPr/>
        </p:nvSpPr>
        <p:spPr>
          <a:xfrm>
            <a:off x="1388550" y="537875"/>
            <a:ext cx="6366900" cy="7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Preferinta constrangerilor</a:t>
            </a:r>
            <a:endParaRPr b="1" sz="2400">
              <a:solidFill>
                <a:srgbClr val="FFFFFF"/>
              </a:solidFill>
              <a:latin typeface="Times New Roman"/>
              <a:ea typeface="Times New Roman"/>
              <a:cs typeface="Times New Roman"/>
              <a:sym typeface="Times New Roman"/>
            </a:endParaRPr>
          </a:p>
        </p:txBody>
      </p:sp>
      <p:sp>
        <p:nvSpPr>
          <p:cNvPr id="383" name="Google Shape;383;p31"/>
          <p:cNvSpPr txBox="1"/>
          <p:nvPr>
            <p:ph idx="1" type="body"/>
          </p:nvPr>
        </p:nvSpPr>
        <p:spPr>
          <a:xfrm>
            <a:off x="756075" y="4493625"/>
            <a:ext cx="7876200" cy="393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latin typeface="Times New Roman"/>
                <a:ea typeface="Times New Roman"/>
                <a:cs typeface="Times New Roman"/>
                <a:sym typeface="Times New Roman"/>
              </a:rPr>
              <a:t>- s-a generat o serie de soluții (parțiale) prin utilizarea DNN pentru a ghida o euristica constructiva randomizata;</a:t>
            </a:r>
            <a:endParaRPr sz="1400">
              <a:latin typeface="Times New Roman"/>
              <a:ea typeface="Times New Roman"/>
              <a:cs typeface="Times New Roman"/>
              <a:sym typeface="Times New Roman"/>
            </a:endParaRPr>
          </a:p>
        </p:txBody>
      </p:sp>
      <p:pic>
        <p:nvPicPr>
          <p:cNvPr id="384" name="Google Shape;384;p31"/>
          <p:cNvPicPr preferRelativeResize="0"/>
          <p:nvPr/>
        </p:nvPicPr>
        <p:blipFill>
          <a:blip r:embed="rId3">
            <a:alphaModFix/>
          </a:blip>
          <a:stretch>
            <a:fillRect/>
          </a:stretch>
        </p:blipFill>
        <p:spPr>
          <a:xfrm>
            <a:off x="1388538" y="1373375"/>
            <a:ext cx="5915025"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642950" y="1707800"/>
            <a:ext cx="8036700" cy="3063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În această lucrare, cercetăm ideea că DNN-urile ar putea fi capabile să învețe cum să rezolve probleme combinatorii, fără informații explicite despre constrângerile problemei;</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În principiu, o astfel de rețea ar putea fi utilizată pentru a ghida un proces de căutare, de ex. să țină cont de constrângerile (soft) care sunt implicite în soluții trecute;</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Utilizarea DNN poate, de asemenea, să asigure o accelerare la rezolvarea mai multor instanțe ale aceleiași probleme;</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284" name="Google Shape;284;p14"/>
          <p:cNvSpPr txBox="1"/>
          <p:nvPr/>
        </p:nvSpPr>
        <p:spPr>
          <a:xfrm>
            <a:off x="1388550" y="789000"/>
            <a:ext cx="6366900" cy="78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Despre ce este vorba in acest studiu?</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2"/>
          <p:cNvSpPr txBox="1"/>
          <p:nvPr/>
        </p:nvSpPr>
        <p:spPr>
          <a:xfrm>
            <a:off x="1388550" y="537875"/>
            <a:ext cx="6366900" cy="7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Ghidarea in arborele de cautare</a:t>
            </a:r>
            <a:endParaRPr b="1" sz="2400">
              <a:solidFill>
                <a:srgbClr val="FFFFFF"/>
              </a:solidFill>
              <a:latin typeface="Times New Roman"/>
              <a:ea typeface="Times New Roman"/>
              <a:cs typeface="Times New Roman"/>
              <a:sym typeface="Times New Roman"/>
            </a:endParaRPr>
          </a:p>
        </p:txBody>
      </p:sp>
      <p:sp>
        <p:nvSpPr>
          <p:cNvPr id="390" name="Google Shape;390;p32"/>
          <p:cNvSpPr txBox="1"/>
          <p:nvPr>
            <p:ph idx="1" type="body"/>
          </p:nvPr>
        </p:nvSpPr>
        <p:spPr>
          <a:xfrm>
            <a:off x="725900" y="1343125"/>
            <a:ext cx="7876200" cy="316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Se utilizează </a:t>
            </a:r>
            <a:r>
              <a:rPr lang="en" sz="1800">
                <a:latin typeface="Times New Roman"/>
                <a:ea typeface="Times New Roman"/>
                <a:cs typeface="Times New Roman"/>
                <a:sym typeface="Times New Roman"/>
              </a:rPr>
              <a:t>un model CP clasic pentru PLS (o variabilă de domeniu finit pe celulă) și folosim propagatorul GAC AllDifferent pentru constrângerea rândului și coloanei;</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 Se compară rezultatele celor două DNN-uri cu cele ale euristicilor care aleg uniform la întâmplare atât variabila cât și valoarea ce trebuie atribuită;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S-a optat pentru o implementare simplă (dar ineficientă) bazându-ne pe API-ul Google sau tool-uri din Python: din acest motiv ne concentrăm evaluarea pe numărul de eșecuri;</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Ca repere, s-au prelevat 4.000 de soluții parțiale din setul de pregătire și testare de 20k, la vârful de complexitate. Toate instanțele au fost rezolvate cu un capac la 10.000 de erori.</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pic>
        <p:nvPicPr>
          <p:cNvPr id="395" name="Google Shape;395;p33"/>
          <p:cNvPicPr preferRelativeResize="0"/>
          <p:nvPr/>
        </p:nvPicPr>
        <p:blipFill>
          <a:blip r:embed="rId3">
            <a:alphaModFix/>
          </a:blip>
          <a:stretch>
            <a:fillRect/>
          </a:stretch>
        </p:blipFill>
        <p:spPr>
          <a:xfrm>
            <a:off x="984500" y="608525"/>
            <a:ext cx="6650375" cy="339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4"/>
          <p:cNvSpPr txBox="1"/>
          <p:nvPr/>
        </p:nvSpPr>
        <p:spPr>
          <a:xfrm>
            <a:off x="1388550" y="537875"/>
            <a:ext cx="6366900" cy="7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Concluzii</a:t>
            </a:r>
            <a:endParaRPr b="1" sz="2400">
              <a:solidFill>
                <a:srgbClr val="FFFFFF"/>
              </a:solidFill>
              <a:latin typeface="Times New Roman"/>
              <a:ea typeface="Times New Roman"/>
              <a:cs typeface="Times New Roman"/>
              <a:sym typeface="Times New Roman"/>
            </a:endParaRPr>
          </a:p>
        </p:txBody>
      </p:sp>
      <p:sp>
        <p:nvSpPr>
          <p:cNvPr id="401" name="Google Shape;401;p34"/>
          <p:cNvSpPr txBox="1"/>
          <p:nvPr>
            <p:ph idx="1" type="body"/>
          </p:nvPr>
        </p:nvSpPr>
        <p:spPr>
          <a:xfrm>
            <a:off x="655425" y="1460150"/>
            <a:ext cx="7876200" cy="2363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am efectuat o investigație prelimiară pentru a înțelege dacă DNN-urile pot învăța cum să rezolve problemele combinatorii;</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am adoptat o configurație generală, total agnostică cu structura problemei și am instruit rețelele pe secvențe de construcție ale soluției alese în mod arbitrar;</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deși are o precizie scăzută în timpul antrenamentului, un DNN poate deveni capabil să genereze atribuții de valoare variabilă consistente la nivel global;</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rețelele nu imită doar secvențele de atribuire în setul de antrenament, dar este compatibil cu ipoteza că DNN-urile au aflat ceva despre structura problemei;</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5"/>
          <p:cNvSpPr txBox="1"/>
          <p:nvPr>
            <p:ph idx="1" type="body"/>
          </p:nvPr>
        </p:nvSpPr>
        <p:spPr>
          <a:xfrm>
            <a:off x="580950" y="728625"/>
            <a:ext cx="7982100" cy="337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rețelele nu par să favorizeze nicio restricție abstractă în special, ceea ce sugerează că ceea ce învață nu se potrivește cu înțelegerea noastră obișnuită a CSP-urilor;</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când sunt utilizate pentru ghidarea unui proces de căutare, DNN-urile noastre au furnizat rezultate mixte, subliniind că realizarea îmbunătățirii performanței poate necesita o analiza mai aprofundată (de exemplu, propagarea constrângerilor);</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această linie de cercetare se află încă într-un stadiu incipient, iar metoda din acest studiu este în prezent limitată la probleme de dimensiuni fixe;</a:t>
            </a:r>
            <a:endParaRPr sz="1800">
              <a:latin typeface="Times New Roman"/>
              <a:ea typeface="Times New Roman"/>
              <a:cs typeface="Times New Roman"/>
              <a:sym typeface="Times New Roman"/>
            </a:endParaRPr>
          </a:p>
          <a:p>
            <a:pPr indent="0" lvl="0" marL="457200" rtl="0" algn="just">
              <a:spcBef>
                <a:spcPts val="1600"/>
              </a:spcBef>
              <a:spcAft>
                <a:spcPts val="0"/>
              </a:spcAft>
              <a:buNone/>
            </a:pPr>
            <a:r>
              <a:t/>
            </a:r>
            <a:endParaRPr sz="1800">
              <a:latin typeface="Times New Roman"/>
              <a:ea typeface="Times New Roman"/>
              <a:cs typeface="Times New Roman"/>
              <a:sym typeface="Times New Roman"/>
            </a:endParaRPr>
          </a:p>
          <a:p>
            <a:pPr indent="0" lvl="0" marL="0" rtl="0" algn="ctr">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36"/>
          <p:cNvSpPr txBox="1"/>
          <p:nvPr>
            <p:ph type="ctrTitle"/>
          </p:nvPr>
        </p:nvSpPr>
        <p:spPr>
          <a:xfrm>
            <a:off x="824000" y="1613825"/>
            <a:ext cx="7278900" cy="18729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0"/>
              </a:spcAft>
              <a:buNone/>
            </a:pPr>
            <a:r>
              <a:rPr lang="en"/>
              <a:t>Multumesc pentru atentie!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572625" y="994550"/>
            <a:ext cx="8067000" cy="3294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In urma acestui studiu, avem rezultate intrigante cu privire la Partial Latin Square and N-Queen,două probleme clasice de satisfacție a constrângerilor (CSP);</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Cel mai interesant rezultat se reflecta in </a:t>
            </a:r>
            <a:r>
              <a:rPr lang="en" sz="1800">
                <a:latin typeface="Times New Roman"/>
                <a:ea typeface="Times New Roman"/>
                <a:cs typeface="Times New Roman"/>
                <a:sym typeface="Times New Roman"/>
              </a:rPr>
              <a:t>discrepanța impresionantă între precizia DNN (scăzută) și capacitatea sa (foarte mare) de a genera sarcini fezabile: acest lucru sugerează că rețeaua învață într-adevăr ceva despre structura problemei, chiar dacă a fost instruit pentru a „imita” secvențe specifice de construcție a soluției;</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idx="1" type="body"/>
          </p:nvPr>
        </p:nvSpPr>
        <p:spPr>
          <a:xfrm>
            <a:off x="704600" y="1695425"/>
            <a:ext cx="7901400" cy="244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In “Guarded Discrete Stochastic Networks”, se pot rezolva CSP-urile generice într-un mod nesupravegheat;</a:t>
            </a:r>
            <a:endParaRPr sz="1800">
              <a:latin typeface="Times New Roman"/>
              <a:ea typeface="Times New Roman"/>
              <a:cs typeface="Times New Roman"/>
              <a:sym typeface="Times New Roman"/>
            </a:endParaRPr>
          </a:p>
          <a:p>
            <a:pPr indent="0" lvl="0" marL="457200" rtl="0" algn="l">
              <a:spcBef>
                <a:spcPts val="1600"/>
              </a:spcBef>
              <a:spcAft>
                <a:spcPts val="0"/>
              </a:spcAft>
              <a:buNone/>
            </a:pPr>
            <a:r>
              <a:rPr lang="en" sz="1800">
                <a:latin typeface="Times New Roman"/>
                <a:ea typeface="Times New Roman"/>
                <a:cs typeface="Times New Roman"/>
                <a:sym typeface="Times New Roman"/>
              </a:rPr>
              <a:t>-se bazează pe o rețea Hopfield pentru a găsi o alocare constantă a variabilelor și pe o rețea „de pază” pentru a forța alocarea tuturor variabilelor.</a:t>
            </a:r>
            <a:endParaRPr sz="1800">
              <a:latin typeface="Times New Roman"/>
              <a:ea typeface="Times New Roman"/>
              <a:cs typeface="Times New Roman"/>
              <a:sym typeface="Times New Roman"/>
            </a:endParaRPr>
          </a:p>
          <a:p>
            <a:pPr indent="0" lvl="0" marL="457200" rtl="0" algn="l">
              <a:spcBef>
                <a:spcPts val="1600"/>
              </a:spcBef>
              <a:spcAft>
                <a:spcPts val="0"/>
              </a:spcAft>
              <a:buNone/>
            </a:pPr>
            <a:r>
              <a:rPr lang="en" sz="1800">
                <a:latin typeface="Times New Roman"/>
                <a:ea typeface="Times New Roman"/>
                <a:cs typeface="Times New Roman"/>
                <a:sym typeface="Times New Roman"/>
              </a:rPr>
              <a:t>-metoda GENET poate construi rețele neuronale capabile să rezolve CSP-uri binare și a fost extinsă ulterior în EGENET,pentru a susține CSP-uri non-binare;</a:t>
            </a:r>
            <a:endParaRPr sz="1800">
              <a:latin typeface="Times New Roman"/>
              <a:ea typeface="Times New Roman"/>
              <a:cs typeface="Times New Roman"/>
              <a:sym typeface="Times New Roman"/>
            </a:endParaRPr>
          </a:p>
          <a:p>
            <a:pPr indent="0" lvl="0" marL="457200" rtl="0" algn="l">
              <a:spcBef>
                <a:spcPts val="1600"/>
              </a:spcBef>
              <a:spcAft>
                <a:spcPts val="1600"/>
              </a:spcAft>
              <a:buNone/>
            </a:pPr>
            <a:r>
              <a:t/>
            </a:r>
            <a:endParaRPr sz="1800">
              <a:latin typeface="Times New Roman"/>
              <a:ea typeface="Times New Roman"/>
              <a:cs typeface="Times New Roman"/>
              <a:sym typeface="Times New Roman"/>
            </a:endParaRPr>
          </a:p>
        </p:txBody>
      </p:sp>
      <p:sp>
        <p:nvSpPr>
          <p:cNvPr id="295" name="Google Shape;295;p16"/>
          <p:cNvSpPr txBox="1"/>
          <p:nvPr/>
        </p:nvSpPr>
        <p:spPr>
          <a:xfrm>
            <a:off x="1388550" y="789000"/>
            <a:ext cx="6366900" cy="78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Alte studii de caz in care s-au folosit DNN pentru a rezolva CSP-urile</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idx="1" type="body"/>
          </p:nvPr>
        </p:nvSpPr>
        <p:spPr>
          <a:xfrm>
            <a:off x="765000" y="1014625"/>
            <a:ext cx="7901400" cy="32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2. 	In articolul “</a:t>
            </a:r>
            <a:r>
              <a:rPr lang="en" sz="1800">
                <a:latin typeface="Times New Roman"/>
                <a:ea typeface="Times New Roman"/>
                <a:cs typeface="Times New Roman"/>
                <a:sym typeface="Times New Roman"/>
              </a:rPr>
              <a:t>Scheduling meeting solved by neural network and min-conflict heuristic” ,un CSP este reformulat pentru prima dată ca o problemă de optimizare quadratică;</a:t>
            </a:r>
            <a:endParaRPr sz="1800">
              <a:latin typeface="Times New Roman"/>
              <a:ea typeface="Times New Roman"/>
              <a:cs typeface="Times New Roman"/>
              <a:sym typeface="Times New Roman"/>
            </a:endParaRPr>
          </a:p>
          <a:p>
            <a:pPr indent="457200" lvl="0" marL="0" rtl="0" algn="l">
              <a:spcBef>
                <a:spcPts val="1600"/>
              </a:spcBef>
              <a:spcAft>
                <a:spcPts val="1600"/>
              </a:spcAft>
              <a:buNone/>
            </a:pPr>
            <a:r>
              <a:rPr lang="en" sz="1800">
                <a:latin typeface="Times New Roman"/>
                <a:ea typeface="Times New Roman"/>
                <a:cs typeface="Times New Roman"/>
                <a:sym typeface="Times New Roman"/>
              </a:rPr>
              <a:t>-apoi, o euristica este folosita pentru a ghida evoluția unei rețele de Hopfield dintr-o stare inițială reprezentând o soluție inefabilă până la o stare finală fezabilă; 	-toate aceste metode se bazează pe o cunoaștere deplină a constrângerilor de problemă pentru crearea atât a structurii, cât și a greutăților rețelelor;</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8"/>
          <p:cNvSpPr txBox="1"/>
          <p:nvPr>
            <p:ph idx="1" type="body"/>
          </p:nvPr>
        </p:nvSpPr>
        <p:spPr>
          <a:xfrm>
            <a:off x="765000" y="1635025"/>
            <a:ext cx="7901400" cy="259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folosim vectori de biți simpli atât pentru input-ul rețelei cât și pentru output;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pentru o variabilă cu n valori rezervăm n biți; ridicarea bitului i corespunde atribuirii valorii domeniului i; dacă nu este ridicat niciun bit, variabila este neasignată;</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ca un dezavantaj major, metoda este în prezent restrânsă la probleme cu o dimensiune prestabilită;</a:t>
            </a:r>
            <a:endParaRPr sz="1800">
              <a:latin typeface="Times New Roman"/>
              <a:ea typeface="Times New Roman"/>
              <a:cs typeface="Times New Roman"/>
              <a:sym typeface="Times New Roman"/>
            </a:endParaRPr>
          </a:p>
        </p:txBody>
      </p:sp>
      <p:sp>
        <p:nvSpPr>
          <p:cNvPr id="306" name="Google Shape;306;p18"/>
          <p:cNvSpPr txBox="1"/>
          <p:nvPr/>
        </p:nvSpPr>
        <p:spPr>
          <a:xfrm>
            <a:off x="1388550" y="537875"/>
            <a:ext cx="6366900" cy="7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Abordare generală</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9"/>
          <p:cNvSpPr txBox="1"/>
          <p:nvPr>
            <p:ph idx="1" type="body"/>
          </p:nvPr>
        </p:nvSpPr>
        <p:spPr>
          <a:xfrm>
            <a:off x="765000" y="622850"/>
            <a:ext cx="7901400" cy="360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 acest studiu de caz s-au folosit 2 strategii: strategii diferite, denumite deconstrucții aleatorii și sistematice;</a:t>
            </a:r>
            <a:endParaRPr sz="1800">
              <a:latin typeface="Times New Roman"/>
              <a:ea typeface="Times New Roman"/>
              <a:cs typeface="Times New Roman"/>
              <a:sym typeface="Times New Roman"/>
            </a:endParaRPr>
          </a:p>
          <a:p>
            <a:pPr indent="0" lvl="0" marL="914400" rtl="0" algn="l">
              <a:spcBef>
                <a:spcPts val="1600"/>
              </a:spcBef>
              <a:spcAft>
                <a:spcPts val="1600"/>
              </a:spcAft>
              <a:buNone/>
            </a:pPr>
            <a:r>
              <a:t/>
            </a:r>
            <a:endParaRPr sz="1800">
              <a:latin typeface="Times New Roman"/>
              <a:ea typeface="Times New Roman"/>
              <a:cs typeface="Times New Roman"/>
              <a:sym typeface="Times New Roman"/>
            </a:endParaRPr>
          </a:p>
        </p:txBody>
      </p:sp>
      <p:pic>
        <p:nvPicPr>
          <p:cNvPr id="312" name="Google Shape;312;p19"/>
          <p:cNvPicPr preferRelativeResize="0"/>
          <p:nvPr/>
        </p:nvPicPr>
        <p:blipFill>
          <a:blip r:embed="rId3">
            <a:alphaModFix/>
          </a:blip>
          <a:stretch>
            <a:fillRect/>
          </a:stretch>
        </p:blipFill>
        <p:spPr>
          <a:xfrm>
            <a:off x="1714500" y="1919288"/>
            <a:ext cx="5715000" cy="1304925"/>
          </a:xfrm>
          <a:prstGeom prst="rect">
            <a:avLst/>
          </a:prstGeom>
          <a:noFill/>
          <a:ln>
            <a:noFill/>
          </a:ln>
        </p:spPr>
      </p:pic>
      <p:sp>
        <p:nvSpPr>
          <p:cNvPr id="313" name="Google Shape;313;p19"/>
          <p:cNvSpPr txBox="1"/>
          <p:nvPr/>
        </p:nvSpPr>
        <p:spPr>
          <a:xfrm>
            <a:off x="1714500" y="3435700"/>
            <a:ext cx="5715000" cy="110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Times New Roman"/>
                <a:ea typeface="Times New Roman"/>
                <a:cs typeface="Times New Roman"/>
                <a:sym typeface="Times New Roman"/>
              </a:rPr>
              <a:t>-rețeaua obține un scor normalizat pentru fiecare bit din vectorul de ieșire, care poate fi interpretat ca o distribuție de probabilitate</a:t>
            </a:r>
            <a:endParaRPr>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FFFFFF"/>
                </a:solidFill>
                <a:latin typeface="Times New Roman"/>
                <a:ea typeface="Times New Roman"/>
                <a:cs typeface="Times New Roman"/>
                <a:sym typeface="Times New Roman"/>
              </a:rPr>
              <a:t>-bitul cu cel mai mare scor corespunde următoarei alocări sugerate;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0"/>
          <p:cNvSpPr txBox="1"/>
          <p:nvPr>
            <p:ph idx="1" type="body"/>
          </p:nvPr>
        </p:nvSpPr>
        <p:spPr>
          <a:xfrm>
            <a:off x="543600" y="828175"/>
            <a:ext cx="7901400" cy="28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Aceste alegeri au trei consecințe importante: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1) rețeaua este agnostică la structura problemei;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2) rețeaua este pregătită tehnic pentru a imita secvențe specifice de construcție a soluțiilor alese în mod arbitrar;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3) presupunând că DNN-ul este folosit pentru a ghida un proces de căutare, este ușor de luat în considerare propagarea nerespectând scorurile pentru perechile de valori variabile care au fost tăiate. Ca efect advers, renunțăm la posibile avantaje de performanță care ar putea veni prin includerea informațiilor despre structura problemei.</a:t>
            </a:r>
            <a:endParaRPr sz="1800">
              <a:latin typeface="Times New Roman"/>
              <a:ea typeface="Times New Roman"/>
              <a:cs typeface="Times New Roman"/>
              <a:sym typeface="Times New Roman"/>
            </a:endParaRPr>
          </a:p>
          <a:p>
            <a:pPr indent="0" lvl="0" marL="914400" rtl="0" algn="ctr">
              <a:spcBef>
                <a:spcPts val="1600"/>
              </a:spcBef>
              <a:spcAft>
                <a:spcPts val="0"/>
              </a:spcAft>
              <a:buNone/>
            </a:pPr>
            <a:r>
              <a:t/>
            </a:r>
            <a:endParaRPr sz="1800">
              <a:latin typeface="Times New Roman"/>
              <a:ea typeface="Times New Roman"/>
              <a:cs typeface="Times New Roman"/>
              <a:sym typeface="Times New Roman"/>
            </a:endParaRPr>
          </a:p>
          <a:p>
            <a:pPr indent="0" lvl="0" marL="914400" rtl="0" algn="ctr">
              <a:spcBef>
                <a:spcPts val="1600"/>
              </a:spcBef>
              <a:spcAft>
                <a:spcPts val="0"/>
              </a:spcAft>
              <a:buNone/>
            </a:pPr>
            <a:r>
              <a:t/>
            </a:r>
            <a:endParaRPr sz="1800">
              <a:latin typeface="Times New Roman"/>
              <a:ea typeface="Times New Roman"/>
              <a:cs typeface="Times New Roman"/>
              <a:sym typeface="Times New Roman"/>
            </a:endParaRPr>
          </a:p>
          <a:p>
            <a:pPr indent="0" lvl="0" marL="91440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1"/>
          <p:cNvSpPr txBox="1"/>
          <p:nvPr/>
        </p:nvSpPr>
        <p:spPr>
          <a:xfrm>
            <a:off x="1388550" y="537875"/>
            <a:ext cx="6366900" cy="7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Pregatirea-probleme de referință</a:t>
            </a:r>
            <a:endParaRPr b="1" sz="2400">
              <a:solidFill>
                <a:srgbClr val="FFFFFF"/>
              </a:solidFill>
              <a:latin typeface="Times New Roman"/>
              <a:ea typeface="Times New Roman"/>
              <a:cs typeface="Times New Roman"/>
              <a:sym typeface="Times New Roman"/>
            </a:endParaRPr>
          </a:p>
        </p:txBody>
      </p:sp>
      <p:sp>
        <p:nvSpPr>
          <p:cNvPr id="324" name="Google Shape;324;p21"/>
          <p:cNvSpPr txBox="1"/>
          <p:nvPr>
            <p:ph idx="1" type="body"/>
          </p:nvPr>
        </p:nvSpPr>
        <p:spPr>
          <a:xfrm>
            <a:off x="765000" y="1635025"/>
            <a:ext cx="7901400" cy="2594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1800">
              <a:latin typeface="Times New Roman"/>
              <a:ea typeface="Times New Roman"/>
              <a:cs typeface="Times New Roman"/>
              <a:sym typeface="Times New Roman"/>
            </a:endParaRPr>
          </a:p>
          <a:p>
            <a:pPr indent="0" lvl="0" marL="914400" rtl="0" algn="l">
              <a:spcBef>
                <a:spcPts val="1600"/>
              </a:spcBef>
              <a:spcAft>
                <a:spcPts val="0"/>
              </a:spcAft>
              <a:buNone/>
            </a:pPr>
            <a:r>
              <a:t/>
            </a:r>
            <a:endParaRPr sz="1800">
              <a:latin typeface="Times New Roman"/>
              <a:ea typeface="Times New Roman"/>
              <a:cs typeface="Times New Roman"/>
              <a:sym typeface="Times New Roman"/>
            </a:endParaRPr>
          </a:p>
          <a:p>
            <a:pPr indent="0" lvl="0" marL="914400" rtl="0" algn="l">
              <a:spcBef>
                <a:spcPts val="1600"/>
              </a:spcBef>
              <a:spcAft>
                <a:spcPts val="0"/>
              </a:spcAft>
              <a:buNone/>
            </a:pPr>
            <a:r>
              <a:t/>
            </a:r>
            <a:endParaRPr sz="1800">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sz="1800">
                <a:latin typeface="Times New Roman"/>
                <a:ea typeface="Times New Roman"/>
                <a:cs typeface="Times New Roman"/>
                <a:sym typeface="Times New Roman"/>
              </a:rPr>
              <a:t>N-queen: n= 8;</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PLS: n=10.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modelăm atribuții folosind o codificare unică, ceea ce duce la vectorul de dimensiuni 8 × 8 = 64 pentru N-queen și 10 × 10 × 10 = 1, 000 pentru PLS.</a:t>
            </a:r>
            <a:endParaRPr sz="1800">
              <a:latin typeface="Times New Roman"/>
              <a:ea typeface="Times New Roman"/>
              <a:cs typeface="Times New Roman"/>
              <a:sym typeface="Times New Roman"/>
            </a:endParaRPr>
          </a:p>
          <a:p>
            <a:pPr indent="0" lvl="0" marL="914400" rtl="0" algn="l">
              <a:spcBef>
                <a:spcPts val="1600"/>
              </a:spcBef>
              <a:spcAft>
                <a:spcPts val="1600"/>
              </a:spcAft>
              <a:buNone/>
            </a:pPr>
            <a:r>
              <a:t/>
            </a:r>
            <a:endParaRPr sz="1800">
              <a:latin typeface="Times New Roman"/>
              <a:ea typeface="Times New Roman"/>
              <a:cs typeface="Times New Roman"/>
              <a:sym typeface="Times New Roman"/>
            </a:endParaRPr>
          </a:p>
        </p:txBody>
      </p:sp>
      <p:pic>
        <p:nvPicPr>
          <p:cNvPr id="325" name="Google Shape;325;p21"/>
          <p:cNvPicPr preferRelativeResize="0"/>
          <p:nvPr/>
        </p:nvPicPr>
        <p:blipFill>
          <a:blip r:embed="rId3">
            <a:alphaModFix/>
          </a:blip>
          <a:stretch>
            <a:fillRect/>
          </a:stretch>
        </p:blipFill>
        <p:spPr>
          <a:xfrm>
            <a:off x="1315088" y="1225650"/>
            <a:ext cx="2314575" cy="1981200"/>
          </a:xfrm>
          <a:prstGeom prst="rect">
            <a:avLst/>
          </a:prstGeom>
          <a:noFill/>
          <a:ln>
            <a:noFill/>
          </a:ln>
        </p:spPr>
      </p:pic>
      <p:pic>
        <p:nvPicPr>
          <p:cNvPr id="326" name="Google Shape;326;p21"/>
          <p:cNvPicPr preferRelativeResize="0"/>
          <p:nvPr/>
        </p:nvPicPr>
        <p:blipFill>
          <a:blip r:embed="rId4">
            <a:alphaModFix/>
          </a:blip>
          <a:stretch>
            <a:fillRect/>
          </a:stretch>
        </p:blipFill>
        <p:spPr>
          <a:xfrm>
            <a:off x="4770025" y="1225650"/>
            <a:ext cx="2314575" cy="198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