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0"/>
  </p:notesMasterIdLst>
  <p:sldIdLst>
    <p:sldId id="256" r:id="rId2"/>
    <p:sldId id="257" r:id="rId3"/>
    <p:sldId id="261" r:id="rId4"/>
    <p:sldId id="262" r:id="rId5"/>
    <p:sldId id="264" r:id="rId6"/>
    <p:sldId id="263" r:id="rId7"/>
    <p:sldId id="266" r:id="rId8"/>
    <p:sldId id="273" r:id="rId9"/>
    <p:sldId id="265" r:id="rId10"/>
    <p:sldId id="269" r:id="rId11"/>
    <p:sldId id="272" r:id="rId12"/>
    <p:sldId id="271" r:id="rId13"/>
    <p:sldId id="270" r:id="rId14"/>
    <p:sldId id="260" r:id="rId15"/>
    <p:sldId id="275" r:id="rId16"/>
    <p:sldId id="274" r:id="rId17"/>
    <p:sldId id="276" r:id="rId18"/>
    <p:sldId id="259" r:id="rId19"/>
    <p:sldId id="277" r:id="rId20"/>
    <p:sldId id="278" r:id="rId21"/>
    <p:sldId id="279" r:id="rId22"/>
    <p:sldId id="280" r:id="rId23"/>
    <p:sldId id="285" r:id="rId24"/>
    <p:sldId id="281" r:id="rId25"/>
    <p:sldId id="286" r:id="rId26"/>
    <p:sldId id="282" r:id="rId27"/>
    <p:sldId id="283" r:id="rId28"/>
    <p:sldId id="284" r:id="rId29"/>
    <p:sldId id="287" r:id="rId30"/>
    <p:sldId id="288" r:id="rId31"/>
    <p:sldId id="289" r:id="rId32"/>
    <p:sldId id="290" r:id="rId33"/>
    <p:sldId id="293" r:id="rId34"/>
    <p:sldId id="291" r:id="rId35"/>
    <p:sldId id="292" r:id="rId36"/>
    <p:sldId id="295" r:id="rId37"/>
    <p:sldId id="294" r:id="rId38"/>
    <p:sldId id="29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273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E17D5-4070-4884-BEE0-5BAD41A5DABD}" type="datetimeFigureOut">
              <a:rPr lang="ro-RO" smtClean="0"/>
              <a:t>27.06.2019</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DA5FE-AF67-4C1C-A585-4ACF5843C0A3}" type="slidenum">
              <a:rPr lang="ro-RO" smtClean="0"/>
              <a:t>‹#›</a:t>
            </a:fld>
            <a:endParaRPr lang="ro-RO"/>
          </a:p>
        </p:txBody>
      </p:sp>
    </p:spTree>
    <p:extLst>
      <p:ext uri="{BB962C8B-B14F-4D97-AF65-F5344CB8AC3E}">
        <p14:creationId xmlns:p14="http://schemas.microsoft.com/office/powerpoint/2010/main" val="306415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Introducere – abstract, motivație,</a:t>
            </a:r>
            <a:r>
              <a:rPr lang="ro-RO" baseline="0" dirty="0" smtClean="0"/>
              <a:t> context, aplicații existente, rolul aplicației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a:t>
            </a:fld>
            <a:endParaRPr lang="ro-RO"/>
          </a:p>
        </p:txBody>
      </p:sp>
    </p:spTree>
    <p:extLst>
      <p:ext uri="{BB962C8B-B14F-4D97-AF65-F5344CB8AC3E}">
        <p14:creationId xmlns:p14="http://schemas.microsoft.com/office/powerpoint/2010/main" val="3536816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Motivul pentru care am ales să realizez aceasta aplicație a pornit de la dorința de a realiza un proiect ce va putea fi folosit in cadrul universității.</a:t>
            </a:r>
          </a:p>
          <a:p>
            <a:r>
              <a:rPr lang="ro-RO" sz="1200" kern="1200" dirty="0" smtClean="0">
                <a:solidFill>
                  <a:schemeClr val="tx1"/>
                </a:solidFill>
                <a:effectLst/>
                <a:latin typeface="+mn-lt"/>
                <a:ea typeface="+mn-ea"/>
                <a:cs typeface="+mn-cs"/>
              </a:rPr>
              <a:t>Totodată motivul pentru care am acceptat cererea primită a fost faptul că trebuia să mă supun unor cerințe deja prestabilite și să mențin buna relația până la finalizarea proiectului cu clienții,  aceștia fiind un număr mai mare decât de obicei, deoarece “Aplicația de feedback” nu a fost solicitată doar pentru facultatea de Filosofie și știinte solical polititce, ci și pentru facultatea de Litere. Deși interacțiunea cu clienții uneori nu a dus la eficiența muncii pe care am depus-o dea lungul timpului tot nu a existat un motiv întemeiat prin care aș fi dorit să renunt la această temă de licența, ba mai mult a crescut nivelul de dorință de a ajunge la finalul aplicației pentru a putea obersa etapele prin care am trecut.</a:t>
            </a:r>
          </a:p>
          <a:p>
            <a:r>
              <a:rPr lang="ro-RO" sz="1200" kern="1200" dirty="0" smtClean="0">
                <a:solidFill>
                  <a:schemeClr val="tx1"/>
                </a:solidFill>
                <a:effectLst/>
                <a:latin typeface="+mn-lt"/>
                <a:ea typeface="+mn-ea"/>
                <a:cs typeface="+mn-cs"/>
              </a:rPr>
              <a:t>Pe scurt motivația a fost la un nivel mare de la început, crescând pe parcurs în funcție de cerințele primite si problemele rezolvate pana la finalizarea proiectului.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11</a:t>
            </a:fld>
            <a:endParaRPr lang="ro-RO"/>
          </a:p>
        </p:txBody>
      </p:sp>
    </p:spTree>
    <p:extLst>
      <p:ext uri="{BB962C8B-B14F-4D97-AF65-F5344CB8AC3E}">
        <p14:creationId xmlns:p14="http://schemas.microsoft.com/office/powerpoint/2010/main" val="243220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Aplicațiile de feedback în mod normal sunt create pentru a putea realiza mai usor o statistică a ceea ce s-a petrecut pana în momentul de față, de a putea schimba lucrurile negative, făcându-le mai bune pe viitor și nu în ultimul rând de a oferi posibilitatea de a te exprima liber la întrebări într-un mod anonim.</a:t>
            </a:r>
          </a:p>
          <a:p>
            <a:r>
              <a:rPr lang="ro-RO" sz="1200" kern="1200" dirty="0" smtClean="0">
                <a:solidFill>
                  <a:schemeClr val="tx1"/>
                </a:solidFill>
                <a:effectLst/>
                <a:latin typeface="+mn-lt"/>
                <a:ea typeface="+mn-ea"/>
                <a:cs typeface="+mn-cs"/>
              </a:rPr>
              <a:t>De asemenea pentru o buna realizare a statisticilor, aceste aplicații sunt compuse din trei parți</a:t>
            </a:r>
            <a:r>
              <a:rPr lang="es-ES" sz="1200"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acestea fiind</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pPr lvl="0"/>
            <a:r>
              <a:rPr lang="ro-RO" sz="1200" kern="1200" dirty="0" smtClean="0">
                <a:solidFill>
                  <a:schemeClr val="tx1"/>
                </a:solidFill>
                <a:effectLst/>
                <a:latin typeface="+mn-lt"/>
                <a:ea typeface="+mn-ea"/>
                <a:cs typeface="+mn-cs"/>
              </a:rPr>
              <a:t>Evaluatorul, persoana care ofera feedback</a:t>
            </a:r>
          </a:p>
          <a:p>
            <a:pPr lvl="0"/>
            <a:r>
              <a:rPr lang="ro-RO" sz="1200" kern="1200" dirty="0" smtClean="0">
                <a:solidFill>
                  <a:schemeClr val="tx1"/>
                </a:solidFill>
                <a:effectLst/>
                <a:latin typeface="+mn-lt"/>
                <a:ea typeface="+mn-ea"/>
                <a:cs typeface="+mn-cs"/>
              </a:rPr>
              <a:t>Evaluatul, persoana care primește feedback</a:t>
            </a:r>
          </a:p>
          <a:p>
            <a:pPr lvl="0"/>
            <a:r>
              <a:rPr lang="ro-RO" sz="1200" kern="1200" dirty="0" smtClean="0">
                <a:solidFill>
                  <a:schemeClr val="tx1"/>
                </a:solidFill>
                <a:effectLst/>
                <a:latin typeface="+mn-lt"/>
                <a:ea typeface="+mn-ea"/>
                <a:cs typeface="+mn-cs"/>
              </a:rPr>
              <a:t>Administratorul, persoana care trebuie să gestioneze informațiile din baza de date astfel încât să asigure buna comunicare dintre evaluator si evaluat.</a:t>
            </a: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12</a:t>
            </a:fld>
            <a:endParaRPr lang="ro-RO"/>
          </a:p>
        </p:txBody>
      </p:sp>
    </p:spTree>
    <p:extLst>
      <p:ext uri="{BB962C8B-B14F-4D97-AF65-F5344CB8AC3E}">
        <p14:creationId xmlns:p14="http://schemas.microsoft.com/office/powerpoint/2010/main" val="307447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Rolul acestei aplicații este de a oferi o eficiență în realizarea unor statistici pe baza unor răspunsuri de către studenți la întrebările prestabilite din cadrul fiecărei facultăți a Universității Alexandru Ioan Cuza. De asemenea un rol foarte important a acestei aplicații este de a putea pastra datele nu doar pe nivel facultativ, ci și pe un nivel mai avansat, și anume unversitar.</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13</a:t>
            </a:fld>
            <a:endParaRPr lang="ro-RO"/>
          </a:p>
        </p:txBody>
      </p:sp>
    </p:spTree>
    <p:extLst>
      <p:ext uri="{BB962C8B-B14F-4D97-AF65-F5344CB8AC3E}">
        <p14:creationId xmlns:p14="http://schemas.microsoft.com/office/powerpoint/2010/main" val="2207269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În cadrul acestei aplicații am realizat posibilitatea de a oferi un mic rezultat a ceea ce s-a întâmplat pe parcursul fiecărui semestru, acesta având atât puncte tari cât și puncte mai slabe, de către un student pentru fiecare profesor la materia destinată lui prin oferirea unor raspunsuri clare la un numar limitat de întrebari. Această aplicație este foarte importantă în cadrul universității, deoarece ofer atât posibilitatea de exprimare a unui student către un profesor, cât și vizualizarea rezultatelor în urma răspunsurilor pentru fiecare profesor în parte.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14</a:t>
            </a:fld>
            <a:endParaRPr lang="ro-RO"/>
          </a:p>
        </p:txBody>
      </p:sp>
    </p:spTree>
    <p:extLst>
      <p:ext uri="{BB962C8B-B14F-4D97-AF65-F5344CB8AC3E}">
        <p14:creationId xmlns:p14="http://schemas.microsoft.com/office/powerpoint/2010/main" val="1613347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Pentru creșterea interactivității, vitezei și ușurinței în utilizare a aplicației web am folosit </a:t>
            </a:r>
            <a:r>
              <a:rPr lang="ro-RO" sz="1200" b="1" kern="1200" dirty="0" smtClean="0">
                <a:solidFill>
                  <a:schemeClr val="tx1"/>
                </a:solidFill>
                <a:effectLst/>
                <a:latin typeface="+mn-lt"/>
                <a:ea typeface="+mn-ea"/>
                <a:cs typeface="+mn-cs"/>
              </a:rPr>
              <a:t>Ajax </a:t>
            </a:r>
            <a:r>
              <a:rPr lang="ro-RO" sz="1200" kern="1200" dirty="0" smtClean="0">
                <a:solidFill>
                  <a:schemeClr val="tx1"/>
                </a:solidFill>
                <a:effectLst/>
                <a:latin typeface="+mn-lt"/>
                <a:ea typeface="+mn-ea"/>
                <a:cs typeface="+mn-cs"/>
              </a:rPr>
              <a:t>(“Asynchronous JavaScript and XML”) astfel încât atât pentru partea de student cât si pentru partea de admin componentele de pe aceste pagini să fie încărcate dinamic, fără a mai fi nevoie ca pagina să fie reincărcată la fiecare interacțiune a utilizatorului. </a:t>
            </a:r>
          </a:p>
          <a:p>
            <a:r>
              <a:rPr lang="ro-RO" sz="1200" kern="1200" dirty="0" smtClean="0">
                <a:solidFill>
                  <a:schemeClr val="tx1"/>
                </a:solidFill>
                <a:effectLst/>
                <a:latin typeface="+mn-lt"/>
                <a:ea typeface="+mn-ea"/>
                <a:cs typeface="+mn-cs"/>
              </a:rPr>
              <a:t>--totul la click</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15</a:t>
            </a:fld>
            <a:endParaRPr lang="ro-RO"/>
          </a:p>
        </p:txBody>
      </p:sp>
    </p:spTree>
    <p:extLst>
      <p:ext uri="{BB962C8B-B14F-4D97-AF65-F5344CB8AC3E}">
        <p14:creationId xmlns:p14="http://schemas.microsoft.com/office/powerpoint/2010/main" val="240776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După cum am menționat și mai sus aceasta aplicație nu este la nivel</a:t>
            </a:r>
            <a:r>
              <a:rPr lang="ro-RO" baseline="0" dirty="0" smtClean="0"/>
              <a:t> facultativ, ci la unul universitar, deoarece este adresată Universității Alexandru Ioan Cuza.</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16</a:t>
            </a:fld>
            <a:endParaRPr lang="ro-RO"/>
          </a:p>
        </p:txBody>
      </p:sp>
    </p:spTree>
    <p:extLst>
      <p:ext uri="{BB962C8B-B14F-4D97-AF65-F5344CB8AC3E}">
        <p14:creationId xmlns:p14="http://schemas.microsoft.com/office/powerpoint/2010/main" val="2810894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Totul a început când s-a pus problema realizării statisticilor de la finalul fiecărui feedback realizat pe facultate și de asemenea distribuirea foilor cu întrebările destinate fiecărui profesor la fiecare materie. Având în vedere că în trecut nu exista o platforma web pentru a ușura probleme menționate mai sus, singura soluție era cea clasica, și anume metoda scrisă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17</a:t>
            </a:fld>
            <a:endParaRPr lang="ro-RO"/>
          </a:p>
        </p:txBody>
      </p:sp>
    </p:spTree>
    <p:extLst>
      <p:ext uri="{BB962C8B-B14F-4D97-AF65-F5344CB8AC3E}">
        <p14:creationId xmlns:p14="http://schemas.microsoft.com/office/powerpoint/2010/main" val="368102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Metoda cu realizarea feedbackului pe foi scrise a fost prima metodă implementată și acceptată atât de cadrele didactice cât și de studenți, neavând în momentul respectiv o altă alternativă de a putea duce la bun sfârșit evaluarea fiecărui profesor aparte. Pașii pentru această metodă nu erau tocmai ușori deoarece necesita timp atât pentru distribuirea foilor cu întrebările adecvate cât și pentru convingerea studentului de a completa acel formular, acesta neavănd obligația de a face parte la evaluarea cadrelor didactice. De asemenea dupa întreaga procedura de distribuire și completare era necesar un timp de reverză pentru colectarea datelor și realizarea de diverse statistici. Având în vedere că acești pași trebuiau repetați pe fiecare semestru a fiecărui an universitar, atât profesorii cât și studenți doreau o alta metodă pentru a-și putea desfășura activitatea, bineînțeles o metodă mai eficientă și mai rapidă.</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18</a:t>
            </a:fld>
            <a:endParaRPr lang="ro-RO"/>
          </a:p>
        </p:txBody>
      </p:sp>
    </p:spTree>
    <p:extLst>
      <p:ext uri="{BB962C8B-B14F-4D97-AF65-F5344CB8AC3E}">
        <p14:creationId xmlns:p14="http://schemas.microsoft.com/office/powerpoint/2010/main" val="2980608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Această abordare nu a dus la un randament după așteptările profesorilor așadar au fost nevoiți de a introduce în cadrul fiecarei facultăți o alta metodă prin care să poată crește numărul de studenți doritori de a completa formularul de feedback, ducând la apariția următoarei metode de abordare a evaluării cadrelor didactice, și anume formular online de întrebări adresat studenților din cadrul facultății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19</a:t>
            </a:fld>
            <a:endParaRPr lang="ro-RO"/>
          </a:p>
        </p:txBody>
      </p:sp>
    </p:spTree>
    <p:extLst>
      <p:ext uri="{BB962C8B-B14F-4D97-AF65-F5344CB8AC3E}">
        <p14:creationId xmlns:p14="http://schemas.microsoft.com/office/powerpoint/2010/main" val="478691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 aplicație de feedback, o platformă online, unde ușurează munca atât pentru student, cât și pentru profesor sau administrator.</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20</a:t>
            </a:fld>
            <a:endParaRPr lang="ro-RO"/>
          </a:p>
        </p:txBody>
      </p:sp>
    </p:spTree>
    <p:extLst>
      <p:ext uri="{BB962C8B-B14F-4D97-AF65-F5344CB8AC3E}">
        <p14:creationId xmlns:p14="http://schemas.microsoft.com/office/powerpoint/2010/main" val="92568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Cu</a:t>
            </a:r>
            <a:r>
              <a:rPr lang="ro-RO" baseline="0" dirty="0" smtClean="0"/>
              <a:t> ce am contribuit la aceasta aplicație</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a:t>
            </a:fld>
            <a:endParaRPr lang="ro-RO"/>
          </a:p>
        </p:txBody>
      </p:sp>
    </p:spTree>
    <p:extLst>
      <p:ext uri="{BB962C8B-B14F-4D97-AF65-F5344CB8AC3E}">
        <p14:creationId xmlns:p14="http://schemas.microsoft.com/office/powerpoint/2010/main" val="991021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Pentru a putea înțelege mai bine cum funcționeaza</a:t>
            </a:r>
            <a:r>
              <a:rPr lang="ro-RO" baseline="0" dirty="0" smtClean="0"/>
              <a:t> aplicația și cum a fost construita vă voi prezenta arhitectura aplicației atât pentru student cât și pentru profesor, respectiv admin.</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21</a:t>
            </a:fld>
            <a:endParaRPr lang="ro-RO"/>
          </a:p>
        </p:txBody>
      </p:sp>
    </p:spTree>
    <p:extLst>
      <p:ext uri="{BB962C8B-B14F-4D97-AF65-F5344CB8AC3E}">
        <p14:creationId xmlns:p14="http://schemas.microsoft.com/office/powerpoint/2010/main" val="1397411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Ca student, pot avea un cont de utilizator în cadrul aplicației.</a:t>
            </a:r>
          </a:p>
          <a:p>
            <a:r>
              <a:rPr lang="ro-RO" sz="1200" kern="1200" dirty="0" smtClean="0">
                <a:solidFill>
                  <a:schemeClr val="tx1"/>
                </a:solidFill>
                <a:effectLst/>
                <a:latin typeface="+mn-lt"/>
                <a:ea typeface="+mn-ea"/>
                <a:cs typeface="+mn-cs"/>
              </a:rPr>
              <a:t>Ca student, trebuie să introduc informațiile suplimentare p</a:t>
            </a:r>
            <a:r>
              <a:rPr lang="es-ES" sz="1200" kern="1200" dirty="0" err="1" smtClean="0">
                <a:solidFill>
                  <a:schemeClr val="tx1"/>
                </a:solidFill>
                <a:effectLst/>
                <a:latin typeface="+mn-lt"/>
                <a:ea typeface="+mn-ea"/>
                <a:cs typeface="+mn-cs"/>
              </a:rPr>
              <a:t>entru</a:t>
            </a:r>
            <a:r>
              <a:rPr lang="es-ES" sz="1200" kern="1200" dirty="0" smtClean="0">
                <a:solidFill>
                  <a:schemeClr val="tx1"/>
                </a:solidFill>
                <a:effectLst/>
                <a:latin typeface="+mn-lt"/>
                <a:ea typeface="+mn-ea"/>
                <a:cs typeface="+mn-cs"/>
              </a:rPr>
              <a:t> a se putea finaliza </a:t>
            </a:r>
            <a:r>
              <a:rPr lang="es-ES" sz="1200" kern="1200" dirty="0" err="1" smtClean="0">
                <a:solidFill>
                  <a:schemeClr val="tx1"/>
                </a:solidFill>
                <a:effectLst/>
                <a:latin typeface="+mn-lt"/>
                <a:ea typeface="+mn-ea"/>
                <a:cs typeface="+mn-cs"/>
              </a:rPr>
              <a:t>cu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succes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procesul</a:t>
            </a:r>
            <a:r>
              <a:rPr lang="es-ES" sz="1200" kern="1200" dirty="0" smtClean="0">
                <a:solidFill>
                  <a:schemeClr val="tx1"/>
                </a:solidFill>
                <a:effectLst/>
                <a:latin typeface="+mn-lt"/>
                <a:ea typeface="+mn-ea"/>
                <a:cs typeface="+mn-cs"/>
              </a:rPr>
              <a:t> de logare.</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Ca student, pot alege profesorul căruia doresc să îi ofer feedback.</a:t>
            </a: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student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raspunde</a:t>
            </a:r>
            <a:r>
              <a:rPr lang="es-ES" sz="1200" kern="1200" dirty="0" smtClean="0">
                <a:solidFill>
                  <a:schemeClr val="tx1"/>
                </a:solidFill>
                <a:effectLst/>
                <a:latin typeface="+mn-lt"/>
                <a:ea typeface="+mn-ea"/>
                <a:cs typeface="+mn-cs"/>
              </a:rPr>
              <a:t> la </a:t>
            </a:r>
            <a:r>
              <a:rPr lang="es-ES" sz="1200" kern="1200" dirty="0" err="1" smtClean="0">
                <a:solidFill>
                  <a:schemeClr val="tx1"/>
                </a:solidFill>
                <a:effectLst/>
                <a:latin typeface="+mn-lt"/>
                <a:ea typeface="+mn-ea"/>
                <a:cs typeface="+mn-cs"/>
              </a:rPr>
              <a:t>întrebările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prestabilite</a:t>
            </a:r>
            <a:r>
              <a:rPr lang="es-ES" sz="1200" kern="1200" dirty="0" smtClean="0">
                <a:solidFill>
                  <a:schemeClr val="tx1"/>
                </a:solidFill>
                <a:effectLst/>
                <a:latin typeface="+mn-lt"/>
                <a:ea typeface="+mn-ea"/>
                <a:cs typeface="+mn-cs"/>
              </a:rPr>
              <a:t> da </a:t>
            </a:r>
            <a:r>
              <a:rPr lang="es-ES" sz="1200" kern="1200" dirty="0" err="1" smtClean="0">
                <a:solidFill>
                  <a:schemeClr val="tx1"/>
                </a:solidFill>
                <a:effectLst/>
                <a:latin typeface="+mn-lt"/>
                <a:ea typeface="+mn-ea"/>
                <a:cs typeface="+mn-cs"/>
              </a:rPr>
              <a:t>facultate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pentru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materia,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parte.</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student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părăsi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aplicație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utilizarea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butonului</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logout</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22</a:t>
            </a:fld>
            <a:endParaRPr lang="ro-RO"/>
          </a:p>
        </p:txBody>
      </p:sp>
    </p:spTree>
    <p:extLst>
      <p:ext uri="{BB962C8B-B14F-4D97-AF65-F5344CB8AC3E}">
        <p14:creationId xmlns:p14="http://schemas.microsoft.com/office/powerpoint/2010/main" val="1209363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După</a:t>
            </a:r>
            <a:r>
              <a:rPr lang="ro-RO" baseline="0" dirty="0" smtClean="0"/>
              <a:t> cum am menționat mai sus un student poate să...</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23</a:t>
            </a:fld>
            <a:endParaRPr lang="ro-RO"/>
          </a:p>
        </p:txBody>
      </p:sp>
    </p:spTree>
    <p:extLst>
      <p:ext uri="{BB962C8B-B14F-4D97-AF65-F5344CB8AC3E}">
        <p14:creationId xmlns:p14="http://schemas.microsoft.com/office/powerpoint/2010/main" val="901396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avea</a:t>
            </a:r>
            <a:r>
              <a:rPr lang="es-ES" sz="1200" kern="1200" dirty="0" smtClean="0">
                <a:solidFill>
                  <a:schemeClr val="tx1"/>
                </a:solidFill>
                <a:effectLst/>
                <a:latin typeface="+mn-lt"/>
                <a:ea typeface="+mn-ea"/>
                <a:cs typeface="+mn-cs"/>
              </a:rPr>
              <a:t> un </a:t>
            </a:r>
            <a:r>
              <a:rPr lang="es-ES" sz="1200" kern="1200" dirty="0" err="1" smtClean="0">
                <a:solidFill>
                  <a:schemeClr val="tx1"/>
                </a:solidFill>
                <a:effectLst/>
                <a:latin typeface="+mn-lt"/>
                <a:ea typeface="+mn-ea"/>
                <a:cs typeface="+mn-cs"/>
              </a:rPr>
              <a:t>cont</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utilizator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cadrul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aplicației</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titular de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vizualiza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colegilor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mei</a:t>
            </a:r>
            <a:r>
              <a:rPr lang="es-ES" sz="1200" kern="1200" dirty="0" smtClean="0">
                <a:solidFill>
                  <a:schemeClr val="tx1"/>
                </a:solidFill>
                <a:effectLst/>
                <a:latin typeface="+mn-lt"/>
                <a:ea typeface="+mn-ea"/>
                <a:cs typeface="+mn-cs"/>
              </a:rPr>
              <a:t> de la materia </a:t>
            </a:r>
            <a:r>
              <a:rPr lang="es-ES" sz="1200" kern="1200" dirty="0" err="1" smtClean="0">
                <a:solidFill>
                  <a:schemeClr val="tx1"/>
                </a:solidFill>
                <a:effectLst/>
                <a:latin typeface="+mn-lt"/>
                <a:ea typeface="+mn-ea"/>
                <a:cs typeface="+mn-cs"/>
              </a:rPr>
              <a:t>respectivă</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titular de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exporta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colegilor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format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csv</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netitular</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vizualiza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doar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mele</a:t>
            </a:r>
            <a:r>
              <a:rPr lang="es-ES" sz="1200" kern="1200" dirty="0" smtClean="0">
                <a:solidFill>
                  <a:schemeClr val="tx1"/>
                </a:solidFill>
                <a:effectLst/>
                <a:latin typeface="+mn-lt"/>
                <a:ea typeface="+mn-ea"/>
                <a:cs typeface="+mn-cs"/>
              </a:rPr>
              <a:t> de la </a:t>
            </a:r>
            <a:r>
              <a:rPr lang="es-ES" sz="1200" kern="1200" dirty="0" err="1" smtClean="0">
                <a:solidFill>
                  <a:schemeClr val="tx1"/>
                </a:solidFill>
                <a:effectLst/>
                <a:latin typeface="+mn-lt"/>
                <a:ea typeface="+mn-ea"/>
                <a:cs typeface="+mn-cs"/>
              </a:rPr>
              <a:t>materiile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respective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netitular</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descărca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doar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accesarea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butonului</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export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format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csv</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schimba</a:t>
            </a:r>
            <a:r>
              <a:rPr lang="es-ES" sz="1200" kern="1200" dirty="0" smtClean="0">
                <a:solidFill>
                  <a:schemeClr val="tx1"/>
                </a:solidFill>
                <a:effectLst/>
                <a:latin typeface="+mn-lt"/>
                <a:ea typeface="+mn-ea"/>
                <a:cs typeface="+mn-cs"/>
              </a:rPr>
              <a:t> parola </a:t>
            </a:r>
            <a:r>
              <a:rPr lang="es-ES" sz="1200" kern="1200" dirty="0" err="1" smtClean="0">
                <a:solidFill>
                  <a:schemeClr val="tx1"/>
                </a:solidFill>
                <a:effectLst/>
                <a:latin typeface="+mn-lt"/>
                <a:ea typeface="+mn-ea"/>
                <a:cs typeface="+mn-cs"/>
              </a:rPr>
              <a:t>contului</a:t>
            </a:r>
            <a:r>
              <a:rPr lang="es-ES" sz="1200" kern="1200" dirty="0" smtClean="0">
                <a:solidFill>
                  <a:schemeClr val="tx1"/>
                </a:solidFill>
                <a:effectLst/>
                <a:latin typeface="+mn-lt"/>
                <a:ea typeface="+mn-ea"/>
                <a:cs typeface="+mn-cs"/>
              </a:rPr>
              <a:t> pe </a:t>
            </a:r>
            <a:r>
              <a:rPr lang="es-ES" sz="1200" kern="1200" dirty="0" err="1" smtClean="0">
                <a:solidFill>
                  <a:schemeClr val="tx1"/>
                </a:solidFill>
                <a:effectLst/>
                <a:latin typeface="+mn-lt"/>
                <a:ea typeface="+mn-ea"/>
                <a:cs typeface="+mn-cs"/>
              </a:rPr>
              <a:t>care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dețin</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profesor,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trimite</a:t>
            </a:r>
            <a:r>
              <a:rPr lang="es-ES" sz="1200" kern="1200" dirty="0" smtClean="0">
                <a:solidFill>
                  <a:schemeClr val="tx1"/>
                </a:solidFill>
                <a:effectLst/>
                <a:latin typeface="+mn-lt"/>
                <a:ea typeface="+mn-ea"/>
                <a:cs typeface="+mn-cs"/>
              </a:rPr>
              <a:t> mail </a:t>
            </a:r>
            <a:r>
              <a:rPr lang="es-ES" sz="1200" kern="1200" dirty="0" err="1" smtClean="0">
                <a:solidFill>
                  <a:schemeClr val="tx1"/>
                </a:solidFill>
                <a:effectLst/>
                <a:latin typeface="+mn-lt"/>
                <a:ea typeface="+mn-ea"/>
                <a:cs typeface="+mn-cs"/>
              </a:rPr>
              <a:t>pentru</a:t>
            </a:r>
            <a:r>
              <a:rPr lang="es-ES" sz="1200" kern="1200" dirty="0" smtClean="0">
                <a:solidFill>
                  <a:schemeClr val="tx1"/>
                </a:solidFill>
                <a:effectLst/>
                <a:latin typeface="+mn-lt"/>
                <a:ea typeface="+mn-ea"/>
                <a:cs typeface="+mn-cs"/>
              </a:rPr>
              <a:t> a </a:t>
            </a:r>
            <a:r>
              <a:rPr lang="es-ES" sz="1200" kern="1200" dirty="0" err="1" smtClean="0">
                <a:solidFill>
                  <a:schemeClr val="tx1"/>
                </a:solidFill>
                <a:effectLst/>
                <a:latin typeface="+mn-lt"/>
                <a:ea typeface="+mn-ea"/>
                <a:cs typeface="+mn-cs"/>
              </a:rPr>
              <a:t>primit</a:t>
            </a:r>
            <a:r>
              <a:rPr lang="es-ES" sz="1200" kern="1200" dirty="0" smtClean="0">
                <a:solidFill>
                  <a:schemeClr val="tx1"/>
                </a:solidFill>
                <a:effectLst/>
                <a:latin typeface="+mn-lt"/>
                <a:ea typeface="+mn-ea"/>
                <a:cs typeface="+mn-cs"/>
              </a:rPr>
              <a:t> parola, caz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care</a:t>
            </a:r>
            <a:r>
              <a:rPr lang="es-ES" sz="1200" kern="1200" dirty="0" smtClean="0">
                <a:solidFill>
                  <a:schemeClr val="tx1"/>
                </a:solidFill>
                <a:effectLst/>
                <a:latin typeface="+mn-lt"/>
                <a:ea typeface="+mn-ea"/>
                <a:cs typeface="+mn-cs"/>
              </a:rPr>
              <a:t> un o </a:t>
            </a:r>
            <a:r>
              <a:rPr lang="es-ES" sz="1200" kern="1200" dirty="0" err="1" smtClean="0">
                <a:solidFill>
                  <a:schemeClr val="tx1"/>
                </a:solidFill>
                <a:effectLst/>
                <a:latin typeface="+mn-lt"/>
                <a:ea typeface="+mn-ea"/>
                <a:cs typeface="+mn-cs"/>
              </a:rPr>
              <a:t>mai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țin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minte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24</a:t>
            </a:fld>
            <a:endParaRPr lang="ro-RO"/>
          </a:p>
        </p:txBody>
      </p:sp>
    </p:spTree>
    <p:extLst>
      <p:ext uri="{BB962C8B-B14F-4D97-AF65-F5344CB8AC3E}">
        <p14:creationId xmlns:p14="http://schemas.microsoft.com/office/powerpoint/2010/main" val="4023891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După</a:t>
            </a:r>
            <a:r>
              <a:rPr lang="ro-RO" baseline="0" dirty="0" smtClean="0"/>
              <a:t> cum am menționat mai sus un profesor poate să...</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25</a:t>
            </a:fld>
            <a:endParaRPr lang="ro-RO"/>
          </a:p>
        </p:txBody>
      </p:sp>
    </p:spTree>
    <p:extLst>
      <p:ext uri="{BB962C8B-B14F-4D97-AF65-F5344CB8AC3E}">
        <p14:creationId xmlns:p14="http://schemas.microsoft.com/office/powerpoint/2010/main" val="3330622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avea</a:t>
            </a:r>
            <a:r>
              <a:rPr lang="es-ES" sz="1200" kern="1200" dirty="0" smtClean="0">
                <a:solidFill>
                  <a:schemeClr val="tx1"/>
                </a:solidFill>
                <a:effectLst/>
                <a:latin typeface="+mn-lt"/>
                <a:ea typeface="+mn-ea"/>
                <a:cs typeface="+mn-cs"/>
              </a:rPr>
              <a:t> un </a:t>
            </a:r>
            <a:r>
              <a:rPr lang="es-ES" sz="1200" kern="1200" dirty="0" err="1" smtClean="0">
                <a:solidFill>
                  <a:schemeClr val="tx1"/>
                </a:solidFill>
                <a:effectLst/>
                <a:latin typeface="+mn-lt"/>
                <a:ea typeface="+mn-ea"/>
                <a:cs typeface="+mn-cs"/>
              </a:rPr>
              <a:t>cont</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utilizator</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cadrul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aplicației</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vizualiza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atât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feedbackului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cât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și</a:t>
            </a:r>
            <a:r>
              <a:rPr lang="es-ES" sz="1200" kern="1200" dirty="0" smtClean="0">
                <a:solidFill>
                  <a:schemeClr val="tx1"/>
                </a:solidFill>
                <a:effectLst/>
                <a:latin typeface="+mn-lt"/>
                <a:ea typeface="+mn-ea"/>
                <a:cs typeface="+mn-cs"/>
              </a:rPr>
              <a:t> a </a:t>
            </a:r>
            <a:r>
              <a:rPr lang="es-ES" sz="1200" kern="1200" dirty="0" err="1" smtClean="0">
                <a:solidFill>
                  <a:schemeClr val="tx1"/>
                </a:solidFill>
                <a:effectLst/>
                <a:latin typeface="+mn-lt"/>
                <a:ea typeface="+mn-ea"/>
                <a:cs typeface="+mn-cs"/>
              </a:rPr>
              <a:t>oricărui</a:t>
            </a:r>
            <a:r>
              <a:rPr lang="es-ES" sz="1200" kern="1200" dirty="0" smtClean="0">
                <a:solidFill>
                  <a:schemeClr val="tx1"/>
                </a:solidFill>
                <a:effectLst/>
                <a:latin typeface="+mn-lt"/>
                <a:ea typeface="+mn-ea"/>
                <a:cs typeface="+mn-cs"/>
              </a:rPr>
              <a:t> profesor </a:t>
            </a:r>
            <a:r>
              <a:rPr lang="es-ES" sz="1200" kern="1200" dirty="0" err="1" smtClean="0">
                <a:solidFill>
                  <a:schemeClr val="tx1"/>
                </a:solidFill>
                <a:effectLst/>
                <a:latin typeface="+mn-lt"/>
                <a:ea typeface="+mn-ea"/>
                <a:cs typeface="+mn-cs"/>
              </a:rPr>
              <a:t>din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cadrul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facultății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care</a:t>
            </a:r>
            <a:r>
              <a:rPr lang="es-ES" sz="1200" kern="1200" dirty="0" smtClean="0">
                <a:solidFill>
                  <a:schemeClr val="tx1"/>
                </a:solidFill>
                <a:effectLst/>
                <a:latin typeface="+mn-lt"/>
                <a:ea typeface="+mn-ea"/>
                <a:cs typeface="+mn-cs"/>
              </a:rPr>
              <a:t> am </a:t>
            </a:r>
            <a:r>
              <a:rPr lang="es-ES" sz="1200" kern="1200" dirty="0" err="1" smtClean="0">
                <a:solidFill>
                  <a:schemeClr val="tx1"/>
                </a:solidFill>
                <a:effectLst/>
                <a:latin typeface="+mn-lt"/>
                <a:ea typeface="+mn-ea"/>
                <a:cs typeface="+mn-cs"/>
              </a:rPr>
              <a:t>dreptul</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administrator</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26</a:t>
            </a:fld>
            <a:endParaRPr lang="ro-RO"/>
          </a:p>
        </p:txBody>
      </p:sp>
    </p:spTree>
    <p:extLst>
      <p:ext uri="{BB962C8B-B14F-4D97-AF65-F5344CB8AC3E}">
        <p14:creationId xmlns:p14="http://schemas.microsoft.com/office/powerpoint/2010/main" val="1658495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deține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atât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statistici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generale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despre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toți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profesorii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cât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și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particulare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pentru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profesor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parte, </a:t>
            </a:r>
            <a:r>
              <a:rPr lang="es-ES" sz="1200" kern="1200" dirty="0" err="1" smtClean="0">
                <a:solidFill>
                  <a:schemeClr val="tx1"/>
                </a:solidFill>
                <a:effectLst/>
                <a:latin typeface="+mn-lt"/>
                <a:ea typeface="+mn-ea"/>
                <a:cs typeface="+mn-cs"/>
              </a:rPr>
              <a:t>inclusiv</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rezultatele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mele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realiza </a:t>
            </a:r>
            <a:r>
              <a:rPr lang="es-ES" sz="1200" kern="1200" dirty="0" err="1" smtClean="0">
                <a:solidFill>
                  <a:schemeClr val="tx1"/>
                </a:solidFill>
                <a:effectLst/>
                <a:latin typeface="+mn-lt"/>
                <a:ea typeface="+mn-ea"/>
                <a:cs typeface="+mn-cs"/>
              </a:rPr>
              <a:t>operați</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adaugare</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ștergere</a:t>
            </a:r>
            <a:r>
              <a:rPr lang="es-ES" sz="1200" kern="1200" dirty="0" smtClean="0">
                <a:solidFill>
                  <a:schemeClr val="tx1"/>
                </a:solidFill>
                <a:effectLst/>
                <a:latin typeface="+mn-lt"/>
                <a:ea typeface="+mn-ea"/>
                <a:cs typeface="+mn-cs"/>
              </a:rPr>
              <a:t>/modificare </a:t>
            </a:r>
            <a:r>
              <a:rPr lang="es-ES" sz="1200" kern="1200" dirty="0" err="1" smtClean="0">
                <a:solidFill>
                  <a:schemeClr val="tx1"/>
                </a:solidFill>
                <a:effectLst/>
                <a:latin typeface="+mn-lt"/>
                <a:ea typeface="+mn-ea"/>
                <a:cs typeface="+mn-cs"/>
              </a:rPr>
              <a:t>pentru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dintre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entitățile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student</a:t>
            </a:r>
            <a:r>
              <a:rPr lang="es-ES" sz="1200" kern="1200" dirty="0" smtClean="0">
                <a:solidFill>
                  <a:schemeClr val="tx1"/>
                </a:solidFill>
                <a:effectLst/>
                <a:latin typeface="+mn-lt"/>
                <a:ea typeface="+mn-ea"/>
                <a:cs typeface="+mn-cs"/>
              </a:rPr>
              <a:t>/profesor/grupa/</a:t>
            </a:r>
            <a:r>
              <a:rPr lang="es-ES" sz="1200" kern="1200" dirty="0" err="1" smtClean="0">
                <a:solidFill>
                  <a:schemeClr val="tx1"/>
                </a:solidFill>
                <a:effectLst/>
                <a:latin typeface="+mn-lt"/>
                <a:ea typeface="+mn-ea"/>
                <a:cs typeface="+mn-cs"/>
              </a:rPr>
              <a:t>specializare</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an</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studiu</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curs</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intrebare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vizualiza</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informațiile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din</a:t>
            </a:r>
            <a:r>
              <a:rPr lang="es-ES" sz="1200" kern="1200" dirty="0" smtClean="0">
                <a:solidFill>
                  <a:schemeClr val="tx1"/>
                </a:solidFill>
                <a:effectLst/>
                <a:latin typeface="+mn-lt"/>
                <a:ea typeface="+mn-ea"/>
                <a:cs typeface="+mn-cs"/>
              </a:rPr>
              <a:t> baza de date </a:t>
            </a:r>
            <a:r>
              <a:rPr lang="es-ES" sz="1200" kern="1200" dirty="0" err="1" smtClean="0">
                <a:solidFill>
                  <a:schemeClr val="tx1"/>
                </a:solidFill>
                <a:effectLst/>
                <a:latin typeface="+mn-lt"/>
                <a:ea typeface="+mn-ea"/>
                <a:cs typeface="+mn-cs"/>
              </a:rPr>
              <a:t>cu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ajutorul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interfaței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aplicației</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27</a:t>
            </a:fld>
            <a:endParaRPr lang="ro-RO"/>
          </a:p>
        </p:txBody>
      </p:sp>
    </p:spTree>
    <p:extLst>
      <p:ext uri="{BB962C8B-B14F-4D97-AF65-F5344CB8AC3E}">
        <p14:creationId xmlns:p14="http://schemas.microsoft.com/office/powerpoint/2010/main" val="680522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importa </a:t>
            </a:r>
            <a:r>
              <a:rPr lang="es-ES" sz="1200" kern="1200" dirty="0" err="1" smtClean="0">
                <a:solidFill>
                  <a:schemeClr val="tx1"/>
                </a:solidFill>
                <a:effectLst/>
                <a:latin typeface="+mn-lt"/>
                <a:ea typeface="+mn-ea"/>
                <a:cs typeface="+mn-cs"/>
              </a:rPr>
              <a:t>informații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baza de date </a:t>
            </a:r>
            <a:r>
              <a:rPr lang="es-ES" sz="1200" kern="1200" dirty="0" err="1" smtClean="0">
                <a:solidFill>
                  <a:schemeClr val="tx1"/>
                </a:solidFill>
                <a:effectLst/>
                <a:latin typeface="+mn-lt"/>
                <a:ea typeface="+mn-ea"/>
                <a:cs typeface="+mn-cs"/>
              </a:rPr>
              <a:t>cu</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ajutorul</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butonului</a:t>
            </a:r>
            <a:r>
              <a:rPr lang="es-ES" sz="1200" kern="1200" dirty="0" smtClean="0">
                <a:solidFill>
                  <a:schemeClr val="tx1"/>
                </a:solidFill>
                <a:effectLst/>
                <a:latin typeface="+mn-lt"/>
                <a:ea typeface="+mn-ea"/>
                <a:cs typeface="+mn-cs"/>
              </a:rPr>
              <a:t> de </a:t>
            </a:r>
            <a:r>
              <a:rPr lang="es-ES" sz="1200" kern="1200" dirty="0" err="1" smtClean="0">
                <a:solidFill>
                  <a:schemeClr val="tx1"/>
                </a:solidFill>
                <a:effectLst/>
                <a:latin typeface="+mn-lt"/>
                <a:ea typeface="+mn-ea"/>
                <a:cs typeface="+mn-cs"/>
              </a:rPr>
              <a:t>import</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entitate</a:t>
            </a:r>
            <a:r>
              <a:rPr lang="es-ES" sz="1200" kern="1200" dirty="0" smtClean="0">
                <a:solidFill>
                  <a:schemeClr val="tx1"/>
                </a:solidFill>
                <a:effectLst/>
                <a:latin typeface="+mn-lt"/>
                <a:ea typeface="+mn-ea"/>
                <a:cs typeface="+mn-cs"/>
              </a:rPr>
              <a:t> de pe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pagină</a:t>
            </a:r>
            <a:r>
              <a:rPr lang="es-ES" sz="1200" kern="1200" dirty="0" smtClean="0">
                <a:solidFill>
                  <a:schemeClr val="tx1"/>
                </a:solidFill>
                <a:effectLst/>
                <a:latin typeface="+mn-lt"/>
                <a:ea typeface="+mn-ea"/>
                <a:cs typeface="+mn-cs"/>
              </a:rPr>
              <a:t> a </a:t>
            </a:r>
            <a:r>
              <a:rPr lang="es-ES" sz="1200" kern="1200" dirty="0" err="1" smtClean="0">
                <a:solidFill>
                  <a:schemeClr val="tx1"/>
                </a:solidFill>
                <a:effectLst/>
                <a:latin typeface="+mn-lt"/>
                <a:ea typeface="+mn-ea"/>
                <a:cs typeface="+mn-cs"/>
              </a:rPr>
              <a:t>fiecărei</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entitate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în</a:t>
            </a:r>
            <a:r>
              <a:rPr lang="es-ES" sz="1200" kern="1200" dirty="0" smtClean="0">
                <a:solidFill>
                  <a:schemeClr val="tx1"/>
                </a:solidFill>
                <a:effectLst/>
                <a:latin typeface="+mn-lt"/>
                <a:ea typeface="+mn-ea"/>
                <a:cs typeface="+mn-cs"/>
              </a:rPr>
              <a:t> parte.</a:t>
            </a:r>
            <a:endParaRPr lang="ro-RO"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Ca </a:t>
            </a:r>
            <a:r>
              <a:rPr lang="es-ES" sz="1200" kern="1200" dirty="0" err="1" smtClean="0">
                <a:solidFill>
                  <a:schemeClr val="tx1"/>
                </a:solidFill>
                <a:effectLst/>
                <a:latin typeface="+mn-lt"/>
                <a:ea typeface="+mn-ea"/>
                <a:cs typeface="+mn-cs"/>
              </a:rPr>
              <a:t>admin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pot</a:t>
            </a:r>
            <a:r>
              <a:rPr lang="es-ES" sz="1200" kern="1200" dirty="0" smtClean="0">
                <a:solidFill>
                  <a:schemeClr val="tx1"/>
                </a:solidFill>
                <a:effectLst/>
                <a:latin typeface="+mn-lt"/>
                <a:ea typeface="+mn-ea"/>
                <a:cs typeface="+mn-cs"/>
              </a:rPr>
              <a:t> exporta </a:t>
            </a:r>
            <a:r>
              <a:rPr lang="es-ES" sz="1200" kern="1200" dirty="0" err="1" smtClean="0">
                <a:solidFill>
                  <a:schemeClr val="tx1"/>
                </a:solidFill>
                <a:effectLst/>
                <a:latin typeface="+mn-lt"/>
                <a:ea typeface="+mn-ea"/>
                <a:cs typeface="+mn-cs"/>
              </a:rPr>
              <a:t>datele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despre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fiecare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entitate</a:t>
            </a:r>
            <a:r>
              <a:rPr lang="es-ES" sz="1200" kern="1200" dirty="0" smtClean="0">
                <a:solidFill>
                  <a:schemeClr val="tx1"/>
                </a:solidFill>
                <a:effectLst/>
                <a:latin typeface="+mn-lt"/>
                <a:ea typeface="+mn-ea"/>
                <a:cs typeface="+mn-cs"/>
              </a:rPr>
              <a:t>.</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28</a:t>
            </a:fld>
            <a:endParaRPr lang="ro-RO"/>
          </a:p>
        </p:txBody>
      </p:sp>
    </p:spTree>
    <p:extLst>
      <p:ext uri="{BB962C8B-B14F-4D97-AF65-F5344CB8AC3E}">
        <p14:creationId xmlns:p14="http://schemas.microsoft.com/office/powerpoint/2010/main" val="1043081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Activitatea</a:t>
            </a:r>
            <a:r>
              <a:rPr lang="ro-RO" baseline="0" dirty="0" smtClean="0"/>
              <a:t> adminului este...</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29</a:t>
            </a:fld>
            <a:endParaRPr lang="ro-RO"/>
          </a:p>
        </p:txBody>
      </p:sp>
    </p:spTree>
    <p:extLst>
      <p:ext uri="{BB962C8B-B14F-4D97-AF65-F5344CB8AC3E}">
        <p14:creationId xmlns:p14="http://schemas.microsoft.com/office/powerpoint/2010/main" val="3398200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200" b="1"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Pe parcursul dezvoltării acestei aplicații deși am întâmpinat multe probleme atât de informatică, cât și de comunicare cu clientul, avand cerințe noi de la o întâlnire la alta, tot am reușit de a duce la bun sfârșit lucrarea de licența, după cum altfel mi-am propus. Deși comunicarea cu mai mult decât un client, mi-a provocat probleme în realizarea proiectului sau chiar mai mult m-a blocat din a continua cum doream contruirea aplicației, deoarece fiecare client avea deja prestabilite anumite criterii, la care tot mai adauga pe parcurs cerințe noi care uneori nu puteau fi implementate, acestea nefiind menționate de la început, nu m-a împiedicat din a mai continua la aplicație sau din a ma face sa renunț la realizarea unei astfel de platorme, ba chiar mai mult mi-a crescut interesul, mi-a crescut dorința de a continua pentru a putea ajunge în punctul vizualizării atât fericirea clientului de a deține o aplicație dupa cerințele lui cât și vizualizarea prodului final.</a:t>
            </a:r>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30</a:t>
            </a:fld>
            <a:endParaRPr lang="ro-RO"/>
          </a:p>
        </p:txBody>
      </p:sp>
    </p:spTree>
    <p:extLst>
      <p:ext uri="{BB962C8B-B14F-4D97-AF65-F5344CB8AC3E}">
        <p14:creationId xmlns:p14="http://schemas.microsoft.com/office/powerpoint/2010/main" val="86320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Cum a pornit problema pentru care am optat aceasta</a:t>
            </a:r>
            <a:r>
              <a:rPr lang="ro-RO" baseline="0" dirty="0" smtClean="0"/>
              <a:t> tema de licență</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4</a:t>
            </a:fld>
            <a:endParaRPr lang="ro-RO"/>
          </a:p>
        </p:txBody>
      </p:sp>
    </p:spTree>
    <p:extLst>
      <p:ext uri="{BB962C8B-B14F-4D97-AF65-F5344CB8AC3E}">
        <p14:creationId xmlns:p14="http://schemas.microsoft.com/office/powerpoint/2010/main" val="2011661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-comunicarea</a:t>
            </a:r>
            <a:r>
              <a:rPr lang="ro-RO" baseline="0" dirty="0" smtClean="0"/>
              <a:t> cu clientul</a:t>
            </a:r>
          </a:p>
          <a:p>
            <a:r>
              <a:rPr lang="ro-RO" baseline="0" dirty="0" smtClean="0"/>
              <a:t>-realizarea unui proiect pe cont propriu</a:t>
            </a:r>
          </a:p>
          <a:p>
            <a:r>
              <a:rPr lang="ro-RO" baseline="0" dirty="0" smtClean="0"/>
              <a:t>-fixarea mai bine a tehnologiilor folosite</a:t>
            </a:r>
          </a:p>
          <a:p>
            <a:endParaRPr lang="ro-RO" baseline="0" dirty="0" smtClean="0"/>
          </a:p>
          <a:p>
            <a:r>
              <a:rPr lang="ro-RO" baseline="0" dirty="0" smtClean="0"/>
              <a:t>-presare de timp de catre clienti</a:t>
            </a:r>
          </a:p>
          <a:p>
            <a:r>
              <a:rPr lang="ro-RO" baseline="0" dirty="0" smtClean="0"/>
              <a:t>-lucru cu clienti in numar mai mare</a:t>
            </a:r>
          </a:p>
          <a:p>
            <a:r>
              <a:rPr lang="ro-RO" baseline="0" dirty="0" smtClean="0"/>
              <a:t>-multumirea tuturor clientilor</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31</a:t>
            </a:fld>
            <a:endParaRPr lang="ro-RO"/>
          </a:p>
        </p:txBody>
      </p:sp>
    </p:spTree>
    <p:extLst>
      <p:ext uri="{BB962C8B-B14F-4D97-AF65-F5344CB8AC3E}">
        <p14:creationId xmlns:p14="http://schemas.microsoft.com/office/powerpoint/2010/main" val="3145382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32</a:t>
            </a:fld>
            <a:endParaRPr lang="ro-RO"/>
          </a:p>
        </p:txBody>
      </p:sp>
    </p:spTree>
    <p:extLst>
      <p:ext uri="{BB962C8B-B14F-4D97-AF65-F5344CB8AC3E}">
        <p14:creationId xmlns:p14="http://schemas.microsoft.com/office/powerpoint/2010/main" val="1495277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latin typeface="+mn-lt"/>
                <a:ea typeface="+mn-ea"/>
                <a:cs typeface="+mn-cs"/>
              </a:rPr>
              <a:t>După cum bine știm, aplicațiile online mereu pot fi îmbunătățite, așadar ceea ce aș dori să modific sau să se adauge în viitor la această aplicație este posibilitatea de administrator pe departament, ceea ce include schimbarea unei tabele din baza de date pentru o eficiență mai bună din punct de vedere a timpului astfel încât fiecare administrator de pe departament din cadrul facultății va putea gestiona baza lui de date, micșorând sarcinile administatorului principal. De asemenea și acum exista posibilitatea a mai mulți administratori în aplicație la fiecare facultate, dar fără avantajul de a gestiona doar baza de date a departamentul în care aparține.</a:t>
            </a:r>
            <a:endParaRPr lang="ro-RO" dirty="0" smtClean="0"/>
          </a:p>
          <a:p>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33</a:t>
            </a:fld>
            <a:endParaRPr lang="ro-RO"/>
          </a:p>
        </p:txBody>
      </p:sp>
    </p:spTree>
    <p:extLst>
      <p:ext uri="{BB962C8B-B14F-4D97-AF65-F5344CB8AC3E}">
        <p14:creationId xmlns:p14="http://schemas.microsoft.com/office/powerpoint/2010/main" val="2943198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O alta modificare care aș dori sau s-ar putea realiza ar fi logarea cu facebook pentru studenți, cu o verificare pentru a nu permite conectarea oricărei persoane din afara facultății. Logarea cu facebook este o modalitate de logare mai usoară decât logarea clasica cu număr matricol și cnp pentru studenți, dar de asemenea are și ea părțile ei negative la care trebuie găsite soluții, precum accesarea posibilității logării cu facebook doar a studenților a caror adresa de mail de pe platforma facebook coincide cu adresa de email din baza de date a aplicației.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34</a:t>
            </a:fld>
            <a:endParaRPr lang="ro-RO"/>
          </a:p>
        </p:txBody>
      </p:sp>
    </p:spTree>
    <p:extLst>
      <p:ext uri="{BB962C8B-B14F-4D97-AF65-F5344CB8AC3E}">
        <p14:creationId xmlns:p14="http://schemas.microsoft.com/office/powerpoint/2010/main" val="2593656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Și nu în ultimul rând o alta modificare pe care țin să preciez că ar ușura munca administratorului, este posibilitatea de introducere a informaților în baza de date printr-un import a unui scrip sql. Motiv pentru care nu am impletat acest lucru este pentru ca mi-a fost cerut implementarea importului csv a fiecărei tabele in parte, ceea ce reprezintă două importuri pe anumite entități.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35</a:t>
            </a:fld>
            <a:endParaRPr lang="ro-RO"/>
          </a:p>
        </p:txBody>
      </p:sp>
    </p:spTree>
    <p:extLst>
      <p:ext uri="{BB962C8B-B14F-4D97-AF65-F5344CB8AC3E}">
        <p14:creationId xmlns:p14="http://schemas.microsoft.com/office/powerpoint/2010/main" val="1099605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Și nu în ultimul rând o alta modificare pe care țin să preciez că ar ușura munca administratorului, este posibilitatea de introducere a informaților în baza de date printr-un import a unui scrip sql. Motiv pentru care nu am impletat acest lucru este pentru ca mi-a fost cerut implementarea importului csv a fiecărei tabele in parte, ceea ce reprezintă două importuri pe anumite entități.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38</a:t>
            </a:fld>
            <a:endParaRPr lang="ro-RO"/>
          </a:p>
        </p:txBody>
      </p:sp>
    </p:spTree>
    <p:extLst>
      <p:ext uri="{BB962C8B-B14F-4D97-AF65-F5344CB8AC3E}">
        <p14:creationId xmlns:p14="http://schemas.microsoft.com/office/powerpoint/2010/main" val="109960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Care au fost abordare</a:t>
            </a:r>
            <a:r>
              <a:rPr lang="ro-RO" baseline="0" dirty="0" smtClean="0"/>
              <a:t> in trecut?</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5</a:t>
            </a:fld>
            <a:endParaRPr lang="ro-RO"/>
          </a:p>
        </p:txBody>
      </p:sp>
    </p:spTree>
    <p:extLst>
      <p:ext uri="{BB962C8B-B14F-4D97-AF65-F5344CB8AC3E}">
        <p14:creationId xmlns:p14="http://schemas.microsoft.com/office/powerpoint/2010/main" val="4057020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Cum am putut</a:t>
            </a:r>
            <a:r>
              <a:rPr lang="ro-RO" baseline="0" dirty="0" smtClean="0"/>
              <a:t>  rezolva problema clienților?</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6</a:t>
            </a:fld>
            <a:endParaRPr lang="ro-RO"/>
          </a:p>
        </p:txBody>
      </p:sp>
    </p:spTree>
    <p:extLst>
      <p:ext uri="{BB962C8B-B14F-4D97-AF65-F5344CB8AC3E}">
        <p14:creationId xmlns:p14="http://schemas.microsoft.com/office/powerpoint/2010/main" val="56657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Care sunt concluziile după</a:t>
            </a:r>
            <a:r>
              <a:rPr lang="ro-RO" baseline="0" dirty="0" smtClean="0"/>
              <a:t> finalizarea proiectul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7</a:t>
            </a:fld>
            <a:endParaRPr lang="ro-RO"/>
          </a:p>
        </p:txBody>
      </p:sp>
    </p:spTree>
    <p:extLst>
      <p:ext uri="{BB962C8B-B14F-4D97-AF65-F5344CB8AC3E}">
        <p14:creationId xmlns:p14="http://schemas.microsoft.com/office/powerpoint/2010/main" val="338246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Ce poate fi adaugat la această aplicație?</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8</a:t>
            </a:fld>
            <a:endParaRPr lang="ro-RO"/>
          </a:p>
        </p:txBody>
      </p:sp>
    </p:spTree>
    <p:extLst>
      <p:ext uri="{BB962C8B-B14F-4D97-AF65-F5344CB8AC3E}">
        <p14:creationId xmlns:p14="http://schemas.microsoft.com/office/powerpoint/2010/main" val="4158138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Și nu în</a:t>
            </a:r>
            <a:r>
              <a:rPr lang="ro-RO" baseline="0" dirty="0" smtClean="0"/>
              <a:t> ultimul rând, doresc să vă realizez un mic demo prin care demontrez funcționalitatea aplicației</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9</a:t>
            </a:fld>
            <a:endParaRPr lang="ro-RO"/>
          </a:p>
        </p:txBody>
      </p:sp>
    </p:spTree>
    <p:extLst>
      <p:ext uri="{BB962C8B-B14F-4D97-AF65-F5344CB8AC3E}">
        <p14:creationId xmlns:p14="http://schemas.microsoft.com/office/powerpoint/2010/main" val="146797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Această lucrare de licență oferă posibilitatea de creare a unui canal de comunicare indirect între un profesor și un student avănd ca și scop principal evaluarea cadrelor didactice prin expunerea de păreri/sugesti/nemulțumiri a fiecăui student în parte pe baza unui număr de  întrebări limitate. </a:t>
            </a:r>
            <a:r>
              <a:rPr lang="es-ES" sz="1200" kern="1200" dirty="0" smtClean="0">
                <a:solidFill>
                  <a:schemeClr val="tx1"/>
                </a:solidFill>
                <a:effectLst/>
                <a:latin typeface="+mn-lt"/>
                <a:ea typeface="+mn-ea"/>
                <a:cs typeface="+mn-cs"/>
              </a:rPr>
              <a:t>“</a:t>
            </a:r>
            <a:r>
              <a:rPr lang="ro-RO" sz="1200" kern="1200" dirty="0" smtClean="0">
                <a:solidFill>
                  <a:schemeClr val="tx1"/>
                </a:solidFill>
                <a:effectLst/>
                <a:latin typeface="+mn-lt"/>
                <a:ea typeface="+mn-ea"/>
                <a:cs typeface="+mn-cs"/>
              </a:rPr>
              <a:t>Aplicația de feedback</a:t>
            </a:r>
            <a:r>
              <a:rPr lang="es-ES" sz="1200" kern="1200" dirty="0" smtClean="0">
                <a:solidFill>
                  <a:schemeClr val="tx1"/>
                </a:solidFill>
                <a:effectLst/>
                <a:latin typeface="+mn-lt"/>
                <a:ea typeface="+mn-ea"/>
                <a:cs typeface="+mn-cs"/>
              </a:rPr>
              <a:t>” este </a:t>
            </a:r>
            <a:r>
              <a:rPr lang="ro-RO" sz="1200" kern="1200" dirty="0" smtClean="0">
                <a:solidFill>
                  <a:schemeClr val="tx1"/>
                </a:solidFill>
                <a:effectLst/>
                <a:latin typeface="+mn-lt"/>
                <a:ea typeface="+mn-ea"/>
                <a:cs typeface="+mn-cs"/>
              </a:rPr>
              <a:t>destinată doar la nivel universitar deoarece are contact doar cu personalul din cadrul fiecărei facultați în parte precum studenții și profesorii. Legătura dintre un student și un profesor este dată de următoarea procedura</a:t>
            </a:r>
            <a:r>
              <a:rPr lang="es-ES" sz="1200" kern="120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un student oferă răspunsurile la fiecare întrebare în parte pentru fiecare profesor a fiecărei materii avute în semestrul anului universitar curent, iar un profesor poate vizualiza raspunsurile finale pe fiecare materie pe care o deține făcându-se o medie per notele studenților per materie. Fiind o aplicație web ce necesită interacțiunea cu un client atât student cât și profesor este necesar nevoie de un administrator care gestionează informațiile din baza de date, dar totodată poate vizualiza informațiile întregului cadru didactic .</a:t>
            </a:r>
            <a:endParaRPr lang="ro-RO" dirty="0"/>
          </a:p>
        </p:txBody>
      </p:sp>
      <p:sp>
        <p:nvSpPr>
          <p:cNvPr id="4" name="Slide Number Placeholder 3"/>
          <p:cNvSpPr>
            <a:spLocks noGrp="1"/>
          </p:cNvSpPr>
          <p:nvPr>
            <p:ph type="sldNum" sz="quarter" idx="10"/>
          </p:nvPr>
        </p:nvSpPr>
        <p:spPr/>
        <p:txBody>
          <a:bodyPr/>
          <a:lstStyle/>
          <a:p>
            <a:fld id="{22EDA5FE-AF67-4C1C-A585-4ACF5843C0A3}" type="slidenum">
              <a:rPr lang="ro-RO" smtClean="0"/>
              <a:t>10</a:t>
            </a:fld>
            <a:endParaRPr lang="ro-RO"/>
          </a:p>
        </p:txBody>
      </p:sp>
    </p:spTree>
    <p:extLst>
      <p:ext uri="{BB962C8B-B14F-4D97-AF65-F5344CB8AC3E}">
        <p14:creationId xmlns:p14="http://schemas.microsoft.com/office/powerpoint/2010/main" val="95215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307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808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673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909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78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456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1D8BD707-D9CF-40AE-B4C6-C98DA3205C09}" type="datetimeFigureOut">
              <a:rPr lang="en-US" smtClean="0"/>
              <a:pPr/>
              <a:t>6/27/2019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905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1D8BD707-D9CF-40AE-B4C6-C98DA3205C09}" type="datetimeFigureOut">
              <a:rPr lang="en-US" smtClean="0"/>
              <a:pPr/>
              <a:t>6/27/2019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2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90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29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19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5000" r="-3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34736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hyperlink" Target="https://codehangar.io/content/images/2015/11/Screen-Shot-2015-11-20-at-11-02-56-AM.png" TargetMode="External"/><Relationship Id="rId4" Type="http://schemas.openxmlformats.org/officeDocument/2006/relationships/hyperlink" Target="https://www.eleapsoftware.com/wp-content/uploads/2018/11/employee-survey-questions-are-essential-for-providing-effective-training-feedback.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2130425"/>
            <a:ext cx="4953000" cy="1470025"/>
          </a:xfrm>
        </p:spPr>
        <p:txBody>
          <a:bodyPr>
            <a:normAutofit fontScale="90000"/>
          </a:bodyPr>
          <a:lstStyle/>
          <a:p>
            <a:r>
              <a:rPr lang="es-ES" b="1" dirty="0"/>
              <a:t>Aplica</a:t>
            </a:r>
            <a:r>
              <a:rPr lang="ro-RO" b="1" dirty="0"/>
              <a:t>ție de feedback </a:t>
            </a:r>
            <a:r>
              <a:rPr lang="ro-RO" dirty="0"/>
              <a:t/>
            </a:r>
            <a:br>
              <a:rPr lang="ro-RO" dirty="0"/>
            </a:br>
            <a:endParaRPr lang="ro-RO" dirty="0"/>
          </a:p>
        </p:txBody>
      </p:sp>
      <p:sp>
        <p:nvSpPr>
          <p:cNvPr id="3" name="Subtitle 2"/>
          <p:cNvSpPr>
            <a:spLocks noGrp="1"/>
          </p:cNvSpPr>
          <p:nvPr>
            <p:ph type="subTitle" idx="1"/>
          </p:nvPr>
        </p:nvSpPr>
        <p:spPr>
          <a:xfrm>
            <a:off x="3657600" y="3048000"/>
            <a:ext cx="5334000" cy="1066800"/>
          </a:xfrm>
        </p:spPr>
        <p:txBody>
          <a:bodyPr>
            <a:normAutofit/>
          </a:bodyPr>
          <a:lstStyle/>
          <a:p>
            <a:r>
              <a:rPr lang="ro-RO" sz="2000" b="1" dirty="0" smtClean="0">
                <a:solidFill>
                  <a:schemeClr val="tx1"/>
                </a:solidFill>
              </a:rPr>
              <a:t>~ aplicație de îmbunatățire a calității învățământului superior prin colectarea de feedback constructiv ~</a:t>
            </a:r>
            <a:endParaRPr lang="ro-RO" sz="2000" dirty="0">
              <a:solidFill>
                <a:schemeClr val="tx1"/>
              </a:solidFill>
            </a:endParaRPr>
          </a:p>
        </p:txBody>
      </p:sp>
      <p:sp>
        <p:nvSpPr>
          <p:cNvPr id="5" name="TextBox 4"/>
          <p:cNvSpPr txBox="1"/>
          <p:nvPr/>
        </p:nvSpPr>
        <p:spPr>
          <a:xfrm>
            <a:off x="5334000" y="5562600"/>
            <a:ext cx="2705100" cy="369332"/>
          </a:xfrm>
          <a:prstGeom prst="rect">
            <a:avLst/>
          </a:prstGeom>
          <a:noFill/>
        </p:spPr>
        <p:txBody>
          <a:bodyPr wrap="square" rtlCol="0">
            <a:spAutoFit/>
          </a:bodyPr>
          <a:lstStyle/>
          <a:p>
            <a:r>
              <a:rPr lang="ro-RO" dirty="0" smtClean="0"/>
              <a:t>Jitaru Mădălina</a:t>
            </a:r>
            <a:endParaRPr lang="ro-RO" dirty="0"/>
          </a:p>
        </p:txBody>
      </p:sp>
      <p:sp>
        <p:nvSpPr>
          <p:cNvPr id="6" name="TextBox 5"/>
          <p:cNvSpPr txBox="1"/>
          <p:nvPr/>
        </p:nvSpPr>
        <p:spPr>
          <a:xfrm>
            <a:off x="5314950" y="6022848"/>
            <a:ext cx="3581400" cy="369332"/>
          </a:xfrm>
          <a:prstGeom prst="rect">
            <a:avLst/>
          </a:prstGeom>
          <a:noFill/>
        </p:spPr>
        <p:txBody>
          <a:bodyPr wrap="square" rtlCol="0">
            <a:spAutoFit/>
          </a:bodyPr>
          <a:lstStyle/>
          <a:p>
            <a:r>
              <a:rPr lang="ro-RO" dirty="0" smtClean="0"/>
              <a:t>Prof. Lect. Dr. Vârlan Cosmin-Nicolae</a:t>
            </a:r>
            <a:endParaRPr lang="ro-RO" dirty="0"/>
          </a:p>
        </p:txBody>
      </p:sp>
    </p:spTree>
    <p:extLst>
      <p:ext uri="{BB962C8B-B14F-4D97-AF65-F5344CB8AC3E}">
        <p14:creationId xmlns:p14="http://schemas.microsoft.com/office/powerpoint/2010/main" val="4158579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sz="half" idx="1"/>
          </p:nvPr>
        </p:nvSpPr>
        <p:spPr>
          <a:xfrm>
            <a:off x="1371600" y="1600200"/>
            <a:ext cx="7086600" cy="4525963"/>
          </a:xfrm>
        </p:spPr>
        <p:txBody>
          <a:bodyPr/>
          <a:lstStyle/>
          <a:p>
            <a:pPr>
              <a:lnSpc>
                <a:spcPct val="200000"/>
              </a:lnSpc>
            </a:pPr>
            <a:r>
              <a:rPr lang="ro-RO" dirty="0" smtClean="0"/>
              <a:t>Abstract</a:t>
            </a:r>
          </a:p>
        </p:txBody>
      </p:sp>
    </p:spTree>
    <p:extLst>
      <p:ext uri="{BB962C8B-B14F-4D97-AF65-F5344CB8AC3E}">
        <p14:creationId xmlns:p14="http://schemas.microsoft.com/office/powerpoint/2010/main" val="1404255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sz="half" idx="1"/>
          </p:nvPr>
        </p:nvSpPr>
        <p:spPr>
          <a:xfrm>
            <a:off x="1371600" y="1600200"/>
            <a:ext cx="7086600" cy="4525963"/>
          </a:xfrm>
        </p:spPr>
        <p:txBody>
          <a:bodyPr/>
          <a:lstStyle/>
          <a:p>
            <a:pPr>
              <a:lnSpc>
                <a:spcPct val="200000"/>
              </a:lnSpc>
            </a:pPr>
            <a:r>
              <a:rPr lang="ro-RO" dirty="0" smtClean="0"/>
              <a:t>Abstract</a:t>
            </a:r>
          </a:p>
          <a:p>
            <a:pPr>
              <a:lnSpc>
                <a:spcPct val="200000"/>
              </a:lnSpc>
            </a:pPr>
            <a:r>
              <a:rPr lang="ro-RO" dirty="0" smtClean="0"/>
              <a:t>Motivație</a:t>
            </a:r>
          </a:p>
        </p:txBody>
      </p:sp>
    </p:spTree>
    <p:extLst>
      <p:ext uri="{BB962C8B-B14F-4D97-AF65-F5344CB8AC3E}">
        <p14:creationId xmlns:p14="http://schemas.microsoft.com/office/powerpoint/2010/main" val="2326126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sz="half" idx="1"/>
          </p:nvPr>
        </p:nvSpPr>
        <p:spPr>
          <a:xfrm>
            <a:off x="1371600" y="1600200"/>
            <a:ext cx="7086600" cy="4525963"/>
          </a:xfrm>
        </p:spPr>
        <p:txBody>
          <a:bodyPr/>
          <a:lstStyle/>
          <a:p>
            <a:pPr>
              <a:lnSpc>
                <a:spcPct val="200000"/>
              </a:lnSpc>
            </a:pPr>
            <a:r>
              <a:rPr lang="ro-RO" dirty="0" smtClean="0"/>
              <a:t>Abstract</a:t>
            </a:r>
          </a:p>
          <a:p>
            <a:pPr>
              <a:lnSpc>
                <a:spcPct val="200000"/>
              </a:lnSpc>
            </a:pPr>
            <a:r>
              <a:rPr lang="ro-RO" dirty="0" smtClean="0"/>
              <a:t>Motivație</a:t>
            </a:r>
          </a:p>
          <a:p>
            <a:pPr>
              <a:lnSpc>
                <a:spcPct val="200000"/>
              </a:lnSpc>
            </a:pPr>
            <a:r>
              <a:rPr lang="ro-RO" dirty="0" smtClean="0"/>
              <a:t>Context</a:t>
            </a:r>
          </a:p>
        </p:txBody>
      </p:sp>
    </p:spTree>
    <p:extLst>
      <p:ext uri="{BB962C8B-B14F-4D97-AF65-F5344CB8AC3E}">
        <p14:creationId xmlns:p14="http://schemas.microsoft.com/office/powerpoint/2010/main" val="402996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sz="half" idx="1"/>
          </p:nvPr>
        </p:nvSpPr>
        <p:spPr>
          <a:xfrm>
            <a:off x="1371600" y="1600200"/>
            <a:ext cx="7086600" cy="4525963"/>
          </a:xfrm>
        </p:spPr>
        <p:txBody>
          <a:bodyPr/>
          <a:lstStyle/>
          <a:p>
            <a:pPr>
              <a:lnSpc>
                <a:spcPct val="200000"/>
              </a:lnSpc>
            </a:pPr>
            <a:r>
              <a:rPr lang="ro-RO" dirty="0" smtClean="0"/>
              <a:t>Abstract</a:t>
            </a:r>
          </a:p>
          <a:p>
            <a:pPr>
              <a:lnSpc>
                <a:spcPct val="200000"/>
              </a:lnSpc>
            </a:pPr>
            <a:r>
              <a:rPr lang="ro-RO" dirty="0" smtClean="0"/>
              <a:t>Motivație</a:t>
            </a:r>
          </a:p>
          <a:p>
            <a:pPr>
              <a:lnSpc>
                <a:spcPct val="200000"/>
              </a:lnSpc>
            </a:pPr>
            <a:r>
              <a:rPr lang="ro-RO" dirty="0" smtClean="0"/>
              <a:t>Context</a:t>
            </a:r>
          </a:p>
          <a:p>
            <a:pPr>
              <a:lnSpc>
                <a:spcPct val="200000"/>
              </a:lnSpc>
            </a:pPr>
            <a:r>
              <a:rPr lang="ro-RO" dirty="0" smtClean="0"/>
              <a:t>Rolul aplicației</a:t>
            </a:r>
          </a:p>
        </p:txBody>
      </p:sp>
    </p:spTree>
    <p:extLst>
      <p:ext uri="{BB962C8B-B14F-4D97-AF65-F5344CB8AC3E}">
        <p14:creationId xmlns:p14="http://schemas.microsoft.com/office/powerpoint/2010/main" val="172667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Contribuții</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50000"/>
              </a:lnSpc>
            </a:pPr>
            <a:r>
              <a:rPr lang="ro-RO" dirty="0" smtClean="0"/>
              <a:t>Aplicație pentru evaluarea cadrelor didactice</a:t>
            </a:r>
            <a:endParaRPr lang="ro-RO" dirty="0"/>
          </a:p>
        </p:txBody>
      </p:sp>
    </p:spTree>
    <p:extLst>
      <p:ext uri="{BB962C8B-B14F-4D97-AF65-F5344CB8AC3E}">
        <p14:creationId xmlns:p14="http://schemas.microsoft.com/office/powerpoint/2010/main" val="546730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Contribuții</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50000"/>
              </a:lnSpc>
            </a:pPr>
            <a:r>
              <a:rPr lang="ro-RO" dirty="0" smtClean="0"/>
              <a:t>Aplicație pentru evaluarea cadrelor didactice</a:t>
            </a:r>
          </a:p>
          <a:p>
            <a:pPr>
              <a:lnSpc>
                <a:spcPct val="250000"/>
              </a:lnSpc>
            </a:pPr>
            <a:r>
              <a:rPr lang="ro-RO" dirty="0" smtClean="0"/>
              <a:t>Ușurința utilizării aplicației</a:t>
            </a:r>
            <a:endParaRPr lang="ro-RO" dirty="0"/>
          </a:p>
        </p:txBody>
      </p:sp>
    </p:spTree>
    <p:extLst>
      <p:ext uri="{BB962C8B-B14F-4D97-AF65-F5344CB8AC3E}">
        <p14:creationId xmlns:p14="http://schemas.microsoft.com/office/powerpoint/2010/main" val="3271051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Contribuții</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50000"/>
              </a:lnSpc>
            </a:pPr>
            <a:r>
              <a:rPr lang="ro-RO" dirty="0" smtClean="0"/>
              <a:t>Aplicație pentru evaluarea cadrelor didactice</a:t>
            </a:r>
          </a:p>
          <a:p>
            <a:pPr>
              <a:lnSpc>
                <a:spcPct val="250000"/>
              </a:lnSpc>
            </a:pPr>
            <a:r>
              <a:rPr lang="ro-RO" dirty="0" smtClean="0"/>
              <a:t>Ușurința utilizării aplicației</a:t>
            </a:r>
          </a:p>
          <a:p>
            <a:pPr>
              <a:lnSpc>
                <a:spcPct val="250000"/>
              </a:lnSpc>
            </a:pPr>
            <a:r>
              <a:rPr lang="ro-RO" dirty="0" smtClean="0"/>
              <a:t>Păstrarea datelor la nivel universitar</a:t>
            </a:r>
            <a:endParaRPr lang="ro-RO" dirty="0"/>
          </a:p>
        </p:txBody>
      </p:sp>
    </p:spTree>
    <p:extLst>
      <p:ext uri="{BB962C8B-B14F-4D97-AF65-F5344CB8AC3E}">
        <p14:creationId xmlns:p14="http://schemas.microsoft.com/office/powerpoint/2010/main" val="1169939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problemei</a:t>
            </a:r>
            <a:endParaRPr lang="ro-RO" dirty="0"/>
          </a:p>
        </p:txBody>
      </p:sp>
      <p:sp>
        <p:nvSpPr>
          <p:cNvPr id="3" name="Content Placeholder 2"/>
          <p:cNvSpPr>
            <a:spLocks noGrp="1"/>
          </p:cNvSpPr>
          <p:nvPr>
            <p:ph sz="half" idx="1"/>
          </p:nvPr>
        </p:nvSpPr>
        <p:spPr>
          <a:xfrm>
            <a:off x="1143000" y="2819400"/>
            <a:ext cx="7086600" cy="1295400"/>
          </a:xfrm>
        </p:spPr>
        <p:txBody>
          <a:bodyPr/>
          <a:lstStyle/>
          <a:p>
            <a:pPr>
              <a:lnSpc>
                <a:spcPct val="200000"/>
              </a:lnSpc>
            </a:pPr>
            <a:r>
              <a:rPr lang="ro-RO" dirty="0" smtClean="0"/>
              <a:t>Din ce motiv a apărut această problemă?</a:t>
            </a:r>
          </a:p>
        </p:txBody>
      </p:sp>
    </p:spTree>
    <p:extLst>
      <p:ext uri="{BB962C8B-B14F-4D97-AF65-F5344CB8AC3E}">
        <p14:creationId xmlns:p14="http://schemas.microsoft.com/office/powerpoint/2010/main" val="2501171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Abordări anterioare</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00000"/>
              </a:lnSpc>
            </a:pPr>
            <a:endParaRPr lang="ro-RO" dirty="0" smtClean="0"/>
          </a:p>
          <a:p>
            <a:pPr>
              <a:lnSpc>
                <a:spcPct val="200000"/>
              </a:lnSpc>
            </a:pPr>
            <a:endParaRPr lang="ro-RO" dirty="0" smtClean="0"/>
          </a:p>
          <a:p>
            <a:endParaRPr lang="ro-RO" dirty="0"/>
          </a:p>
        </p:txBody>
      </p:sp>
      <p:pic>
        <p:nvPicPr>
          <p:cNvPr id="4" name="Pictur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0760" y="1996440"/>
            <a:ext cx="4602480" cy="2865120"/>
          </a:xfrm>
          <a:prstGeom prst="rect">
            <a:avLst/>
          </a:prstGeom>
          <a:noFill/>
          <a:ln>
            <a:noFill/>
          </a:ln>
        </p:spPr>
      </p:pic>
    </p:spTree>
    <p:extLst>
      <p:ext uri="{BB962C8B-B14F-4D97-AF65-F5344CB8AC3E}">
        <p14:creationId xmlns:p14="http://schemas.microsoft.com/office/powerpoint/2010/main" val="4155769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Abordări anterioare</a:t>
            </a:r>
            <a:endParaRPr lang="ro-RO" dirty="0"/>
          </a:p>
        </p:txBody>
      </p:sp>
      <p:sp>
        <p:nvSpPr>
          <p:cNvPr id="3" name="Content Placeholder 2"/>
          <p:cNvSpPr>
            <a:spLocks noGrp="1"/>
          </p:cNvSpPr>
          <p:nvPr>
            <p:ph sz="half" idx="1"/>
          </p:nvPr>
        </p:nvSpPr>
        <p:spPr>
          <a:xfrm>
            <a:off x="1066800" y="1600200"/>
            <a:ext cx="7315200" cy="4525963"/>
          </a:xfrm>
        </p:spPr>
        <p:txBody>
          <a:bodyPr/>
          <a:lstStyle/>
          <a:p>
            <a:pPr>
              <a:lnSpc>
                <a:spcPct val="200000"/>
              </a:lnSpc>
            </a:pPr>
            <a:endParaRPr lang="ro-RO" dirty="0" smtClean="0"/>
          </a:p>
          <a:p>
            <a:pPr>
              <a:lnSpc>
                <a:spcPct val="200000"/>
              </a:lnSpc>
            </a:pPr>
            <a:endParaRPr lang="ro-RO" dirty="0" smtClean="0"/>
          </a:p>
          <a:p>
            <a:endParaRPr lang="ro-RO" dirty="0"/>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2937510" y="1676400"/>
            <a:ext cx="3268980" cy="3931920"/>
          </a:xfrm>
          <a:prstGeom prst="rect">
            <a:avLst/>
          </a:prstGeom>
          <a:noFill/>
          <a:ln>
            <a:noFill/>
          </a:ln>
        </p:spPr>
      </p:pic>
    </p:spTree>
    <p:extLst>
      <p:ext uri="{BB962C8B-B14F-4D97-AF65-F5344CB8AC3E}">
        <p14:creationId xmlns:p14="http://schemas.microsoft.com/office/powerpoint/2010/main" val="2800065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endParaRPr lang="ro-RO" dirty="0"/>
          </a:p>
        </p:txBody>
      </p:sp>
    </p:spTree>
    <p:extLst>
      <p:ext uri="{BB962C8B-B14F-4D97-AF65-F5344CB8AC3E}">
        <p14:creationId xmlns:p14="http://schemas.microsoft.com/office/powerpoint/2010/main" val="1115940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1143000" y="2819400"/>
            <a:ext cx="7086600" cy="1295400"/>
          </a:xfrm>
        </p:spPr>
        <p:txBody>
          <a:bodyPr/>
          <a:lstStyle/>
          <a:p>
            <a:pPr>
              <a:lnSpc>
                <a:spcPct val="200000"/>
              </a:lnSpc>
            </a:pPr>
            <a:r>
              <a:rPr lang="ro-RO" dirty="0" smtClean="0"/>
              <a:t>Cum am rezolvat această problemă?</a:t>
            </a:r>
          </a:p>
        </p:txBody>
      </p:sp>
    </p:spTree>
    <p:extLst>
      <p:ext uri="{BB962C8B-B14F-4D97-AF65-F5344CB8AC3E}">
        <p14:creationId xmlns:p14="http://schemas.microsoft.com/office/powerpoint/2010/main" val="3503339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1143000" y="2819400"/>
            <a:ext cx="7086600" cy="1295400"/>
          </a:xfrm>
        </p:spPr>
        <p:txBody>
          <a:bodyPr/>
          <a:lstStyle/>
          <a:p>
            <a:pPr>
              <a:lnSpc>
                <a:spcPct val="200000"/>
              </a:lnSpc>
            </a:pPr>
            <a:r>
              <a:rPr lang="ro-RO" dirty="0" smtClean="0"/>
              <a:t>Arhitectura aplicației</a:t>
            </a:r>
          </a:p>
        </p:txBody>
      </p:sp>
    </p:spTree>
    <p:extLst>
      <p:ext uri="{BB962C8B-B14F-4D97-AF65-F5344CB8AC3E}">
        <p14:creationId xmlns:p14="http://schemas.microsoft.com/office/powerpoint/2010/main" val="224489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student</a:t>
            </a:r>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819400"/>
            <a:ext cx="5722620" cy="2659380"/>
          </a:xfrm>
          <a:prstGeom prst="rect">
            <a:avLst/>
          </a:prstGeom>
          <a:noFill/>
          <a:ln>
            <a:noFill/>
          </a:ln>
        </p:spPr>
      </p:pic>
    </p:spTree>
    <p:extLst>
      <p:ext uri="{BB962C8B-B14F-4D97-AF65-F5344CB8AC3E}">
        <p14:creationId xmlns:p14="http://schemas.microsoft.com/office/powerpoint/2010/main" val="1492103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student</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3352800" y="2133600"/>
            <a:ext cx="3962400" cy="3695700"/>
          </a:xfrm>
          <a:prstGeom prst="rect">
            <a:avLst/>
          </a:prstGeom>
        </p:spPr>
      </p:pic>
    </p:spTree>
    <p:extLst>
      <p:ext uri="{BB962C8B-B14F-4D97-AF65-F5344CB8AC3E}">
        <p14:creationId xmlns:p14="http://schemas.microsoft.com/office/powerpoint/2010/main" val="607754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profesor</a:t>
            </a: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719834" y="2743200"/>
            <a:ext cx="5722620" cy="2720340"/>
          </a:xfrm>
          <a:prstGeom prst="rect">
            <a:avLst/>
          </a:prstGeom>
          <a:noFill/>
          <a:ln>
            <a:noFill/>
          </a:ln>
        </p:spPr>
      </p:pic>
    </p:spTree>
    <p:extLst>
      <p:ext uri="{BB962C8B-B14F-4D97-AF65-F5344CB8AC3E}">
        <p14:creationId xmlns:p14="http://schemas.microsoft.com/office/powerpoint/2010/main" val="4216815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profesor</a:t>
            </a: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200400" y="2133600"/>
            <a:ext cx="4533900" cy="3642360"/>
          </a:xfrm>
          <a:prstGeom prst="rect">
            <a:avLst/>
          </a:prstGeom>
        </p:spPr>
      </p:pic>
    </p:spTree>
    <p:extLst>
      <p:ext uri="{BB962C8B-B14F-4D97-AF65-F5344CB8AC3E}">
        <p14:creationId xmlns:p14="http://schemas.microsoft.com/office/powerpoint/2010/main" val="1664699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admin</a:t>
            </a: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667000"/>
            <a:ext cx="5722620" cy="3200400"/>
          </a:xfrm>
          <a:prstGeom prst="rect">
            <a:avLst/>
          </a:prstGeom>
          <a:noFill/>
          <a:ln>
            <a:noFill/>
          </a:ln>
        </p:spPr>
      </p:pic>
    </p:spTree>
    <p:extLst>
      <p:ext uri="{BB962C8B-B14F-4D97-AF65-F5344CB8AC3E}">
        <p14:creationId xmlns:p14="http://schemas.microsoft.com/office/powerpoint/2010/main" val="498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Admin (lucru cu baza de date)</a:t>
            </a:r>
          </a:p>
        </p:txBody>
      </p:sp>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43200"/>
            <a:ext cx="5722620" cy="3002280"/>
          </a:xfrm>
          <a:prstGeom prst="rect">
            <a:avLst/>
          </a:prstGeom>
          <a:noFill/>
          <a:ln>
            <a:noFill/>
          </a:ln>
        </p:spPr>
      </p:pic>
    </p:spTree>
    <p:extLst>
      <p:ext uri="{BB962C8B-B14F-4D97-AF65-F5344CB8AC3E}">
        <p14:creationId xmlns:p14="http://schemas.microsoft.com/office/powerpoint/2010/main" val="1812622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Admin (import/export)</a:t>
            </a: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895600"/>
            <a:ext cx="5715000" cy="2293620"/>
          </a:xfrm>
          <a:prstGeom prst="rect">
            <a:avLst/>
          </a:prstGeom>
          <a:noFill/>
          <a:ln>
            <a:noFill/>
          </a:ln>
        </p:spPr>
      </p:pic>
    </p:spTree>
    <p:extLst>
      <p:ext uri="{BB962C8B-B14F-4D97-AF65-F5344CB8AC3E}">
        <p14:creationId xmlns:p14="http://schemas.microsoft.com/office/powerpoint/2010/main" val="3767420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Descrierea soluției</a:t>
            </a:r>
            <a:endParaRPr lang="ro-RO" dirty="0"/>
          </a:p>
        </p:txBody>
      </p:sp>
      <p:sp>
        <p:nvSpPr>
          <p:cNvPr id="3" name="Content Placeholder 2"/>
          <p:cNvSpPr>
            <a:spLocks noGrp="1"/>
          </p:cNvSpPr>
          <p:nvPr>
            <p:ph sz="half" idx="1"/>
          </p:nvPr>
        </p:nvSpPr>
        <p:spPr>
          <a:xfrm>
            <a:off x="838200" y="1600200"/>
            <a:ext cx="7086600" cy="838200"/>
          </a:xfrm>
        </p:spPr>
        <p:txBody>
          <a:bodyPr>
            <a:normAutofit fontScale="85000" lnSpcReduction="20000"/>
          </a:bodyPr>
          <a:lstStyle/>
          <a:p>
            <a:pPr>
              <a:lnSpc>
                <a:spcPct val="120000"/>
              </a:lnSpc>
            </a:pPr>
            <a:r>
              <a:rPr lang="ro-RO" dirty="0" smtClean="0"/>
              <a:t>Arhitectura aplicației</a:t>
            </a:r>
            <a:endParaRPr lang="ro-RO" dirty="0"/>
          </a:p>
          <a:p>
            <a:pPr lvl="1">
              <a:lnSpc>
                <a:spcPct val="120000"/>
              </a:lnSpc>
            </a:pPr>
            <a:r>
              <a:rPr lang="ro-RO" dirty="0" smtClean="0"/>
              <a:t>admin</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2584704" y="2133600"/>
            <a:ext cx="5724525" cy="4344035"/>
          </a:xfrm>
          <a:prstGeom prst="rect">
            <a:avLst/>
          </a:prstGeom>
        </p:spPr>
      </p:pic>
    </p:spTree>
    <p:extLst>
      <p:ext uri="{BB962C8B-B14F-4D97-AF65-F5344CB8AC3E}">
        <p14:creationId xmlns:p14="http://schemas.microsoft.com/office/powerpoint/2010/main" val="2496603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p:txBody>
      </p:sp>
    </p:spTree>
    <p:extLst>
      <p:ext uri="{BB962C8B-B14F-4D97-AF65-F5344CB8AC3E}">
        <p14:creationId xmlns:p14="http://schemas.microsoft.com/office/powerpoint/2010/main" val="3726269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ro-RO" dirty="0"/>
          </a:p>
        </p:txBody>
      </p:sp>
      <p:sp>
        <p:nvSpPr>
          <p:cNvPr id="3" name="Content Placeholder 2"/>
          <p:cNvSpPr>
            <a:spLocks noGrp="1"/>
          </p:cNvSpPr>
          <p:nvPr>
            <p:ph sz="half" idx="1"/>
          </p:nvPr>
        </p:nvSpPr>
        <p:spPr>
          <a:xfrm>
            <a:off x="1066800" y="2971800"/>
            <a:ext cx="7315200" cy="685800"/>
          </a:xfrm>
        </p:spPr>
        <p:txBody>
          <a:bodyPr/>
          <a:lstStyle/>
          <a:p>
            <a:r>
              <a:rPr lang="ro-RO" dirty="0" smtClean="0"/>
              <a:t>Ce am învatat pe parcursul lucrării de licență?</a:t>
            </a:r>
          </a:p>
        </p:txBody>
      </p:sp>
    </p:spTree>
    <p:extLst>
      <p:ext uri="{BB962C8B-B14F-4D97-AF65-F5344CB8AC3E}">
        <p14:creationId xmlns:p14="http://schemas.microsoft.com/office/powerpoint/2010/main" val="3155757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Concluzii</a:t>
            </a:r>
            <a:endParaRPr lang="ro-RO" dirty="0"/>
          </a:p>
        </p:txBody>
      </p:sp>
      <p:sp>
        <p:nvSpPr>
          <p:cNvPr id="3" name="Content Placeholder 2"/>
          <p:cNvSpPr>
            <a:spLocks noGrp="1"/>
          </p:cNvSpPr>
          <p:nvPr>
            <p:ph sz="half" idx="1"/>
          </p:nvPr>
        </p:nvSpPr>
        <p:spPr>
          <a:xfrm>
            <a:off x="1066800" y="2971800"/>
            <a:ext cx="7315200" cy="685800"/>
          </a:xfrm>
        </p:spPr>
        <p:txBody>
          <a:bodyPr/>
          <a:lstStyle/>
          <a:p>
            <a:r>
              <a:rPr lang="ro-RO" dirty="0" smtClean="0"/>
              <a:t>Avantaje/ Dezavantaje</a:t>
            </a:r>
          </a:p>
        </p:txBody>
      </p:sp>
    </p:spTree>
    <p:extLst>
      <p:ext uri="{BB962C8B-B14F-4D97-AF65-F5344CB8AC3E}">
        <p14:creationId xmlns:p14="http://schemas.microsoft.com/office/powerpoint/2010/main" val="3147165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Îmbunătățiri</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ro-RO" dirty="0" smtClean="0"/>
              <a:t>Ce pot aduce nou în această aplicație?</a:t>
            </a:r>
          </a:p>
        </p:txBody>
      </p:sp>
    </p:spTree>
    <p:extLst>
      <p:ext uri="{BB962C8B-B14F-4D97-AF65-F5344CB8AC3E}">
        <p14:creationId xmlns:p14="http://schemas.microsoft.com/office/powerpoint/2010/main" val="16143633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Îmbunătățiri</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ro-RO" dirty="0" smtClean="0"/>
              <a:t>Ce pot aduce nou în această aplicație?</a:t>
            </a:r>
          </a:p>
          <a:p>
            <a:pPr lvl="1">
              <a:lnSpc>
                <a:spcPct val="120000"/>
              </a:lnSpc>
            </a:pPr>
            <a:r>
              <a:rPr lang="ro-RO" dirty="0" smtClean="0"/>
              <a:t>Admin pe departament</a:t>
            </a:r>
            <a:endParaRPr lang="ro-RO" dirty="0"/>
          </a:p>
        </p:txBody>
      </p:sp>
    </p:spTree>
    <p:extLst>
      <p:ext uri="{BB962C8B-B14F-4D97-AF65-F5344CB8AC3E}">
        <p14:creationId xmlns:p14="http://schemas.microsoft.com/office/powerpoint/2010/main" val="2141543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Îmbunătățiri</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ro-RO" dirty="0" smtClean="0"/>
              <a:t>Ce pot aduce nou în această aplicație?</a:t>
            </a:r>
          </a:p>
          <a:p>
            <a:pPr lvl="1">
              <a:lnSpc>
                <a:spcPct val="120000"/>
              </a:lnSpc>
            </a:pPr>
            <a:r>
              <a:rPr lang="ro-RO" dirty="0" smtClean="0"/>
              <a:t>Admin pe departament</a:t>
            </a:r>
          </a:p>
          <a:p>
            <a:pPr lvl="1">
              <a:lnSpc>
                <a:spcPct val="120000"/>
              </a:lnSpc>
            </a:pPr>
            <a:r>
              <a:rPr lang="ro-RO" dirty="0" smtClean="0"/>
              <a:t>Logare cu facebook</a:t>
            </a:r>
            <a:endParaRPr lang="ro-RO" dirty="0"/>
          </a:p>
        </p:txBody>
      </p:sp>
    </p:spTree>
    <p:extLst>
      <p:ext uri="{BB962C8B-B14F-4D97-AF65-F5344CB8AC3E}">
        <p14:creationId xmlns:p14="http://schemas.microsoft.com/office/powerpoint/2010/main" val="2068175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Îmbunătățiri</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ro-RO" dirty="0" smtClean="0"/>
              <a:t>Ce pot aduce nou în această aplicație?</a:t>
            </a:r>
          </a:p>
          <a:p>
            <a:pPr lvl="1">
              <a:lnSpc>
                <a:spcPct val="120000"/>
              </a:lnSpc>
            </a:pPr>
            <a:r>
              <a:rPr lang="ro-RO" dirty="0" smtClean="0"/>
              <a:t>Admin pe departament</a:t>
            </a:r>
          </a:p>
          <a:p>
            <a:pPr lvl="1">
              <a:lnSpc>
                <a:spcPct val="120000"/>
              </a:lnSpc>
            </a:pPr>
            <a:r>
              <a:rPr lang="ro-RO" dirty="0" smtClean="0"/>
              <a:t>Logare cu facebook</a:t>
            </a:r>
          </a:p>
          <a:p>
            <a:pPr lvl="1">
              <a:lnSpc>
                <a:spcPct val="120000"/>
              </a:lnSpc>
            </a:pPr>
            <a:r>
              <a:rPr lang="ro-RO" dirty="0" smtClean="0"/>
              <a:t>Import script sql</a:t>
            </a:r>
            <a:endParaRPr lang="ro-RO" dirty="0"/>
          </a:p>
        </p:txBody>
      </p:sp>
    </p:spTree>
    <p:extLst>
      <p:ext uri="{BB962C8B-B14F-4D97-AF65-F5344CB8AC3E}">
        <p14:creationId xmlns:p14="http://schemas.microsoft.com/office/powerpoint/2010/main" val="3692004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Demo</a:t>
            </a:r>
            <a:endParaRPr lang="ro-RO" dirty="0"/>
          </a:p>
        </p:txBody>
      </p:sp>
      <p:sp>
        <p:nvSpPr>
          <p:cNvPr id="3" name="Content Placeholder 2"/>
          <p:cNvSpPr>
            <a:spLocks noGrp="1"/>
          </p:cNvSpPr>
          <p:nvPr>
            <p:ph sz="half" idx="1"/>
          </p:nvPr>
        </p:nvSpPr>
        <p:spPr>
          <a:xfrm>
            <a:off x="1066800" y="2971800"/>
            <a:ext cx="7315200" cy="685800"/>
          </a:xfrm>
        </p:spPr>
        <p:txBody>
          <a:bodyPr/>
          <a:lstStyle/>
          <a:p>
            <a:r>
              <a:rPr lang="ro-RO" dirty="0" smtClean="0"/>
              <a:t>Prezentarea aplicației live</a:t>
            </a:r>
          </a:p>
        </p:txBody>
      </p:sp>
    </p:spTree>
    <p:extLst>
      <p:ext uri="{BB962C8B-B14F-4D97-AF65-F5344CB8AC3E}">
        <p14:creationId xmlns:p14="http://schemas.microsoft.com/office/powerpoint/2010/main" val="305518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3048000"/>
            <a:ext cx="4953000" cy="1470025"/>
          </a:xfrm>
        </p:spPr>
        <p:txBody>
          <a:bodyPr>
            <a:normAutofit/>
          </a:bodyPr>
          <a:lstStyle/>
          <a:p>
            <a:r>
              <a:rPr lang="ro-RO" dirty="0" smtClean="0"/>
              <a:t>Mulțumesc frumos!</a:t>
            </a:r>
            <a:endParaRPr lang="ro-RO" dirty="0"/>
          </a:p>
        </p:txBody>
      </p:sp>
    </p:spTree>
    <p:extLst>
      <p:ext uri="{BB962C8B-B14F-4D97-AF65-F5344CB8AC3E}">
        <p14:creationId xmlns:p14="http://schemas.microsoft.com/office/powerpoint/2010/main" val="3271378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Surse</a:t>
            </a:r>
            <a:endParaRPr lang="ro-RO" dirty="0"/>
          </a:p>
        </p:txBody>
      </p:sp>
      <p:sp>
        <p:nvSpPr>
          <p:cNvPr id="3" name="Content Placeholder 2"/>
          <p:cNvSpPr>
            <a:spLocks noGrp="1"/>
          </p:cNvSpPr>
          <p:nvPr>
            <p:ph sz="half" idx="1"/>
          </p:nvPr>
        </p:nvSpPr>
        <p:spPr>
          <a:xfrm>
            <a:off x="838200" y="2286000"/>
            <a:ext cx="7086600" cy="2438400"/>
          </a:xfrm>
        </p:spPr>
        <p:txBody>
          <a:bodyPr>
            <a:normAutofit/>
          </a:bodyPr>
          <a:lstStyle/>
          <a:p>
            <a:pPr>
              <a:lnSpc>
                <a:spcPct val="120000"/>
              </a:lnSpc>
            </a:pPr>
            <a:r>
              <a:rPr lang="en-US" sz="1600" u="sng" dirty="0">
                <a:hlinkClick r:id="rId4"/>
              </a:rPr>
              <a:t>https://</a:t>
            </a:r>
            <a:r>
              <a:rPr lang="en-US" sz="1600" u="sng" dirty="0" smtClean="0">
                <a:hlinkClick r:id="rId4"/>
              </a:rPr>
              <a:t>www.eleapsoftware.com/wp-content/uploads/2018/11/employee-survey-questions-are-essential-for-providing-effective-training-feedback.jpg</a:t>
            </a:r>
            <a:endParaRPr lang="ro-RO" sz="1600" u="sng" dirty="0" smtClean="0"/>
          </a:p>
          <a:p>
            <a:pPr>
              <a:lnSpc>
                <a:spcPct val="120000"/>
              </a:lnSpc>
            </a:pPr>
            <a:r>
              <a:rPr lang="ro-RO" sz="1600" u="sng" dirty="0">
                <a:hlinkClick r:id="rId5"/>
              </a:rPr>
              <a:t>https://codehangar.io/content/images/2015/11/Screen-Shot-2015-11-20-at-11-02-56-AM.png</a:t>
            </a:r>
            <a:endParaRPr lang="ro-RO" sz="1600" dirty="0"/>
          </a:p>
        </p:txBody>
      </p:sp>
    </p:spTree>
    <p:extLst>
      <p:ext uri="{BB962C8B-B14F-4D97-AF65-F5344CB8AC3E}">
        <p14:creationId xmlns:p14="http://schemas.microsoft.com/office/powerpoint/2010/main" val="882599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525963"/>
          </a:xfrm>
        </p:spPr>
        <p:txBody>
          <a:bodyPr/>
          <a:lstStyle/>
          <a:p>
            <a:r>
              <a:rPr lang="ro-RO" dirty="0" smtClean="0"/>
              <a:t>Introducere</a:t>
            </a:r>
          </a:p>
          <a:p>
            <a:r>
              <a:rPr lang="ro-RO" dirty="0" smtClean="0"/>
              <a:t>Contribuții</a:t>
            </a:r>
          </a:p>
          <a:p>
            <a:r>
              <a:rPr lang="ro-RO" dirty="0" smtClean="0"/>
              <a:t>Descrierea problemei</a:t>
            </a:r>
          </a:p>
        </p:txBody>
      </p:sp>
    </p:spTree>
    <p:extLst>
      <p:ext uri="{BB962C8B-B14F-4D97-AF65-F5344CB8AC3E}">
        <p14:creationId xmlns:p14="http://schemas.microsoft.com/office/powerpoint/2010/main" val="972638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p:txBody>
      </p:sp>
    </p:spTree>
    <p:extLst>
      <p:ext uri="{BB962C8B-B14F-4D97-AF65-F5344CB8AC3E}">
        <p14:creationId xmlns:p14="http://schemas.microsoft.com/office/powerpoint/2010/main" val="1174180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a:p>
            <a:r>
              <a:rPr lang="ro-RO" dirty="0" smtClean="0"/>
              <a:t>Descrierea soluției</a:t>
            </a:r>
          </a:p>
        </p:txBody>
      </p:sp>
    </p:spTree>
    <p:extLst>
      <p:ext uri="{BB962C8B-B14F-4D97-AF65-F5344CB8AC3E}">
        <p14:creationId xmlns:p14="http://schemas.microsoft.com/office/powerpoint/2010/main" val="2430441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a:p>
            <a:r>
              <a:rPr lang="ro-RO" dirty="0" smtClean="0"/>
              <a:t>Descrierea soluției</a:t>
            </a:r>
          </a:p>
          <a:p>
            <a:r>
              <a:rPr lang="ro-RO" dirty="0" smtClean="0"/>
              <a:t>Concluzii</a:t>
            </a:r>
          </a:p>
        </p:txBody>
      </p:sp>
    </p:spTree>
    <p:extLst>
      <p:ext uri="{BB962C8B-B14F-4D97-AF65-F5344CB8AC3E}">
        <p14:creationId xmlns:p14="http://schemas.microsoft.com/office/powerpoint/2010/main" val="2390573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a:p>
            <a:r>
              <a:rPr lang="ro-RO" dirty="0" smtClean="0"/>
              <a:t>Descrierea soluției</a:t>
            </a:r>
          </a:p>
          <a:p>
            <a:r>
              <a:rPr lang="ro-RO" dirty="0" smtClean="0"/>
              <a:t>Concluzii</a:t>
            </a:r>
          </a:p>
          <a:p>
            <a:r>
              <a:rPr lang="ro-RO" dirty="0" smtClean="0"/>
              <a:t>Îmbunătățiri</a:t>
            </a:r>
          </a:p>
        </p:txBody>
      </p:sp>
    </p:spTree>
    <p:extLst>
      <p:ext uri="{BB962C8B-B14F-4D97-AF65-F5344CB8AC3E}">
        <p14:creationId xmlns:p14="http://schemas.microsoft.com/office/powerpoint/2010/main" val="189697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Cuprins</a:t>
            </a:r>
            <a:endParaRPr lang="ro-RO" dirty="0"/>
          </a:p>
        </p:txBody>
      </p:sp>
      <p:sp>
        <p:nvSpPr>
          <p:cNvPr id="3" name="Content Placeholder 2"/>
          <p:cNvSpPr>
            <a:spLocks noGrp="1"/>
          </p:cNvSpPr>
          <p:nvPr>
            <p:ph sz="half" idx="1"/>
          </p:nvPr>
        </p:nvSpPr>
        <p:spPr>
          <a:xfrm>
            <a:off x="1066800" y="1828800"/>
            <a:ext cx="7315200" cy="4297363"/>
          </a:xfrm>
        </p:spPr>
        <p:txBody>
          <a:bodyPr/>
          <a:lstStyle/>
          <a:p>
            <a:r>
              <a:rPr lang="ro-RO" dirty="0" smtClean="0"/>
              <a:t>Introducere</a:t>
            </a:r>
          </a:p>
          <a:p>
            <a:r>
              <a:rPr lang="ro-RO" dirty="0" smtClean="0"/>
              <a:t>Contribuții</a:t>
            </a:r>
          </a:p>
          <a:p>
            <a:r>
              <a:rPr lang="ro-RO" dirty="0" smtClean="0"/>
              <a:t>Descrierea problemei</a:t>
            </a:r>
          </a:p>
          <a:p>
            <a:r>
              <a:rPr lang="ro-RO" dirty="0" smtClean="0"/>
              <a:t>Abordări anterioare</a:t>
            </a:r>
          </a:p>
          <a:p>
            <a:r>
              <a:rPr lang="ro-RO" dirty="0" smtClean="0"/>
              <a:t>Descrierea soluției</a:t>
            </a:r>
          </a:p>
          <a:p>
            <a:r>
              <a:rPr lang="ro-RO" dirty="0" smtClean="0"/>
              <a:t>Concluzii</a:t>
            </a:r>
          </a:p>
          <a:p>
            <a:r>
              <a:rPr lang="ro-RO" dirty="0" smtClean="0"/>
              <a:t>Îmbunătățiri</a:t>
            </a:r>
          </a:p>
          <a:p>
            <a:r>
              <a:rPr lang="ro-RO" dirty="0" smtClean="0"/>
              <a:t>Demo</a:t>
            </a:r>
          </a:p>
          <a:p>
            <a:pPr>
              <a:lnSpc>
                <a:spcPct val="150000"/>
              </a:lnSpc>
            </a:pPr>
            <a:endParaRPr lang="ro-RO" dirty="0" smtClean="0"/>
          </a:p>
        </p:txBody>
      </p:sp>
    </p:spTree>
    <p:extLst>
      <p:ext uri="{BB962C8B-B14F-4D97-AF65-F5344CB8AC3E}">
        <p14:creationId xmlns:p14="http://schemas.microsoft.com/office/powerpoint/2010/main" val="2125246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TotalTime>
  <Words>2180</Words>
  <Application>Microsoft Office PowerPoint</Application>
  <PresentationFormat>On-screen Show (4:3)</PresentationFormat>
  <Paragraphs>225</Paragraphs>
  <Slides>38</Slides>
  <Notes>35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Aplicație de feedback  </vt:lpstr>
      <vt:lpstr>Cuprins</vt:lpstr>
      <vt:lpstr>Cuprins</vt:lpstr>
      <vt:lpstr>Cuprins</vt:lpstr>
      <vt:lpstr>Cuprins</vt:lpstr>
      <vt:lpstr>Cuprins</vt:lpstr>
      <vt:lpstr>Cuprins</vt:lpstr>
      <vt:lpstr>Cuprins</vt:lpstr>
      <vt:lpstr>Cuprins</vt:lpstr>
      <vt:lpstr>Introducere</vt:lpstr>
      <vt:lpstr>Introducere</vt:lpstr>
      <vt:lpstr>Introducere</vt:lpstr>
      <vt:lpstr>Introducere</vt:lpstr>
      <vt:lpstr>Contribuții</vt:lpstr>
      <vt:lpstr>Contribuții</vt:lpstr>
      <vt:lpstr>Contribuții</vt:lpstr>
      <vt:lpstr>Descrierea problemei</vt:lpstr>
      <vt:lpstr>Abordări anterioare</vt:lpstr>
      <vt:lpstr>Abordări anterioare</vt:lpstr>
      <vt:lpstr>Descrierea soluției</vt:lpstr>
      <vt:lpstr>Descrierea soluției</vt:lpstr>
      <vt:lpstr>Descrierea soluției</vt:lpstr>
      <vt:lpstr>Descrierea soluției</vt:lpstr>
      <vt:lpstr>Descrierea soluției</vt:lpstr>
      <vt:lpstr>Descrierea soluției</vt:lpstr>
      <vt:lpstr>Descrierea soluției</vt:lpstr>
      <vt:lpstr>Descrierea soluției</vt:lpstr>
      <vt:lpstr>Descrierea soluției</vt:lpstr>
      <vt:lpstr>Descrierea soluției</vt:lpstr>
      <vt:lpstr>Concluzii</vt:lpstr>
      <vt:lpstr>Concluzii</vt:lpstr>
      <vt:lpstr>Îmbunătățiri</vt:lpstr>
      <vt:lpstr>Îmbunătățiri</vt:lpstr>
      <vt:lpstr>Îmbunătățiri</vt:lpstr>
      <vt:lpstr>Îmbunătățiri</vt:lpstr>
      <vt:lpstr>Demo</vt:lpstr>
      <vt:lpstr>Mulțumesc frumos!</vt:lpstr>
      <vt:lpstr>Surse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 Lina</dc:creator>
  <cp:lastModifiedBy>Madalina</cp:lastModifiedBy>
  <cp:revision>15</cp:revision>
  <dcterms:created xsi:type="dcterms:W3CDTF">2006-08-16T00:00:00Z</dcterms:created>
  <dcterms:modified xsi:type="dcterms:W3CDTF">2019-06-27T15:06:09Z</dcterms:modified>
</cp:coreProperties>
</file>