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315" r:id="rId3"/>
    <p:sldId id="260" r:id="rId4"/>
    <p:sldId id="262" r:id="rId5"/>
    <p:sldId id="263" r:id="rId6"/>
    <p:sldId id="298" r:id="rId7"/>
    <p:sldId id="265" r:id="rId8"/>
    <p:sldId id="268" r:id="rId9"/>
    <p:sldId id="294" r:id="rId10"/>
    <p:sldId id="295" r:id="rId11"/>
    <p:sldId id="297" r:id="rId12"/>
    <p:sldId id="283" r:id="rId13"/>
    <p:sldId id="316" r:id="rId14"/>
    <p:sldId id="299" r:id="rId15"/>
    <p:sldId id="300" r:id="rId16"/>
    <p:sldId id="284" r:id="rId17"/>
    <p:sldId id="310" r:id="rId18"/>
    <p:sldId id="311" r:id="rId19"/>
    <p:sldId id="292" r:id="rId20"/>
    <p:sldId id="296" r:id="rId21"/>
    <p:sldId id="306" r:id="rId22"/>
    <p:sldId id="301" r:id="rId23"/>
    <p:sldId id="303" r:id="rId24"/>
    <p:sldId id="304" r:id="rId25"/>
    <p:sldId id="305" r:id="rId26"/>
    <p:sldId id="266" r:id="rId27"/>
    <p:sldId id="267" r:id="rId28"/>
    <p:sldId id="270" r:id="rId29"/>
    <p:sldId id="312" r:id="rId30"/>
    <p:sldId id="313" r:id="rId31"/>
    <p:sldId id="314"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9BD33-11C3-45D5-92F9-202F0844F8F3}" type="datetimeFigureOut">
              <a:rPr lang="en-US" smtClean="0"/>
              <a:pPr/>
              <a:t>3/8/2021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2D269-484B-4C28-8151-1E6A06098380}" type="slidenum">
              <a:rPr lang="en-US" smtClean="0"/>
              <a:pPr/>
              <a:t>‹#›</a:t>
            </a:fld>
            <a:endParaRPr lang="en-US"/>
          </a:p>
        </p:txBody>
      </p:sp>
    </p:spTree>
    <p:extLst>
      <p:ext uri="{BB962C8B-B14F-4D97-AF65-F5344CB8AC3E}">
        <p14:creationId xmlns:p14="http://schemas.microsoft.com/office/powerpoint/2010/main" val="219888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DD760F-88CE-45A4-8306-479543B768F4}" type="datetime1">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1B59EF-00F1-4922-BDF2-D73E491E2A74}" type="datetime1">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860DA-2F6C-4336-A10A-21393D1D1E92}" type="datetime1">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2947CC-4FE8-4F88-9D67-65AB9DFF1A2A}" type="datetime1">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94B4A-A920-4636-84DC-A7464DF0B8C3}" type="datetime1">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1D11C4-60DC-4C8C-9AAA-71718B1E822B}" type="datetime1">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E81E64-B846-49CF-91AA-5F3944178B94}" type="datetime1">
              <a:rPr lang="en-US" smtClean="0"/>
              <a:pPr/>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812DE0-8B08-418F-9876-812D6F4A5C45}" type="datetime1">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62789-A921-4100-BEA6-C7E1CEA22F6E}" type="datetime1">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0E18E9-E008-4C4B-9E28-62A75E9F3744}" type="datetime1">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D244F-5920-40FA-AC9C-A2AB559EE670}" type="datetime1">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6B9FB-25FC-4228-9B87-788C4A4FC2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1BA14-5270-450E-A0EE-A06FFD775917}" type="datetime1">
              <a:rPr lang="en-US" smtClean="0"/>
              <a:pPr/>
              <a:t>3/8/2021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6B9FB-25FC-4228-9B87-788C4A4FC2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2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66B9FB-25FC-4228-9B87-788C4A4FC2CD}" type="slidenum">
              <a:rPr lang="en-US" sz="2400" smtClean="0">
                <a:latin typeface="Times New Roman" pitchFamily="18" charset="0"/>
                <a:cs typeface="Times New Roman" pitchFamily="18" charset="0"/>
              </a:rPr>
              <a:pPr/>
              <a:t>1</a:t>
            </a:fld>
            <a:endParaRPr lang="en-US" sz="2400" dirty="0">
              <a:latin typeface="Times New Roman" pitchFamily="18" charset="0"/>
              <a:cs typeface="Times New Roman" pitchFamily="18" charset="0"/>
            </a:endParaRPr>
          </a:p>
        </p:txBody>
      </p:sp>
      <p:sp>
        <p:nvSpPr>
          <p:cNvPr id="8" name="Title 1"/>
          <p:cNvSpPr txBox="1">
            <a:spLocks/>
          </p:cNvSpPr>
          <p:nvPr/>
        </p:nvSpPr>
        <p:spPr>
          <a:xfrm>
            <a:off x="228600" y="1485107"/>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itchFamily="18" charset="0"/>
                <a:ea typeface="+mj-ea"/>
                <a:cs typeface="Times New Roman" pitchFamily="18" charset="0"/>
              </a:rPr>
              <a:t> BEX</a:t>
            </a:r>
            <a:r>
              <a:rPr lang="en-US" sz="3200" b="1" dirty="0">
                <a:solidFill>
                  <a:srgbClr val="002060"/>
                </a:solidFill>
                <a:latin typeface="Times New Roman" pitchFamily="18" charset="0"/>
                <a:ea typeface="+mj-ea"/>
                <a:cs typeface="Times New Roman" pitchFamily="18" charset="0"/>
              </a:rPr>
              <a:t> </a:t>
            </a:r>
            <a:r>
              <a:rPr kumimoji="0" lang="en-US" sz="3200" b="1" i="0" u="none" strike="noStrike" kern="1200" cap="none" spc="0" normalizeH="0" baseline="0" noProof="0" dirty="0">
                <a:ln>
                  <a:noFill/>
                </a:ln>
                <a:solidFill>
                  <a:srgbClr val="002060"/>
                </a:solidFill>
                <a:effectLst/>
                <a:uLnTx/>
                <a:uFillTx/>
                <a:latin typeface="Times New Roman" pitchFamily="18" charset="0"/>
                <a:ea typeface="+mj-ea"/>
                <a:cs typeface="Times New Roman" pitchFamily="18" charset="0"/>
              </a:rPr>
              <a:t>Major Project: Final Defense</a:t>
            </a:r>
          </a:p>
        </p:txBody>
      </p:sp>
      <p:sp>
        <p:nvSpPr>
          <p:cNvPr id="5" name="Content Placeholder 4"/>
          <p:cNvSpPr>
            <a:spLocks noGrp="1"/>
          </p:cNvSpPr>
          <p:nvPr>
            <p:ph idx="1"/>
          </p:nvPr>
        </p:nvSpPr>
        <p:spPr>
          <a:xfrm>
            <a:off x="599504" y="3191923"/>
            <a:ext cx="6126480" cy="1989677"/>
          </a:xfrm>
        </p:spPr>
        <p:txBody>
          <a:bodyPr>
            <a:normAutofit fontScale="92500"/>
          </a:bodyPr>
          <a:lstStyle/>
          <a:p>
            <a:pPr marL="0" indent="0" algn="just">
              <a:buNone/>
            </a:pPr>
            <a:r>
              <a:rPr lang="en-US" sz="2400" dirty="0">
                <a:latin typeface="Times New Roman" panose="02020603050405020304" pitchFamily="18" charset="0"/>
                <a:cs typeface="Times New Roman" panose="02020603050405020304" pitchFamily="18" charset="0"/>
              </a:rPr>
              <a:t>Name of the students		         Roll No.</a:t>
            </a:r>
          </a:p>
          <a:p>
            <a:pPr marL="0" indent="0" algn="just">
              <a:buNone/>
            </a:pPr>
            <a:r>
              <a:rPr lang="en-US" sz="2400" dirty="0" err="1">
                <a:latin typeface="Times New Roman" panose="02020603050405020304" pitchFamily="18" charset="0"/>
                <a:cs typeface="Times New Roman" panose="02020603050405020304" pitchFamily="18" charset="0"/>
              </a:rPr>
              <a:t>Jenis</a:t>
            </a:r>
            <a:r>
              <a:rPr lang="en-US" sz="2400" dirty="0">
                <a:latin typeface="Times New Roman" panose="02020603050405020304" pitchFamily="18" charset="0"/>
                <a:cs typeface="Times New Roman" panose="02020603050405020304" pitchFamily="18" charset="0"/>
              </a:rPr>
              <a:t> Thapa                                        2073/BEX/06</a:t>
            </a:r>
          </a:p>
          <a:p>
            <a:pPr marL="0" indent="0" algn="just">
              <a:buNone/>
            </a:pPr>
            <a:r>
              <a:rPr lang="en-US" sz="2400" dirty="0">
                <a:latin typeface="Times New Roman" panose="02020603050405020304" pitchFamily="18" charset="0"/>
                <a:cs typeface="Times New Roman" panose="02020603050405020304" pitchFamily="18" charset="0"/>
              </a:rPr>
              <a:t>Madan </a:t>
            </a:r>
            <a:r>
              <a:rPr lang="en-US" sz="2400" dirty="0" err="1">
                <a:latin typeface="Times New Roman" panose="02020603050405020304" pitchFamily="18" charset="0"/>
                <a:cs typeface="Times New Roman" panose="02020603050405020304" pitchFamily="18" charset="0"/>
              </a:rPr>
              <a:t>Rijal</a:t>
            </a:r>
            <a:r>
              <a:rPr lang="en-US" sz="2400" dirty="0">
                <a:latin typeface="Times New Roman" panose="02020603050405020304" pitchFamily="18" charset="0"/>
                <a:cs typeface="Times New Roman" panose="02020603050405020304" pitchFamily="18" charset="0"/>
              </a:rPr>
              <a:t> Magar                            2073/BEX/08</a:t>
            </a:r>
          </a:p>
          <a:p>
            <a:pPr marL="0" indent="0" algn="just">
              <a:buNone/>
            </a:pPr>
            <a:r>
              <a:rPr lang="en-US" sz="2400" dirty="0">
                <a:latin typeface="Times New Roman" panose="02020603050405020304" pitchFamily="18" charset="0"/>
                <a:cs typeface="Times New Roman" panose="02020603050405020304" pitchFamily="18" charset="0"/>
              </a:rPr>
              <a:t>Shree Krishna Dani Chhetri              2073/BEX/16</a:t>
            </a:r>
          </a:p>
        </p:txBody>
      </p:sp>
      <p:sp>
        <p:nvSpPr>
          <p:cNvPr id="10" name="Title 1"/>
          <p:cNvSpPr txBox="1">
            <a:spLocks/>
          </p:cNvSpPr>
          <p:nvPr/>
        </p:nvSpPr>
        <p:spPr>
          <a:xfrm>
            <a:off x="457200" y="2605482"/>
            <a:ext cx="8229600" cy="747317"/>
          </a:xfrm>
          <a:prstGeom prst="rect">
            <a:avLst/>
          </a:prstGeom>
        </p:spPr>
        <p:txBody>
          <a:bodyPr vert="horz" lIns="91440" tIns="45720" rIns="91440" bIns="45720" rtlCol="0" anchor="ctr">
            <a:normAutofit/>
          </a:bodyPr>
          <a:lstStyle/>
          <a:p>
            <a:pPr>
              <a:spcBef>
                <a:spcPct val="0"/>
              </a:spcBef>
              <a:defRPr/>
            </a:pPr>
            <a:r>
              <a:rPr lang="en-US" sz="2800" b="1" dirty="0">
                <a:latin typeface="Times New Roman" panose="02020603050405020304" pitchFamily="18" charset="0"/>
                <a:cs typeface="Times New Roman" panose="02020603050405020304" pitchFamily="18" charset="0"/>
              </a:rPr>
              <a:t>Image Processing based E-Attendance System</a:t>
            </a:r>
            <a:endParaRPr lang="en-US" sz="2800"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1" name="Content Placeholder 4"/>
          <p:cNvSpPr txBox="1">
            <a:spLocks/>
          </p:cNvSpPr>
          <p:nvPr/>
        </p:nvSpPr>
        <p:spPr>
          <a:xfrm>
            <a:off x="579120" y="5181600"/>
            <a:ext cx="8107680" cy="97497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latin typeface="Times New Roman" panose="02020603050405020304" pitchFamily="18" charset="0"/>
                <a:cs typeface="Times New Roman" panose="02020603050405020304" pitchFamily="18" charset="0"/>
              </a:rPr>
              <a:t>Department name : Department of electronics and communication</a:t>
            </a:r>
          </a:p>
          <a:p>
            <a:pPr marL="0" indent="0">
              <a:buNone/>
            </a:pPr>
            <a:r>
              <a:rPr lang="en-US" sz="2600" dirty="0">
                <a:latin typeface="Times New Roman" panose="02020603050405020304" pitchFamily="18" charset="0"/>
                <a:cs typeface="Times New Roman" panose="02020603050405020304" pitchFamily="18" charset="0"/>
              </a:rPr>
              <a:t>Project Supervisor: </a:t>
            </a:r>
            <a:r>
              <a:rPr lang="en-US" sz="2600" dirty="0" err="1">
                <a:latin typeface="Times New Roman" panose="02020603050405020304" pitchFamily="18" charset="0"/>
                <a:cs typeface="Times New Roman" panose="02020603050405020304" pitchFamily="18" charset="0"/>
              </a:rPr>
              <a:t>ER.Saban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KumarKC</a:t>
            </a:r>
            <a:endParaRPr lang="en-US" sz="2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10000" y="6236734"/>
            <a:ext cx="24384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Date:2077-11-24</a:t>
            </a:r>
          </a:p>
        </p:txBody>
      </p:sp>
      <p:pic>
        <p:nvPicPr>
          <p:cNvPr id="9" name="Picture 8"/>
          <p:cNvPicPr>
            <a:picLocks noChangeAspect="1"/>
          </p:cNvPicPr>
          <p:nvPr/>
        </p:nvPicPr>
        <p:blipFill>
          <a:blip r:embed="rId2"/>
          <a:stretch>
            <a:fillRect/>
          </a:stretch>
        </p:blipFill>
        <p:spPr>
          <a:xfrm>
            <a:off x="191069" y="168022"/>
            <a:ext cx="990373" cy="1174513"/>
          </a:xfrm>
          <a:prstGeom prst="rect">
            <a:avLst/>
          </a:prstGeom>
        </p:spPr>
      </p:pic>
      <p:pic>
        <p:nvPicPr>
          <p:cNvPr id="13" name="Picture 12"/>
          <p:cNvPicPr/>
          <p:nvPr/>
        </p:nvPicPr>
        <p:blipFill>
          <a:blip r:embed="rId3" cstate="print"/>
          <a:stretch>
            <a:fillRect/>
          </a:stretch>
        </p:blipFill>
        <p:spPr>
          <a:xfrm>
            <a:off x="5410200" y="321314"/>
            <a:ext cx="3276600" cy="1030598"/>
          </a:xfrm>
          <a:prstGeom prst="rect">
            <a:avLst/>
          </a:prstGeom>
        </p:spPr>
      </p:pic>
    </p:spTree>
    <p:extLst>
      <p:ext uri="{BB962C8B-B14F-4D97-AF65-F5344CB8AC3E}">
        <p14:creationId xmlns:p14="http://schemas.microsoft.com/office/powerpoint/2010/main" val="3341567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D102-E213-424D-B980-C7639A066091}"/>
              </a:ext>
            </a:extLst>
          </p:cNvPr>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6.Software Requirements</a:t>
            </a:r>
          </a:p>
        </p:txBody>
      </p:sp>
      <p:sp>
        <p:nvSpPr>
          <p:cNvPr id="3" name="Content Placeholder 2">
            <a:extLst>
              <a:ext uri="{FF2B5EF4-FFF2-40B4-BE49-F238E27FC236}">
                <a16:creationId xmlns:a16="http://schemas.microsoft.com/office/drawing/2014/main" id="{E68CB6CF-7E0E-4D9F-8396-8A610C22C4FE}"/>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Raspbian</a:t>
            </a:r>
          </a:p>
          <a:p>
            <a:r>
              <a:rPr lang="en-US" sz="2200" dirty="0">
                <a:latin typeface="Times New Roman" panose="02020603050405020304" pitchFamily="18" charset="0"/>
                <a:cs typeface="Times New Roman" panose="02020603050405020304" pitchFamily="18" charset="0"/>
              </a:rPr>
              <a:t>Open </a:t>
            </a:r>
            <a:r>
              <a:rPr lang="en-US" sz="2200" dirty="0" err="1">
                <a:latin typeface="Times New Roman" panose="02020603050405020304" pitchFamily="18" charset="0"/>
                <a:cs typeface="Times New Roman" panose="02020603050405020304" pitchFamily="18" charset="0"/>
              </a:rPr>
              <a:t>Cv</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Visual studio</a:t>
            </a:r>
          </a:p>
          <a:p>
            <a:r>
              <a:rPr lang="en-US" sz="2200" dirty="0">
                <a:latin typeface="Times New Roman" panose="02020603050405020304" pitchFamily="18" charset="0"/>
                <a:cs typeface="Times New Roman" panose="02020603050405020304" pitchFamily="18" charset="0"/>
              </a:rPr>
              <a:t>python</a:t>
            </a: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F74697-BE14-46FA-AC51-D52A69F124D2}"/>
              </a:ext>
            </a:extLst>
          </p:cNvPr>
          <p:cNvSpPr>
            <a:spLocks noGrp="1"/>
          </p:cNvSpPr>
          <p:nvPr>
            <p:ph type="sldNum" sz="quarter" idx="12"/>
          </p:nvPr>
        </p:nvSpPr>
        <p:spPr/>
        <p:txBody>
          <a:bodyPr/>
          <a:lstStyle/>
          <a:p>
            <a:fld id="{8666B9FB-25FC-4228-9B87-788C4A4FC2CD}" type="slidenum">
              <a:rPr lang="en-US" smtClean="0"/>
              <a:pPr/>
              <a:t>10</a:t>
            </a:fld>
            <a:endParaRPr lang="en-US"/>
          </a:p>
        </p:txBody>
      </p:sp>
    </p:spTree>
    <p:extLst>
      <p:ext uri="{BB962C8B-B14F-4D97-AF65-F5344CB8AC3E}">
        <p14:creationId xmlns:p14="http://schemas.microsoft.com/office/powerpoint/2010/main" val="3900060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2EE2-8BE9-4682-85D8-A82ECC3BFC35}"/>
              </a:ext>
            </a:extLst>
          </p:cNvPr>
          <p:cNvSpPr>
            <a:spLocks noGrp="1"/>
          </p:cNvSpPr>
          <p:nvPr>
            <p:ph type="title"/>
          </p:nvPr>
        </p:nvSpPr>
        <p:spPr>
          <a:xfrm>
            <a:off x="457200" y="274638"/>
            <a:ext cx="8229600" cy="457199"/>
          </a:xfrm>
        </p:spPr>
        <p:txBody>
          <a:bodyPr>
            <a:normAutofit fontScale="90000"/>
          </a:bodyPr>
          <a:lstStyle/>
          <a:p>
            <a:pPr algn="l"/>
            <a:r>
              <a:rPr lang="en-US" sz="3200" b="1" dirty="0">
                <a:solidFill>
                  <a:srgbClr val="000000"/>
                </a:solidFill>
                <a:latin typeface="Times New Roman" panose="02020603050405020304" pitchFamily="18" charset="0"/>
                <a:cs typeface="Times New Roman" panose="02020603050405020304" pitchFamily="18" charset="0"/>
              </a:rPr>
              <a:t>7.PROJECT METHODOLOGY</a:t>
            </a:r>
            <a:r>
              <a:rPr lang="en-GB" sz="3200" b="1" dirty="0">
                <a:solidFill>
                  <a:srgbClr val="000000"/>
                </a:solidFill>
                <a:latin typeface="Times New Roman" panose="02020603050405020304" pitchFamily="18" charset="0"/>
                <a:cs typeface="Times New Roman" panose="02020603050405020304" pitchFamily="18" charset="0"/>
              </a:rPr>
              <a:t/>
            </a:r>
            <a:br>
              <a:rPr lang="en-GB" sz="3200" b="1" dirty="0">
                <a:solidFill>
                  <a:srgbClr val="000000"/>
                </a:solidFill>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84437B-1763-4A9B-83CE-B8030C68CAA0}"/>
              </a:ext>
            </a:extLst>
          </p:cNvPr>
          <p:cNvSpPr>
            <a:spLocks noGrp="1"/>
          </p:cNvSpPr>
          <p:nvPr>
            <p:ph idx="1"/>
          </p:nvPr>
        </p:nvSpPr>
        <p:spPr>
          <a:xfrm>
            <a:off x="414997" y="609600"/>
            <a:ext cx="8229600" cy="58674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7.1 </a:t>
            </a:r>
            <a:r>
              <a:rPr lang="en-US" sz="2800" dirty="0" smtClean="0">
                <a:latin typeface="Times New Roman" panose="02020603050405020304" pitchFamily="18" charset="0"/>
                <a:cs typeface="Times New Roman" panose="02020603050405020304" pitchFamily="18" charset="0"/>
              </a:rPr>
              <a:t>Workflow </a:t>
            </a:r>
            <a:r>
              <a:rPr lang="en-US" sz="2800" dirty="0">
                <a:latin typeface="Times New Roman" panose="02020603050405020304" pitchFamily="18" charset="0"/>
                <a:cs typeface="Times New Roman" panose="02020603050405020304" pitchFamily="18" charset="0"/>
              </a:rPr>
              <a:t>of the system</a:t>
            </a:r>
          </a:p>
        </p:txBody>
      </p:sp>
      <p:sp>
        <p:nvSpPr>
          <p:cNvPr id="4" name="Slide Number Placeholder 3">
            <a:extLst>
              <a:ext uri="{FF2B5EF4-FFF2-40B4-BE49-F238E27FC236}">
                <a16:creationId xmlns:a16="http://schemas.microsoft.com/office/drawing/2014/main" id="{59504569-677B-4320-858C-C4E88E9993B2}"/>
              </a:ext>
            </a:extLst>
          </p:cNvPr>
          <p:cNvSpPr>
            <a:spLocks noGrp="1"/>
          </p:cNvSpPr>
          <p:nvPr>
            <p:ph type="sldNum" sz="quarter" idx="12"/>
          </p:nvPr>
        </p:nvSpPr>
        <p:spPr/>
        <p:txBody>
          <a:bodyPr/>
          <a:lstStyle/>
          <a:p>
            <a:fld id="{8666B9FB-25FC-4228-9B87-788C4A4FC2CD}" type="slidenum">
              <a:rPr lang="en-US" smtClean="0"/>
              <a:pPr/>
              <a:t>11</a:t>
            </a:fld>
            <a:endParaRPr lang="en-US"/>
          </a:p>
        </p:txBody>
      </p:sp>
      <p:grpSp>
        <p:nvGrpSpPr>
          <p:cNvPr id="24" name="Canvas 63">
            <a:extLst>
              <a:ext uri="{FF2B5EF4-FFF2-40B4-BE49-F238E27FC236}">
                <a16:creationId xmlns:a16="http://schemas.microsoft.com/office/drawing/2014/main" id="{A206832D-A027-4018-B93C-453D315F483B}"/>
              </a:ext>
            </a:extLst>
          </p:cNvPr>
          <p:cNvGrpSpPr/>
          <p:nvPr/>
        </p:nvGrpSpPr>
        <p:grpSpPr>
          <a:xfrm>
            <a:off x="1934845" y="1371600"/>
            <a:ext cx="5274310" cy="5032057"/>
            <a:chOff x="0" y="0"/>
            <a:chExt cx="5274310" cy="5949315"/>
          </a:xfrm>
        </p:grpSpPr>
        <p:sp>
          <p:nvSpPr>
            <p:cNvPr id="25" name="Rectangle 24">
              <a:extLst>
                <a:ext uri="{FF2B5EF4-FFF2-40B4-BE49-F238E27FC236}">
                  <a16:creationId xmlns:a16="http://schemas.microsoft.com/office/drawing/2014/main" id="{79F51FF8-A123-4BBA-9FBA-1367A6917968}"/>
                </a:ext>
              </a:extLst>
            </p:cNvPr>
            <p:cNvSpPr/>
            <p:nvPr/>
          </p:nvSpPr>
          <p:spPr>
            <a:xfrm>
              <a:off x="0" y="0"/>
              <a:ext cx="5274310" cy="5949315"/>
            </a:xfrm>
            <a:prstGeom prst="rect">
              <a:avLst/>
            </a:prstGeom>
            <a:noFill/>
            <a:ln>
              <a:noFill/>
            </a:ln>
          </p:spPr>
        </p:sp>
        <p:sp>
          <p:nvSpPr>
            <p:cNvPr id="26" name="Rectangle 25">
              <a:extLst>
                <a:ext uri="{FF2B5EF4-FFF2-40B4-BE49-F238E27FC236}">
                  <a16:creationId xmlns:a16="http://schemas.microsoft.com/office/drawing/2014/main" id="{AB474F22-2982-4BBA-BC9F-BE4B6FA4C5A1}"/>
                </a:ext>
              </a:extLst>
            </p:cNvPr>
            <p:cNvSpPr/>
            <p:nvPr/>
          </p:nvSpPr>
          <p:spPr>
            <a:xfrm>
              <a:off x="1285875" y="219075"/>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Problem Statements</a:t>
              </a:r>
            </a:p>
          </p:txBody>
        </p:sp>
        <p:sp>
          <p:nvSpPr>
            <p:cNvPr id="27" name="Rectangle 26">
              <a:extLst>
                <a:ext uri="{FF2B5EF4-FFF2-40B4-BE49-F238E27FC236}">
                  <a16:creationId xmlns:a16="http://schemas.microsoft.com/office/drawing/2014/main" id="{BAF6F7F0-3D9A-45EF-A034-E82329A261D0}"/>
                </a:ext>
              </a:extLst>
            </p:cNvPr>
            <p:cNvSpPr/>
            <p:nvPr/>
          </p:nvSpPr>
          <p:spPr>
            <a:xfrm>
              <a:off x="1294425" y="875325"/>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Literature Review</a:t>
              </a:r>
            </a:p>
          </p:txBody>
        </p:sp>
        <p:sp>
          <p:nvSpPr>
            <p:cNvPr id="28" name="Rectangle 27">
              <a:extLst>
                <a:ext uri="{FF2B5EF4-FFF2-40B4-BE49-F238E27FC236}">
                  <a16:creationId xmlns:a16="http://schemas.microsoft.com/office/drawing/2014/main" id="{E842AC14-DA94-45B4-88EE-A685F0DD6453}"/>
                </a:ext>
              </a:extLst>
            </p:cNvPr>
            <p:cNvSpPr/>
            <p:nvPr/>
          </p:nvSpPr>
          <p:spPr>
            <a:xfrm>
              <a:off x="1294425" y="1551600"/>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Scheduling &amp; Budgeting</a:t>
              </a:r>
            </a:p>
          </p:txBody>
        </p:sp>
        <p:sp>
          <p:nvSpPr>
            <p:cNvPr id="29" name="Rectangle 28">
              <a:extLst>
                <a:ext uri="{FF2B5EF4-FFF2-40B4-BE49-F238E27FC236}">
                  <a16:creationId xmlns:a16="http://schemas.microsoft.com/office/drawing/2014/main" id="{91882347-90AD-4CC8-B414-668F9BD2FA04}"/>
                </a:ext>
              </a:extLst>
            </p:cNvPr>
            <p:cNvSpPr/>
            <p:nvPr/>
          </p:nvSpPr>
          <p:spPr>
            <a:xfrm>
              <a:off x="1303950" y="2237400"/>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Design</a:t>
              </a:r>
            </a:p>
          </p:txBody>
        </p:sp>
        <p:sp>
          <p:nvSpPr>
            <p:cNvPr id="30" name="Rectangle 29">
              <a:extLst>
                <a:ext uri="{FF2B5EF4-FFF2-40B4-BE49-F238E27FC236}">
                  <a16:creationId xmlns:a16="http://schemas.microsoft.com/office/drawing/2014/main" id="{7A47BAD4-EE2D-4A9F-9C55-96C559645918}"/>
                </a:ext>
              </a:extLst>
            </p:cNvPr>
            <p:cNvSpPr/>
            <p:nvPr/>
          </p:nvSpPr>
          <p:spPr>
            <a:xfrm>
              <a:off x="1313475" y="2913675"/>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Selection of components &amp; software</a:t>
              </a:r>
            </a:p>
          </p:txBody>
        </p:sp>
        <p:sp>
          <p:nvSpPr>
            <p:cNvPr id="31" name="Rectangle 30">
              <a:extLst>
                <a:ext uri="{FF2B5EF4-FFF2-40B4-BE49-F238E27FC236}">
                  <a16:creationId xmlns:a16="http://schemas.microsoft.com/office/drawing/2014/main" id="{A5564ACB-0B78-4AD6-AF3E-55063D44CB52}"/>
                </a:ext>
              </a:extLst>
            </p:cNvPr>
            <p:cNvSpPr/>
            <p:nvPr/>
          </p:nvSpPr>
          <p:spPr>
            <a:xfrm>
              <a:off x="1323000" y="3618525"/>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Coding and stimulation</a:t>
              </a:r>
            </a:p>
          </p:txBody>
        </p:sp>
        <p:sp>
          <p:nvSpPr>
            <p:cNvPr id="32" name="Rectangle 31">
              <a:extLst>
                <a:ext uri="{FF2B5EF4-FFF2-40B4-BE49-F238E27FC236}">
                  <a16:creationId xmlns:a16="http://schemas.microsoft.com/office/drawing/2014/main" id="{42E42940-6F40-43C9-84C0-E18BA749EEF4}"/>
                </a:ext>
              </a:extLst>
            </p:cNvPr>
            <p:cNvSpPr/>
            <p:nvPr/>
          </p:nvSpPr>
          <p:spPr>
            <a:xfrm>
              <a:off x="1313475" y="4351950"/>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Testing </a:t>
              </a:r>
            </a:p>
          </p:txBody>
        </p:sp>
        <p:sp>
          <p:nvSpPr>
            <p:cNvPr id="33" name="Rectangle 32">
              <a:extLst>
                <a:ext uri="{FF2B5EF4-FFF2-40B4-BE49-F238E27FC236}">
                  <a16:creationId xmlns:a16="http://schemas.microsoft.com/office/drawing/2014/main" id="{0AF149A7-A752-4892-87F8-686671A66391}"/>
                </a:ext>
              </a:extLst>
            </p:cNvPr>
            <p:cNvSpPr/>
            <p:nvPr/>
          </p:nvSpPr>
          <p:spPr>
            <a:xfrm>
              <a:off x="1303950" y="5092666"/>
              <a:ext cx="2419350" cy="47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Documentation</a:t>
              </a:r>
            </a:p>
          </p:txBody>
        </p:sp>
        <p:cxnSp>
          <p:nvCxnSpPr>
            <p:cNvPr id="34" name="Straight Arrow Connector 33">
              <a:extLst>
                <a:ext uri="{FF2B5EF4-FFF2-40B4-BE49-F238E27FC236}">
                  <a16:creationId xmlns:a16="http://schemas.microsoft.com/office/drawing/2014/main" id="{549A76B3-E388-4787-951B-AC6F6559B7EC}"/>
                </a:ext>
              </a:extLst>
            </p:cNvPr>
            <p:cNvCxnSpPr>
              <a:stCxn id="26" idx="2"/>
              <a:endCxn id="27" idx="0"/>
            </p:cNvCxnSpPr>
            <p:nvPr/>
          </p:nvCxnSpPr>
          <p:spPr>
            <a:xfrm>
              <a:off x="2495550" y="695325"/>
              <a:ext cx="8550" cy="18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54D93C8-FAAA-4D73-A5B0-8B5A6BE91656}"/>
                </a:ext>
              </a:extLst>
            </p:cNvPr>
            <p:cNvCxnSpPr/>
            <p:nvPr/>
          </p:nvCxnSpPr>
          <p:spPr>
            <a:xfrm>
              <a:off x="2494575" y="1361100"/>
              <a:ext cx="8255" cy="179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FEE19BF-A8DF-41F4-BE20-A31500C43B85}"/>
                </a:ext>
              </a:extLst>
            </p:cNvPr>
            <p:cNvCxnSpPr/>
            <p:nvPr/>
          </p:nvCxnSpPr>
          <p:spPr>
            <a:xfrm>
              <a:off x="2494575" y="2047080"/>
              <a:ext cx="8255" cy="217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962E7A0-3149-452D-8090-E3DF73195873}"/>
                </a:ext>
              </a:extLst>
            </p:cNvPr>
            <p:cNvCxnSpPr/>
            <p:nvPr/>
          </p:nvCxnSpPr>
          <p:spPr>
            <a:xfrm>
              <a:off x="2494575" y="2704664"/>
              <a:ext cx="8255" cy="197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29BBFD6-4DE2-4BE5-B6D4-B726C9392748}"/>
                </a:ext>
              </a:extLst>
            </p:cNvPr>
            <p:cNvCxnSpPr/>
            <p:nvPr/>
          </p:nvCxnSpPr>
          <p:spPr>
            <a:xfrm>
              <a:off x="2494575" y="3399630"/>
              <a:ext cx="8255" cy="217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30D8567-C7BF-4422-8BF9-630BF6AB465B}"/>
                </a:ext>
              </a:extLst>
            </p:cNvPr>
            <p:cNvCxnSpPr/>
            <p:nvPr/>
          </p:nvCxnSpPr>
          <p:spPr>
            <a:xfrm>
              <a:off x="2494575" y="4094775"/>
              <a:ext cx="8255" cy="263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4B98B5B-DDB6-44D6-8D61-520C5EAC6A06}"/>
                </a:ext>
              </a:extLst>
            </p:cNvPr>
            <p:cNvCxnSpPr/>
            <p:nvPr/>
          </p:nvCxnSpPr>
          <p:spPr>
            <a:xfrm>
              <a:off x="2513625" y="4828200"/>
              <a:ext cx="8255" cy="263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49012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4">
            <a:extLst>
              <a:ext uri="{FF2B5EF4-FFF2-40B4-BE49-F238E27FC236}">
                <a16:creationId xmlns:a16="http://schemas.microsoft.com/office/drawing/2014/main" id="{C71DF0A9-4F06-4F63-A8EF-11FC811CCA99}"/>
              </a:ext>
            </a:extLst>
          </p:cNvPr>
          <p:cNvSpPr txBox="1"/>
          <p:nvPr/>
        </p:nvSpPr>
        <p:spPr>
          <a:xfrm>
            <a:off x="836158" y="813667"/>
            <a:ext cx="5495665" cy="438582"/>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n-US" sz="2400" b="1" dirty="0">
                <a:solidFill>
                  <a:srgbClr val="000000"/>
                </a:solidFill>
                <a:latin typeface="Times New Roman" panose="02020603050405020304" pitchFamily="18" charset="0"/>
                <a:cs typeface="Times New Roman" panose="02020603050405020304" pitchFamily="18" charset="0"/>
              </a:rPr>
              <a:t>7.2 Block diagram of the system</a:t>
            </a:r>
            <a:endParaRPr lang="en-GB" sz="2400" b="1" dirty="0">
              <a:solidFill>
                <a:srgbClr val="000000"/>
              </a:solidFill>
              <a:latin typeface="Times New Roman" panose="02020603050405020304" pitchFamily="18" charset="0"/>
              <a:cs typeface="Times New Roman" panose="02020603050405020304" pitchFamily="18" charset="0"/>
            </a:endParaRPr>
          </a:p>
        </p:txBody>
      </p:sp>
      <p:grpSp>
        <p:nvGrpSpPr>
          <p:cNvPr id="20" name="Canvas 1">
            <a:extLst>
              <a:ext uri="{FF2B5EF4-FFF2-40B4-BE49-F238E27FC236}">
                <a16:creationId xmlns:a16="http://schemas.microsoft.com/office/drawing/2014/main" id="{F9F3F472-F261-4287-BB4D-5F3960CB37DF}"/>
              </a:ext>
            </a:extLst>
          </p:cNvPr>
          <p:cNvGrpSpPr/>
          <p:nvPr/>
        </p:nvGrpSpPr>
        <p:grpSpPr>
          <a:xfrm>
            <a:off x="623567" y="1450615"/>
            <a:ext cx="6888107" cy="3581400"/>
            <a:chOff x="247510" y="93139"/>
            <a:chExt cx="6066792" cy="3745347"/>
          </a:xfrm>
        </p:grpSpPr>
        <p:sp>
          <p:nvSpPr>
            <p:cNvPr id="23" name="Rectangle 22">
              <a:extLst>
                <a:ext uri="{FF2B5EF4-FFF2-40B4-BE49-F238E27FC236}">
                  <a16:creationId xmlns:a16="http://schemas.microsoft.com/office/drawing/2014/main" id="{51713408-A43C-48C4-BA2F-E73875DCFBA0}"/>
                </a:ext>
              </a:extLst>
            </p:cNvPr>
            <p:cNvSpPr/>
            <p:nvPr/>
          </p:nvSpPr>
          <p:spPr>
            <a:xfrm>
              <a:off x="247510" y="93139"/>
              <a:ext cx="6040274" cy="3745347"/>
            </a:xfrm>
            <a:prstGeom prst="rect">
              <a:avLst/>
            </a:prstGeom>
            <a:solidFill>
              <a:srgbClr val="FFFFFF"/>
            </a:solidFill>
          </p:spPr>
        </p:sp>
        <p:sp>
          <p:nvSpPr>
            <p:cNvPr id="24" name="Rectangle 23">
              <a:extLst>
                <a:ext uri="{FF2B5EF4-FFF2-40B4-BE49-F238E27FC236}">
                  <a16:creationId xmlns:a16="http://schemas.microsoft.com/office/drawing/2014/main" id="{35065BFA-D310-4895-9021-3D144211A270}"/>
                </a:ext>
              </a:extLst>
            </p:cNvPr>
            <p:cNvSpPr>
              <a:spLocks noChangeArrowheads="1"/>
            </p:cNvSpPr>
            <p:nvPr/>
          </p:nvSpPr>
          <p:spPr bwMode="auto">
            <a:xfrm rot="5400000">
              <a:off x="2261549" y="1001655"/>
              <a:ext cx="1081912" cy="1902118"/>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28" name="TextBox 5">
              <a:extLst>
                <a:ext uri="{FF2B5EF4-FFF2-40B4-BE49-F238E27FC236}">
                  <a16:creationId xmlns:a16="http://schemas.microsoft.com/office/drawing/2014/main" id="{ABED6E59-B478-41BE-9CEF-7BD74B994BD1}"/>
                </a:ext>
              </a:extLst>
            </p:cNvPr>
            <p:cNvSpPr txBox="1">
              <a:spLocks noChangeArrowheads="1"/>
            </p:cNvSpPr>
            <p:nvPr/>
          </p:nvSpPr>
          <p:spPr bwMode="auto">
            <a:xfrm>
              <a:off x="2292606" y="1611482"/>
              <a:ext cx="1826260" cy="35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marL="0" marR="0">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Raspberry Pi 3</a:t>
              </a:r>
              <a:endParaRPr lang="en-US" sz="12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2" name="TextBox 6">
              <a:extLst>
                <a:ext uri="{FF2B5EF4-FFF2-40B4-BE49-F238E27FC236}">
                  <a16:creationId xmlns:a16="http://schemas.microsoft.com/office/drawing/2014/main" id="{68604AD3-DBA4-435D-8669-C1294D003D48}"/>
                </a:ext>
              </a:extLst>
            </p:cNvPr>
            <p:cNvSpPr txBox="1">
              <a:spLocks noChangeArrowheads="1"/>
            </p:cNvSpPr>
            <p:nvPr/>
          </p:nvSpPr>
          <p:spPr bwMode="auto">
            <a:xfrm>
              <a:off x="4853504" y="1496682"/>
              <a:ext cx="1460798" cy="54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50000"/>
                </a:lnSpc>
                <a:spcBef>
                  <a:spcPts val="0"/>
                </a:spcBef>
                <a:spcAft>
                  <a:spcPts val="0"/>
                </a:spcAft>
              </a:pPr>
              <a:r>
                <a:rPr lang="en-US" sz="1400" kern="12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Camera Module</a:t>
              </a:r>
              <a:endParaRPr lang="en-US" sz="12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3" name="TextBox 7">
              <a:extLst>
                <a:ext uri="{FF2B5EF4-FFF2-40B4-BE49-F238E27FC236}">
                  <a16:creationId xmlns:a16="http://schemas.microsoft.com/office/drawing/2014/main" id="{3D101705-17D2-4E13-9766-870E0E9B0086}"/>
                </a:ext>
              </a:extLst>
            </p:cNvPr>
            <p:cNvSpPr txBox="1">
              <a:spLocks noChangeArrowheads="1"/>
            </p:cNvSpPr>
            <p:nvPr/>
          </p:nvSpPr>
          <p:spPr bwMode="auto">
            <a:xfrm>
              <a:off x="1866304" y="402692"/>
              <a:ext cx="1988442" cy="434518"/>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marL="0" marR="0">
                <a:lnSpc>
                  <a:spcPct val="150000"/>
                </a:lnSpc>
                <a:spcBef>
                  <a:spcPts val="0"/>
                </a:spcBef>
                <a:spcAft>
                  <a:spcPts val="0"/>
                </a:spcAft>
              </a:pPr>
              <a:r>
                <a:rPr lang="en-US" sz="1400" kern="12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Power Supply</a:t>
              </a:r>
              <a:endParaRPr lang="en-US" sz="12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4" name="Rectangle 33">
              <a:extLst>
                <a:ext uri="{FF2B5EF4-FFF2-40B4-BE49-F238E27FC236}">
                  <a16:creationId xmlns:a16="http://schemas.microsoft.com/office/drawing/2014/main" id="{9FC35A1A-6D51-4155-A66A-5B00EA145B25}"/>
                </a:ext>
              </a:extLst>
            </p:cNvPr>
            <p:cNvSpPr>
              <a:spLocks noChangeArrowheads="1"/>
            </p:cNvSpPr>
            <p:nvPr/>
          </p:nvSpPr>
          <p:spPr bwMode="auto">
            <a:xfrm>
              <a:off x="4672168" y="1548695"/>
              <a:ext cx="1456214" cy="479905"/>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35" name="Rectangle 34">
              <a:extLst>
                <a:ext uri="{FF2B5EF4-FFF2-40B4-BE49-F238E27FC236}">
                  <a16:creationId xmlns:a16="http://schemas.microsoft.com/office/drawing/2014/main" id="{2C7E6211-0BAF-412F-A8E5-83595C82B2B5}"/>
                </a:ext>
              </a:extLst>
            </p:cNvPr>
            <p:cNvSpPr>
              <a:spLocks noChangeArrowheads="1"/>
            </p:cNvSpPr>
            <p:nvPr/>
          </p:nvSpPr>
          <p:spPr bwMode="auto">
            <a:xfrm>
              <a:off x="2888190" y="2915662"/>
              <a:ext cx="1204111" cy="479805"/>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36" name="Rectangle 35">
              <a:extLst>
                <a:ext uri="{FF2B5EF4-FFF2-40B4-BE49-F238E27FC236}">
                  <a16:creationId xmlns:a16="http://schemas.microsoft.com/office/drawing/2014/main" id="{FCD3F0EB-EF98-4FAE-84ED-591CD7937143}"/>
                </a:ext>
              </a:extLst>
            </p:cNvPr>
            <p:cNvSpPr>
              <a:spLocks noChangeArrowheads="1"/>
            </p:cNvSpPr>
            <p:nvPr/>
          </p:nvSpPr>
          <p:spPr bwMode="auto">
            <a:xfrm>
              <a:off x="1549528" y="2888186"/>
              <a:ext cx="1219200" cy="569030"/>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Mangal" panose="02040503050203030202" pitchFamily="18" charset="0"/>
                </a:rPr>
                <a:t>Excel-storage</a:t>
              </a:r>
            </a:p>
          </p:txBody>
        </p:sp>
        <p:sp>
          <p:nvSpPr>
            <p:cNvPr id="37" name="TextBox 10">
              <a:extLst>
                <a:ext uri="{FF2B5EF4-FFF2-40B4-BE49-F238E27FC236}">
                  <a16:creationId xmlns:a16="http://schemas.microsoft.com/office/drawing/2014/main" id="{F80C086E-2C15-4F5D-8FDD-6E5118396B98}"/>
                </a:ext>
              </a:extLst>
            </p:cNvPr>
            <p:cNvSpPr txBox="1">
              <a:spLocks noChangeArrowheads="1"/>
            </p:cNvSpPr>
            <p:nvPr/>
          </p:nvSpPr>
          <p:spPr bwMode="auto">
            <a:xfrm>
              <a:off x="2970321" y="2869700"/>
              <a:ext cx="1203325" cy="41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marL="0" marR="0">
                <a:lnSpc>
                  <a:spcPct val="150000"/>
                </a:lnSpc>
                <a:spcBef>
                  <a:spcPts val="0"/>
                </a:spcBef>
                <a:spcAft>
                  <a:spcPts val="0"/>
                </a:spcAft>
              </a:pPr>
              <a:r>
                <a:rPr lang="en-US" sz="1400" kern="12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Desktop-PC</a:t>
              </a:r>
              <a:endParaRPr lang="en-US" sz="12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8" name="Arrow: Left-Right 37">
              <a:extLst>
                <a:ext uri="{FF2B5EF4-FFF2-40B4-BE49-F238E27FC236}">
                  <a16:creationId xmlns:a16="http://schemas.microsoft.com/office/drawing/2014/main" id="{2DF5E7B4-3D49-4B51-B36F-81EE44096568}"/>
                </a:ext>
              </a:extLst>
            </p:cNvPr>
            <p:cNvSpPr>
              <a:spLocks noChangeArrowheads="1"/>
            </p:cNvSpPr>
            <p:nvPr/>
          </p:nvSpPr>
          <p:spPr bwMode="auto">
            <a:xfrm rot="5400000">
              <a:off x="3184146" y="2581271"/>
              <a:ext cx="403225" cy="236220"/>
            </a:xfrm>
            <a:prstGeom prst="leftRightArrow">
              <a:avLst>
                <a:gd name="adj1" fmla="val 50000"/>
                <a:gd name="adj2" fmla="val 49998"/>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cxnSp>
          <p:nvCxnSpPr>
            <p:cNvPr id="39" name="Straight Arrow Connector 38">
              <a:extLst>
                <a:ext uri="{FF2B5EF4-FFF2-40B4-BE49-F238E27FC236}">
                  <a16:creationId xmlns:a16="http://schemas.microsoft.com/office/drawing/2014/main" id="{2BF01D3A-D835-464A-840B-817AEBAFE099}"/>
                </a:ext>
              </a:extLst>
            </p:cNvPr>
            <p:cNvCxnSpPr/>
            <p:nvPr/>
          </p:nvCxnSpPr>
          <p:spPr>
            <a:xfrm flipH="1">
              <a:off x="2818795" y="848970"/>
              <a:ext cx="6102" cy="551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7DB94D7-9FCD-4D31-9BB2-5D8D4204F751}"/>
                </a:ext>
              </a:extLst>
            </p:cNvPr>
            <p:cNvCxnSpPr/>
            <p:nvPr/>
          </p:nvCxnSpPr>
          <p:spPr>
            <a:xfrm flipH="1">
              <a:off x="2264092" y="2493671"/>
              <a:ext cx="5715" cy="376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 name="Straight Arrow Connector 2"/>
          <p:cNvCxnSpPr/>
          <p:nvPr/>
        </p:nvCxnSpPr>
        <p:spPr>
          <a:xfrm flipH="1">
            <a:off x="4566517" y="3081952"/>
            <a:ext cx="10896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8600"/>
            <a:ext cx="7404100" cy="4318000"/>
          </a:xfrm>
        </p:spPr>
      </p:pic>
      <p:sp>
        <p:nvSpPr>
          <p:cNvPr id="4" name="Slide Number Placeholder 3"/>
          <p:cNvSpPr>
            <a:spLocks noGrp="1"/>
          </p:cNvSpPr>
          <p:nvPr>
            <p:ph type="sldNum" sz="quarter" idx="12"/>
          </p:nvPr>
        </p:nvSpPr>
        <p:spPr/>
        <p:txBody>
          <a:bodyPr/>
          <a:lstStyle/>
          <a:p>
            <a:fld id="{8666B9FB-25FC-4228-9B87-788C4A4FC2CD}" type="slidenum">
              <a:rPr lang="en-US" smtClean="0"/>
              <a:pPr/>
              <a:t>13</a:t>
            </a:fld>
            <a:endParaRPr lang="en-US"/>
          </a:p>
        </p:txBody>
      </p:sp>
      <p:sp>
        <p:nvSpPr>
          <p:cNvPr id="6" name="TextBox 5"/>
          <p:cNvSpPr txBox="1"/>
          <p:nvPr/>
        </p:nvSpPr>
        <p:spPr>
          <a:xfrm>
            <a:off x="1981200" y="5239100"/>
            <a:ext cx="5562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[Source: </a:t>
            </a:r>
            <a:r>
              <a:rPr lang="en-US" dirty="0" err="1" smtClean="0">
                <a:latin typeface="Times New Roman" panose="02020603050405020304" pitchFamily="18" charset="0"/>
                <a:cs typeface="Times New Roman" panose="02020603050405020304" pitchFamily="18" charset="0"/>
              </a:rPr>
              <a:t>goole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imageBasic</a:t>
            </a:r>
            <a:r>
              <a:rPr lang="en-US" smtClean="0">
                <a:latin typeface="Times New Roman" panose="02020603050405020304" pitchFamily="18" charset="0"/>
                <a:cs typeface="Times New Roman" panose="02020603050405020304" pitchFamily="18" charset="0"/>
              </a:rPr>
              <a:t>/raspberry-pi-3-labelled.webp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1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4FCC-E9DC-4A71-BDE3-11EFEDE859D6}"/>
              </a:ext>
            </a:extLst>
          </p:cNvPr>
          <p:cNvSpPr>
            <a:spLocks noGrp="1"/>
          </p:cNvSpPr>
          <p:nvPr>
            <p:ph type="title"/>
          </p:nvPr>
        </p:nvSpPr>
        <p:spPr>
          <a:xfrm>
            <a:off x="438443" y="140429"/>
            <a:ext cx="8229600" cy="870375"/>
          </a:xfrm>
        </p:spPr>
        <p:txBody>
          <a:bodyPr>
            <a:normAutofit/>
          </a:bodyPr>
          <a:lstStyle/>
          <a:p>
            <a:pPr algn="l"/>
            <a:r>
              <a:rPr lang="en-US" sz="2800" b="1" dirty="0">
                <a:latin typeface="Times New Roman" panose="02020603050405020304" pitchFamily="18" charset="0"/>
                <a:cs typeface="Times New Roman" panose="02020603050405020304" pitchFamily="18" charset="0"/>
              </a:rPr>
              <a:t>7.3 Flow chart of the system</a:t>
            </a:r>
          </a:p>
        </p:txBody>
      </p:sp>
      <p:sp>
        <p:nvSpPr>
          <p:cNvPr id="3" name="Content Placeholder 2">
            <a:extLst>
              <a:ext uri="{FF2B5EF4-FFF2-40B4-BE49-F238E27FC236}">
                <a16:creationId xmlns:a16="http://schemas.microsoft.com/office/drawing/2014/main" id="{8294153F-E4EF-457F-8800-83337D665E79}"/>
              </a:ext>
            </a:extLst>
          </p:cNvPr>
          <p:cNvSpPr>
            <a:spLocks noGrp="1"/>
          </p:cNvSpPr>
          <p:nvPr>
            <p:ph idx="1"/>
          </p:nvPr>
        </p:nvSpPr>
        <p:spPr>
          <a:xfrm>
            <a:off x="457200" y="995780"/>
            <a:ext cx="8229600" cy="5314957"/>
          </a:xfrm>
        </p:spPr>
        <p:txBody>
          <a:bodyPr>
            <a:normAutofit/>
          </a:bodyPr>
          <a:lstStyle/>
          <a:p>
            <a:pPr marL="0" indent="0">
              <a:buNone/>
            </a:pPr>
            <a:r>
              <a:rPr lang="en-US" sz="2000" dirty="0">
                <a:effectLst/>
                <a:latin typeface="Times New Roman" panose="02020603050405020304" pitchFamily="18" charset="0"/>
                <a:ea typeface="Calibri" panose="020F0502020204030204" pitchFamily="34" charset="0"/>
                <a:cs typeface="Mangal" panose="02040503050203030202" pitchFamily="18" charset="0"/>
              </a:rPr>
              <a:t>7.3.1 Flow chart of system storing individual detail</a:t>
            </a:r>
            <a:endParaRPr lang="en-US" sz="2000" dirty="0"/>
          </a:p>
        </p:txBody>
      </p:sp>
      <p:sp>
        <p:nvSpPr>
          <p:cNvPr id="4" name="Slide Number Placeholder 3">
            <a:extLst>
              <a:ext uri="{FF2B5EF4-FFF2-40B4-BE49-F238E27FC236}">
                <a16:creationId xmlns:a16="http://schemas.microsoft.com/office/drawing/2014/main" id="{7891843F-BC41-4E46-B026-71691E1C15A5}"/>
              </a:ext>
            </a:extLst>
          </p:cNvPr>
          <p:cNvSpPr>
            <a:spLocks noGrp="1"/>
          </p:cNvSpPr>
          <p:nvPr>
            <p:ph type="sldNum" sz="quarter" idx="12"/>
          </p:nvPr>
        </p:nvSpPr>
        <p:spPr/>
        <p:txBody>
          <a:bodyPr/>
          <a:lstStyle/>
          <a:p>
            <a:fld id="{8666B9FB-25FC-4228-9B87-788C4A4FC2CD}" type="slidenum">
              <a:rPr lang="en-US" smtClean="0"/>
              <a:pPr/>
              <a:t>14</a:t>
            </a:fld>
            <a:endParaRPr lang="en-US"/>
          </a:p>
        </p:txBody>
      </p:sp>
      <p:grpSp>
        <p:nvGrpSpPr>
          <p:cNvPr id="20" name="Canvas 2">
            <a:extLst>
              <a:ext uri="{FF2B5EF4-FFF2-40B4-BE49-F238E27FC236}">
                <a16:creationId xmlns:a16="http://schemas.microsoft.com/office/drawing/2014/main" id="{3A753A73-3E5D-4BE4-BE2C-3738BFA3B593}"/>
              </a:ext>
            </a:extLst>
          </p:cNvPr>
          <p:cNvGrpSpPr/>
          <p:nvPr/>
        </p:nvGrpSpPr>
        <p:grpSpPr>
          <a:xfrm>
            <a:off x="1828800" y="1576348"/>
            <a:ext cx="5741988" cy="4713287"/>
            <a:chOff x="0" y="0"/>
            <a:chExt cx="5387975" cy="5616575"/>
          </a:xfrm>
        </p:grpSpPr>
        <p:sp>
          <p:nvSpPr>
            <p:cNvPr id="21" name="Rectangle 20">
              <a:extLst>
                <a:ext uri="{FF2B5EF4-FFF2-40B4-BE49-F238E27FC236}">
                  <a16:creationId xmlns:a16="http://schemas.microsoft.com/office/drawing/2014/main" id="{2451D3BD-2C3D-497C-8C6E-F8A1C3D2DEF8}"/>
                </a:ext>
              </a:extLst>
            </p:cNvPr>
            <p:cNvSpPr/>
            <p:nvPr/>
          </p:nvSpPr>
          <p:spPr>
            <a:xfrm>
              <a:off x="0" y="0"/>
              <a:ext cx="5387975" cy="5616575"/>
            </a:xfrm>
            <a:prstGeom prst="rect">
              <a:avLst/>
            </a:prstGeom>
            <a:solidFill>
              <a:srgbClr val="FFFFFF"/>
            </a:solidFill>
          </p:spPr>
        </p:sp>
        <p:sp>
          <p:nvSpPr>
            <p:cNvPr id="22" name="TextBox 41">
              <a:extLst>
                <a:ext uri="{FF2B5EF4-FFF2-40B4-BE49-F238E27FC236}">
                  <a16:creationId xmlns:a16="http://schemas.microsoft.com/office/drawing/2014/main" id="{D85CEB66-9E51-47D8-AB20-F2BC907E3241}"/>
                </a:ext>
              </a:extLst>
            </p:cNvPr>
            <p:cNvSpPr txBox="1">
              <a:spLocks noChangeArrowheads="1"/>
            </p:cNvSpPr>
            <p:nvPr/>
          </p:nvSpPr>
          <p:spPr bwMode="auto">
            <a:xfrm>
              <a:off x="1209072" y="1713524"/>
              <a:ext cx="1804600" cy="532807"/>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gn="ctr">
                <a:lnSpc>
                  <a:spcPct val="150000"/>
                </a:lnSpc>
                <a:spcBef>
                  <a:spcPts val="0"/>
                </a:spcBef>
                <a:spcAft>
                  <a:spcPts val="0"/>
                </a:spcAft>
              </a:pPr>
              <a:r>
                <a:rPr lang="en-US" sz="1200" kern="1200">
                  <a:solidFill>
                    <a:srgbClr val="000000"/>
                  </a:solidFill>
                  <a:effectLst/>
                  <a:latin typeface="Calibri" panose="020F0502020204030204" pitchFamily="34" charset="0"/>
                  <a:ea typeface="Calibri" panose="020F0502020204030204" pitchFamily="34" charset="0"/>
                  <a:cs typeface="Mangal" panose="02040503050203030202" pitchFamily="18" charset="0"/>
                </a:rPr>
                <a:t>Crop The Face</a:t>
              </a:r>
              <a:endParaRPr lang="en-US" sz="120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23" name="TextBox 41">
              <a:extLst>
                <a:ext uri="{FF2B5EF4-FFF2-40B4-BE49-F238E27FC236}">
                  <a16:creationId xmlns:a16="http://schemas.microsoft.com/office/drawing/2014/main" id="{4997C345-75CB-411D-B834-0407BB6F4305}"/>
                </a:ext>
              </a:extLst>
            </p:cNvPr>
            <p:cNvSpPr txBox="1">
              <a:spLocks noChangeArrowheads="1"/>
            </p:cNvSpPr>
            <p:nvPr/>
          </p:nvSpPr>
          <p:spPr bwMode="auto">
            <a:xfrm>
              <a:off x="1216072" y="2561236"/>
              <a:ext cx="1804700" cy="532807"/>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Image processing</a:t>
              </a:r>
            </a:p>
          </p:txBody>
        </p:sp>
        <p:sp>
          <p:nvSpPr>
            <p:cNvPr id="24" name="TextBox 41">
              <a:extLst>
                <a:ext uri="{FF2B5EF4-FFF2-40B4-BE49-F238E27FC236}">
                  <a16:creationId xmlns:a16="http://schemas.microsoft.com/office/drawing/2014/main" id="{39581915-5F19-4E8B-AAB5-661DE04ED52F}"/>
                </a:ext>
              </a:extLst>
            </p:cNvPr>
            <p:cNvSpPr txBox="1">
              <a:spLocks noChangeArrowheads="1"/>
            </p:cNvSpPr>
            <p:nvPr/>
          </p:nvSpPr>
          <p:spPr bwMode="auto">
            <a:xfrm>
              <a:off x="1237672" y="3409048"/>
              <a:ext cx="1804600" cy="532707"/>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Assign Student detail </a:t>
              </a:r>
            </a:p>
          </p:txBody>
        </p:sp>
        <p:sp>
          <p:nvSpPr>
            <p:cNvPr id="25" name="TextBox 41">
              <a:extLst>
                <a:ext uri="{FF2B5EF4-FFF2-40B4-BE49-F238E27FC236}">
                  <a16:creationId xmlns:a16="http://schemas.microsoft.com/office/drawing/2014/main" id="{9B47D7DE-CED9-4E31-BE67-3E5FC4056DC4}"/>
                </a:ext>
              </a:extLst>
            </p:cNvPr>
            <p:cNvSpPr txBox="1">
              <a:spLocks noChangeArrowheads="1"/>
            </p:cNvSpPr>
            <p:nvPr/>
          </p:nvSpPr>
          <p:spPr bwMode="auto">
            <a:xfrm>
              <a:off x="1233972" y="4209159"/>
              <a:ext cx="1804700" cy="532707"/>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Store in database</a:t>
              </a:r>
            </a:p>
          </p:txBody>
        </p:sp>
        <p:sp>
          <p:nvSpPr>
            <p:cNvPr id="26" name="Oval 25">
              <a:extLst>
                <a:ext uri="{FF2B5EF4-FFF2-40B4-BE49-F238E27FC236}">
                  <a16:creationId xmlns:a16="http://schemas.microsoft.com/office/drawing/2014/main" id="{C21F599D-3569-4060-B480-589592D1A588}"/>
                </a:ext>
              </a:extLst>
            </p:cNvPr>
            <p:cNvSpPr>
              <a:spLocks noChangeArrowheads="1"/>
            </p:cNvSpPr>
            <p:nvPr/>
          </p:nvSpPr>
          <p:spPr bwMode="auto">
            <a:xfrm>
              <a:off x="1340872" y="0"/>
              <a:ext cx="1524000" cy="552408"/>
            </a:xfrm>
            <a:prstGeom prst="ellipse">
              <a:avLst/>
            </a:prstGeom>
            <a:solidFill>
              <a:schemeClr val="lt1">
                <a:lumMod val="100000"/>
                <a:lumOff val="0"/>
              </a:schemeClr>
            </a:solidFill>
            <a:ln w="127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Start </a:t>
              </a:r>
            </a:p>
          </p:txBody>
        </p:sp>
        <p:sp>
          <p:nvSpPr>
            <p:cNvPr id="27" name="Oval 26">
              <a:extLst>
                <a:ext uri="{FF2B5EF4-FFF2-40B4-BE49-F238E27FC236}">
                  <a16:creationId xmlns:a16="http://schemas.microsoft.com/office/drawing/2014/main" id="{B755B812-FC94-4578-B72B-C2DB1FAB2411}"/>
                </a:ext>
              </a:extLst>
            </p:cNvPr>
            <p:cNvSpPr>
              <a:spLocks noChangeArrowheads="1"/>
            </p:cNvSpPr>
            <p:nvPr/>
          </p:nvSpPr>
          <p:spPr bwMode="auto">
            <a:xfrm>
              <a:off x="1282772" y="5028270"/>
              <a:ext cx="1523300" cy="552508"/>
            </a:xfrm>
            <a:prstGeom prst="ellipse">
              <a:avLst/>
            </a:prstGeom>
            <a:solidFill>
              <a:schemeClr val="lt1">
                <a:lumMod val="100000"/>
                <a:lumOff val="0"/>
              </a:schemeClr>
            </a:solidFill>
            <a:ln w="127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Stop</a:t>
              </a:r>
            </a:p>
          </p:txBody>
        </p:sp>
        <p:cxnSp>
          <p:nvCxnSpPr>
            <p:cNvPr id="28" name="Straight Arrow Connector 27">
              <a:extLst>
                <a:ext uri="{FF2B5EF4-FFF2-40B4-BE49-F238E27FC236}">
                  <a16:creationId xmlns:a16="http://schemas.microsoft.com/office/drawing/2014/main" id="{A2B498AA-2B46-49A0-B7B5-39F9CE205719}"/>
                </a:ext>
              </a:extLst>
            </p:cNvPr>
            <p:cNvCxnSpPr>
              <a:cxnSpLocks noChangeShapeType="1"/>
            </p:cNvCxnSpPr>
            <p:nvPr/>
          </p:nvCxnSpPr>
          <p:spPr bwMode="auto">
            <a:xfrm flipH="1">
              <a:off x="2092372" y="552408"/>
              <a:ext cx="600" cy="289604"/>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5A536D64-3F68-430C-A30D-A0905EE5DA79}"/>
                </a:ext>
              </a:extLst>
            </p:cNvPr>
            <p:cNvCxnSpPr>
              <a:cxnSpLocks noChangeShapeType="1"/>
            </p:cNvCxnSpPr>
            <p:nvPr/>
          </p:nvCxnSpPr>
          <p:spPr bwMode="auto">
            <a:xfrm flipH="1">
              <a:off x="2091672" y="1399220"/>
              <a:ext cx="600" cy="289504"/>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4345B671-2FC6-4410-A568-84B7D27A0628}"/>
                </a:ext>
              </a:extLst>
            </p:cNvPr>
            <p:cNvCxnSpPr>
              <a:cxnSpLocks noChangeShapeType="1"/>
            </p:cNvCxnSpPr>
            <p:nvPr/>
          </p:nvCxnSpPr>
          <p:spPr bwMode="auto">
            <a:xfrm flipH="1">
              <a:off x="2092272" y="2256432"/>
              <a:ext cx="600" cy="289604"/>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1" name="Straight Arrow Connector 30">
              <a:extLst>
                <a:ext uri="{FF2B5EF4-FFF2-40B4-BE49-F238E27FC236}">
                  <a16:creationId xmlns:a16="http://schemas.microsoft.com/office/drawing/2014/main" id="{3BA80856-D603-4EB1-8B04-FC2FAD931D53}"/>
                </a:ext>
              </a:extLst>
            </p:cNvPr>
            <p:cNvCxnSpPr>
              <a:cxnSpLocks noChangeShapeType="1"/>
            </p:cNvCxnSpPr>
            <p:nvPr/>
          </p:nvCxnSpPr>
          <p:spPr bwMode="auto">
            <a:xfrm flipH="1">
              <a:off x="2092872" y="3094043"/>
              <a:ext cx="700" cy="289604"/>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2" name="Straight Arrow Connector 31">
              <a:extLst>
                <a:ext uri="{FF2B5EF4-FFF2-40B4-BE49-F238E27FC236}">
                  <a16:creationId xmlns:a16="http://schemas.microsoft.com/office/drawing/2014/main" id="{DEDFB87A-A365-4605-97E2-233A877227C0}"/>
                </a:ext>
              </a:extLst>
            </p:cNvPr>
            <p:cNvCxnSpPr>
              <a:cxnSpLocks noChangeShapeType="1"/>
            </p:cNvCxnSpPr>
            <p:nvPr/>
          </p:nvCxnSpPr>
          <p:spPr bwMode="auto">
            <a:xfrm flipH="1">
              <a:off x="2073372" y="3941755"/>
              <a:ext cx="600" cy="289604"/>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3" name="Straight Arrow Connector 32">
              <a:extLst>
                <a:ext uri="{FF2B5EF4-FFF2-40B4-BE49-F238E27FC236}">
                  <a16:creationId xmlns:a16="http://schemas.microsoft.com/office/drawing/2014/main" id="{3F1AA91B-3870-443D-91D4-94A63FA573D2}"/>
                </a:ext>
              </a:extLst>
            </p:cNvPr>
            <p:cNvCxnSpPr>
              <a:cxnSpLocks noChangeShapeType="1"/>
            </p:cNvCxnSpPr>
            <p:nvPr/>
          </p:nvCxnSpPr>
          <p:spPr bwMode="auto">
            <a:xfrm flipH="1">
              <a:off x="2073272" y="4741866"/>
              <a:ext cx="700" cy="289604"/>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34" name="Parallelogram 33">
              <a:extLst>
                <a:ext uri="{FF2B5EF4-FFF2-40B4-BE49-F238E27FC236}">
                  <a16:creationId xmlns:a16="http://schemas.microsoft.com/office/drawing/2014/main" id="{507EA7A9-1352-45DD-9FFC-A4499A3DBFA9}"/>
                </a:ext>
              </a:extLst>
            </p:cNvPr>
            <p:cNvSpPr/>
            <p:nvPr/>
          </p:nvSpPr>
          <p:spPr>
            <a:xfrm>
              <a:off x="826572" y="828696"/>
              <a:ext cx="2552700" cy="552450"/>
            </a:xfrm>
            <a:prstGeom prst="parallelogram">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Take a photo</a:t>
              </a:r>
            </a:p>
          </p:txBody>
        </p:sp>
      </p:grpSp>
    </p:spTree>
    <p:extLst>
      <p:ext uri="{BB962C8B-B14F-4D97-AF65-F5344CB8AC3E}">
        <p14:creationId xmlns:p14="http://schemas.microsoft.com/office/powerpoint/2010/main" val="2239880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F15DA-70F8-42C3-9D30-E624EAA71666}"/>
              </a:ext>
            </a:extLst>
          </p:cNvPr>
          <p:cNvSpPr>
            <a:spLocks noGrp="1"/>
          </p:cNvSpPr>
          <p:nvPr>
            <p:ph idx="1"/>
          </p:nvPr>
        </p:nvSpPr>
        <p:spPr>
          <a:xfrm>
            <a:off x="457200" y="381000"/>
            <a:ext cx="8229600" cy="5745163"/>
          </a:xfrm>
        </p:spPr>
        <p:txBody>
          <a:bodyPr>
            <a:normAutofit/>
          </a:bodyPr>
          <a:lstStyle/>
          <a:p>
            <a:pPr marL="0" indent="0">
              <a:buNone/>
            </a:pPr>
            <a:r>
              <a:rPr lang="en-US" sz="2200" dirty="0">
                <a:effectLst/>
                <a:latin typeface="Times New Roman" panose="02020603050405020304" pitchFamily="18" charset="0"/>
                <a:ea typeface="Calibri" panose="020F0502020204030204" pitchFamily="34" charset="0"/>
                <a:cs typeface="Mangal" panose="02040503050203030202" pitchFamily="18" charset="0"/>
              </a:rPr>
              <a:t>7.3.2 Flow chart of system recognizing student detail</a:t>
            </a:r>
            <a:endParaRPr lang="en-US" sz="2200" dirty="0"/>
          </a:p>
        </p:txBody>
      </p:sp>
      <p:sp>
        <p:nvSpPr>
          <p:cNvPr id="4" name="Slide Number Placeholder 3">
            <a:extLst>
              <a:ext uri="{FF2B5EF4-FFF2-40B4-BE49-F238E27FC236}">
                <a16:creationId xmlns:a16="http://schemas.microsoft.com/office/drawing/2014/main" id="{A30F9BF3-1F7C-4245-90FF-1D62EDD1E232}"/>
              </a:ext>
            </a:extLst>
          </p:cNvPr>
          <p:cNvSpPr>
            <a:spLocks noGrp="1"/>
          </p:cNvSpPr>
          <p:nvPr>
            <p:ph type="sldNum" sz="quarter" idx="12"/>
          </p:nvPr>
        </p:nvSpPr>
        <p:spPr/>
        <p:txBody>
          <a:bodyPr/>
          <a:lstStyle/>
          <a:p>
            <a:fld id="{8666B9FB-25FC-4228-9B87-788C4A4FC2CD}" type="slidenum">
              <a:rPr lang="en-US" smtClean="0"/>
              <a:pPr/>
              <a:t>15</a:t>
            </a:fld>
            <a:endParaRPr lang="en-US"/>
          </a:p>
        </p:txBody>
      </p:sp>
      <p:grpSp>
        <p:nvGrpSpPr>
          <p:cNvPr id="26" name="Canvas 6">
            <a:extLst>
              <a:ext uri="{FF2B5EF4-FFF2-40B4-BE49-F238E27FC236}">
                <a16:creationId xmlns:a16="http://schemas.microsoft.com/office/drawing/2014/main" id="{05351FDE-FA51-4F1E-94C2-67247403112E}"/>
              </a:ext>
            </a:extLst>
          </p:cNvPr>
          <p:cNvGrpSpPr/>
          <p:nvPr/>
        </p:nvGrpSpPr>
        <p:grpSpPr>
          <a:xfrm>
            <a:off x="1934845" y="1295400"/>
            <a:ext cx="4999355" cy="5424487"/>
            <a:chOff x="0" y="0"/>
            <a:chExt cx="5274311" cy="6581775"/>
          </a:xfrm>
        </p:grpSpPr>
        <p:sp>
          <p:nvSpPr>
            <p:cNvPr id="27" name="Rectangle 26">
              <a:extLst>
                <a:ext uri="{FF2B5EF4-FFF2-40B4-BE49-F238E27FC236}">
                  <a16:creationId xmlns:a16="http://schemas.microsoft.com/office/drawing/2014/main" id="{6063E27F-3466-4AA6-AC57-26CD1B68B7E7}"/>
                </a:ext>
              </a:extLst>
            </p:cNvPr>
            <p:cNvSpPr/>
            <p:nvPr/>
          </p:nvSpPr>
          <p:spPr>
            <a:xfrm>
              <a:off x="0" y="0"/>
              <a:ext cx="5274310" cy="6581775"/>
            </a:xfrm>
            <a:prstGeom prst="rect">
              <a:avLst/>
            </a:prstGeom>
            <a:solidFill>
              <a:srgbClr val="FFFFFF"/>
            </a:solidFill>
          </p:spPr>
        </p:sp>
        <p:cxnSp>
          <p:nvCxnSpPr>
            <p:cNvPr id="28" name="Straight Arrow Connector 27">
              <a:extLst>
                <a:ext uri="{FF2B5EF4-FFF2-40B4-BE49-F238E27FC236}">
                  <a16:creationId xmlns:a16="http://schemas.microsoft.com/office/drawing/2014/main" id="{12E88A04-2179-4B0E-BF6C-44F2E6B086A2}"/>
                </a:ext>
              </a:extLst>
            </p:cNvPr>
            <p:cNvCxnSpPr>
              <a:cxnSpLocks noChangeShapeType="1"/>
            </p:cNvCxnSpPr>
            <p:nvPr/>
          </p:nvCxnSpPr>
          <p:spPr bwMode="auto">
            <a:xfrm flipH="1">
              <a:off x="2435205" y="1484764"/>
              <a:ext cx="1100" cy="318911"/>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DC3A9F30-E919-4436-A609-2093166AD478}"/>
                </a:ext>
              </a:extLst>
            </p:cNvPr>
            <p:cNvCxnSpPr>
              <a:cxnSpLocks noChangeShapeType="1"/>
            </p:cNvCxnSpPr>
            <p:nvPr/>
          </p:nvCxnSpPr>
          <p:spPr bwMode="auto">
            <a:xfrm flipH="1">
              <a:off x="2474505" y="5151859"/>
              <a:ext cx="600" cy="289603"/>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01490CF9-A444-4C3C-A694-F62167574DB4}"/>
                </a:ext>
              </a:extLst>
            </p:cNvPr>
            <p:cNvCxnSpPr>
              <a:cxnSpLocks noChangeShapeType="1"/>
            </p:cNvCxnSpPr>
            <p:nvPr/>
          </p:nvCxnSpPr>
          <p:spPr bwMode="auto">
            <a:xfrm flipH="1">
              <a:off x="2434605" y="2314526"/>
              <a:ext cx="600" cy="289603"/>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1" name="Straight Arrow Connector 30">
              <a:extLst>
                <a:ext uri="{FF2B5EF4-FFF2-40B4-BE49-F238E27FC236}">
                  <a16:creationId xmlns:a16="http://schemas.microsoft.com/office/drawing/2014/main" id="{41D5427F-9286-401C-A094-63813DD55FF2}"/>
                </a:ext>
              </a:extLst>
            </p:cNvPr>
            <p:cNvCxnSpPr>
              <a:cxnSpLocks noChangeShapeType="1"/>
            </p:cNvCxnSpPr>
            <p:nvPr/>
          </p:nvCxnSpPr>
          <p:spPr bwMode="auto">
            <a:xfrm flipH="1">
              <a:off x="2456405" y="3136936"/>
              <a:ext cx="700" cy="289603"/>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32" name="TextBox 41">
              <a:extLst>
                <a:ext uri="{FF2B5EF4-FFF2-40B4-BE49-F238E27FC236}">
                  <a16:creationId xmlns:a16="http://schemas.microsoft.com/office/drawing/2014/main" id="{EB9364B1-2F26-4DC3-B5C3-EDF10A133472}"/>
                </a:ext>
              </a:extLst>
            </p:cNvPr>
            <p:cNvSpPr txBox="1">
              <a:spLocks noChangeArrowheads="1"/>
            </p:cNvSpPr>
            <p:nvPr/>
          </p:nvSpPr>
          <p:spPr bwMode="auto">
            <a:xfrm>
              <a:off x="1514003" y="1781420"/>
              <a:ext cx="1804603" cy="533106"/>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gn="ctr">
                <a:lnSpc>
                  <a:spcPct val="150000"/>
                </a:lnSpc>
                <a:spcBef>
                  <a:spcPts val="0"/>
                </a:spcBef>
                <a:spcAft>
                  <a:spcPts val="0"/>
                </a:spcAft>
              </a:pPr>
              <a:r>
                <a:rPr lang="en-US"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Crop The Face</a:t>
              </a:r>
              <a:endParaRPr lang="en-US" sz="120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3" name="Diamond 32">
              <a:extLst>
                <a:ext uri="{FF2B5EF4-FFF2-40B4-BE49-F238E27FC236}">
                  <a16:creationId xmlns:a16="http://schemas.microsoft.com/office/drawing/2014/main" id="{214B2BED-52C6-41D8-88B1-F8F7F3DF2668}"/>
                </a:ext>
              </a:extLst>
            </p:cNvPr>
            <p:cNvSpPr>
              <a:spLocks noChangeArrowheads="1"/>
            </p:cNvSpPr>
            <p:nvPr/>
          </p:nvSpPr>
          <p:spPr bwMode="auto">
            <a:xfrm>
              <a:off x="1404803" y="3426539"/>
              <a:ext cx="2114604" cy="1725320"/>
            </a:xfrm>
            <a:prstGeom prst="diamond">
              <a:avLst/>
            </a:prstGeom>
            <a:solidFill>
              <a:schemeClr val="lt1">
                <a:lumMod val="100000"/>
                <a:lumOff val="0"/>
              </a:schemeClr>
            </a:solidFill>
            <a:ln w="127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Match with student detail</a:t>
              </a:r>
            </a:p>
          </p:txBody>
        </p:sp>
        <p:grpSp>
          <p:nvGrpSpPr>
            <p:cNvPr id="34" name="Group 33">
              <a:extLst>
                <a:ext uri="{FF2B5EF4-FFF2-40B4-BE49-F238E27FC236}">
                  <a16:creationId xmlns:a16="http://schemas.microsoft.com/office/drawing/2014/main" id="{1E974E4B-BB91-4ED7-BAD0-BB682235CA35}"/>
                </a:ext>
              </a:extLst>
            </p:cNvPr>
            <p:cNvGrpSpPr>
              <a:grpSpLocks/>
            </p:cNvGrpSpPr>
            <p:nvPr/>
          </p:nvGrpSpPr>
          <p:grpSpPr bwMode="auto">
            <a:xfrm>
              <a:off x="3867007" y="4542252"/>
              <a:ext cx="1407304" cy="540406"/>
              <a:chOff x="-1307" y="0"/>
              <a:chExt cx="27508" cy="6796"/>
            </a:xfrm>
          </p:grpSpPr>
          <p:sp>
            <p:nvSpPr>
              <p:cNvPr id="45" name="Rectangle 44">
                <a:extLst>
                  <a:ext uri="{FF2B5EF4-FFF2-40B4-BE49-F238E27FC236}">
                    <a16:creationId xmlns:a16="http://schemas.microsoft.com/office/drawing/2014/main" id="{4B765477-0BDE-4E98-B0F3-9B3F7443C041}"/>
                  </a:ext>
                </a:extLst>
              </p:cNvPr>
              <p:cNvSpPr>
                <a:spLocks noChangeArrowheads="1"/>
              </p:cNvSpPr>
              <p:nvPr/>
            </p:nvSpPr>
            <p:spPr bwMode="auto">
              <a:xfrm>
                <a:off x="0" y="0"/>
                <a:ext cx="21603" cy="6796"/>
              </a:xfrm>
              <a:prstGeom prst="rect">
                <a:avLst/>
              </a:prstGeom>
              <a:noFill/>
              <a:ln w="12700">
                <a:solidFill>
                  <a:schemeClr val="bg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46" name="TextBox 51">
                <a:extLst>
                  <a:ext uri="{FF2B5EF4-FFF2-40B4-BE49-F238E27FC236}">
                    <a16:creationId xmlns:a16="http://schemas.microsoft.com/office/drawing/2014/main" id="{805DD70E-80B9-40AE-A7CF-1F846D59D0EF}"/>
                  </a:ext>
                </a:extLst>
              </p:cNvPr>
              <p:cNvSpPr txBox="1">
                <a:spLocks noChangeArrowheads="1"/>
              </p:cNvSpPr>
              <p:nvPr/>
            </p:nvSpPr>
            <p:spPr bwMode="auto">
              <a:xfrm>
                <a:off x="-1307" y="750"/>
                <a:ext cx="27508" cy="5615"/>
              </a:xfrm>
              <a:prstGeom prst="rect">
                <a:avLst/>
              </a:prstGeom>
              <a:noFill/>
              <a:ln w="9525">
                <a:solidFill>
                  <a:schemeClr val="bg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 </a:t>
                </a:r>
              </a:p>
            </p:txBody>
          </p:sp>
        </p:grpSp>
        <p:sp>
          <p:nvSpPr>
            <p:cNvPr id="35" name="TextBox 41">
              <a:extLst>
                <a:ext uri="{FF2B5EF4-FFF2-40B4-BE49-F238E27FC236}">
                  <a16:creationId xmlns:a16="http://schemas.microsoft.com/office/drawing/2014/main" id="{DC61CC2E-CB20-47B7-88B8-D010D70BF497}"/>
                </a:ext>
              </a:extLst>
            </p:cNvPr>
            <p:cNvSpPr txBox="1">
              <a:spLocks noChangeArrowheads="1"/>
            </p:cNvSpPr>
            <p:nvPr/>
          </p:nvSpPr>
          <p:spPr bwMode="auto">
            <a:xfrm>
              <a:off x="1532503" y="2604130"/>
              <a:ext cx="1804703" cy="532806"/>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Image processing</a:t>
              </a:r>
            </a:p>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 </a:t>
              </a:r>
            </a:p>
          </p:txBody>
        </p:sp>
        <p:sp>
          <p:nvSpPr>
            <p:cNvPr id="36" name="TextBox 41">
              <a:extLst>
                <a:ext uri="{FF2B5EF4-FFF2-40B4-BE49-F238E27FC236}">
                  <a16:creationId xmlns:a16="http://schemas.microsoft.com/office/drawing/2014/main" id="{11E72771-BBAC-4CEC-99C0-A1122F6E13F4}"/>
                </a:ext>
              </a:extLst>
            </p:cNvPr>
            <p:cNvSpPr txBox="1">
              <a:spLocks noChangeArrowheads="1"/>
            </p:cNvSpPr>
            <p:nvPr/>
          </p:nvSpPr>
          <p:spPr bwMode="auto">
            <a:xfrm>
              <a:off x="3809907" y="4046846"/>
              <a:ext cx="1378603" cy="532106"/>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Take attendance</a:t>
              </a:r>
            </a:p>
          </p:txBody>
        </p:sp>
        <p:sp>
          <p:nvSpPr>
            <p:cNvPr id="37" name="Oval 36">
              <a:extLst>
                <a:ext uri="{FF2B5EF4-FFF2-40B4-BE49-F238E27FC236}">
                  <a16:creationId xmlns:a16="http://schemas.microsoft.com/office/drawing/2014/main" id="{1276618D-F8ED-455B-9620-3DE2F5A0A601}"/>
                </a:ext>
              </a:extLst>
            </p:cNvPr>
            <p:cNvSpPr>
              <a:spLocks noChangeArrowheads="1"/>
            </p:cNvSpPr>
            <p:nvPr/>
          </p:nvSpPr>
          <p:spPr bwMode="auto">
            <a:xfrm>
              <a:off x="1695403" y="5441462"/>
              <a:ext cx="1527503" cy="685808"/>
            </a:xfrm>
            <a:prstGeom prst="ellipse">
              <a:avLst/>
            </a:prstGeom>
            <a:solidFill>
              <a:schemeClr val="lt1">
                <a:lumMod val="100000"/>
                <a:lumOff val="0"/>
              </a:schemeClr>
            </a:solidFill>
            <a:ln w="127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stop</a:t>
              </a:r>
            </a:p>
          </p:txBody>
        </p:sp>
        <p:cxnSp>
          <p:nvCxnSpPr>
            <p:cNvPr id="38" name="Connector: Elbow 37">
              <a:extLst>
                <a:ext uri="{FF2B5EF4-FFF2-40B4-BE49-F238E27FC236}">
                  <a16:creationId xmlns:a16="http://schemas.microsoft.com/office/drawing/2014/main" id="{B1BE2F7B-5EDD-48F3-8767-03A2F32BF766}"/>
                </a:ext>
              </a:extLst>
            </p:cNvPr>
            <p:cNvCxnSpPr>
              <a:cxnSpLocks noChangeShapeType="1"/>
            </p:cNvCxnSpPr>
            <p:nvPr/>
          </p:nvCxnSpPr>
          <p:spPr bwMode="auto">
            <a:xfrm rot="10800000" flipV="1">
              <a:off x="3238506" y="4578552"/>
              <a:ext cx="1885904" cy="1192814"/>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9" name="Straight Arrow Connector 38">
              <a:extLst>
                <a:ext uri="{FF2B5EF4-FFF2-40B4-BE49-F238E27FC236}">
                  <a16:creationId xmlns:a16="http://schemas.microsoft.com/office/drawing/2014/main" id="{44BDAC89-0BF2-4DAB-8CAD-048A94DA2B07}"/>
                </a:ext>
              </a:extLst>
            </p:cNvPr>
            <p:cNvCxnSpPr>
              <a:cxnSpLocks noChangeShapeType="1"/>
            </p:cNvCxnSpPr>
            <p:nvPr/>
          </p:nvCxnSpPr>
          <p:spPr bwMode="auto">
            <a:xfrm>
              <a:off x="3524207" y="4298749"/>
              <a:ext cx="285701" cy="0"/>
            </a:xfrm>
            <a:prstGeom prst="straightConnector1">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40" name="Rectangle 39">
              <a:extLst>
                <a:ext uri="{FF2B5EF4-FFF2-40B4-BE49-F238E27FC236}">
                  <a16:creationId xmlns:a16="http://schemas.microsoft.com/office/drawing/2014/main" id="{274C438B-22BD-49D6-B3FF-064792FF4A2E}"/>
                </a:ext>
              </a:extLst>
            </p:cNvPr>
            <p:cNvSpPr>
              <a:spLocks noChangeArrowheads="1"/>
            </p:cNvSpPr>
            <p:nvPr/>
          </p:nvSpPr>
          <p:spPr bwMode="auto">
            <a:xfrm>
              <a:off x="3309006" y="3581141"/>
              <a:ext cx="558001" cy="438405"/>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YES</a:t>
              </a:r>
            </a:p>
          </p:txBody>
        </p:sp>
        <p:sp>
          <p:nvSpPr>
            <p:cNvPr id="41" name="Rectangle 40">
              <a:extLst>
                <a:ext uri="{FF2B5EF4-FFF2-40B4-BE49-F238E27FC236}">
                  <a16:creationId xmlns:a16="http://schemas.microsoft.com/office/drawing/2014/main" id="{97ABD7E7-8311-4ABB-96DC-C0D05770E97F}"/>
                </a:ext>
              </a:extLst>
            </p:cNvPr>
            <p:cNvSpPr>
              <a:spLocks noChangeArrowheads="1"/>
            </p:cNvSpPr>
            <p:nvPr/>
          </p:nvSpPr>
          <p:spPr bwMode="auto">
            <a:xfrm>
              <a:off x="2875505" y="4894856"/>
              <a:ext cx="557601" cy="438205"/>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NO</a:t>
              </a:r>
            </a:p>
          </p:txBody>
        </p:sp>
        <p:sp>
          <p:nvSpPr>
            <p:cNvPr id="42" name="Oval 41">
              <a:extLst>
                <a:ext uri="{FF2B5EF4-FFF2-40B4-BE49-F238E27FC236}">
                  <a16:creationId xmlns:a16="http://schemas.microsoft.com/office/drawing/2014/main" id="{24D316C3-AEE4-46CD-8BBF-9EF9C729182C}"/>
                </a:ext>
              </a:extLst>
            </p:cNvPr>
            <p:cNvSpPr>
              <a:spLocks noChangeArrowheads="1"/>
            </p:cNvSpPr>
            <p:nvPr/>
          </p:nvSpPr>
          <p:spPr bwMode="auto">
            <a:xfrm>
              <a:off x="1695403" y="56101"/>
              <a:ext cx="1527203" cy="685808"/>
            </a:xfrm>
            <a:prstGeom prst="ellipse">
              <a:avLst/>
            </a:prstGeom>
            <a:solidFill>
              <a:schemeClr val="lt1">
                <a:lumMod val="100000"/>
                <a:lumOff val="0"/>
              </a:schemeClr>
            </a:solidFill>
            <a:ln w="127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Start</a:t>
              </a:r>
            </a:p>
          </p:txBody>
        </p:sp>
        <p:cxnSp>
          <p:nvCxnSpPr>
            <p:cNvPr id="43" name="Straight Arrow Connector 42">
              <a:extLst>
                <a:ext uri="{FF2B5EF4-FFF2-40B4-BE49-F238E27FC236}">
                  <a16:creationId xmlns:a16="http://schemas.microsoft.com/office/drawing/2014/main" id="{BBE8602E-8062-41A8-89E3-87254BC2D395}"/>
                </a:ext>
              </a:extLst>
            </p:cNvPr>
            <p:cNvCxnSpPr>
              <a:cxnSpLocks noChangeShapeType="1"/>
            </p:cNvCxnSpPr>
            <p:nvPr/>
          </p:nvCxnSpPr>
          <p:spPr bwMode="auto">
            <a:xfrm flipH="1">
              <a:off x="2455505" y="759209"/>
              <a:ext cx="600" cy="197802"/>
            </a:xfrm>
            <a:prstGeom prst="straightConnector1">
              <a:avLst/>
            </a:prstGeom>
            <a:noFill/>
            <a:ln w="190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44" name="Parallelogram 43">
              <a:extLst>
                <a:ext uri="{FF2B5EF4-FFF2-40B4-BE49-F238E27FC236}">
                  <a16:creationId xmlns:a16="http://schemas.microsoft.com/office/drawing/2014/main" id="{694B4032-215F-407A-82E9-6C2A6F691398}"/>
                </a:ext>
              </a:extLst>
            </p:cNvPr>
            <p:cNvSpPr/>
            <p:nvPr/>
          </p:nvSpPr>
          <p:spPr>
            <a:xfrm>
              <a:off x="1180125" y="942000"/>
              <a:ext cx="2552700" cy="552450"/>
            </a:xfrm>
            <a:prstGeom prst="parallelogram">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Take a photo</a:t>
              </a:r>
            </a:p>
          </p:txBody>
        </p:sp>
      </p:grpSp>
    </p:spTree>
    <p:extLst>
      <p:ext uri="{BB962C8B-B14F-4D97-AF65-F5344CB8AC3E}">
        <p14:creationId xmlns:p14="http://schemas.microsoft.com/office/powerpoint/2010/main" val="2736906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0ADE7672-8010-473A-AABE-6ADC68CA8490}"/>
              </a:ext>
            </a:extLst>
          </p:cNvPr>
          <p:cNvSpPr txBox="1"/>
          <p:nvPr/>
        </p:nvSpPr>
        <p:spPr>
          <a:xfrm>
            <a:off x="890541" y="1219200"/>
            <a:ext cx="6500859" cy="407804"/>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n-GB" sz="2200" dirty="0">
                <a:solidFill>
                  <a:srgbClr val="000000"/>
                </a:solidFill>
                <a:latin typeface="Times New Roman" panose="02020603050405020304" pitchFamily="18" charset="0"/>
                <a:cs typeface="Times New Roman" panose="02020603050405020304" pitchFamily="18" charset="0"/>
              </a:rPr>
              <a:t>7.3.3 Face Recognition system have these steps</a:t>
            </a:r>
          </a:p>
        </p:txBody>
      </p:sp>
      <p:sp>
        <p:nvSpPr>
          <p:cNvPr id="20" name="Rectangle 19">
            <a:extLst>
              <a:ext uri="{FF2B5EF4-FFF2-40B4-BE49-F238E27FC236}">
                <a16:creationId xmlns:a16="http://schemas.microsoft.com/office/drawing/2014/main" id="{3150B64E-977A-41BE-B5EC-E6DEFD55C09B}"/>
              </a:ext>
            </a:extLst>
          </p:cNvPr>
          <p:cNvSpPr/>
          <p:nvPr/>
        </p:nvSpPr>
        <p:spPr>
          <a:xfrm>
            <a:off x="675734" y="2317631"/>
            <a:ext cx="1997983" cy="525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0000"/>
                </a:solidFill>
                <a:latin typeface="Times New Roman" panose="02020603050405020304" pitchFamily="18" charset="0"/>
                <a:ea typeface="Calibri" pitchFamily="34"/>
                <a:cs typeface="Times New Roman" panose="02020603050405020304" pitchFamily="18" charset="0"/>
              </a:rPr>
              <a:t>Collect the</a:t>
            </a:r>
            <a:endParaRPr lang="en-GB" sz="1800" dirty="0">
              <a:solidFill>
                <a:srgbClr val="000000"/>
              </a:solidFill>
              <a:latin typeface="Times New Roman" panose="02020603050405020304" pitchFamily="18" charset="0"/>
              <a:ea typeface="Calibri" pitchFamily="34"/>
              <a:cs typeface="Times New Roman" panose="02020603050405020304" pitchFamily="18" charset="0"/>
            </a:endParaRPr>
          </a:p>
          <a:p>
            <a:pPr algn="ctr"/>
            <a:r>
              <a:rPr lang="en-US" dirty="0">
                <a:solidFill>
                  <a:srgbClr val="000000"/>
                </a:solidFill>
                <a:latin typeface="Times New Roman" panose="02020603050405020304" pitchFamily="18" charset="0"/>
                <a:ea typeface="Calibri" pitchFamily="34"/>
                <a:cs typeface="Times New Roman" panose="02020603050405020304" pitchFamily="18" charset="0"/>
              </a:rPr>
              <a:t>photos</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45F4D6D-0F2C-4416-A6BE-6D30759F6C42}"/>
              </a:ext>
            </a:extLst>
          </p:cNvPr>
          <p:cNvSpPr/>
          <p:nvPr/>
        </p:nvSpPr>
        <p:spPr>
          <a:xfrm>
            <a:off x="3038731" y="2360715"/>
            <a:ext cx="1892600" cy="4349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lnSpc>
                <a:spcPct val="150000"/>
              </a:lnSpc>
              <a:spcBef>
                <a:spcPts val="450"/>
              </a:spcBef>
              <a:defRPr sz="1800" b="0" i="0" u="none" strike="noStrike" kern="0" cap="none" spc="0" baseline="0">
                <a:solidFill>
                  <a:srgbClr val="000000"/>
                </a:solidFill>
                <a:uFillTx/>
              </a:defRPr>
            </a:pPr>
            <a:r>
              <a:rPr lang="en-GB" sz="1800" dirty="0">
                <a:solidFill>
                  <a:srgbClr val="000000"/>
                </a:solidFill>
                <a:latin typeface="Times New Roman" pitchFamily="18"/>
                <a:ea typeface="Calibri" pitchFamily="34"/>
                <a:cs typeface="Mangal" pitchFamily="18"/>
              </a:rPr>
              <a:t>Prepare data sets </a:t>
            </a:r>
          </a:p>
        </p:txBody>
      </p:sp>
      <p:sp>
        <p:nvSpPr>
          <p:cNvPr id="22" name="Rectangle 21">
            <a:extLst>
              <a:ext uri="{FF2B5EF4-FFF2-40B4-BE49-F238E27FC236}">
                <a16:creationId xmlns:a16="http://schemas.microsoft.com/office/drawing/2014/main" id="{7928B04A-F229-45ED-BBC5-770C64A5F1E2}"/>
              </a:ext>
            </a:extLst>
          </p:cNvPr>
          <p:cNvSpPr/>
          <p:nvPr/>
        </p:nvSpPr>
        <p:spPr>
          <a:xfrm>
            <a:off x="5296345" y="2327890"/>
            <a:ext cx="1555938" cy="5179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0000"/>
                </a:solidFill>
                <a:latin typeface="Times New Roman" panose="02020603050405020304" pitchFamily="18" charset="0"/>
                <a:ea typeface="Calibri" pitchFamily="34"/>
                <a:cs typeface="Times New Roman" panose="02020603050405020304" pitchFamily="18" charset="0"/>
              </a:rPr>
              <a:t>Use Algorithm</a:t>
            </a:r>
            <a:endParaRPr lang="en-GB" sz="1800" dirty="0">
              <a:solidFill>
                <a:srgbClr val="000000"/>
              </a:solidFill>
              <a:latin typeface="Times New Roman" panose="02020603050405020304" pitchFamily="18" charset="0"/>
              <a:ea typeface="Calibri" pitchFamily="34"/>
              <a:cs typeface="Times New Roman" panose="02020603050405020304" pitchFamily="18" charset="0"/>
            </a:endParaRPr>
          </a:p>
          <a:p>
            <a:pPr algn="ctr"/>
            <a:endParaRPr lang="en-US" dirty="0"/>
          </a:p>
        </p:txBody>
      </p:sp>
      <p:sp>
        <p:nvSpPr>
          <p:cNvPr id="23" name="Rectangle 22">
            <a:extLst>
              <a:ext uri="{FF2B5EF4-FFF2-40B4-BE49-F238E27FC236}">
                <a16:creationId xmlns:a16="http://schemas.microsoft.com/office/drawing/2014/main" id="{075D1D64-0E60-4636-ACE6-2BB0A296ED99}"/>
              </a:ext>
            </a:extLst>
          </p:cNvPr>
          <p:cNvSpPr/>
          <p:nvPr/>
        </p:nvSpPr>
        <p:spPr>
          <a:xfrm>
            <a:off x="7217297" y="2327890"/>
            <a:ext cx="1555938" cy="525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rgbClr val="000000"/>
                </a:solidFill>
                <a:latin typeface="Times New Roman" pitchFamily="18"/>
                <a:ea typeface="Calibri" pitchFamily="34"/>
                <a:cs typeface="Mangal" pitchFamily="18"/>
              </a:rPr>
              <a:t>Get Output</a:t>
            </a:r>
          </a:p>
          <a:p>
            <a:pPr algn="ctr"/>
            <a:endParaRPr lang="en-US" dirty="0"/>
          </a:p>
        </p:txBody>
      </p:sp>
      <p:cxnSp>
        <p:nvCxnSpPr>
          <p:cNvPr id="25" name="Straight Arrow Connector 24">
            <a:extLst>
              <a:ext uri="{FF2B5EF4-FFF2-40B4-BE49-F238E27FC236}">
                <a16:creationId xmlns:a16="http://schemas.microsoft.com/office/drawing/2014/main" id="{A10877BB-00BD-4948-A0D9-FD8B58BCF626}"/>
              </a:ext>
            </a:extLst>
          </p:cNvPr>
          <p:cNvCxnSpPr>
            <a:cxnSpLocks/>
            <a:stCxn id="20" idx="3"/>
            <a:endCxn id="21" idx="1"/>
          </p:cNvCxnSpPr>
          <p:nvPr/>
        </p:nvCxnSpPr>
        <p:spPr>
          <a:xfrm flipV="1">
            <a:off x="2673717" y="2578211"/>
            <a:ext cx="365014" cy="2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D453F3D-1364-4CE1-90C6-D4C4C64658DF}"/>
              </a:ext>
            </a:extLst>
          </p:cNvPr>
          <p:cNvCxnSpPr/>
          <p:nvPr/>
        </p:nvCxnSpPr>
        <p:spPr>
          <a:xfrm flipV="1">
            <a:off x="4953000" y="2590800"/>
            <a:ext cx="29554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1490E9-D277-4795-902F-92BAF0C9378C}"/>
              </a:ext>
            </a:extLst>
          </p:cNvPr>
          <p:cNvCxnSpPr/>
          <p:nvPr/>
        </p:nvCxnSpPr>
        <p:spPr>
          <a:xfrm flipV="1">
            <a:off x="6875880" y="2590800"/>
            <a:ext cx="35760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1338" y="3352800"/>
            <a:ext cx="7696200" cy="286232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Face Detection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has the objective of finding the faces (location and size) in an image and probably extract them to be used by the face recognition algorithm.</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Face Recognition</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the facial images already extracted, cropped, resized and usually converted to grayscale, the face recognition algorithm is responsible for finding characteristics which best describe the image</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Region </a:t>
            </a:r>
            <a:r>
              <a:rPr lang="en-US" b="1" dirty="0">
                <a:latin typeface="Times New Roman" panose="02020603050405020304" pitchFamily="18" charset="0"/>
                <a:cs typeface="Times New Roman" panose="02020603050405020304" pitchFamily="18" charset="0"/>
              </a:rPr>
              <a:t>of Interest (</a:t>
            </a:r>
            <a:r>
              <a:rPr lang="en-US" b="1" dirty="0" smtClean="0">
                <a:latin typeface="Times New Roman" panose="02020603050405020304" pitchFamily="18" charset="0"/>
                <a:cs typeface="Times New Roman" panose="02020603050405020304" pitchFamily="18" charset="0"/>
              </a:rPr>
              <a:t>ROI): </a:t>
            </a:r>
            <a:r>
              <a:rPr lang="en-US" dirty="0" smtClean="0">
                <a:latin typeface="Times New Roman" panose="02020603050405020304" pitchFamily="18" charset="0"/>
                <a:cs typeface="Times New Roman" panose="02020603050405020304" pitchFamily="18" charset="0"/>
              </a:rPr>
              <a:t>ROI </a:t>
            </a:r>
            <a:r>
              <a:rPr lang="en-US" dirty="0">
                <a:latin typeface="Times New Roman" panose="02020603050405020304" pitchFamily="18" charset="0"/>
                <a:cs typeface="Times New Roman" panose="02020603050405020304" pitchFamily="18" charset="0"/>
              </a:rPr>
              <a:t>is a region of image which is interesting and allowed to process only on it. The concept about ROI is a kind of local search and a very useful tool to reduce computation and increase object hit rate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E97AF-5C0C-4535-8A69-47AD55CA557C}"/>
              </a:ext>
            </a:extLst>
          </p:cNvPr>
          <p:cNvSpPr>
            <a:spLocks noGrp="1"/>
          </p:cNvSpPr>
          <p:nvPr>
            <p:ph idx="1"/>
          </p:nvPr>
        </p:nvSpPr>
        <p:spPr>
          <a:xfrm>
            <a:off x="457200" y="136526"/>
            <a:ext cx="8229600" cy="5989638"/>
          </a:xfrm>
        </p:spPr>
        <p:txBody>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7.4 ALGORITHM USED IN THE PROJECT</a:t>
            </a:r>
          </a:p>
          <a:p>
            <a:pPr marL="0" indent="0">
              <a:lnSpc>
                <a:spcPct val="150000"/>
              </a:lnSpc>
              <a:buNone/>
            </a:pPr>
            <a:r>
              <a:rPr lang="en-US" sz="2400" b="1" dirty="0" smtClean="0">
                <a:latin typeface="Times New Roman" panose="02020603050405020304" pitchFamily="18" charset="0"/>
                <a:cs typeface="Times New Roman" panose="02020603050405020304" pitchFamily="18" charset="0"/>
              </a:rPr>
              <a:t>7.4.1 </a:t>
            </a:r>
            <a:r>
              <a:rPr lang="en-US" sz="2400" b="1" dirty="0">
                <a:latin typeface="Times New Roman" panose="02020603050405020304" pitchFamily="18" charset="0"/>
                <a:cs typeface="Times New Roman" panose="02020603050405020304" pitchFamily="18" charset="0"/>
              </a:rPr>
              <a:t>Local Binary Patterns Histograms</a:t>
            </a: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en-GB" sz="2200" dirty="0">
                <a:effectLst/>
                <a:latin typeface="Times New Roman" panose="02020603050405020304" pitchFamily="18" charset="0"/>
                <a:ea typeface="Calibri" panose="020F0502020204030204" pitchFamily="34" charset="0"/>
                <a:cs typeface="Mangal" panose="02040503050203030202" pitchFamily="18" charset="0"/>
              </a:rPr>
              <a:t>LBPH is a simple yet very efficient texture operator which labels the pixels of an image by thresholding the neighbourhood of each pixel and considers the result as a binary number. Local Binary Pattern Histogram summarize the local structure in an image by comparing each pixel with its neighbourhood.</a:t>
            </a:r>
            <a:r>
              <a:rPr lang="en-GB"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a:t>
            </a:r>
            <a:r>
              <a:rPr lang="en-GB" sz="2200" dirty="0">
                <a:effectLst/>
                <a:latin typeface="Times New Roman" panose="02020603050405020304" pitchFamily="18" charset="0"/>
                <a:ea typeface="Calibri" panose="020F0502020204030204" pitchFamily="34" charset="0"/>
                <a:cs typeface="Mangal" panose="02040503050203030202" pitchFamily="18" charset="0"/>
              </a:rPr>
              <a:t>takes a pixel as centre and threshold its neighbours against. If the intensity of the centre pixel is greater-equal its neighbour, then denote it with 1 and 0 if not.</a:t>
            </a:r>
            <a:endParaRPr lang="en-US" sz="22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30F2C8D1-890A-4809-9C17-0DBF721B669F}"/>
              </a:ext>
            </a:extLst>
          </p:cNvPr>
          <p:cNvSpPr>
            <a:spLocks noGrp="1"/>
          </p:cNvSpPr>
          <p:nvPr>
            <p:ph type="sldNum" sz="quarter" idx="12"/>
          </p:nvPr>
        </p:nvSpPr>
        <p:spPr/>
        <p:txBody>
          <a:bodyPr/>
          <a:lstStyle/>
          <a:p>
            <a:fld id="{8666B9FB-25FC-4228-9B87-788C4A4FC2CD}" type="slidenum">
              <a:rPr lang="en-US" smtClean="0"/>
              <a:pPr/>
              <a:t>17</a:t>
            </a:fld>
            <a:endParaRPr lang="en-US"/>
          </a:p>
        </p:txBody>
      </p:sp>
    </p:spTree>
    <p:extLst>
      <p:ext uri="{BB962C8B-B14F-4D97-AF65-F5344CB8AC3E}">
        <p14:creationId xmlns:p14="http://schemas.microsoft.com/office/powerpoint/2010/main" val="2625469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2B5B39-D565-4AA1-8FB6-57C3C7013163}"/>
              </a:ext>
            </a:extLst>
          </p:cNvPr>
          <p:cNvSpPr>
            <a:spLocks noGrp="1"/>
          </p:cNvSpPr>
          <p:nvPr>
            <p:ph type="sldNum" sz="quarter" idx="12"/>
          </p:nvPr>
        </p:nvSpPr>
        <p:spPr/>
        <p:txBody>
          <a:bodyPr/>
          <a:lstStyle/>
          <a:p>
            <a:fld id="{8666B9FB-25FC-4228-9B87-788C4A4FC2CD}" type="slidenum">
              <a:rPr lang="en-US" smtClean="0"/>
              <a:pPr/>
              <a:t>18</a:t>
            </a:fld>
            <a:endParaRPr lang="en-US"/>
          </a:p>
        </p:txBody>
      </p:sp>
      <p:pic>
        <p:nvPicPr>
          <p:cNvPr id="5" name="Picture 7">
            <a:extLst>
              <a:ext uri="{FF2B5EF4-FFF2-40B4-BE49-F238E27FC236}">
                <a16:creationId xmlns:a16="http://schemas.microsoft.com/office/drawing/2014/main" id="{E9F5F02A-687F-4C00-8226-E3630F35369D}"/>
              </a:ext>
            </a:extLst>
          </p:cNvPr>
          <p:cNvPicPr>
            <a:picLocks noGrp="1" noChangeAspect="1"/>
          </p:cNvPicPr>
          <p:nvPr>
            <p:ph idx="1"/>
          </p:nvPr>
        </p:nvPicPr>
        <p:blipFill>
          <a:blip r:embed="rId2"/>
          <a:stretch>
            <a:fillRect/>
          </a:stretch>
        </p:blipFill>
        <p:spPr>
          <a:xfrm>
            <a:off x="778276" y="304800"/>
            <a:ext cx="7908524" cy="4525963"/>
          </a:xfrm>
          <a:prstGeom prst="rect">
            <a:avLst/>
          </a:prstGeom>
          <a:noFill/>
          <a:ln cap="flat">
            <a:noFill/>
          </a:ln>
        </p:spPr>
      </p:pic>
      <p:sp>
        <p:nvSpPr>
          <p:cNvPr id="2" name="TextBox 1"/>
          <p:cNvSpPr txBox="1"/>
          <p:nvPr/>
        </p:nvSpPr>
        <p:spPr>
          <a:xfrm>
            <a:off x="1494038" y="5250656"/>
            <a:ext cx="64770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[source: www.google/image/lbph.com]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033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3F8C4EAB-293D-4A60-B07E-3AECB3D182CD}"/>
              </a:ext>
            </a:extLst>
          </p:cNvPr>
          <p:cNvPicPr>
            <a:picLocks noChangeAspect="1"/>
          </p:cNvPicPr>
          <p:nvPr/>
        </p:nvPicPr>
        <p:blipFill>
          <a:blip r:embed="rId2"/>
          <a:stretch>
            <a:fillRect/>
          </a:stretch>
        </p:blipFill>
        <p:spPr>
          <a:xfrm>
            <a:off x="2133600" y="152400"/>
            <a:ext cx="4788416" cy="1100039"/>
          </a:xfrm>
          <a:prstGeom prst="rect">
            <a:avLst/>
          </a:prstGeom>
          <a:noFill/>
          <a:ln cap="flat">
            <a:noFill/>
          </a:ln>
        </p:spPr>
      </p:pic>
      <p:pic>
        <p:nvPicPr>
          <p:cNvPr id="3" name="Picture 6">
            <a:extLst>
              <a:ext uri="{FF2B5EF4-FFF2-40B4-BE49-F238E27FC236}">
                <a16:creationId xmlns:a16="http://schemas.microsoft.com/office/drawing/2014/main" id="{3FE78410-D65E-4F9A-AEFF-FB8EF2473EF6}"/>
              </a:ext>
            </a:extLst>
          </p:cNvPr>
          <p:cNvPicPr>
            <a:picLocks noChangeAspect="1"/>
          </p:cNvPicPr>
          <p:nvPr/>
        </p:nvPicPr>
        <p:blipFill>
          <a:blip r:embed="rId3"/>
          <a:stretch>
            <a:fillRect/>
          </a:stretch>
        </p:blipFill>
        <p:spPr>
          <a:xfrm>
            <a:off x="533400" y="1252439"/>
            <a:ext cx="7467600" cy="4310161"/>
          </a:xfrm>
          <a:prstGeom prst="rect">
            <a:avLst/>
          </a:prstGeom>
          <a:noFill/>
          <a:ln cap="flat">
            <a:noFill/>
          </a:ln>
        </p:spPr>
      </p:pic>
      <p:sp>
        <p:nvSpPr>
          <p:cNvPr id="4" name="TextBox 3"/>
          <p:cNvSpPr txBox="1"/>
          <p:nvPr/>
        </p:nvSpPr>
        <p:spPr>
          <a:xfrm>
            <a:off x="1676400" y="5562600"/>
            <a:ext cx="5791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[source: www.google/images/output_lbph/man.com]</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229600" cy="6400800"/>
          </a:xfrm>
        </p:spPr>
        <p:txBody>
          <a:bodyPr>
            <a:normAutofit/>
          </a:bodyPr>
          <a:lstStyle/>
          <a:p>
            <a:pPr marL="0" indent="0" algn="ctr">
              <a:buNone/>
            </a:pPr>
            <a:r>
              <a:rPr lang="en-US" dirty="0" smtClean="0">
                <a:latin typeface="Times New Roman" panose="02020603050405020304" pitchFamily="18" charset="0"/>
                <a:cs typeface="Times New Roman" panose="02020603050405020304" pitchFamily="18" charset="0"/>
              </a:rPr>
              <a:t>TABLE OF CONTENT</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INTRODUCTION</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OBJECTIVES</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SCOPES AND APPLICATIONS</a:t>
            </a:r>
          </a:p>
          <a:p>
            <a:pPr marL="514350" indent="-514350">
              <a:buAutoNum type="arabicPeriod"/>
            </a:pPr>
            <a:r>
              <a:rPr lang="en-US" sz="2400" dirty="0">
                <a:latin typeface="Times New Roman" panose="02020603050405020304" pitchFamily="18" charset="0"/>
                <a:cs typeface="Times New Roman" panose="02020603050405020304" pitchFamily="18" charset="0"/>
              </a:rPr>
              <a:t>LITERATURE </a:t>
            </a:r>
            <a:r>
              <a:rPr lang="en-US" sz="2400" dirty="0" smtClean="0">
                <a:latin typeface="Times New Roman" panose="02020603050405020304" pitchFamily="18" charset="0"/>
                <a:cs typeface="Times New Roman" panose="02020603050405020304" pitchFamily="18" charset="0"/>
              </a:rPr>
              <a:t>REVIEW</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HARDWARE REQUIREMENTS</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SOFTWARE REQUIREMENTS</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PROJECT METHODOLOGIES</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RESULTS AND DISCUSSION</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CONCLUSION</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LIMITATIONS</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FUTURE ENHANCEMENT</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REFERENCES</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APPENDICES</a:t>
            </a:r>
          </a:p>
          <a:p>
            <a:pPr marL="514350" indent="-514350">
              <a:buAutoNum type="arabicPeriod"/>
            </a:pPr>
            <a:endParaRPr lang="en-US" sz="2400" dirty="0" smtClean="0">
              <a:latin typeface="Times New Roman" panose="02020603050405020304" pitchFamily="18" charset="0"/>
              <a:cs typeface="Times New Roman" panose="02020603050405020304" pitchFamily="18" charset="0"/>
            </a:endParaRPr>
          </a:p>
          <a:p>
            <a:pPr marL="514350" indent="-514350">
              <a:buAutoNum type="arabicPeriod"/>
            </a:pPr>
            <a:endParaRPr lang="en-US" sz="2400" dirty="0" smtClean="0">
              <a:latin typeface="Times New Roman" panose="02020603050405020304" pitchFamily="18" charset="0"/>
              <a:cs typeface="Times New Roman" panose="02020603050405020304" pitchFamily="18" charset="0"/>
            </a:endParaRPr>
          </a:p>
          <a:p>
            <a:pPr marL="514350" indent="-514350">
              <a:buAutoNum type="arabicPeriod"/>
            </a:pPr>
            <a:endParaRPr lang="en-US" sz="2400" dirty="0" smtClean="0">
              <a:latin typeface="Times New Roman" panose="02020603050405020304" pitchFamily="18" charset="0"/>
              <a:cs typeface="Times New Roman" panose="02020603050405020304" pitchFamily="18" charset="0"/>
            </a:endParaRPr>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8666B9FB-25FC-4228-9B87-788C4A4FC2CD}" type="slidenum">
              <a:rPr lang="en-US" smtClean="0"/>
              <a:pPr/>
              <a:t>2</a:t>
            </a:fld>
            <a:endParaRPr lang="en-US"/>
          </a:p>
        </p:txBody>
      </p:sp>
    </p:spTree>
    <p:extLst>
      <p:ext uri="{BB962C8B-B14F-4D97-AF65-F5344CB8AC3E}">
        <p14:creationId xmlns:p14="http://schemas.microsoft.com/office/powerpoint/2010/main" val="101837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5FC5-D506-43C1-8667-64C123F6BB4F}"/>
              </a:ext>
            </a:extLst>
          </p:cNvPr>
          <p:cNvSpPr>
            <a:spLocks noGrp="1"/>
          </p:cNvSpPr>
          <p:nvPr>
            <p:ph type="title"/>
          </p:nvPr>
        </p:nvSpPr>
        <p:spPr>
          <a:xfrm>
            <a:off x="457200" y="274638"/>
            <a:ext cx="8229600" cy="563562"/>
          </a:xfrm>
        </p:spPr>
        <p:txBody>
          <a:bodyPr>
            <a:noAutofit/>
          </a:bodyPr>
          <a:lstStyle/>
          <a:p>
            <a:pPr algn="l"/>
            <a:r>
              <a:rPr lang="en-US" dirty="0" smtClean="0">
                <a:latin typeface="Times New Roman" panose="02020603050405020304" pitchFamily="18" charset="0"/>
                <a:cs typeface="Times New Roman" panose="02020603050405020304" pitchFamily="18" charset="0"/>
              </a:rPr>
              <a:t>8.Results and Discussion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381B2A-F821-448A-82BE-738571C4482F}"/>
              </a:ext>
            </a:extLst>
          </p:cNvPr>
          <p:cNvSpPr>
            <a:spLocks noGrp="1"/>
          </p:cNvSpPr>
          <p:nvPr>
            <p:ph idx="1"/>
          </p:nvPr>
        </p:nvSpPr>
        <p:spPr>
          <a:xfrm>
            <a:off x="457200" y="1219200"/>
            <a:ext cx="8229600" cy="4906963"/>
          </a:xfrm>
        </p:spPr>
        <p:txBody>
          <a:bodyPr>
            <a:normAutofit/>
          </a:bodyPr>
          <a:lstStyle/>
          <a:p>
            <a:pPr marL="0" indent="0">
              <a:buNone/>
            </a:pPr>
            <a:r>
              <a:rPr lang="en-US" sz="2200" b="1" dirty="0" smtClean="0">
                <a:effectLst/>
                <a:latin typeface="Times New Roman" panose="02020603050405020304" pitchFamily="18" charset="0"/>
                <a:ea typeface="Calibri" panose="020F0502020204030204" pitchFamily="34" charset="0"/>
                <a:cs typeface="Mangal" panose="02040503050203030202" pitchFamily="18" charset="0"/>
              </a:rPr>
              <a:t> A. Capturing </a:t>
            </a:r>
            <a:r>
              <a:rPr lang="en-US" sz="2200" b="1" dirty="0">
                <a:effectLst/>
                <a:latin typeface="Times New Roman" panose="02020603050405020304" pitchFamily="18" charset="0"/>
                <a:ea typeface="Calibri" panose="020F0502020204030204" pitchFamily="34" charset="0"/>
                <a:cs typeface="Mangal" panose="02040503050203030202" pitchFamily="18" charset="0"/>
              </a:rPr>
              <a:t>the images of students using web-cam</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893D1F-A8C5-428A-9B1B-6EB56E9F90AF}"/>
              </a:ext>
            </a:extLst>
          </p:cNvPr>
          <p:cNvSpPr>
            <a:spLocks noGrp="1"/>
          </p:cNvSpPr>
          <p:nvPr>
            <p:ph type="sldNum" sz="quarter" idx="12"/>
          </p:nvPr>
        </p:nvSpPr>
        <p:spPr/>
        <p:txBody>
          <a:bodyPr/>
          <a:lstStyle/>
          <a:p>
            <a:fld id="{8666B9FB-25FC-4228-9B87-788C4A4FC2CD}" type="slidenum">
              <a:rPr lang="en-US" smtClean="0"/>
              <a:pPr/>
              <a:t>20</a:t>
            </a:fld>
            <a:endParaRPr lang="en-US"/>
          </a:p>
        </p:txBody>
      </p:sp>
      <p:pic>
        <p:nvPicPr>
          <p:cNvPr id="7" name="Picture 6">
            <a:extLst>
              <a:ext uri="{FF2B5EF4-FFF2-40B4-BE49-F238E27FC236}">
                <a16:creationId xmlns:a16="http://schemas.microsoft.com/office/drawing/2014/main" id="{8369CE19-885E-4454-88F6-E21FA48103BF}"/>
              </a:ext>
            </a:extLst>
          </p:cNvPr>
          <p:cNvPicPr/>
          <p:nvPr/>
        </p:nvPicPr>
        <p:blipFill>
          <a:blip r:embed="rId2"/>
          <a:stretch>
            <a:fillRect/>
          </a:stretch>
        </p:blipFill>
        <p:spPr>
          <a:xfrm>
            <a:off x="838200" y="1828800"/>
            <a:ext cx="6324600" cy="2362200"/>
          </a:xfrm>
          <a:prstGeom prst="rect">
            <a:avLst/>
          </a:prstGeom>
        </p:spPr>
      </p:pic>
      <p:sp>
        <p:nvSpPr>
          <p:cNvPr id="5" name="Rectangle 4"/>
          <p:cNvSpPr/>
          <p:nvPr/>
        </p:nvSpPr>
        <p:spPr>
          <a:xfrm>
            <a:off x="838200" y="4410392"/>
            <a:ext cx="8153400" cy="923330"/>
          </a:xfrm>
          <a:prstGeom prst="rect">
            <a:avLst/>
          </a:prstGeom>
        </p:spPr>
        <p:txBody>
          <a:bodyPr wrap="square">
            <a:spAutoFit/>
          </a:bodyPr>
          <a:lstStyle/>
          <a:p>
            <a:pPr algn="just"/>
            <a:r>
              <a:rPr lang="en-US" dirty="0">
                <a:latin typeface="Times New Roman" panose="02020603050405020304" pitchFamily="18" charset="0"/>
                <a:ea typeface="Calibri" panose="020F0502020204030204" pitchFamily="34" charset="0"/>
                <a:cs typeface="Mangal" panose="02040503050203030202" pitchFamily="18" charset="0"/>
              </a:rPr>
              <a:t>Here, when the student is faced toward the camera module-web-cam. The module captures 100 photos in total and trains the dataset to fill up the student detail for the further purpose of taking the attendance.</a:t>
            </a:r>
          </a:p>
        </p:txBody>
      </p:sp>
    </p:spTree>
    <p:extLst>
      <p:ext uri="{BB962C8B-B14F-4D97-AF65-F5344CB8AC3E}">
        <p14:creationId xmlns:p14="http://schemas.microsoft.com/office/powerpoint/2010/main" val="922610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B163-040D-4DF0-9B79-A1D66E183D27}"/>
              </a:ext>
            </a:extLst>
          </p:cNvPr>
          <p:cNvSpPr>
            <a:spLocks noGrp="1"/>
          </p:cNvSpPr>
          <p:nvPr>
            <p:ph type="title"/>
          </p:nvPr>
        </p:nvSpPr>
        <p:spPr/>
        <p:txBody>
          <a:bodyPr>
            <a:normAutofit/>
          </a:bodyPr>
          <a:lstStyle/>
          <a:p>
            <a:pPr algn="l"/>
            <a:r>
              <a:rPr lang="en-US" sz="2200" b="1" dirty="0" smtClean="0">
                <a:effectLst/>
                <a:latin typeface="Times New Roman" panose="02020603050405020304" pitchFamily="18" charset="0"/>
                <a:ea typeface="Calibri" panose="020F0502020204030204" pitchFamily="34" charset="0"/>
                <a:cs typeface="Mangal" panose="02040503050203030202" pitchFamily="18" charset="0"/>
              </a:rPr>
              <a:t>B. Detection </a:t>
            </a:r>
            <a:r>
              <a:rPr lang="en-US" sz="2200" b="1" dirty="0">
                <a:effectLst/>
                <a:latin typeface="Times New Roman" panose="02020603050405020304" pitchFamily="18" charset="0"/>
                <a:ea typeface="Calibri" panose="020F0502020204030204" pitchFamily="34" charset="0"/>
                <a:cs typeface="Mangal" panose="02040503050203030202" pitchFamily="18" charset="0"/>
              </a:rPr>
              <a:t>of the faces of students using </a:t>
            </a:r>
            <a:r>
              <a:rPr lang="en-US" sz="2200" b="1" dirty="0" smtClean="0">
                <a:effectLst/>
                <a:latin typeface="Times New Roman" panose="02020603050405020304" pitchFamily="18" charset="0"/>
                <a:ea typeface="Calibri" panose="020F0502020204030204" pitchFamily="34" charset="0"/>
                <a:cs typeface="Mangal" panose="02040503050203030202" pitchFamily="18" charset="0"/>
              </a:rPr>
              <a:t>local </a:t>
            </a:r>
            <a:r>
              <a:rPr lang="en-US" sz="2200" b="1" dirty="0">
                <a:effectLst/>
                <a:latin typeface="Times New Roman" panose="02020603050405020304" pitchFamily="18" charset="0"/>
                <a:ea typeface="Calibri" panose="020F0502020204030204" pitchFamily="34" charset="0"/>
                <a:cs typeface="Mangal" panose="02040503050203030202" pitchFamily="18" charset="0"/>
              </a:rPr>
              <a:t>binary pattern histogram algorithm</a:t>
            </a:r>
            <a:endParaRPr lang="en-US" sz="2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266BCF-D5D2-434F-852D-065C73814EC7}"/>
              </a:ext>
            </a:extLst>
          </p:cNvPr>
          <p:cNvSpPr>
            <a:spLocks noGrp="1"/>
          </p:cNvSpPr>
          <p:nvPr>
            <p:ph type="sldNum" sz="quarter" idx="12"/>
          </p:nvPr>
        </p:nvSpPr>
        <p:spPr/>
        <p:txBody>
          <a:bodyPr/>
          <a:lstStyle/>
          <a:p>
            <a:fld id="{8666B9FB-25FC-4228-9B87-788C4A4FC2CD}" type="slidenum">
              <a:rPr lang="en-US" smtClean="0"/>
              <a:pPr/>
              <a:t>21</a:t>
            </a:fld>
            <a:endParaRPr lang="en-US"/>
          </a:p>
        </p:txBody>
      </p:sp>
      <p:pic>
        <p:nvPicPr>
          <p:cNvPr id="5" name="Content Placeholder 4">
            <a:extLst>
              <a:ext uri="{FF2B5EF4-FFF2-40B4-BE49-F238E27FC236}">
                <a16:creationId xmlns:a16="http://schemas.microsoft.com/office/drawing/2014/main" id="{8EE20389-DD22-4D2B-BAFB-EBF156F06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17638"/>
            <a:ext cx="4800600" cy="3046059"/>
          </a:xfrm>
          <a:prstGeom prst="rect">
            <a:avLst/>
          </a:prstGeom>
        </p:spPr>
      </p:pic>
      <p:sp>
        <p:nvSpPr>
          <p:cNvPr id="3" name="Rectangle 2"/>
          <p:cNvSpPr/>
          <p:nvPr/>
        </p:nvSpPr>
        <p:spPr>
          <a:xfrm>
            <a:off x="914400" y="4648200"/>
            <a:ext cx="8077200" cy="923330"/>
          </a:xfrm>
          <a:prstGeom prst="rect">
            <a:avLst/>
          </a:prstGeom>
        </p:spPr>
        <p:txBody>
          <a:bodyPr wrap="square">
            <a:spAutoFit/>
          </a:bodyPr>
          <a:lstStyle/>
          <a:p>
            <a:pPr algn="just"/>
            <a:r>
              <a:rPr lang="en-US" smtClean="0">
                <a:latin typeface="Times New Roman" panose="02020603050405020304" pitchFamily="18" charset="0"/>
                <a:cs typeface="Times New Roman" panose="02020603050405020304" pitchFamily="18" charset="0"/>
              </a:rPr>
              <a:t>Local </a:t>
            </a:r>
            <a:r>
              <a:rPr lang="en-US" dirty="0">
                <a:latin typeface="Times New Roman" panose="02020603050405020304" pitchFamily="18" charset="0"/>
                <a:cs typeface="Times New Roman" panose="02020603050405020304" pitchFamily="18" charset="0"/>
              </a:rPr>
              <a:t>Pattern Binary Histogram algorithm is used to detect the face of student from the present datasets and display their name on the screen as to indicate the identification of student and creates a .CSV file </a:t>
            </a:r>
          </a:p>
        </p:txBody>
      </p:sp>
    </p:spTree>
    <p:extLst>
      <p:ext uri="{BB962C8B-B14F-4D97-AF65-F5344CB8AC3E}">
        <p14:creationId xmlns:p14="http://schemas.microsoft.com/office/powerpoint/2010/main" val="1202320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09669-D1E0-43AE-A297-67E5287E7AEB}"/>
              </a:ext>
            </a:extLst>
          </p:cNvPr>
          <p:cNvSpPr>
            <a:spLocks noGrp="1"/>
          </p:cNvSpPr>
          <p:nvPr>
            <p:ph idx="1"/>
          </p:nvPr>
        </p:nvSpPr>
        <p:spPr>
          <a:xfrm>
            <a:off x="457200" y="685800"/>
            <a:ext cx="8229600" cy="5440363"/>
          </a:xfrm>
        </p:spPr>
        <p:txBody>
          <a:bodyPr>
            <a:normAutofit/>
          </a:bodyPr>
          <a:lstStyle/>
          <a:p>
            <a:pPr marL="0" indent="0">
              <a:buNone/>
            </a:pPr>
            <a:r>
              <a:rPr lang="en-US" sz="2200" b="1" dirty="0" smtClean="0">
                <a:latin typeface="Times New Roman" panose="02020603050405020304" pitchFamily="18" charset="0"/>
                <a:ea typeface="Calibri" panose="020F0502020204030204" pitchFamily="34" charset="0"/>
                <a:cs typeface="Mangal" panose="02040503050203030202" pitchFamily="18" charset="0"/>
              </a:rPr>
              <a:t>C. </a:t>
            </a:r>
            <a:r>
              <a:rPr lang="en-US" sz="2200" b="1" dirty="0" smtClean="0">
                <a:effectLst/>
                <a:latin typeface="Times New Roman" panose="02020603050405020304" pitchFamily="18" charset="0"/>
                <a:ea typeface="Calibri" panose="020F0502020204030204" pitchFamily="34" charset="0"/>
                <a:cs typeface="Mangal" panose="02040503050203030202" pitchFamily="18" charset="0"/>
              </a:rPr>
              <a:t>Result </a:t>
            </a:r>
            <a:r>
              <a:rPr lang="en-US" sz="2200" b="1" dirty="0">
                <a:effectLst/>
                <a:latin typeface="Times New Roman" panose="02020603050405020304" pitchFamily="18" charset="0"/>
                <a:ea typeface="Calibri" panose="020F0502020204030204" pitchFamily="34" charset="0"/>
                <a:cs typeface="Mangal" panose="02040503050203030202" pitchFamily="18" charset="0"/>
              </a:rPr>
              <a:t>for displaying attendance</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22B01A-ECAC-4999-87FC-D2DCE50A250B}"/>
              </a:ext>
            </a:extLst>
          </p:cNvPr>
          <p:cNvSpPr>
            <a:spLocks noGrp="1"/>
          </p:cNvSpPr>
          <p:nvPr>
            <p:ph type="sldNum" sz="quarter" idx="12"/>
          </p:nvPr>
        </p:nvSpPr>
        <p:spPr/>
        <p:txBody>
          <a:bodyPr/>
          <a:lstStyle/>
          <a:p>
            <a:fld id="{8666B9FB-25FC-4228-9B87-788C4A4FC2CD}" type="slidenum">
              <a:rPr lang="en-US" smtClean="0"/>
              <a:pPr/>
              <a:t>22</a:t>
            </a:fld>
            <a:endParaRPr lang="en-US"/>
          </a:p>
        </p:txBody>
      </p:sp>
      <p:pic>
        <p:nvPicPr>
          <p:cNvPr id="5" name="Picture 4">
            <a:extLst>
              <a:ext uri="{FF2B5EF4-FFF2-40B4-BE49-F238E27FC236}">
                <a16:creationId xmlns:a16="http://schemas.microsoft.com/office/drawing/2014/main" id="{FB66551A-BB45-4D7D-9E4B-4011CBE29A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77200" cy="2895600"/>
          </a:xfrm>
          <a:prstGeom prst="rect">
            <a:avLst/>
          </a:prstGeom>
          <a:noFill/>
          <a:ln>
            <a:noFill/>
          </a:ln>
        </p:spPr>
      </p:pic>
      <p:sp>
        <p:nvSpPr>
          <p:cNvPr id="2" name="Rectangle 1"/>
          <p:cNvSpPr/>
          <p:nvPr/>
        </p:nvSpPr>
        <p:spPr>
          <a:xfrm>
            <a:off x="438150" y="4572000"/>
            <a:ext cx="786765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CSV file from the algorithm is then load in the MS-Excel sheet to view the details of students like name, roll number and the date.</a:t>
            </a:r>
          </a:p>
        </p:txBody>
      </p:sp>
    </p:spTree>
    <p:extLst>
      <p:ext uri="{BB962C8B-B14F-4D97-AF65-F5344CB8AC3E}">
        <p14:creationId xmlns:p14="http://schemas.microsoft.com/office/powerpoint/2010/main" val="1453014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487-8DA9-428C-8562-1750AF0AB2DF}"/>
              </a:ext>
            </a:extLst>
          </p:cNvPr>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10.CONCLUSION</a:t>
            </a:r>
          </a:p>
        </p:txBody>
      </p:sp>
      <p:sp>
        <p:nvSpPr>
          <p:cNvPr id="3" name="Content Placeholder 2">
            <a:extLst>
              <a:ext uri="{FF2B5EF4-FFF2-40B4-BE49-F238E27FC236}">
                <a16:creationId xmlns:a16="http://schemas.microsoft.com/office/drawing/2014/main" id="{997A99DC-3AB0-479F-994F-DE48FBC3AD6A}"/>
              </a:ext>
            </a:extLst>
          </p:cNvPr>
          <p:cNvSpPr>
            <a:spLocks noGrp="1"/>
          </p:cNvSpPr>
          <p:nvPr>
            <p:ph idx="1"/>
          </p:nvPr>
        </p:nvSpPr>
        <p:spPr/>
        <p:txBody>
          <a:bodyPr>
            <a:normAutofit/>
          </a:bodyPr>
          <a:lstStyle/>
          <a:p>
            <a:pPr algn="just"/>
            <a:r>
              <a:rPr lang="en-US" sz="2200" dirty="0">
                <a:effectLst/>
                <a:latin typeface="Times New Roman" panose="02020603050405020304" pitchFamily="18" charset="0"/>
                <a:ea typeface="Calibri" panose="020F0502020204030204" pitchFamily="34" charset="0"/>
                <a:cs typeface="Mangal" panose="02040503050203030202" pitchFamily="18" charset="0"/>
              </a:rPr>
              <a:t>During the completion of this project we studied and got knowledge about the processor like raspberry pi, pi camera module &amp; different software like visual studio python, Raspbian OS. </a:t>
            </a:r>
            <a:endParaRPr lang="en-US" sz="2200" dirty="0" smtClean="0">
              <a:effectLst/>
              <a:latin typeface="Times New Roman" panose="02020603050405020304" pitchFamily="18" charset="0"/>
              <a:ea typeface="Calibri" panose="020F0502020204030204" pitchFamily="34" charset="0"/>
              <a:cs typeface="Mangal" panose="02040503050203030202" pitchFamily="18" charset="0"/>
            </a:endParaRPr>
          </a:p>
          <a:p>
            <a:pPr algn="just"/>
            <a:r>
              <a:rPr lang="en-US" sz="2200" dirty="0" smtClean="0">
                <a:effectLst/>
                <a:latin typeface="Times New Roman" panose="02020603050405020304" pitchFamily="18" charset="0"/>
                <a:ea typeface="Calibri" panose="020F0502020204030204" pitchFamily="34" charset="0"/>
                <a:cs typeface="Mangal" panose="02040503050203030202" pitchFamily="18" charset="0"/>
              </a:rPr>
              <a:t>The </a:t>
            </a:r>
            <a:r>
              <a:rPr lang="en-US" sz="2200" dirty="0">
                <a:effectLst/>
                <a:latin typeface="Times New Roman" panose="02020603050405020304" pitchFamily="18" charset="0"/>
                <a:ea typeface="Calibri" panose="020F0502020204030204" pitchFamily="34" charset="0"/>
                <a:cs typeface="Mangal" panose="02040503050203030202" pitchFamily="18" charset="0"/>
              </a:rPr>
              <a:t>project was completed and we were able to capture the images of students using web-cam, detect the faces of students using linear binary pattern histogram algorithm and finally prepare the student details such as name, roll no. and date in MS-excel file.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988877-4FEF-4A72-8CBC-A1643C4E013B}"/>
              </a:ext>
            </a:extLst>
          </p:cNvPr>
          <p:cNvSpPr>
            <a:spLocks noGrp="1"/>
          </p:cNvSpPr>
          <p:nvPr>
            <p:ph type="sldNum" sz="quarter" idx="12"/>
          </p:nvPr>
        </p:nvSpPr>
        <p:spPr/>
        <p:txBody>
          <a:bodyPr/>
          <a:lstStyle/>
          <a:p>
            <a:fld id="{8666B9FB-25FC-4228-9B87-788C4A4FC2CD}" type="slidenum">
              <a:rPr lang="en-US" smtClean="0"/>
              <a:pPr/>
              <a:t>23</a:t>
            </a:fld>
            <a:endParaRPr lang="en-US"/>
          </a:p>
        </p:txBody>
      </p:sp>
    </p:spTree>
    <p:extLst>
      <p:ext uri="{BB962C8B-B14F-4D97-AF65-F5344CB8AC3E}">
        <p14:creationId xmlns:p14="http://schemas.microsoft.com/office/powerpoint/2010/main" val="3266327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25D7-454A-4ED6-B77D-DA8B630DD548}"/>
              </a:ext>
            </a:extLst>
          </p:cNvPr>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11.Limitations</a:t>
            </a:r>
          </a:p>
        </p:txBody>
      </p:sp>
      <p:sp>
        <p:nvSpPr>
          <p:cNvPr id="3" name="Content Placeholder 2">
            <a:extLst>
              <a:ext uri="{FF2B5EF4-FFF2-40B4-BE49-F238E27FC236}">
                <a16:creationId xmlns:a16="http://schemas.microsoft.com/office/drawing/2014/main" id="{48D731C1-99C5-458F-A465-5FA7DC296638}"/>
              </a:ext>
            </a:extLst>
          </p:cNvPr>
          <p:cNvSpPr>
            <a:spLocks noGrp="1"/>
          </p:cNvSpPr>
          <p:nvPr>
            <p:ph idx="1"/>
          </p:nvPr>
        </p:nvSpPr>
        <p:spPr/>
        <p:txBody>
          <a:bodyPr>
            <a:normAutofit/>
          </a:bodyPr>
          <a:lstStyle/>
          <a:p>
            <a:pPr>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This system is limited to few students dataset.</a:t>
            </a:r>
          </a:p>
          <a:p>
            <a:pPr>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The data is registered only on MS-Excel sheet.</a:t>
            </a:r>
          </a:p>
          <a:p>
            <a:endParaRPr lang="en-US" sz="2200" dirty="0"/>
          </a:p>
        </p:txBody>
      </p:sp>
      <p:sp>
        <p:nvSpPr>
          <p:cNvPr id="4" name="Slide Number Placeholder 3">
            <a:extLst>
              <a:ext uri="{FF2B5EF4-FFF2-40B4-BE49-F238E27FC236}">
                <a16:creationId xmlns:a16="http://schemas.microsoft.com/office/drawing/2014/main" id="{2F8EE937-2E9C-4E36-9645-C8C74AD3E278}"/>
              </a:ext>
            </a:extLst>
          </p:cNvPr>
          <p:cNvSpPr>
            <a:spLocks noGrp="1"/>
          </p:cNvSpPr>
          <p:nvPr>
            <p:ph type="sldNum" sz="quarter" idx="12"/>
          </p:nvPr>
        </p:nvSpPr>
        <p:spPr/>
        <p:txBody>
          <a:bodyPr/>
          <a:lstStyle/>
          <a:p>
            <a:fld id="{8666B9FB-25FC-4228-9B87-788C4A4FC2CD}" type="slidenum">
              <a:rPr lang="en-US" smtClean="0"/>
              <a:pPr/>
              <a:t>24</a:t>
            </a:fld>
            <a:endParaRPr lang="en-US"/>
          </a:p>
        </p:txBody>
      </p:sp>
    </p:spTree>
    <p:extLst>
      <p:ext uri="{BB962C8B-B14F-4D97-AF65-F5344CB8AC3E}">
        <p14:creationId xmlns:p14="http://schemas.microsoft.com/office/powerpoint/2010/main" val="188729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C92-1A9D-4BCC-8FD6-7DF855DA3CD7}"/>
              </a:ext>
            </a:extLst>
          </p:cNvPr>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12.Future enhancement</a:t>
            </a:r>
          </a:p>
        </p:txBody>
      </p:sp>
      <p:sp>
        <p:nvSpPr>
          <p:cNvPr id="3" name="Content Placeholder 2">
            <a:extLst>
              <a:ext uri="{FF2B5EF4-FFF2-40B4-BE49-F238E27FC236}">
                <a16:creationId xmlns:a16="http://schemas.microsoft.com/office/drawing/2014/main" id="{869FAFC9-DB5E-4D07-817D-8D5F5895AE27}"/>
              </a:ext>
            </a:extLst>
          </p:cNvPr>
          <p:cNvSpPr>
            <a:spLocks noGrp="1"/>
          </p:cNvSpPr>
          <p:nvPr>
            <p:ph idx="1"/>
          </p:nvPr>
        </p:nvSpPr>
        <p:spPr/>
        <p:txBody>
          <a:bodyPr>
            <a:normAutofit/>
          </a:bodyPr>
          <a:lstStyle/>
          <a:p>
            <a:r>
              <a:rPr lang="en-US" sz="2200" dirty="0">
                <a:effectLst/>
                <a:latin typeface="Times New Roman" panose="02020603050405020304" pitchFamily="18" charset="0"/>
                <a:ea typeface="Calibri" panose="020F0502020204030204" pitchFamily="34" charset="0"/>
                <a:cs typeface="Mangal" panose="02040503050203030202" pitchFamily="18" charset="0"/>
              </a:rPr>
              <a:t>The details of multiple student a time can be taken. </a:t>
            </a:r>
          </a:p>
          <a:p>
            <a:pPr>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Real time security can be added.</a:t>
            </a:r>
          </a:p>
          <a:p>
            <a:pPr>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The web-server can be used.</a:t>
            </a:r>
          </a:p>
          <a:p>
            <a:endParaRPr lang="en-US" sz="2200" dirty="0">
              <a:effectLst/>
              <a:latin typeface="Times New Roman" panose="02020603050405020304" pitchFamily="18" charset="0"/>
              <a:ea typeface="Calibri" panose="020F0502020204030204" pitchFamily="34" charset="0"/>
              <a:cs typeface="Mangal" panose="02040503050203030202" pitchFamily="18" charset="0"/>
            </a:endParaRPr>
          </a:p>
          <a:p>
            <a:endParaRPr lang="en-US" sz="2200" dirty="0"/>
          </a:p>
        </p:txBody>
      </p:sp>
      <p:sp>
        <p:nvSpPr>
          <p:cNvPr id="4" name="Slide Number Placeholder 3">
            <a:extLst>
              <a:ext uri="{FF2B5EF4-FFF2-40B4-BE49-F238E27FC236}">
                <a16:creationId xmlns:a16="http://schemas.microsoft.com/office/drawing/2014/main" id="{E7DDAD1A-0046-4DC6-ABF1-AA47B47E0B28}"/>
              </a:ext>
            </a:extLst>
          </p:cNvPr>
          <p:cNvSpPr>
            <a:spLocks noGrp="1"/>
          </p:cNvSpPr>
          <p:nvPr>
            <p:ph type="sldNum" sz="quarter" idx="12"/>
          </p:nvPr>
        </p:nvSpPr>
        <p:spPr/>
        <p:txBody>
          <a:bodyPr/>
          <a:lstStyle/>
          <a:p>
            <a:fld id="{8666B9FB-25FC-4228-9B87-788C4A4FC2CD}" type="slidenum">
              <a:rPr lang="en-US" smtClean="0"/>
              <a:pPr/>
              <a:t>25</a:t>
            </a:fld>
            <a:endParaRPr lang="en-US"/>
          </a:p>
        </p:txBody>
      </p:sp>
    </p:spTree>
    <p:extLst>
      <p:ext uri="{BB962C8B-B14F-4D97-AF65-F5344CB8AC3E}">
        <p14:creationId xmlns:p14="http://schemas.microsoft.com/office/powerpoint/2010/main" val="604578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09A2-5618-41F6-AFCB-3E7F2A6C8319}"/>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13.REFERENCES</a:t>
            </a:r>
          </a:p>
        </p:txBody>
      </p:sp>
      <p:sp>
        <p:nvSpPr>
          <p:cNvPr id="3" name="Content Placeholder 2">
            <a:extLst>
              <a:ext uri="{FF2B5EF4-FFF2-40B4-BE49-F238E27FC236}">
                <a16:creationId xmlns:a16="http://schemas.microsoft.com/office/drawing/2014/main" id="{35A7BEB0-A734-4A59-9040-5077EB61648B}"/>
              </a:ext>
            </a:extLst>
          </p:cNvPr>
          <p:cNvSpPr>
            <a:spLocks noGrp="1"/>
          </p:cNvSpPr>
          <p:nvPr>
            <p:ph idx="1"/>
          </p:nvPr>
        </p:nvSpPr>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[1]</a:t>
            </a:r>
            <a:r>
              <a:rPr lang="en-US" sz="2200" dirty="0">
                <a:latin typeface="Times New Roman" panose="02020603050405020304" pitchFamily="18" charset="0"/>
                <a:cs typeface="Times New Roman" panose="02020603050405020304" pitchFamily="18" charset="0"/>
              </a:rPr>
              <a:t>T. Fac, A. Keroh and S. Malaysia, "RFID based attendance system," 2009.</a:t>
            </a:r>
          </a:p>
          <a:p>
            <a:pPr marL="0" indent="0">
              <a:lnSpc>
                <a:spcPct val="150000"/>
              </a:lnSpc>
              <a:buNone/>
            </a:pP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[2]</a:t>
            </a:r>
            <a:r>
              <a:rPr lang="en-US" sz="2200" dirty="0">
                <a:latin typeface="Times New Roman" panose="02020603050405020304" pitchFamily="18" charset="0"/>
                <a:cs typeface="Times New Roman" panose="02020603050405020304" pitchFamily="18" charset="0"/>
              </a:rPr>
              <a:t>T. </a:t>
            </a:r>
            <a:r>
              <a:rPr lang="en-US" sz="2200" dirty="0" err="1">
                <a:latin typeface="Times New Roman" panose="02020603050405020304" pitchFamily="18" charset="0"/>
                <a:cs typeface="Times New Roman" panose="02020603050405020304" pitchFamily="18" charset="0"/>
              </a:rPr>
              <a:t>Usagawa</a:t>
            </a:r>
            <a:r>
              <a:rPr lang="en-US" sz="2200" dirty="0">
                <a:latin typeface="Times New Roman" panose="02020603050405020304" pitchFamily="18" charset="0"/>
                <a:cs typeface="Times New Roman" panose="02020603050405020304" pitchFamily="18" charset="0"/>
              </a:rPr>
              <a:t>, N. Yuhei and C. Yoshifumi , "attendance management </a:t>
            </a:r>
            <a:r>
              <a:rPr lang="en-US" sz="2200" dirty="0" err="1">
                <a:latin typeface="Times New Roman" panose="02020603050405020304" pitchFamily="18" charset="0"/>
                <a:cs typeface="Times New Roman" panose="02020603050405020304" pitchFamily="18" charset="0"/>
              </a:rPr>
              <a:t>systen</a:t>
            </a:r>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moodle</a:t>
            </a:r>
            <a:r>
              <a:rPr lang="en-US" sz="2200" dirty="0">
                <a:latin typeface="Times New Roman" panose="02020603050405020304" pitchFamily="18" charset="0"/>
                <a:cs typeface="Times New Roman" panose="02020603050405020304" pitchFamily="18" charset="0"/>
              </a:rPr>
              <a:t> using student identification card and android device," 2014.</a:t>
            </a:r>
          </a:p>
          <a:p>
            <a:pPr marL="0" indent="0">
              <a:lnSpc>
                <a:spcPct val="150000"/>
              </a:lnSpc>
              <a:buNone/>
            </a:pP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[3]</a:t>
            </a:r>
            <a:r>
              <a:rPr lang="en-US" sz="2200" dirty="0">
                <a:latin typeface="Times New Roman" panose="02020603050405020304" pitchFamily="18" charset="0"/>
                <a:cs typeface="Times New Roman" panose="02020603050405020304" pitchFamily="18" charset="0"/>
              </a:rPr>
              <a:t>L. Quan-Xi and L. Gang M, "An Efficient Automatic Attendance System using fingerprint Reconstruction," International journal of computer science and information technology. </a:t>
            </a:r>
          </a:p>
        </p:txBody>
      </p:sp>
      <p:sp>
        <p:nvSpPr>
          <p:cNvPr id="4" name="Slide Number Placeholder 3">
            <a:extLst>
              <a:ext uri="{FF2B5EF4-FFF2-40B4-BE49-F238E27FC236}">
                <a16:creationId xmlns:a16="http://schemas.microsoft.com/office/drawing/2014/main" id="{BB994ECA-79C1-46E3-A377-CE66BF242809}"/>
              </a:ext>
            </a:extLst>
          </p:cNvPr>
          <p:cNvSpPr>
            <a:spLocks noGrp="1"/>
          </p:cNvSpPr>
          <p:nvPr>
            <p:ph type="sldNum" sz="quarter" idx="12"/>
          </p:nvPr>
        </p:nvSpPr>
        <p:spPr/>
        <p:txBody>
          <a:bodyPr/>
          <a:lstStyle/>
          <a:p>
            <a:fld id="{8666B9FB-25FC-4228-9B87-788C4A4FC2CD}" type="slidenum">
              <a:rPr lang="en-US" smtClean="0"/>
              <a:pPr/>
              <a:t>26</a:t>
            </a:fld>
            <a:endParaRPr lang="en-US"/>
          </a:p>
        </p:txBody>
      </p:sp>
    </p:spTree>
    <p:extLst>
      <p:ext uri="{BB962C8B-B14F-4D97-AF65-F5344CB8AC3E}">
        <p14:creationId xmlns:p14="http://schemas.microsoft.com/office/powerpoint/2010/main" val="3407687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1DD2C-7D0E-469F-A678-1720F0285811}"/>
              </a:ext>
            </a:extLst>
          </p:cNvPr>
          <p:cNvSpPr>
            <a:spLocks noGrp="1"/>
          </p:cNvSpPr>
          <p:nvPr>
            <p:ph idx="1"/>
          </p:nvPr>
        </p:nvSpPr>
        <p:spPr>
          <a:xfrm>
            <a:off x="457200" y="1"/>
            <a:ext cx="8229600" cy="6356350"/>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[4]</a:t>
            </a:r>
            <a:r>
              <a:rPr lang="en-US" sz="2200" dirty="0">
                <a:latin typeface="Times New Roman" panose="02020603050405020304" pitchFamily="18" charset="0"/>
                <a:cs typeface="Times New Roman" panose="02020603050405020304" pitchFamily="18" charset="0"/>
              </a:rPr>
              <a:t>K. </a:t>
            </a:r>
            <a:r>
              <a:rPr lang="en-US" sz="2200" dirty="0" err="1">
                <a:latin typeface="Times New Roman" panose="02020603050405020304" pitchFamily="18" charset="0"/>
                <a:cs typeface="Times New Roman" panose="02020603050405020304" pitchFamily="18" charset="0"/>
              </a:rPr>
              <a:t>R.Yamamoto</a:t>
            </a:r>
            <a:r>
              <a:rPr lang="en-US" sz="2200" dirty="0">
                <a:latin typeface="Times New Roman" panose="02020603050405020304" pitchFamily="18" charset="0"/>
                <a:cs typeface="Times New Roman" panose="02020603050405020304" pitchFamily="18" charset="0"/>
              </a:rPr>
              <a:t> and P. G. </a:t>
            </a:r>
            <a:r>
              <a:rPr lang="en-US" sz="2200" dirty="0" err="1">
                <a:latin typeface="Times New Roman" panose="02020603050405020304" pitchFamily="18" charset="0"/>
                <a:cs typeface="Times New Roman" panose="02020603050405020304" pitchFamily="18" charset="0"/>
              </a:rPr>
              <a:t>Flikemma</a:t>
            </a:r>
            <a:r>
              <a:rPr lang="en-US" sz="2200" dirty="0">
                <a:latin typeface="Times New Roman" panose="02020603050405020304" pitchFamily="18" charset="0"/>
                <a:cs typeface="Times New Roman" panose="02020603050405020304" pitchFamily="18" charset="0"/>
              </a:rPr>
              <a:t>, "RFID-Based Students Attendance Management," International journal of scientific and research center,</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2011.</a:t>
            </a:r>
          </a:p>
          <a:p>
            <a:pPr marL="0" indent="0">
              <a:lnSpc>
                <a:spcPct val="150000"/>
              </a:lnSpc>
              <a:buNone/>
            </a:pP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[5]</a:t>
            </a:r>
            <a:r>
              <a:rPr lang="en-US" sz="2200" dirty="0">
                <a:latin typeface="Times New Roman" panose="02020603050405020304" pitchFamily="18" charset="0"/>
                <a:cs typeface="Times New Roman" panose="02020603050405020304" pitchFamily="18" charset="0"/>
              </a:rPr>
              <a:t>U. E. peter and N. Owerri , "Opera biometric based attendance system with remote real time monitoring," 2013.</a:t>
            </a:r>
          </a:p>
          <a:p>
            <a:pPr marL="0" indent="0">
              <a:lnSpc>
                <a:spcPct val="150000"/>
              </a:lnSpc>
              <a:buNone/>
            </a:pPr>
            <a:r>
              <a:rPr lang="en-US" sz="220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xmlns="" val="tx"/>
                    </a:ext>
                  </a:extLst>
                </a:hlinkClick>
              </a:rPr>
              <a:t>[6]</a:t>
            </a:r>
            <a:r>
              <a:rPr lang="en-US" sz="2200" dirty="0">
                <a:latin typeface="Times New Roman" panose="02020603050405020304" pitchFamily="18" charset="0"/>
                <a:cs typeface="Times New Roman" panose="02020603050405020304" pitchFamily="18" charset="0"/>
              </a:rPr>
              <a:t>"Design and implementation of iris based attendance management system electrical engineering and information communication technologies," 2015.</a:t>
            </a:r>
          </a:p>
          <a:p>
            <a:pPr marL="0" indent="0">
              <a:lnSpc>
                <a:spcPct val="150000"/>
              </a:lnSpc>
              <a:buNone/>
            </a:pPr>
            <a:r>
              <a:rPr lang="en-US" sz="2200"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xmlns="" val="tx"/>
                    </a:ext>
                  </a:extLst>
                </a:hlinkClick>
              </a:rPr>
              <a:t>[7]</a:t>
            </a:r>
            <a:r>
              <a:rPr lang="en-US" sz="2200" dirty="0">
                <a:latin typeface="Times New Roman" panose="02020603050405020304" pitchFamily="18" charset="0"/>
                <a:cs typeface="Times New Roman" panose="02020603050405020304" pitchFamily="18" charset="0"/>
              </a:rPr>
              <a:t> "Automated attendance management system based on face </a:t>
            </a:r>
            <a:r>
              <a:rPr lang="en-US" sz="2200" dirty="0" err="1">
                <a:latin typeface="Times New Roman" panose="02020603050405020304" pitchFamily="18" charset="0"/>
                <a:cs typeface="Times New Roman" panose="02020603050405020304" pitchFamily="18" charset="0"/>
              </a:rPr>
              <a:t>recognization</a:t>
            </a:r>
            <a:r>
              <a:rPr lang="en-US" sz="2200" dirty="0">
                <a:latin typeface="Times New Roman" panose="02020603050405020304" pitchFamily="18" charset="0"/>
                <a:cs typeface="Times New Roman" panose="02020603050405020304" pitchFamily="18" charset="0"/>
              </a:rPr>
              <a:t> algorithm computational intelligence and computing research," in international conference , 2013.</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E449CE-B398-46B0-910B-E3A1983897D0}"/>
              </a:ext>
            </a:extLst>
          </p:cNvPr>
          <p:cNvSpPr>
            <a:spLocks noGrp="1"/>
          </p:cNvSpPr>
          <p:nvPr>
            <p:ph type="sldNum" sz="quarter" idx="12"/>
          </p:nvPr>
        </p:nvSpPr>
        <p:spPr/>
        <p:txBody>
          <a:bodyPr/>
          <a:lstStyle/>
          <a:p>
            <a:fld id="{8666B9FB-25FC-4228-9B87-788C4A4FC2CD}" type="slidenum">
              <a:rPr lang="en-US" smtClean="0"/>
              <a:pPr/>
              <a:t>27</a:t>
            </a:fld>
            <a:endParaRPr lang="en-US"/>
          </a:p>
        </p:txBody>
      </p:sp>
    </p:spTree>
    <p:extLst>
      <p:ext uri="{BB962C8B-B14F-4D97-AF65-F5344CB8AC3E}">
        <p14:creationId xmlns:p14="http://schemas.microsoft.com/office/powerpoint/2010/main" val="1445532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E79DA-C1C3-496C-8982-00A611CA5B86}"/>
              </a:ext>
            </a:extLst>
          </p:cNvPr>
          <p:cNvSpPr>
            <a:spLocks noGrp="1"/>
          </p:cNvSpPr>
          <p:nvPr>
            <p:ph idx="1"/>
          </p:nvPr>
        </p:nvSpPr>
        <p:spPr>
          <a:xfrm>
            <a:off x="457200" y="381000"/>
            <a:ext cx="8229600" cy="5745163"/>
          </a:xfrm>
        </p:spPr>
        <p:txBody>
          <a:bodyPr>
            <a:normAutofit/>
          </a:bodyPr>
          <a:lstStyle/>
          <a:p>
            <a:pPr marL="0" indent="0">
              <a:lnSpc>
                <a:spcPct val="110000"/>
              </a:lnSpc>
              <a:buNone/>
            </a:pP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[8] </a:t>
            </a:r>
            <a:r>
              <a:rPr lang="en-US" sz="2200" dirty="0">
                <a:latin typeface="Times New Roman" panose="02020603050405020304" pitchFamily="18" charset="0"/>
                <a:cs typeface="Times New Roman" panose="02020603050405020304" pitchFamily="18" charset="0"/>
              </a:rPr>
              <a:t>Y.-M. Lu, N. Kaohsiung and . L. Bin-</a:t>
            </a:r>
            <a:r>
              <a:rPr lang="en-US" sz="2200" dirty="0" err="1">
                <a:latin typeface="Times New Roman" panose="02020603050405020304" pitchFamily="18" charset="0"/>
                <a:cs typeface="Times New Roman" panose="02020603050405020304" pitchFamily="18" charset="0"/>
              </a:rPr>
              <a:t>Yih</a:t>
            </a:r>
            <a:r>
              <a:rPr lang="en-US" sz="2200" dirty="0">
                <a:latin typeface="Times New Roman" panose="02020603050405020304" pitchFamily="18" charset="0"/>
                <a:cs typeface="Times New Roman" panose="02020603050405020304" pitchFamily="18" charset="0"/>
              </a:rPr>
              <a:t>, "A face recognizing algorithm decreasing the illuminating effect intelligent information hiding and multimedia signal processing," 2008.</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7E4A588-3340-433E-B22F-121EDCCF5E25}"/>
              </a:ext>
            </a:extLst>
          </p:cNvPr>
          <p:cNvSpPr>
            <a:spLocks noGrp="1"/>
          </p:cNvSpPr>
          <p:nvPr>
            <p:ph type="sldNum" sz="quarter" idx="12"/>
          </p:nvPr>
        </p:nvSpPr>
        <p:spPr/>
        <p:txBody>
          <a:bodyPr/>
          <a:lstStyle/>
          <a:p>
            <a:fld id="{8666B9FB-25FC-4228-9B87-788C4A4FC2CD}" type="slidenum">
              <a:rPr lang="en-US" smtClean="0"/>
              <a:pPr/>
              <a:t>28</a:t>
            </a:fld>
            <a:endParaRPr lang="en-US"/>
          </a:p>
        </p:txBody>
      </p:sp>
    </p:spTree>
    <p:extLst>
      <p:ext uri="{BB962C8B-B14F-4D97-AF65-F5344CB8AC3E}">
        <p14:creationId xmlns:p14="http://schemas.microsoft.com/office/powerpoint/2010/main" val="2172008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
            <a:ext cx="8229600" cy="6049963"/>
          </a:xfrm>
        </p:spPr>
        <p:txBody>
          <a:bodyPr/>
          <a:lstStyle/>
          <a:p>
            <a:pPr marL="0" indent="0" algn="ctr">
              <a:buNone/>
            </a:pPr>
            <a:r>
              <a:rPr lang="en-US" dirty="0" smtClean="0"/>
              <a:t>APPENDICES</a:t>
            </a:r>
            <a:endParaRPr lang="en-US" dirty="0"/>
          </a:p>
        </p:txBody>
      </p:sp>
      <p:sp>
        <p:nvSpPr>
          <p:cNvPr id="4" name="Slide Number Placeholder 3"/>
          <p:cNvSpPr>
            <a:spLocks noGrp="1"/>
          </p:cNvSpPr>
          <p:nvPr>
            <p:ph type="sldNum" sz="quarter" idx="12"/>
          </p:nvPr>
        </p:nvSpPr>
        <p:spPr/>
        <p:txBody>
          <a:bodyPr/>
          <a:lstStyle/>
          <a:p>
            <a:fld id="{8666B9FB-25FC-4228-9B87-788C4A4FC2CD}" type="slidenum">
              <a:rPr lang="en-US" smtClean="0"/>
              <a:pPr/>
              <a:t>29</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86000" y="838200"/>
            <a:ext cx="4726305" cy="2875915"/>
          </a:xfrm>
          <a:prstGeom prst="rect">
            <a:avLst/>
          </a:prstGeom>
        </p:spPr>
      </p:pic>
      <p:sp>
        <p:nvSpPr>
          <p:cNvPr id="6" name="TextBox 5"/>
          <p:cNvSpPr txBox="1"/>
          <p:nvPr/>
        </p:nvSpPr>
        <p:spPr>
          <a:xfrm>
            <a:off x="2057400" y="4038600"/>
            <a:ext cx="5105400" cy="369332"/>
          </a:xfrm>
          <a:prstGeom prst="rect">
            <a:avLst/>
          </a:prstGeom>
          <a:noFill/>
        </p:spPr>
        <p:txBody>
          <a:bodyPr wrap="square" rtlCol="0">
            <a:spAutoFit/>
          </a:bodyPr>
          <a:lstStyle/>
          <a:p>
            <a:r>
              <a:rPr lang="en-US" dirty="0" smtClean="0"/>
              <a:t>Fig: stimulation of raspberry pi3</a:t>
            </a:r>
            <a:endParaRPr lang="en-US" dirty="0"/>
          </a:p>
        </p:txBody>
      </p:sp>
    </p:spTree>
    <p:extLst>
      <p:ext uri="{BB962C8B-B14F-4D97-AF65-F5344CB8AC3E}">
        <p14:creationId xmlns:p14="http://schemas.microsoft.com/office/powerpoint/2010/main" val="413973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ABB9-1692-488F-914F-A08C85B1BF8D}"/>
              </a:ext>
            </a:extLst>
          </p:cNvPr>
          <p:cNvSpPr>
            <a:spLocks noGrp="1"/>
          </p:cNvSpPr>
          <p:nvPr>
            <p:ph type="title"/>
          </p:nvPr>
        </p:nvSpPr>
        <p:spPr>
          <a:xfrm>
            <a:off x="457200" y="274638"/>
            <a:ext cx="8229600" cy="792162"/>
          </a:xfrm>
        </p:spPr>
        <p:txBody>
          <a:bodyPr/>
          <a:lstStyle/>
          <a:p>
            <a:r>
              <a:rPr lang="en-US" dirty="0">
                <a:latin typeface="Times New Roman" panose="02020603050405020304" pitchFamily="18" charset="0"/>
                <a:cs typeface="Times New Roman" panose="02020603050405020304" pitchFamily="18" charset="0"/>
              </a:rPr>
              <a:t>1.INTRODUCTION</a:t>
            </a:r>
          </a:p>
        </p:txBody>
      </p:sp>
      <p:sp>
        <p:nvSpPr>
          <p:cNvPr id="3" name="Content Placeholder 2">
            <a:extLst>
              <a:ext uri="{FF2B5EF4-FFF2-40B4-BE49-F238E27FC236}">
                <a16:creationId xmlns:a16="http://schemas.microsoft.com/office/drawing/2014/main" id="{BA391F4C-DC3B-4883-ACB5-0F01656820CD}"/>
              </a:ext>
            </a:extLst>
          </p:cNvPr>
          <p:cNvSpPr>
            <a:spLocks noGrp="1"/>
          </p:cNvSpPr>
          <p:nvPr>
            <p:ph idx="1"/>
          </p:nvPr>
        </p:nvSpPr>
        <p:spPr>
          <a:xfrm>
            <a:off x="457200" y="1219200"/>
            <a:ext cx="8229600" cy="4906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1.1 BACKGROUND</a:t>
            </a:r>
          </a:p>
          <a:p>
            <a:pPr algn="just">
              <a:lnSpc>
                <a:spcPct val="150000"/>
              </a:lnSpc>
            </a:pPr>
            <a:r>
              <a:rPr lang="en-US" sz="2200" dirty="0">
                <a:latin typeface="Times New Roman" panose="02020603050405020304" pitchFamily="18" charset="0"/>
                <a:ea typeface="Calibri" panose="020F0502020204030204" pitchFamily="34" charset="0"/>
                <a:cs typeface="Mangal" panose="02040503050203030202" pitchFamily="18" charset="0"/>
              </a:rPr>
              <a:t>The existing attendance system is manual. It wastes a considerable amount of time both for teachers and students. The waiting time of the students is increased if attendance is taken manually. The larger the number of individual or the larger the organization more number of equipment required</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8A7663-76A9-4DC5-A65D-AAE36FEC20CB}"/>
              </a:ext>
            </a:extLst>
          </p:cNvPr>
          <p:cNvSpPr>
            <a:spLocks noGrp="1"/>
          </p:cNvSpPr>
          <p:nvPr>
            <p:ph type="sldNum" sz="quarter" idx="12"/>
          </p:nvPr>
        </p:nvSpPr>
        <p:spPr/>
        <p:txBody>
          <a:bodyPr/>
          <a:lstStyle/>
          <a:p>
            <a:fld id="{8666B9FB-25FC-4228-9B87-788C4A4FC2CD}" type="slidenum">
              <a:rPr lang="en-US" smtClean="0"/>
              <a:pPr/>
              <a:t>3</a:t>
            </a:fld>
            <a:endParaRPr lang="en-US"/>
          </a:p>
        </p:txBody>
      </p:sp>
    </p:spTree>
    <p:extLst>
      <p:ext uri="{BB962C8B-B14F-4D97-AF65-F5344CB8AC3E}">
        <p14:creationId xmlns:p14="http://schemas.microsoft.com/office/powerpoint/2010/main" val="634440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66B9FB-25FC-4228-9B87-788C4A4FC2CD}" type="slidenum">
              <a:rPr lang="en-US" smtClean="0"/>
              <a:pPr/>
              <a:t>30</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8229600" cy="3023865"/>
          </a:xfrm>
          <a:prstGeom prst="rect">
            <a:avLst/>
          </a:prstGeom>
          <a:noFill/>
          <a:ln>
            <a:noFill/>
          </a:ln>
        </p:spPr>
      </p:pic>
      <p:sp>
        <p:nvSpPr>
          <p:cNvPr id="6" name="TextBox 5"/>
          <p:cNvSpPr txBox="1"/>
          <p:nvPr/>
        </p:nvSpPr>
        <p:spPr>
          <a:xfrm>
            <a:off x="1466850" y="4648200"/>
            <a:ext cx="6172200" cy="369332"/>
          </a:xfrm>
          <a:prstGeom prst="rect">
            <a:avLst/>
          </a:prstGeom>
          <a:noFill/>
        </p:spPr>
        <p:txBody>
          <a:bodyPr wrap="square" rtlCol="0">
            <a:spAutoFit/>
          </a:bodyPr>
          <a:lstStyle/>
          <a:p>
            <a:r>
              <a:rPr lang="en-US" dirty="0"/>
              <a:t>Figure </a:t>
            </a:r>
            <a:r>
              <a:rPr lang="en-US" dirty="0" smtClean="0"/>
              <a:t>: </a:t>
            </a:r>
            <a:r>
              <a:rPr lang="en-US" dirty="0"/>
              <a:t>Different dataset of the student</a:t>
            </a:r>
            <a:endParaRPr lang="en-US" i="1" dirty="0"/>
          </a:p>
        </p:txBody>
      </p:sp>
    </p:spTree>
    <p:extLst>
      <p:ext uri="{BB962C8B-B14F-4D97-AF65-F5344CB8AC3E}">
        <p14:creationId xmlns:p14="http://schemas.microsoft.com/office/powerpoint/2010/main" val="1528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66B9FB-25FC-4228-9B87-788C4A4FC2CD}" type="slidenum">
              <a:rPr lang="en-US" smtClean="0"/>
              <a:pPr/>
              <a:t>31</a:t>
            </a:fld>
            <a:endParaRPr 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7675" y="755828"/>
            <a:ext cx="8229600" cy="4385906"/>
          </a:xfrm>
          <a:prstGeom prst="rect">
            <a:avLst/>
          </a:prstGeom>
          <a:noFill/>
          <a:ln>
            <a:noFill/>
          </a:ln>
        </p:spPr>
      </p:pic>
      <p:sp>
        <p:nvSpPr>
          <p:cNvPr id="6" name="TextBox 5"/>
          <p:cNvSpPr txBox="1"/>
          <p:nvPr/>
        </p:nvSpPr>
        <p:spPr>
          <a:xfrm>
            <a:off x="1524000" y="5257800"/>
            <a:ext cx="6096000" cy="646331"/>
          </a:xfrm>
          <a:prstGeom prst="rect">
            <a:avLst/>
          </a:prstGeom>
          <a:noFill/>
        </p:spPr>
        <p:txBody>
          <a:bodyPr wrap="square" rtlCol="0">
            <a:spAutoFit/>
          </a:bodyPr>
          <a:lstStyle/>
          <a:p>
            <a:r>
              <a:rPr lang="en-US" dirty="0"/>
              <a:t>Figure </a:t>
            </a:r>
            <a:r>
              <a:rPr lang="en-US" dirty="0" smtClean="0"/>
              <a:t>:capturing </a:t>
            </a:r>
            <a:r>
              <a:rPr lang="en-US" dirty="0"/>
              <a:t>the images of student using web-cam</a:t>
            </a:r>
            <a:endParaRPr lang="en-US" i="1" dirty="0"/>
          </a:p>
          <a:p>
            <a:endParaRPr lang="en-US" dirty="0"/>
          </a:p>
        </p:txBody>
      </p:sp>
    </p:spTree>
    <p:extLst>
      <p:ext uri="{BB962C8B-B14F-4D97-AF65-F5344CB8AC3E}">
        <p14:creationId xmlns:p14="http://schemas.microsoft.com/office/powerpoint/2010/main" val="2721814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D7C5C-C1EC-4098-A8AB-ED1C69C9241B}"/>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THANK YOU</a:t>
            </a:r>
          </a:p>
        </p:txBody>
      </p:sp>
      <p:sp>
        <p:nvSpPr>
          <p:cNvPr id="4" name="Slide Number Placeholder 3">
            <a:extLst>
              <a:ext uri="{FF2B5EF4-FFF2-40B4-BE49-F238E27FC236}">
                <a16:creationId xmlns:a16="http://schemas.microsoft.com/office/drawing/2014/main" id="{971431D6-69A5-49D2-B4E7-D61D6C76EEDB}"/>
              </a:ext>
            </a:extLst>
          </p:cNvPr>
          <p:cNvSpPr>
            <a:spLocks noGrp="1"/>
          </p:cNvSpPr>
          <p:nvPr>
            <p:ph type="sldNum" sz="quarter" idx="12"/>
          </p:nvPr>
        </p:nvSpPr>
        <p:spPr/>
        <p:txBody>
          <a:bodyPr/>
          <a:lstStyle/>
          <a:p>
            <a:fld id="{8666B9FB-25FC-4228-9B87-788C4A4FC2CD}" type="slidenum">
              <a:rPr lang="en-US" smtClean="0"/>
              <a:pPr/>
              <a:t>32</a:t>
            </a:fld>
            <a:endParaRPr lang="en-US" dirty="0"/>
          </a:p>
        </p:txBody>
      </p:sp>
    </p:spTree>
    <p:extLst>
      <p:ext uri="{BB962C8B-B14F-4D97-AF65-F5344CB8AC3E}">
        <p14:creationId xmlns:p14="http://schemas.microsoft.com/office/powerpoint/2010/main" val="358042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1DBCD-357C-46B3-946E-75C3E1302E68}"/>
              </a:ext>
            </a:extLst>
          </p:cNvPr>
          <p:cNvSpPr>
            <a:spLocks noGrp="1"/>
          </p:cNvSpPr>
          <p:nvPr>
            <p:ph idx="1"/>
          </p:nvPr>
        </p:nvSpPr>
        <p:spPr>
          <a:xfrm>
            <a:off x="457200" y="381000"/>
            <a:ext cx="8229600" cy="57451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1.2 PROBLEM </a:t>
            </a:r>
            <a:r>
              <a:rPr lang="en-US" sz="2400" dirty="0" smtClean="0">
                <a:latin typeface="Times New Roman" panose="02020603050405020304" pitchFamily="18" charset="0"/>
                <a:cs typeface="Times New Roman" panose="02020603050405020304" pitchFamily="18" charset="0"/>
              </a:rPr>
              <a:t>STATEMENT</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ea typeface="Calibri" panose="020F0502020204030204" pitchFamily="34" charset="0"/>
                <a:cs typeface="Mangal" panose="02040503050203030202" pitchFamily="18" charset="0"/>
              </a:rPr>
              <a:t>T</a:t>
            </a:r>
            <a:r>
              <a:rPr lang="en-US" sz="2200" dirty="0" smtClean="0">
                <a:effectLst/>
                <a:latin typeface="Times New Roman" panose="02020603050405020304" pitchFamily="18" charset="0"/>
                <a:ea typeface="Calibri" panose="020F0502020204030204" pitchFamily="34" charset="0"/>
                <a:cs typeface="Mangal" panose="02040503050203030202" pitchFamily="18" charset="0"/>
              </a:rPr>
              <a:t>here </a:t>
            </a:r>
            <a:r>
              <a:rPr lang="en-US" sz="2200" dirty="0">
                <a:effectLst/>
                <a:latin typeface="Times New Roman" panose="02020603050405020304" pitchFamily="18" charset="0"/>
                <a:ea typeface="Calibri" panose="020F0502020204030204" pitchFamily="34" charset="0"/>
                <a:cs typeface="Mangal" panose="02040503050203030202" pitchFamily="18" charset="0"/>
              </a:rPr>
              <a:t>are </a:t>
            </a:r>
            <a:r>
              <a:rPr lang="en-US" sz="2200" dirty="0" smtClean="0">
                <a:effectLst/>
                <a:latin typeface="Times New Roman" panose="02020603050405020304" pitchFamily="18" charset="0"/>
                <a:ea typeface="Calibri" panose="020F0502020204030204" pitchFamily="34" charset="0"/>
                <a:cs typeface="Mangal" panose="02040503050203030202" pitchFamily="18" charset="0"/>
              </a:rPr>
              <a:t>following major </a:t>
            </a:r>
            <a:r>
              <a:rPr lang="en-US" sz="2200" dirty="0">
                <a:effectLst/>
                <a:latin typeface="Times New Roman" panose="02020603050405020304" pitchFamily="18" charset="0"/>
                <a:ea typeface="Calibri" panose="020F0502020204030204" pitchFamily="34" charset="0"/>
                <a:cs typeface="Mangal" panose="02040503050203030202" pitchFamily="18" charset="0"/>
              </a:rPr>
              <a:t>issues in existing scenario such as:</a:t>
            </a:r>
          </a:p>
          <a:p>
            <a:pPr algn="just">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Time consuming manual attendance system</a:t>
            </a:r>
          </a:p>
          <a:p>
            <a:pPr algn="just">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Chances of human error and manipulation exist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51FE65-25F4-4EC2-B906-0AD18878392D}"/>
              </a:ext>
            </a:extLst>
          </p:cNvPr>
          <p:cNvSpPr>
            <a:spLocks noGrp="1"/>
          </p:cNvSpPr>
          <p:nvPr>
            <p:ph type="sldNum" sz="quarter" idx="12"/>
          </p:nvPr>
        </p:nvSpPr>
        <p:spPr/>
        <p:txBody>
          <a:bodyPr/>
          <a:lstStyle/>
          <a:p>
            <a:fld id="{8666B9FB-25FC-4228-9B87-788C4A4FC2CD}" type="slidenum">
              <a:rPr lang="en-US" smtClean="0"/>
              <a:pPr/>
              <a:t>4</a:t>
            </a:fld>
            <a:endParaRPr lang="en-US"/>
          </a:p>
        </p:txBody>
      </p:sp>
    </p:spTree>
    <p:extLst>
      <p:ext uri="{BB962C8B-B14F-4D97-AF65-F5344CB8AC3E}">
        <p14:creationId xmlns:p14="http://schemas.microsoft.com/office/powerpoint/2010/main" val="3609761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F53A3-2355-4CB4-BD5A-63E6D9EB85A1}"/>
              </a:ext>
            </a:extLst>
          </p:cNvPr>
          <p:cNvSpPr>
            <a:spLocks noGrp="1"/>
          </p:cNvSpPr>
          <p:nvPr>
            <p:ph idx="1"/>
          </p:nvPr>
        </p:nvSpPr>
        <p:spPr>
          <a:xfrm>
            <a:off x="457200" y="304800"/>
            <a:ext cx="8229600" cy="5821363"/>
          </a:xfrm>
        </p:spPr>
        <p:txBody>
          <a:bodyPr>
            <a:normAutofit/>
          </a:bodyPr>
          <a:lstStyle/>
          <a:p>
            <a:pPr marL="0" indent="0" algn="just">
              <a:lnSpc>
                <a:spcPct val="150000"/>
              </a:lnSpc>
              <a:buNone/>
            </a:pPr>
            <a:r>
              <a:rPr lang="en-US" sz="3600" dirty="0"/>
              <a:t>2.</a:t>
            </a:r>
            <a:r>
              <a:rPr lang="en-US" sz="3600" dirty="0">
                <a:latin typeface="Times New Roman" panose="02020603050405020304" pitchFamily="18" charset="0"/>
                <a:cs typeface="Times New Roman" panose="02020603050405020304" pitchFamily="18" charset="0"/>
              </a:rPr>
              <a:t>OBJECTIVES </a:t>
            </a: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2.1 MAIN OBJECTIVE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The main objective of this project is to design an Image Processing  based E-Attendance System.</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2.2 SPECIFIC OBJECTVES</a:t>
            </a:r>
          </a:p>
          <a:p>
            <a:r>
              <a:rPr lang="en-US" sz="2200" dirty="0" smtClean="0">
                <a:latin typeface="Times New Roman" panose="02020603050405020304" pitchFamily="18" charset="0"/>
                <a:ea typeface="Calibri" panose="020F0502020204030204" pitchFamily="34" charset="0"/>
                <a:cs typeface="Mangal" panose="02040503050203030202" pitchFamily="18" charset="0"/>
              </a:rPr>
              <a:t>To capture images </a:t>
            </a:r>
            <a:r>
              <a:rPr lang="en-US" sz="2200" dirty="0">
                <a:latin typeface="Times New Roman" panose="02020603050405020304" pitchFamily="18" charset="0"/>
                <a:ea typeface="Calibri" panose="020F0502020204030204" pitchFamily="34" charset="0"/>
                <a:cs typeface="Mangal" panose="02040503050203030202" pitchFamily="18" charset="0"/>
              </a:rPr>
              <a:t>of students using web-cam</a:t>
            </a:r>
          </a:p>
          <a:p>
            <a:pPr algn="just">
              <a:lnSpc>
                <a:spcPct val="150000"/>
              </a:lnSpc>
              <a:spcBef>
                <a:spcPts val="0"/>
              </a:spcBef>
            </a:pPr>
            <a:r>
              <a:rPr lang="en-US" sz="2200" dirty="0" smtClean="0">
                <a:latin typeface="Times New Roman" panose="02020603050405020304" pitchFamily="18" charset="0"/>
                <a:ea typeface="Calibri" panose="020F0502020204030204" pitchFamily="34" charset="0"/>
                <a:cs typeface="Mangal" panose="02040503050203030202" pitchFamily="18" charset="0"/>
              </a:rPr>
              <a:t>To detect faces </a:t>
            </a:r>
            <a:r>
              <a:rPr lang="en-US" sz="2200" dirty="0">
                <a:latin typeface="Times New Roman" panose="02020603050405020304" pitchFamily="18" charset="0"/>
                <a:ea typeface="Calibri" panose="020F0502020204030204" pitchFamily="34" charset="0"/>
                <a:cs typeface="Mangal" panose="02040503050203030202" pitchFamily="18" charset="0"/>
              </a:rPr>
              <a:t>of students using linear binary pattern histogram </a:t>
            </a:r>
            <a:r>
              <a:rPr lang="en-US" sz="2200" dirty="0" smtClean="0">
                <a:latin typeface="Times New Roman" panose="02020603050405020304" pitchFamily="18" charset="0"/>
                <a:ea typeface="Calibri" panose="020F0502020204030204" pitchFamily="34" charset="0"/>
                <a:cs typeface="Mangal" panose="02040503050203030202" pitchFamily="18" charset="0"/>
              </a:rPr>
              <a:t>algorithm </a:t>
            </a:r>
          </a:p>
          <a:p>
            <a:r>
              <a:rPr lang="en-US" sz="2200" dirty="0">
                <a:latin typeface="Times New Roman" panose="02020603050405020304" pitchFamily="18" charset="0"/>
                <a:cs typeface="Times New Roman" panose="02020603050405020304" pitchFamily="18" charset="0"/>
              </a:rPr>
              <a:t>To prepare the student details such as name, roll no. and date in MS-excel file   </a:t>
            </a:r>
          </a:p>
          <a:p>
            <a:pPr algn="just">
              <a:lnSpc>
                <a:spcPct val="150000"/>
              </a:lnSpc>
              <a:spcBef>
                <a:spcPts val="0"/>
              </a:spcBef>
            </a:pPr>
            <a:endParaRPr lang="en-US" sz="2200" dirty="0" smtClean="0">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Bef>
                <a:spcPts val="0"/>
              </a:spcBef>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96B066D-2957-4518-BA0A-051F94C20229}"/>
              </a:ext>
            </a:extLst>
          </p:cNvPr>
          <p:cNvSpPr>
            <a:spLocks noGrp="1"/>
          </p:cNvSpPr>
          <p:nvPr>
            <p:ph type="sldNum" sz="quarter" idx="12"/>
          </p:nvPr>
        </p:nvSpPr>
        <p:spPr/>
        <p:txBody>
          <a:bodyPr/>
          <a:lstStyle/>
          <a:p>
            <a:fld id="{8666B9FB-25FC-4228-9B87-788C4A4FC2CD}" type="slidenum">
              <a:rPr lang="en-US" smtClean="0"/>
              <a:pPr/>
              <a:t>5</a:t>
            </a:fld>
            <a:endParaRPr lang="en-US"/>
          </a:p>
        </p:txBody>
      </p:sp>
    </p:spTree>
    <p:extLst>
      <p:ext uri="{BB962C8B-B14F-4D97-AF65-F5344CB8AC3E}">
        <p14:creationId xmlns:p14="http://schemas.microsoft.com/office/powerpoint/2010/main" val="2040599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7E97-39F6-46A6-B245-52B949A2E3CA}"/>
              </a:ext>
            </a:extLst>
          </p:cNvPr>
          <p:cNvSpPr>
            <a:spLocks noGrp="1"/>
          </p:cNvSpPr>
          <p:nvPr>
            <p:ph type="title"/>
          </p:nvPr>
        </p:nvSpPr>
        <p:spPr>
          <a:xfrm>
            <a:off x="457200" y="274638"/>
            <a:ext cx="8229600" cy="868362"/>
          </a:xfrm>
        </p:spPr>
        <p:txBody>
          <a:bodyPr>
            <a:normAutofit/>
          </a:bodyPr>
          <a:lstStyle/>
          <a:p>
            <a:pPr algn="l"/>
            <a:r>
              <a:rPr lang="en-US" dirty="0">
                <a:latin typeface="Times New Roman" panose="02020603050405020304" pitchFamily="18" charset="0"/>
                <a:cs typeface="Times New Roman" panose="02020603050405020304" pitchFamily="18" charset="0"/>
              </a:rPr>
              <a:t>3.Scopes and applications</a:t>
            </a:r>
          </a:p>
        </p:txBody>
      </p:sp>
      <p:sp>
        <p:nvSpPr>
          <p:cNvPr id="3" name="Content Placeholder 2">
            <a:extLst>
              <a:ext uri="{FF2B5EF4-FFF2-40B4-BE49-F238E27FC236}">
                <a16:creationId xmlns:a16="http://schemas.microsoft.com/office/drawing/2014/main" id="{16D52D3C-1346-45FB-8055-E038A09C23EE}"/>
              </a:ext>
            </a:extLst>
          </p:cNvPr>
          <p:cNvSpPr>
            <a:spLocks noGrp="1"/>
          </p:cNvSpPr>
          <p:nvPr>
            <p:ph idx="1"/>
          </p:nvPr>
        </p:nvSpPr>
        <p:spPr>
          <a:xfrm>
            <a:off x="457200" y="1219200"/>
            <a:ext cx="8229600" cy="4906963"/>
          </a:xfrm>
        </p:spPr>
        <p:txBody>
          <a:bodyPr>
            <a:normAutofit/>
          </a:bodyPr>
          <a:lstStyle/>
          <a:p>
            <a:pPr algn="just">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This project can be extensively used in the places where the frequent requirement of attendance is necessary.</a:t>
            </a:r>
          </a:p>
          <a:p>
            <a:pPr algn="just">
              <a:lnSpc>
                <a:spcPct val="150000"/>
              </a:lnSpc>
              <a:spcBef>
                <a:spcPts val="0"/>
              </a:spcBef>
            </a:pPr>
            <a:r>
              <a:rPr lang="en-US" sz="2200" dirty="0">
                <a:effectLst/>
                <a:latin typeface="Times New Roman" panose="02020603050405020304" pitchFamily="18" charset="0"/>
                <a:ea typeface="Calibri" panose="020F0502020204030204" pitchFamily="34" charset="0"/>
                <a:cs typeface="Mangal" panose="02040503050203030202" pitchFamily="18" charset="0"/>
              </a:rPr>
              <a:t>This project can be used to recognize the personnel belonging to a group or an organization</a:t>
            </a:r>
          </a:p>
        </p:txBody>
      </p:sp>
      <p:sp>
        <p:nvSpPr>
          <p:cNvPr id="4" name="Slide Number Placeholder 3">
            <a:extLst>
              <a:ext uri="{FF2B5EF4-FFF2-40B4-BE49-F238E27FC236}">
                <a16:creationId xmlns:a16="http://schemas.microsoft.com/office/drawing/2014/main" id="{3E9DF6DB-A378-49C3-B7E2-864FD16844F8}"/>
              </a:ext>
            </a:extLst>
          </p:cNvPr>
          <p:cNvSpPr>
            <a:spLocks noGrp="1"/>
          </p:cNvSpPr>
          <p:nvPr>
            <p:ph type="sldNum" sz="quarter" idx="12"/>
          </p:nvPr>
        </p:nvSpPr>
        <p:spPr/>
        <p:txBody>
          <a:bodyPr/>
          <a:lstStyle/>
          <a:p>
            <a:fld id="{8666B9FB-25FC-4228-9B87-788C4A4FC2CD}" type="slidenum">
              <a:rPr lang="en-US" smtClean="0"/>
              <a:pPr/>
              <a:t>6</a:t>
            </a:fld>
            <a:endParaRPr lang="en-US"/>
          </a:p>
        </p:txBody>
      </p:sp>
    </p:spTree>
    <p:extLst>
      <p:ext uri="{BB962C8B-B14F-4D97-AF65-F5344CB8AC3E}">
        <p14:creationId xmlns:p14="http://schemas.microsoft.com/office/powerpoint/2010/main" val="187786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CD7D-C46B-4512-824A-356F753630B9}"/>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4.LITERATURE REVIEW</a:t>
            </a:r>
          </a:p>
        </p:txBody>
      </p:sp>
      <p:sp>
        <p:nvSpPr>
          <p:cNvPr id="3" name="Content Placeholder 2">
            <a:extLst>
              <a:ext uri="{FF2B5EF4-FFF2-40B4-BE49-F238E27FC236}">
                <a16:creationId xmlns:a16="http://schemas.microsoft.com/office/drawing/2014/main" id="{B9339887-2515-4F62-BBDF-2FA0FBA6B88F}"/>
              </a:ext>
            </a:extLst>
          </p:cNvPr>
          <p:cNvSpPr>
            <a:spLocks noGrp="1"/>
          </p:cNvSpPr>
          <p:nvPr>
            <p:ph idx="1"/>
          </p:nvPr>
        </p:nvSpPr>
        <p:spPr>
          <a:xfrm>
            <a:off x="457200" y="1219200"/>
            <a:ext cx="8229600" cy="4906963"/>
          </a:xfrm>
        </p:spPr>
        <p:txBody>
          <a:bodyPr>
            <a:normAutofit lnSpcReduction="10000"/>
          </a:bodyPr>
          <a:lstStyle/>
          <a:p>
            <a:pPr>
              <a:lnSpc>
                <a:spcPct val="150000"/>
              </a:lnSpc>
            </a:pPr>
            <a:r>
              <a:rPr lang="en-US" sz="2200" dirty="0">
                <a:latin typeface="Times New Roman" panose="02020603050405020304" pitchFamily="18" charset="0"/>
                <a:cs typeface="Times New Roman" panose="02020603050405020304" pitchFamily="18" charset="0"/>
              </a:rPr>
              <a:t>In organizations, industries and many companies are taking the entire attendance using RFID methods</a:t>
            </a: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[1]</a:t>
            </a:r>
            <a:r>
              <a:rPr lang="en-US" sz="2200" dirty="0">
                <a:latin typeface="Times New Roman" panose="02020603050405020304" pitchFamily="18" charset="0"/>
                <a:cs typeface="Times New Roman" panose="02020603050405020304" pitchFamily="18" charset="0"/>
              </a:rPr>
              <a:t>. registers, Moodle based student ID identification</a:t>
            </a: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[2]</a:t>
            </a:r>
            <a:r>
              <a:rPr lang="en-US" sz="2200" dirty="0">
                <a:latin typeface="Times New Roman" panose="02020603050405020304" pitchFamily="18" charset="0"/>
                <a:cs typeface="Times New Roman" panose="02020603050405020304" pitchFamily="18" charset="0"/>
              </a:rPr>
              <a:t>.and fingerprint modules</a:t>
            </a: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[3]</a:t>
            </a:r>
            <a:r>
              <a:rPr lang="en-US" sz="2200" dirty="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RFID technology</a:t>
            </a:r>
            <a:r>
              <a:rPr lang="en-US" sz="220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xmlns="" val="tx"/>
                    </a:ext>
                  </a:extLst>
                </a:hlinkClick>
              </a:rPr>
              <a:t>[4]</a:t>
            </a:r>
            <a:r>
              <a:rPr lang="en-US" dirty="0"/>
              <a:t> </a:t>
            </a:r>
            <a:r>
              <a:rPr lang="en-US" sz="2200" dirty="0">
                <a:latin typeface="Times New Roman" panose="02020603050405020304" pitchFamily="18" charset="0"/>
                <a:cs typeface="Times New Roman" panose="02020603050405020304" pitchFamily="18" charset="0"/>
              </a:rPr>
              <a:t>simplifies programmed wireless using digital passive and active with identifications appropriate readers. In short duration, worth’s of diffusion and implementation for an RFID card based fare cluster system can be rather expensive</a:t>
            </a:r>
          </a:p>
          <a:p>
            <a:pPr>
              <a:lnSpc>
                <a:spcPct val="150000"/>
              </a:lnSpc>
            </a:pPr>
            <a:r>
              <a:rPr lang="en-US" sz="2200" dirty="0">
                <a:latin typeface="Times New Roman" panose="02020603050405020304" pitchFamily="18" charset="0"/>
                <a:cs typeface="Times New Roman" panose="02020603050405020304" pitchFamily="18" charset="0"/>
              </a:rPr>
              <a:t>Biometric time and presence system</a:t>
            </a:r>
            <a:r>
              <a:rPr lang="en-US" sz="220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xmlns="" val="tx"/>
                    </a:ext>
                  </a:extLst>
                </a:hlinkClick>
              </a:rPr>
              <a:t>[5] </a:t>
            </a:r>
            <a:r>
              <a:rPr lang="en-US" sz="2200" dirty="0">
                <a:latin typeface="Times New Roman" panose="02020603050405020304" pitchFamily="18" charset="0"/>
                <a:cs typeface="Times New Roman" panose="02020603050405020304" pitchFamily="18" charset="0"/>
              </a:rPr>
              <a:t>is one of the most accurate requirements in biometric technology</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B526AF-8E77-4CAC-A4DC-5C06B5B0F94C}"/>
              </a:ext>
            </a:extLst>
          </p:cNvPr>
          <p:cNvSpPr>
            <a:spLocks noGrp="1"/>
          </p:cNvSpPr>
          <p:nvPr>
            <p:ph type="sldNum" sz="quarter" idx="12"/>
          </p:nvPr>
        </p:nvSpPr>
        <p:spPr/>
        <p:txBody>
          <a:bodyPr/>
          <a:lstStyle/>
          <a:p>
            <a:fld id="{8666B9FB-25FC-4228-9B87-788C4A4FC2CD}" type="slidenum">
              <a:rPr lang="en-US" smtClean="0"/>
              <a:pPr/>
              <a:t>7</a:t>
            </a:fld>
            <a:endParaRPr lang="en-US"/>
          </a:p>
        </p:txBody>
      </p:sp>
    </p:spTree>
    <p:extLst>
      <p:ext uri="{BB962C8B-B14F-4D97-AF65-F5344CB8AC3E}">
        <p14:creationId xmlns:p14="http://schemas.microsoft.com/office/powerpoint/2010/main" val="4089429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8630A-0D8C-4E05-82F7-5AC33BF9C5E8}"/>
              </a:ext>
            </a:extLst>
          </p:cNvPr>
          <p:cNvSpPr>
            <a:spLocks noGrp="1"/>
          </p:cNvSpPr>
          <p:nvPr>
            <p:ph idx="1"/>
          </p:nvPr>
        </p:nvSpPr>
        <p:spPr>
          <a:xfrm>
            <a:off x="457200" y="533400"/>
            <a:ext cx="8229600" cy="5592763"/>
          </a:xfrm>
        </p:spPr>
        <p:txBody>
          <a:bodyPr>
            <a:normAutofit lnSpcReduction="10000"/>
          </a:bodyPr>
          <a:lstStyle/>
          <a:p>
            <a:pPr>
              <a:lnSpc>
                <a:spcPct val="150000"/>
              </a:lnSpc>
            </a:pPr>
            <a:r>
              <a:rPr lang="en-US" sz="2200" dirty="0">
                <a:latin typeface="Times New Roman" panose="02020603050405020304" pitchFamily="18" charset="0"/>
                <a:cs typeface="Times New Roman" panose="02020603050405020304" pitchFamily="18" charset="0"/>
              </a:rPr>
              <a:t>The fingerprint system does not reveal any data about the original fingerprint of the user. This assumption has now been shown to be false; many algorithms</a:t>
            </a: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[6]</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This face recognition</a:t>
            </a: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[7] </a:t>
            </a:r>
            <a:r>
              <a:rPr lang="en-US" sz="2200" dirty="0">
                <a:latin typeface="Times New Roman" panose="02020603050405020304" pitchFamily="18" charset="0"/>
                <a:cs typeface="Times New Roman" panose="02020603050405020304" pitchFamily="18" charset="0"/>
              </a:rPr>
              <a:t>based attendance management system with raspberry pi 2 using Eigen faces algorithm is high secured, highly efficient and accurate. The module espies the images of student’s face captured by the camera, which have been catalogued manually with their names and ID codes in the system database.</a:t>
            </a:r>
          </a:p>
          <a:p>
            <a:pPr>
              <a:lnSpc>
                <a:spcPct val="150000"/>
              </a:lnSpc>
            </a:pPr>
            <a:r>
              <a:rPr lang="en-US" sz="2200" dirty="0">
                <a:latin typeface="Times New Roman" panose="02020603050405020304" pitchFamily="18" charset="0"/>
                <a:cs typeface="Times New Roman" panose="02020603050405020304" pitchFamily="18" charset="0"/>
              </a:rPr>
              <a:t>The background of the image also one of main effect</a:t>
            </a:r>
            <a:r>
              <a:rPr lang="en-US" sz="2200"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[8] </a:t>
            </a:r>
            <a:r>
              <a:rPr lang="en-US" sz="2200" dirty="0">
                <a:latin typeface="Times New Roman" panose="02020603050405020304" pitchFamily="18" charset="0"/>
                <a:cs typeface="Times New Roman" panose="02020603050405020304" pitchFamily="18" charset="0"/>
              </a:rPr>
              <a:t>, using this Image based system. If the intensity of the background light is high system accuracy decreases.</a:t>
            </a:r>
          </a:p>
        </p:txBody>
      </p:sp>
      <p:sp>
        <p:nvSpPr>
          <p:cNvPr id="4" name="Slide Number Placeholder 3">
            <a:extLst>
              <a:ext uri="{FF2B5EF4-FFF2-40B4-BE49-F238E27FC236}">
                <a16:creationId xmlns:a16="http://schemas.microsoft.com/office/drawing/2014/main" id="{05986F21-C822-498F-81E1-FBC4EED62185}"/>
              </a:ext>
            </a:extLst>
          </p:cNvPr>
          <p:cNvSpPr>
            <a:spLocks noGrp="1"/>
          </p:cNvSpPr>
          <p:nvPr>
            <p:ph type="sldNum" sz="quarter" idx="12"/>
          </p:nvPr>
        </p:nvSpPr>
        <p:spPr/>
        <p:txBody>
          <a:bodyPr/>
          <a:lstStyle/>
          <a:p>
            <a:fld id="{8666B9FB-25FC-4228-9B87-788C4A4FC2CD}" type="slidenum">
              <a:rPr lang="en-US" smtClean="0"/>
              <a:pPr/>
              <a:t>8</a:t>
            </a:fld>
            <a:endParaRPr lang="en-US"/>
          </a:p>
        </p:txBody>
      </p:sp>
    </p:spTree>
    <p:extLst>
      <p:ext uri="{BB962C8B-B14F-4D97-AF65-F5344CB8AC3E}">
        <p14:creationId xmlns:p14="http://schemas.microsoft.com/office/powerpoint/2010/main" val="1589627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3543-85B3-4D6C-96A1-8F72FEF149A6}"/>
              </a:ext>
            </a:extLst>
          </p:cNvPr>
          <p:cNvSpPr>
            <a:spLocks noGrp="1"/>
          </p:cNvSpPr>
          <p:nvPr>
            <p:ph type="title"/>
          </p:nvPr>
        </p:nvSpPr>
        <p:spPr>
          <a:xfrm>
            <a:off x="457200" y="274638"/>
            <a:ext cx="8229600" cy="1095375"/>
          </a:xfrm>
        </p:spPr>
        <p:txBody>
          <a:bodyPr>
            <a:normAutofit/>
          </a:bodyPr>
          <a:lstStyle/>
          <a:p>
            <a:pPr algn="l"/>
            <a:r>
              <a:rPr lang="en-US" dirty="0">
                <a:latin typeface="Times New Roman" panose="02020603050405020304" pitchFamily="18" charset="0"/>
                <a:cs typeface="Times New Roman" panose="02020603050405020304" pitchFamily="18" charset="0"/>
              </a:rPr>
              <a:t>5. Hardware requirements</a:t>
            </a:r>
          </a:p>
        </p:txBody>
      </p:sp>
      <p:sp>
        <p:nvSpPr>
          <p:cNvPr id="3" name="Content Placeholder 2">
            <a:extLst>
              <a:ext uri="{FF2B5EF4-FFF2-40B4-BE49-F238E27FC236}">
                <a16:creationId xmlns:a16="http://schemas.microsoft.com/office/drawing/2014/main" id="{3C897E4A-2700-4D6A-BD09-38ECB60FD739}"/>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Raspberry pi3</a:t>
            </a:r>
          </a:p>
          <a:p>
            <a:r>
              <a:rPr lang="en-US" sz="2200" dirty="0">
                <a:latin typeface="Times New Roman" panose="02020603050405020304" pitchFamily="18" charset="0"/>
                <a:cs typeface="Times New Roman" panose="02020603050405020304" pitchFamily="18" charset="0"/>
              </a:rPr>
              <a:t>Ethernet cable</a:t>
            </a:r>
          </a:p>
          <a:p>
            <a:r>
              <a:rPr lang="en-US" sz="2200" dirty="0">
                <a:latin typeface="Times New Roman" panose="02020603050405020304" pitchFamily="18" charset="0"/>
                <a:cs typeface="Times New Roman" panose="02020603050405020304" pitchFamily="18" charset="0"/>
              </a:rPr>
              <a:t>Pi cam</a:t>
            </a:r>
          </a:p>
          <a:p>
            <a:r>
              <a:rPr lang="en-US" sz="2200" dirty="0">
                <a:latin typeface="Times New Roman" panose="02020603050405020304" pitchFamily="18" charset="0"/>
                <a:cs typeface="Times New Roman" panose="02020603050405020304" pitchFamily="18" charset="0"/>
              </a:rPr>
              <a:t>Memory card</a:t>
            </a:r>
          </a:p>
        </p:txBody>
      </p:sp>
      <p:sp>
        <p:nvSpPr>
          <p:cNvPr id="4" name="Slide Number Placeholder 3">
            <a:extLst>
              <a:ext uri="{FF2B5EF4-FFF2-40B4-BE49-F238E27FC236}">
                <a16:creationId xmlns:a16="http://schemas.microsoft.com/office/drawing/2014/main" id="{60565A43-6BFE-4C14-AB10-5EBB9EEC9454}"/>
              </a:ext>
            </a:extLst>
          </p:cNvPr>
          <p:cNvSpPr>
            <a:spLocks noGrp="1"/>
          </p:cNvSpPr>
          <p:nvPr>
            <p:ph type="sldNum" sz="quarter" idx="12"/>
          </p:nvPr>
        </p:nvSpPr>
        <p:spPr/>
        <p:txBody>
          <a:bodyPr/>
          <a:lstStyle/>
          <a:p>
            <a:fld id="{8666B9FB-25FC-4228-9B87-788C4A4FC2CD}" type="slidenum">
              <a:rPr lang="en-US" smtClean="0"/>
              <a:pPr/>
              <a:t>9</a:t>
            </a:fld>
            <a:endParaRPr lang="en-US"/>
          </a:p>
        </p:txBody>
      </p:sp>
    </p:spTree>
    <p:extLst>
      <p:ext uri="{BB962C8B-B14F-4D97-AF65-F5344CB8AC3E}">
        <p14:creationId xmlns:p14="http://schemas.microsoft.com/office/powerpoint/2010/main" val="255155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1313</Words>
  <Application>Microsoft Office PowerPoint</Application>
  <PresentationFormat>On-screen Show (4:3)</PresentationFormat>
  <Paragraphs>180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Mangal</vt:lpstr>
      <vt:lpstr>Times New Roman</vt:lpstr>
      <vt:lpstr>Office Theme</vt:lpstr>
      <vt:lpstr>PowerPoint Presentation</vt:lpstr>
      <vt:lpstr>PowerPoint Presentation</vt:lpstr>
      <vt:lpstr>1.INTRODUCTION</vt:lpstr>
      <vt:lpstr>PowerPoint Presentation</vt:lpstr>
      <vt:lpstr>PowerPoint Presentation</vt:lpstr>
      <vt:lpstr>3.Scopes and applications</vt:lpstr>
      <vt:lpstr>4.LITERATURE REVIEW</vt:lpstr>
      <vt:lpstr>PowerPoint Presentation</vt:lpstr>
      <vt:lpstr>5. Hardware requirements</vt:lpstr>
      <vt:lpstr>6.Software Requirements</vt:lpstr>
      <vt:lpstr>7.PROJECT METHODOLOGY </vt:lpstr>
      <vt:lpstr>PowerPoint Presentation</vt:lpstr>
      <vt:lpstr>PowerPoint Presentation</vt:lpstr>
      <vt:lpstr>7.3 Flow chart of the system</vt:lpstr>
      <vt:lpstr>PowerPoint Presentation</vt:lpstr>
      <vt:lpstr>PowerPoint Presentation</vt:lpstr>
      <vt:lpstr>PowerPoint Presentation</vt:lpstr>
      <vt:lpstr>PowerPoint Presentation</vt:lpstr>
      <vt:lpstr>PowerPoint Presentation</vt:lpstr>
      <vt:lpstr>8.Results and Discussion</vt:lpstr>
      <vt:lpstr>B. Detection of the faces of students using local binary pattern histogram algorithm</vt:lpstr>
      <vt:lpstr>PowerPoint Presentation</vt:lpstr>
      <vt:lpstr>10.CONCLUSION</vt:lpstr>
      <vt:lpstr>11.Limitations</vt:lpstr>
      <vt:lpstr>12.Future enhancement</vt:lpstr>
      <vt:lpstr>13.REFERENCES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shreeraj</dc:creator>
  <cp:lastModifiedBy>Dell</cp:lastModifiedBy>
  <cp:revision>103</cp:revision>
  <dcterms:created xsi:type="dcterms:W3CDTF">2012-09-12T03:39:05Z</dcterms:created>
  <dcterms:modified xsi:type="dcterms:W3CDTF">2021-03-08T06:21:17Z</dcterms:modified>
</cp:coreProperties>
</file>