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74" r:id="rId5"/>
    <p:sldId id="375" r:id="rId6"/>
    <p:sldId id="376" r:id="rId7"/>
    <p:sldId id="377" r:id="rId8"/>
    <p:sldId id="378" r:id="rId9"/>
    <p:sldId id="379" r:id="rId10"/>
    <p:sldId id="380" r:id="rId11"/>
    <p:sldId id="389" r:id="rId12"/>
    <p:sldId id="381" r:id="rId13"/>
    <p:sldId id="382" r:id="rId14"/>
    <p:sldId id="383" r:id="rId15"/>
    <p:sldId id="384" r:id="rId16"/>
    <p:sldId id="385" r:id="rId17"/>
    <p:sldId id="386" r:id="rId18"/>
    <p:sldId id="387" r:id="rId19"/>
    <p:sldId id="388" r:id="rId20"/>
    <p:sldId id="390" r:id="rId21"/>
    <p:sldId id="391" r:id="rId22"/>
    <p:sldId id="392" r:id="rId23"/>
    <p:sldId id="368" r:id="rId24"/>
    <p:sldId id="373" r:id="rId25"/>
    <p:sldId id="369" r:id="rId26"/>
    <p:sldId id="370"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65898"/>
            <a:ext cx="10515600" cy="192476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latin typeface="Verdana" panose="020B0604030504040204" pitchFamily="34" charset="0"/>
                <a:ea typeface="+mn-ea"/>
                <a:cs typeface="+mn-cs"/>
              </a:rPr>
              <a:t>SMART AGRICULTURE: IOT-BASED CROP MONITORING AND MANAGEMENT SYSTEM</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4137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D</a:t>
            </a:r>
            <a:r>
              <a:rPr lang="en-IN" altLang="en-US" sz="2400" b="1" dirty="0" err="1">
                <a:solidFill>
                  <a:srgbClr val="FF0000"/>
                </a:solidFill>
              </a:rPr>
              <a:t>ivya</a:t>
            </a:r>
            <a:r>
              <a:rPr lang="en-IN" altLang="en-US" sz="2400" b="1" dirty="0">
                <a:solidFill>
                  <a:srgbClr val="FF0000"/>
                </a:solidFill>
              </a:rPr>
              <a:t> M</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41378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M</a:t>
            </a:r>
            <a:r>
              <a:rPr lang="en-IN" altLang="en-US" sz="2400" b="1" dirty="0" err="1">
                <a:solidFill>
                  <a:srgbClr val="FF0000"/>
                </a:solidFill>
              </a:rPr>
              <a:t>adan</a:t>
            </a:r>
            <a:r>
              <a:rPr lang="en-IN" altLang="en-US" sz="2400" b="1" dirty="0">
                <a:solidFill>
                  <a:srgbClr val="FF0000"/>
                </a:solidFill>
              </a:rPr>
              <a:t> A C</a:t>
            </a:r>
          </a:p>
          <a:p>
            <a:pPr>
              <a:spcBef>
                <a:spcPct val="0"/>
              </a:spcBef>
              <a:buClrTx/>
              <a:buFontTx/>
              <a:buNone/>
            </a:pPr>
            <a:r>
              <a:rPr lang="en-IN" altLang="en-US" sz="2400" b="1" dirty="0">
                <a:solidFill>
                  <a:srgbClr val="FF0000"/>
                </a:solidFill>
              </a:rPr>
              <a:t>(210701136)</a:t>
            </a:r>
          </a:p>
          <a:p>
            <a:pPr>
              <a:spcBef>
                <a:spcPct val="0"/>
              </a:spcBef>
              <a:buClrTx/>
              <a:buFontTx/>
              <a:buNone/>
            </a:pPr>
            <a:r>
              <a:rPr lang="en-IN" altLang="en-US" sz="2400" b="1" dirty="0" err="1">
                <a:solidFill>
                  <a:srgbClr val="FF0000"/>
                </a:solidFill>
              </a:rPr>
              <a:t>Makesh</a:t>
            </a:r>
            <a:r>
              <a:rPr lang="en-IN" altLang="en-US" sz="2400" b="1" dirty="0">
                <a:solidFill>
                  <a:srgbClr val="FF0000"/>
                </a:solidFill>
              </a:rPr>
              <a:t> Kumar S</a:t>
            </a:r>
          </a:p>
          <a:p>
            <a:pPr>
              <a:spcBef>
                <a:spcPct val="0"/>
              </a:spcBef>
              <a:buClrTx/>
              <a:buFontTx/>
              <a:buNone/>
            </a:pPr>
            <a:r>
              <a:rPr lang="en-IN" altLang="en-US" sz="2400" b="1" dirty="0">
                <a:solidFill>
                  <a:srgbClr val="FF0000"/>
                </a:solidFill>
              </a:rPr>
              <a:t>(210701144)</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800112" y="4634338"/>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B21A2425C07</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08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IN" sz="1400" b="1" dirty="0">
                <a:latin typeface="Times New Roman" panose="02020603050405020304" pitchFamily="18" charset="0"/>
                <a:cs typeface="Times New Roman" panose="02020603050405020304" pitchFamily="18" charset="0"/>
              </a:rPr>
              <a:t>IoT based Smart Agriculture Monitoring System</a:t>
            </a:r>
          </a:p>
          <a:p>
            <a:pPr marL="0" indent="0" algn="ctr">
              <a:buNone/>
            </a:pPr>
            <a:r>
              <a:rPr lang="en-IN" sz="1400" dirty="0">
                <a:latin typeface="Times New Roman" panose="02020603050405020304" pitchFamily="18" charset="0"/>
                <a:cs typeface="Times New Roman" panose="02020603050405020304" pitchFamily="18" charset="0"/>
              </a:rPr>
              <a:t>T. Rajesh, Y. </a:t>
            </a:r>
            <a:r>
              <a:rPr lang="en-IN" sz="1400" dirty="0" err="1">
                <a:latin typeface="Times New Roman" panose="02020603050405020304" pitchFamily="18" charset="0"/>
                <a:cs typeface="Times New Roman" panose="02020603050405020304" pitchFamily="18" charset="0"/>
              </a:rPr>
              <a:t>Thrinayana</a:t>
            </a:r>
            <a:r>
              <a:rPr lang="en-IN" sz="1400" dirty="0">
                <a:latin typeface="Times New Roman" panose="02020603050405020304" pitchFamily="18" charset="0"/>
                <a:cs typeface="Times New Roman" panose="02020603050405020304" pitchFamily="18" charset="0"/>
              </a:rPr>
              <a:t>, D. </a:t>
            </a:r>
            <a:r>
              <a:rPr lang="en-IN" sz="1400" dirty="0" err="1">
                <a:latin typeface="Times New Roman" panose="02020603050405020304" pitchFamily="18" charset="0"/>
                <a:cs typeface="Times New Roman" panose="02020603050405020304" pitchFamily="18" charset="0"/>
              </a:rPr>
              <a:t>Srinivasulu</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paper tackles the challenges faced by traditional agriculture, including the difficulty in managing critical field parameters like water levels, temperature, and humidity, especially under unpredictable weather conditions. To address these challenges, the authors propose an IoT-based smart agriculture monitoring system. This system utilizes various sensors (temperature, humidity, soil moisture, PIR) connected to an Arduino microcontroller. Data collected from these sensors are transmitted to the cloud via a GSM module for real-time monitoring. The system sends SMS alerts to farmers, allowing them to monitor and manage their fields remotely through IoT servers. The solution aims to automate field management, protect crops from environmental and physical threats, and improve agricultural productivity.</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Farmers can monitor field conditions and receive alerts via SMS, providing convenience and timely information.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The system automates the management of field parameters, reducing the need for constant human intervention.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monitoring and managing water and environmental conditions precisely, the system can help optimize resource use, potentially improving crop yields.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5999" y="4083229"/>
            <a:ext cx="59827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implementation of IoT-based systems can be expensive, particularly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Farmers may need training or technical support to effectively use and maintain the system.</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 relies on GSM and internet connectivity, which may be unreliable in rural or remote areas.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99883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09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135778"/>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Smart Farming: Internet of Things (IoT)-Based Sustainable Agriculture</a:t>
            </a:r>
            <a:endParaRPr lang="en-IN" sz="1400" b="1" dirty="0">
              <a:latin typeface="Times New Roman" panose="02020603050405020304" pitchFamily="18" charset="0"/>
              <a:cs typeface="Times New Roman" panose="02020603050405020304" pitchFamily="18" charset="0"/>
            </a:endParaRPr>
          </a:p>
          <a:p>
            <a:pPr marL="0" indent="0" algn="ctr">
              <a:buNone/>
            </a:pPr>
            <a:r>
              <a:rPr lang="en-US" sz="1400" dirty="0" err="1">
                <a:latin typeface="Times New Roman" panose="02020603050405020304" pitchFamily="18" charset="0"/>
                <a:cs typeface="Times New Roman" panose="02020603050405020304" pitchFamily="18" charset="0"/>
              </a:rPr>
              <a:t>Muthumanickam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Dhanaraju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Poongodi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Chenniappan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Kumaraperumal</a:t>
            </a:r>
            <a:r>
              <a:rPr lang="en-US" sz="1400" dirty="0">
                <a:latin typeface="Times New Roman" panose="02020603050405020304" pitchFamily="18" charset="0"/>
                <a:cs typeface="Times New Roman" panose="02020603050405020304" pitchFamily="18" charset="0"/>
              </a:rPr>
              <a:t> Ramalingam</a:t>
            </a:r>
          </a:p>
          <a:p>
            <a:pPr marL="0" indent="0">
              <a:buNone/>
            </a:pPr>
            <a:r>
              <a:rPr lang="en-US" sz="1400" dirty="0">
                <a:latin typeface="Times New Roman" panose="02020603050405020304" pitchFamily="18" charset="0"/>
                <a:cs typeface="Times New Roman" panose="02020603050405020304" pitchFamily="18" charset="0"/>
              </a:rPr>
              <a:t>The paper addresses the growing need for sustainable agriculture using modern technologies like IoT to optimize resources in farming. Traditional farming techniques are becoming insufficient due to climate change, land degradation, and increased global demand for food. The solution presented is IoT-based smart farming, which integrates sensors, communication technologies, and cloud computing for real-time monitoring and automation in agriculture. This approach improves productivity while minimizing environmental impact by optimizing inputs like water, fertilizers, and pesticides. The paper demonstrates various IoT applications, such as precision irrigation, soil monitoring, and yield forecasting, to enhance the sustainability of agricultural practices.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monitoring of agricultural conditions leads to better decision-making and resource optimization.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Precision farming reduces waste and increases crop yields, making farming more efficient.</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IoT-based systems are scalable and can be adapted for both small and large farming operations.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5999" y="4083230"/>
            <a:ext cx="59827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costs and the need for technical expertise may be barriers to adoption, particularly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Rural areas with poor internet connectivity may struggle to implement IoT-based systems effectively.</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reliance on technology introduces potential risks related to data management and system integration.</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34911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10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IN" sz="1400" b="1" dirty="0">
                <a:latin typeface="Times New Roman" panose="02020603050405020304" pitchFamily="18" charset="0"/>
                <a:cs typeface="Times New Roman" panose="02020603050405020304" pitchFamily="18" charset="0"/>
              </a:rPr>
              <a:t>IoT based Smart Agriculture Monitoring System</a:t>
            </a:r>
          </a:p>
          <a:p>
            <a:pPr marL="0" indent="0" algn="ctr">
              <a:buNone/>
            </a:pPr>
            <a:r>
              <a:rPr lang="en-US" sz="1400" dirty="0">
                <a:latin typeface="Times New Roman" panose="02020603050405020304" pitchFamily="18" charset="0"/>
                <a:cs typeface="Times New Roman" panose="02020603050405020304" pitchFamily="18" charset="0"/>
              </a:rPr>
              <a:t>Dr. N. Suma, Sandra Rhea Samson, S. Saranya, G. </a:t>
            </a:r>
            <a:r>
              <a:rPr lang="en-US" sz="1400" dirty="0" err="1">
                <a:latin typeface="Times New Roman" panose="02020603050405020304" pitchFamily="18" charset="0"/>
                <a:cs typeface="Times New Roman" panose="02020603050405020304" pitchFamily="18" charset="0"/>
              </a:rPr>
              <a:t>Shanmugapriya</a:t>
            </a:r>
            <a:r>
              <a:rPr lang="en-US" sz="1400" dirty="0">
                <a:latin typeface="Times New Roman" panose="02020603050405020304" pitchFamily="18" charset="0"/>
                <a:cs typeface="Times New Roman" panose="02020603050405020304" pitchFamily="18" charset="0"/>
              </a:rPr>
              <a:t>, R. </a:t>
            </a:r>
            <a:r>
              <a:rPr lang="en-US" sz="1400" dirty="0" err="1">
                <a:latin typeface="Times New Roman" panose="02020603050405020304" pitchFamily="18" charset="0"/>
                <a:cs typeface="Times New Roman" panose="02020603050405020304" pitchFamily="18" charset="0"/>
              </a:rPr>
              <a:t>Subhashri</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paper addresses the challenge of improving agricultural productivity through the integration of IoT technologies. Traditional farming methods, which rely heavily on manual labor, are not sufficient to meet the growing demand for food production. The proposed solution is a smart agriculture system that uses IoT to monitor and manage environmental factors such as soil moisture, temperature, and intruder detection. Sensors are deployed across the field, and data is collected and transmitted to a microcontroller. The system can operate in both manual and automatic modes, sending alerts and controlling irrigation based on predefined thresholds. This smart system aims to enhance crop yields and reduce the burden on farmers by automating critical agricultural tasks.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reduces the need for constant manual monitoring by automating irrigation and environmental control.</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optimizes the use of water and other resources, which can lead to higher crop yields and sustainability.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can be adapted to different field conditions and can operate in both manual and automatic modes.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5999" y="4083230"/>
            <a:ext cx="59827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Implementing such a system requires an investment in sensors, microcontrollers, and communication devices, which may be costly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 Farmers may need training to use and maintain the system effectively.</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 relies on stable internet connectivity for real-time data transmission, which might be a limitation in remote areas.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46484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11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Using IoT in Smart Agriculture: Study about Practical Realizations and Testing in a Real Environment </a:t>
            </a:r>
          </a:p>
          <a:p>
            <a:pPr marL="0" indent="0" algn="ctr">
              <a:buNone/>
            </a:pPr>
            <a:r>
              <a:rPr lang="en-US" sz="1400" dirty="0" err="1">
                <a:latin typeface="Times New Roman" panose="02020603050405020304" pitchFamily="18" charset="0"/>
                <a:cs typeface="Times New Roman" panose="02020603050405020304" pitchFamily="18" charset="0"/>
              </a:rPr>
              <a:t>Doru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Cornei</a:t>
            </a:r>
            <a:r>
              <a:rPr lang="en-US" sz="1400" dirty="0">
                <a:latin typeface="Times New Roman" panose="02020603050405020304" pitchFamily="18" charset="0"/>
                <a:cs typeface="Times New Roman" panose="02020603050405020304" pitchFamily="18" charset="0"/>
              </a:rPr>
              <a:t> and Cristian </a:t>
            </a:r>
            <a:r>
              <a:rPr lang="en-US" sz="1400" dirty="0" err="1">
                <a:latin typeface="Times New Roman" panose="02020603050405020304" pitchFamily="18" charset="0"/>
                <a:cs typeface="Times New Roman" panose="02020603050405020304" pitchFamily="18" charset="0"/>
              </a:rPr>
              <a:t>Foșalău</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paper addresses the problem of high costs and inaccessibility of commercial IoT solutions for small farms. To tackle this, the authors developed a low-cost IoT sensor system that can be implemented using hobbyist methods. The system was tested in real-world agricultural settings over six months, enduring various environmental conditions. The authors identified and addressed several operational issues, ultimately constructing a feasible and affordable system for data collection and storage in smart agriculture.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954107"/>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Low-cost implementation suitable for small farms.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is robust and reliable, even under harsh conditions.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Utilizes widely accessible tools like Google Sheets for data storage.</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142602"/>
            <a:ext cx="615695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Higher costs associated with the </a:t>
            </a:r>
            <a:r>
              <a:rPr lang="en-US" sz="1400" dirty="0" err="1">
                <a:latin typeface="Times New Roman" panose="02020603050405020304" pitchFamily="18" charset="0"/>
                <a:cs typeface="Times New Roman" panose="02020603050405020304" pitchFamily="18" charset="0"/>
              </a:rPr>
              <a:t>LoRaWan</a:t>
            </a:r>
            <a:r>
              <a:rPr lang="en-US" sz="1400" dirty="0">
                <a:latin typeface="Times New Roman" panose="02020603050405020304" pitchFamily="18" charset="0"/>
                <a:cs typeface="Times New Roman" panose="02020603050405020304" pitchFamily="18" charset="0"/>
              </a:rPr>
              <a:t> communication solution due to the need for a gateway.</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Dry or cracked soil could lead to loss of sensor contact, affecting data accuracy.</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Potential issues with sensor interference and the need for sensor isolation.</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862207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12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Smart Agriculture Monitoring System using IoT</a:t>
            </a:r>
          </a:p>
          <a:p>
            <a:pPr marL="0" indent="0" algn="ctr">
              <a:buNone/>
            </a:pPr>
            <a:r>
              <a:rPr lang="en-US" sz="1400" dirty="0">
                <a:latin typeface="Times New Roman" panose="02020603050405020304" pitchFamily="18" charset="0"/>
                <a:cs typeface="Times New Roman" panose="02020603050405020304" pitchFamily="18" charset="0"/>
              </a:rPr>
              <a:t>Aman Jain and Abhay Kumar</a:t>
            </a:r>
          </a:p>
          <a:p>
            <a:pPr marL="0" indent="0">
              <a:buNone/>
            </a:pPr>
            <a:r>
              <a:rPr lang="en-US" sz="1400" dirty="0">
                <a:latin typeface="Times New Roman" panose="02020603050405020304" pitchFamily="18" charset="0"/>
                <a:cs typeface="Times New Roman" panose="02020603050405020304" pitchFamily="18" charset="0"/>
              </a:rPr>
              <a:t>The paper addresses the inefficiencies in traditional farming methods, where factors like humidity, water levels, and weather conditions are often neglected, leading to lower crop yields. The proposed solution leverages the Internet of Things (IoT) to monitor agricultural parameters, such as soil moisture, temperature, and water levels, in real time. Sensors collect data, which is transmitted via a wireless sensor network (WSN) to an IoT-based system that allows farmers to monitor and control conditions remotely. The implementation involves using various sensors (soil moisture, temperature, water level) integrated with an ARM7 processor and IoT framework to provide actionable insights. The solution aims to optimize resource usage, increase crop productivity, and reduce costs.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169551"/>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Remote access and control via IoT, improving convenience for farmers.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Potential for increased crop yield and reduced operational costs.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monitoring of critical agricultural parameters.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142602"/>
            <a:ext cx="615695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Dependence on technology and internet connectivity may be challenging in rural areas.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System maintenance and sensor calibration require technical knowledge.</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Initial setup and sensor installation can be costly.</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409685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13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Internet of Things for the Future of Smart Agriculture: A Comprehensive Survey of Emerging Technologies</a:t>
            </a:r>
          </a:p>
          <a:p>
            <a:pPr marL="0" indent="0" algn="ctr">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Othmane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Friha</a:t>
            </a:r>
            <a:r>
              <a:rPr lang="en-US" sz="1400" dirty="0">
                <a:latin typeface="Times New Roman" panose="02020603050405020304" pitchFamily="18" charset="0"/>
                <a:cs typeface="Times New Roman" panose="02020603050405020304" pitchFamily="18" charset="0"/>
              </a:rPr>
              <a:t>, Mohamed Amine </a:t>
            </a:r>
            <a:r>
              <a:rPr lang="en-US" sz="1400" dirty="0" err="1">
                <a:latin typeface="Times New Roman" panose="02020603050405020304" pitchFamily="18" charset="0"/>
                <a:cs typeface="Times New Roman" panose="02020603050405020304" pitchFamily="18" charset="0"/>
              </a:rPr>
              <a:t>Ferrag</a:t>
            </a:r>
            <a:r>
              <a:rPr lang="en-US" sz="1400" dirty="0">
                <a:latin typeface="Times New Roman" panose="02020603050405020304" pitchFamily="18" charset="0"/>
                <a:cs typeface="Times New Roman" panose="02020603050405020304" pitchFamily="18" charset="0"/>
              </a:rPr>
              <a:t>, Lei Shu, </a:t>
            </a:r>
            <a:r>
              <a:rPr lang="en-US" sz="1400" dirty="0" err="1">
                <a:latin typeface="Times New Roman" panose="02020603050405020304" pitchFamily="18" charset="0"/>
                <a:cs typeface="Times New Roman" panose="02020603050405020304" pitchFamily="18" charset="0"/>
              </a:rPr>
              <a:t>Leandros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Maglaras</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Xiaochan</a:t>
            </a:r>
            <a:r>
              <a:rPr lang="en-US" sz="1400" dirty="0">
                <a:latin typeface="Times New Roman" panose="02020603050405020304" pitchFamily="18" charset="0"/>
                <a:cs typeface="Times New Roman" panose="02020603050405020304" pitchFamily="18" charset="0"/>
              </a:rPr>
              <a:t> Wang </a:t>
            </a:r>
          </a:p>
          <a:p>
            <a:pPr marL="0" indent="0">
              <a:buNone/>
            </a:pPr>
            <a:r>
              <a:rPr lang="en-US" sz="1400" dirty="0">
                <a:latin typeface="Times New Roman" panose="02020603050405020304" pitchFamily="18" charset="0"/>
                <a:cs typeface="Times New Roman" panose="02020603050405020304" pitchFamily="18" charset="0"/>
              </a:rPr>
              <a:t>The paper addresses the challenges of meeting the growing global demand for food while ensuring sustainable agriculture. With the world’s population projected to reach 11 billion by the century's end, there is a pressing need for innovations in agriculture. The authors explore the role of emerging Internet of Things (IoT) technologies, such as UAVs, wireless networks, cloud/fog computing, and software-defined networking (SDN), in smart agriculture. They also highlight key areas like smart monitoring, water management, disease control, and blockchain-based supply chains. Implementation of these technologies can optimize agricultural efficiency and sustainability. The paper provides a survey of these technologies, real-world applications, and potential research areas to improve agricultural IoT systems.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169551"/>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Comprehensive overview of emerging IoT technologies in agriculture.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Addresses sustainability and future food demand challenges.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Highlights real-world applications of IoT in agriculture.</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034880"/>
            <a:ext cx="615695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Some emerging technologies like blockchain are still in early stages and face practical implementation challenges.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Lacks focus on small-scale farming practices in developing countries, where IoT adoption may be slower.</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May be too technical for readers without a strong background in IoT.</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1641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14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An Internet of Things Solution for Smart Agriculture</a:t>
            </a:r>
          </a:p>
          <a:p>
            <a:pPr marL="0" indent="0" algn="ctr">
              <a:buNone/>
            </a:pPr>
            <a:r>
              <a:rPr lang="it-IT" sz="1400" dirty="0">
                <a:latin typeface="Times New Roman" panose="02020603050405020304" pitchFamily="18" charset="0"/>
                <a:cs typeface="Times New Roman" panose="02020603050405020304" pitchFamily="18" charset="0"/>
              </a:rPr>
              <a:t>Gianfranco Gagliardi, Marco Lupia, Gianni Cario, Francesco Cicchello Gaccio, Vincenzo D’Angelo and Antonio Igor Maria Cosma </a:t>
            </a:r>
          </a:p>
          <a:p>
            <a:pPr marL="0" indent="0">
              <a:buNone/>
            </a:pPr>
            <a:r>
              <a:rPr lang="en-US" sz="1400" dirty="0">
                <a:latin typeface="Times New Roman" panose="02020603050405020304" pitchFamily="18" charset="0"/>
                <a:cs typeface="Times New Roman" panose="02020603050405020304" pitchFamily="18" charset="0"/>
              </a:rPr>
              <a:t>The paper addresses the challenge of optimizing agricultural productivity while minimizing environmental impact, especially under changing climate conditions. The proposed solution is a smart agriculture system utilizing the Internet of Things (IoT), wireless sensor networks (WSNs), unmanned aerial vehicles (UAVs), and multispectral cameras for real-time data collection and monitoring. The system was tested on vineyards to monitor environmental and plant parameters like soil moisture and vegetation health using the Normalized Difference Vegetation Index (NDVI). The experimental results showed improved vineyard management, reduced resource consumption, and enhanced grape quality.</a:t>
            </a:r>
            <a:endParaRPr lang="it-IT"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954107"/>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Efficient use of IoT and advanced sensors for precise monitoring.</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resource waste, such as water and pesticides.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Scalable and flexible system applicable to various farms.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250324"/>
            <a:ext cx="615695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Dependent on reliable network connectivity for real-time data transmission​</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Requires technical expertise for system deployment and management.</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setup costs for sensors and UAVs.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870995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15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Smart Agriculture Management System Using Internet of Things</a:t>
            </a:r>
          </a:p>
          <a:p>
            <a:pPr marL="0" indent="0" algn="ctr">
              <a:buNone/>
            </a:pPr>
            <a:r>
              <a:rPr lang="en-US" sz="1400" dirty="0">
                <a:latin typeface="Times New Roman" panose="02020603050405020304" pitchFamily="18" charset="0"/>
                <a:cs typeface="Times New Roman" panose="02020603050405020304" pitchFamily="18" charset="0"/>
              </a:rPr>
              <a:t>Kaushik Sekaran, </a:t>
            </a:r>
            <a:r>
              <a:rPr lang="en-US" sz="1400" dirty="0" err="1">
                <a:latin typeface="Times New Roman" panose="02020603050405020304" pitchFamily="18" charset="0"/>
                <a:cs typeface="Times New Roman" panose="02020603050405020304" pitchFamily="18" charset="0"/>
              </a:rPr>
              <a:t>Maytham</a:t>
            </a:r>
            <a:r>
              <a:rPr lang="en-US" sz="1400" dirty="0">
                <a:latin typeface="Times New Roman" panose="02020603050405020304" pitchFamily="18" charset="0"/>
                <a:cs typeface="Times New Roman" panose="02020603050405020304" pitchFamily="18" charset="0"/>
              </a:rPr>
              <a:t> N. </a:t>
            </a:r>
            <a:r>
              <a:rPr lang="en-US" sz="1400" dirty="0" err="1">
                <a:latin typeface="Times New Roman" panose="02020603050405020304" pitchFamily="18" charset="0"/>
                <a:cs typeface="Times New Roman" panose="02020603050405020304" pitchFamily="18" charset="0"/>
              </a:rPr>
              <a:t>Meqdad</a:t>
            </a:r>
            <a:r>
              <a:rPr lang="en-US" sz="1400" dirty="0">
                <a:latin typeface="Times New Roman" panose="02020603050405020304" pitchFamily="18" charset="0"/>
                <a:cs typeface="Times New Roman" panose="02020603050405020304" pitchFamily="18" charset="0"/>
              </a:rPr>
              <a:t>, Pardeep Kumar, </a:t>
            </a:r>
            <a:r>
              <a:rPr lang="en-US" sz="1400" dirty="0" err="1">
                <a:latin typeface="Times New Roman" panose="02020603050405020304" pitchFamily="18" charset="0"/>
                <a:cs typeface="Times New Roman" panose="02020603050405020304" pitchFamily="18" charset="0"/>
              </a:rPr>
              <a:t>Soundar</a:t>
            </a:r>
            <a:r>
              <a:rPr lang="en-US" sz="1400" dirty="0">
                <a:latin typeface="Times New Roman" panose="02020603050405020304" pitchFamily="18" charset="0"/>
                <a:cs typeface="Times New Roman" panose="02020603050405020304" pitchFamily="18" charset="0"/>
              </a:rPr>
              <a:t> Rajan, and </a:t>
            </a:r>
            <a:r>
              <a:rPr lang="en-US" sz="1400" dirty="0" err="1">
                <a:latin typeface="Times New Roman" panose="02020603050405020304" pitchFamily="18" charset="0"/>
                <a:cs typeface="Times New Roman" panose="02020603050405020304" pitchFamily="18" charset="0"/>
              </a:rPr>
              <a:t>Seifedine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Kadry</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paper addresses the challenge of enhancing agricultural productivity and resource management through smart technologies. It proposes an Internet of Things (IoT)-based architecture for smart agriculture that integrates sensors for real-time data collection on temperature, soil moisture, and humidity. These sensors allow for continuous monitoring and automated decision-making, improving efficiency in water and fertilizer usage. The system collects data from the field, stores it in the cloud, and enables farmers to monitor and manage crop growth via real-time analysis. The architecture supports efficient decision-making and automates critical agricultural processes, such as irrigation and fertilization, based on sensor inputs.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169551"/>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Increases agricultural productivity while reducing resource waste (water and fertilizers).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Scalable and flexible architecture, applicable to various crop types.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Cloud-based management enables remote monitoring and control.</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142602"/>
            <a:ext cx="615695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Requires reliable internet connectivity for real-time data processing and decision-making.</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implementation costs for sensor installation and cloud services.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Potential technical complexity in maintaining the system for small-scale farmers​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844933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16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Internet of Things Applications in Precision Agriculture</a:t>
            </a:r>
          </a:p>
          <a:p>
            <a:pPr marL="0" indent="0" algn="ctr">
              <a:buNone/>
            </a:pPr>
            <a:r>
              <a:rPr lang="en-US" sz="1400" dirty="0">
                <a:latin typeface="Times New Roman" panose="02020603050405020304" pitchFamily="18" charset="0"/>
                <a:cs typeface="Times New Roman" panose="02020603050405020304" pitchFamily="18" charset="0"/>
              </a:rPr>
              <a:t>N. S. Abu, W. M. Bukhari, C. H. Ong, A. M. </a:t>
            </a:r>
            <a:r>
              <a:rPr lang="en-US" sz="1400" dirty="0" err="1">
                <a:latin typeface="Times New Roman" panose="02020603050405020304" pitchFamily="18" charset="0"/>
                <a:cs typeface="Times New Roman" panose="02020603050405020304" pitchFamily="18" charset="0"/>
              </a:rPr>
              <a:t>Kassim</a:t>
            </a:r>
            <a:r>
              <a:rPr lang="en-US" sz="1400" dirty="0">
                <a:latin typeface="Times New Roman" panose="02020603050405020304" pitchFamily="18" charset="0"/>
                <a:cs typeface="Times New Roman" panose="02020603050405020304" pitchFamily="18" charset="0"/>
              </a:rPr>
              <a:t>, T. A. </a:t>
            </a:r>
            <a:r>
              <a:rPr lang="en-US" sz="1400" dirty="0" err="1">
                <a:latin typeface="Times New Roman" panose="02020603050405020304" pitchFamily="18" charset="0"/>
                <a:cs typeface="Times New Roman" panose="02020603050405020304" pitchFamily="18" charset="0"/>
              </a:rPr>
              <a:t>Izzuddin</a:t>
            </a:r>
            <a:r>
              <a:rPr lang="en-US" sz="1400" dirty="0">
                <a:latin typeface="Times New Roman" panose="02020603050405020304" pitchFamily="18" charset="0"/>
                <a:cs typeface="Times New Roman" panose="02020603050405020304" pitchFamily="18" charset="0"/>
              </a:rPr>
              <a:t>, M. N. </a:t>
            </a:r>
            <a:r>
              <a:rPr lang="en-US" sz="1400" dirty="0" err="1">
                <a:latin typeface="Times New Roman" panose="02020603050405020304" pitchFamily="18" charset="0"/>
                <a:cs typeface="Times New Roman" panose="02020603050405020304" pitchFamily="18" charset="0"/>
              </a:rPr>
              <a:t>Sukhaimie</a:t>
            </a:r>
            <a:r>
              <a:rPr lang="en-US" sz="1400" dirty="0">
                <a:latin typeface="Times New Roman" panose="02020603050405020304" pitchFamily="18" charset="0"/>
                <a:cs typeface="Times New Roman" panose="02020603050405020304" pitchFamily="18" charset="0"/>
              </a:rPr>
              <a:t>, M. A. </a:t>
            </a:r>
            <a:r>
              <a:rPr lang="en-US" sz="1400" dirty="0" err="1">
                <a:latin typeface="Times New Roman" panose="02020603050405020304" pitchFamily="18" charset="0"/>
                <a:cs typeface="Times New Roman" panose="02020603050405020304" pitchFamily="18" charset="0"/>
              </a:rPr>
              <a:t>Norasikin</a:t>
            </a:r>
            <a:r>
              <a:rPr lang="en-US" sz="1400" dirty="0">
                <a:latin typeface="Times New Roman" panose="02020603050405020304" pitchFamily="18" charset="0"/>
                <a:cs typeface="Times New Roman" panose="02020603050405020304" pitchFamily="18" charset="0"/>
              </a:rPr>
              <a:t>, and A. F. A. Rasid</a:t>
            </a:r>
          </a:p>
          <a:p>
            <a:pPr marL="0" indent="0">
              <a:buNone/>
            </a:pPr>
            <a:r>
              <a:rPr lang="en-US" sz="1400" dirty="0">
                <a:latin typeface="Times New Roman" panose="02020603050405020304" pitchFamily="18" charset="0"/>
                <a:cs typeface="Times New Roman" panose="02020603050405020304" pitchFamily="18" charset="0"/>
              </a:rPr>
              <a:t>The paper addresses the challenges in precision agriculture caused by the increasing global population and the inefficiency in traditional farming methods. The authors review the implementation of IoT systems to improve smart farming practices. By using IoT-enabled sensors and devices, data is collected in real-time, allowing for better decision-making and resource management in areas such as irrigation, pest control, and crop monitoring. These IoT systems help farmers monitor environmental factors, optimize resource use, and improve crop yield. The solution presented involves a detailed review of IoT devices, platforms, and communication protocols used in agriculture to provide farmers with tools for data-driven farm management.</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38499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Improved crop monitoring and decision-making through real-time data collection.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Enhanced resource efficiency in farming.</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Scalable IoT solutions that can be customized to different agricultural needs.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21829" y="4142602"/>
            <a:ext cx="615695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cost of IoT devices and systems, making them less accessible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Data management and processing require substantial technical expertise.</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Potential issues with connectivity in rural and remote farming areas.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65488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17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An Energy Efficient and Secure IoT-Based WSN Framework: An Application to Smart Agriculture</a:t>
            </a:r>
          </a:p>
          <a:p>
            <a:pPr marL="0" indent="0" algn="ctr">
              <a:buNone/>
            </a:pPr>
            <a:r>
              <a:rPr lang="en-IN" sz="1400" dirty="0">
                <a:latin typeface="Times New Roman" panose="02020603050405020304" pitchFamily="18" charset="0"/>
                <a:cs typeface="Times New Roman" panose="02020603050405020304" pitchFamily="18" charset="0"/>
              </a:rPr>
              <a:t>Khalid Haseeb, Ikram </a:t>
            </a:r>
            <a:r>
              <a:rPr lang="en-IN" sz="1400" dirty="0" err="1">
                <a:latin typeface="Times New Roman" panose="02020603050405020304" pitchFamily="18" charset="0"/>
                <a:cs typeface="Times New Roman" panose="02020603050405020304" pitchFamily="18" charset="0"/>
              </a:rPr>
              <a:t>Ud</a:t>
            </a:r>
            <a:r>
              <a:rPr lang="en-IN" sz="1400" dirty="0">
                <a:latin typeface="Times New Roman" panose="02020603050405020304" pitchFamily="18" charset="0"/>
                <a:cs typeface="Times New Roman" panose="02020603050405020304" pitchFamily="18" charset="0"/>
              </a:rPr>
              <a:t> Din, Ahmad </a:t>
            </a:r>
            <a:r>
              <a:rPr lang="en-IN" sz="1400" dirty="0" err="1">
                <a:latin typeface="Times New Roman" panose="02020603050405020304" pitchFamily="18" charset="0"/>
                <a:cs typeface="Times New Roman" panose="02020603050405020304" pitchFamily="18" charset="0"/>
              </a:rPr>
              <a:t>Almogren</a:t>
            </a:r>
            <a:r>
              <a:rPr lang="en-IN" sz="1400" dirty="0">
                <a:latin typeface="Times New Roman" panose="02020603050405020304" pitchFamily="18" charset="0"/>
                <a:cs typeface="Times New Roman" panose="02020603050405020304" pitchFamily="18" charset="0"/>
              </a:rPr>
              <a:t>, Naveed Islam</a:t>
            </a:r>
          </a:p>
          <a:p>
            <a:pPr marL="0" indent="0">
              <a:buNone/>
            </a:pPr>
            <a:r>
              <a:rPr lang="en-US" sz="1400" dirty="0">
                <a:latin typeface="Times New Roman" panose="02020603050405020304" pitchFamily="18" charset="0"/>
                <a:cs typeface="Times New Roman" panose="02020603050405020304" pitchFamily="18" charset="0"/>
              </a:rPr>
              <a:t>The paper addresses the challenges faced by IoT-based wireless sensor networks (WSNs) in smart agriculture, particularly energy inefficiency and data security vulnerabilities. WSNs are used to monitor various agricultural parameters such as soil moisture, temperature, and humidity. However, sensors suffer from limited energy and computational resources, which can negatively impact agricultural productivity. The paper proposes an energy-efficient and secure IoT-based WSN framework. The solution involves selecting optimal cluster heads using a multi-criteria decision function based on residual energy, distance, and signal-to-noise ratio (SNR). Secure data transmission is achieved through a lightweight encryption method using the linear congruential generator. Simulation results show that the framework improves network throughput, reduces packet drop rates, and enhances energy efficiency compared to existing protocols.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19</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Improves energy efficiency by intelligently selecting cluster heads based on energy and signal strength.</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network latency and packet drop rates, increasing data transmission reliability.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Incorporates a secure data transmission method with minimal computational overhead, ensuring data integrity and privacy.</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68093" y="4062295"/>
            <a:ext cx="611069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Focuses primarily on static sensors, which may not be effective for large-scale, mobile-based agricultural scenarios.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Security mechanism relies on relatively simple encryption, which might be vulnerable to advanced attacks in certain scenarios.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proposed framework’s effectiveness in highly dynamic environments with frequent topological changes is not fully tested.</a:t>
            </a:r>
          </a:p>
          <a:p>
            <a:pPr algn="just" eaLnBrk="0" fontAlgn="base" hangingPunct="0">
              <a:spcBef>
                <a:spcPct val="0"/>
              </a:spcBef>
              <a:spcAft>
                <a:spcPct val="0"/>
              </a:spcAft>
              <a:buFontTx/>
              <a:buChar char="•"/>
            </a:pPr>
            <a:endParaRPr lang="en-US" sz="14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28506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7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Agriculture faces growing challenges, including inefficient resource management, labor-intensive practices, and the need to meet rising food demands. Traditional farming methods often lack the precision and automation required for optimal productivity and sustainability. The integration of Internet of Things (IoT) technologies offers a promising solution by enabling real-time monitoring, data-driven decision-making, and automated control of farming processes. This project focuses on implementing IoT systems in agriculture to enhance productivity, conserve resources, and promote sustainable practices, while addressing the barriers to adoption, such as high costs and technical complexity.</a:t>
            </a:r>
            <a:br>
              <a:rPr kumimoji="0" lang="en-IN" altLang="en-US" sz="27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7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18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Design of Smart Agriculture Based on Big Data and Internet of Things</a:t>
            </a:r>
          </a:p>
          <a:p>
            <a:pPr marL="0" indent="0" algn="ctr">
              <a:buNone/>
            </a:pPr>
            <a:r>
              <a:rPr lang="en-US" sz="1400" dirty="0" err="1">
                <a:latin typeface="Times New Roman" panose="02020603050405020304" pitchFamily="18" charset="0"/>
                <a:cs typeface="Times New Roman" panose="02020603050405020304" pitchFamily="18" charset="0"/>
              </a:rPr>
              <a:t>Chunling</a:t>
            </a:r>
            <a:r>
              <a:rPr lang="en-US" sz="1400" dirty="0">
                <a:latin typeface="Times New Roman" panose="02020603050405020304" pitchFamily="18" charset="0"/>
                <a:cs typeface="Times New Roman" panose="02020603050405020304" pitchFamily="18" charset="0"/>
              </a:rPr>
              <a:t> Li, Ben </a:t>
            </a:r>
            <a:r>
              <a:rPr lang="en-US" sz="1400" dirty="0" err="1">
                <a:latin typeface="Times New Roman" panose="02020603050405020304" pitchFamily="18" charset="0"/>
                <a:cs typeface="Times New Roman" panose="02020603050405020304" pitchFamily="18" charset="0"/>
              </a:rPr>
              <a:t>Niu</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paper addresses the inefficiencies in modern agriculture, particularly the challenge of extracting valuable insights from the vast amounts of data generated through IoT technologies. The main issue is how to utilize and process big data effectively to improve agricultural practices. The proposed solution involves developing a smart agriculture system that integrates big data analysis with IoT, using the K-means algorithm for data mining and clustering to optimize farming conditions. The system is designed to collect, store, process, and analyze environmental data in real-time to enhance agricultural productivity, particularly in greenhouse environments. Through simulations, the improved K-means algorithm demonstrated better efficiency and clustering performance compared to the original version</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monitoring and data analysis improve decision-making and optimize agricultural processes.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improved K-means algorithm enhances clustering efficiency, reducing processing time and increasing accuracy.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is scalable and can adapt to different agricultural scenarios, promoting precision farming.</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68093" y="4170019"/>
            <a:ext cx="611069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setup costs for IoT devices and sensors might be a barrier for widespread adoption.</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system’s effectiveness is limited by the quality and amount of data collected, which can vary in different agricultural environments.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It heavily depends on reliable internet connectivity and infrastructure, which may not be available in remote or underdeveloped areas.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435340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19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A Revisit of Internet of Things Technologies for Monitoring and Control Strategies in Smart Agriculture</a:t>
            </a:r>
          </a:p>
          <a:p>
            <a:pPr marL="0" indent="0" algn="ctr">
              <a:buNone/>
            </a:pPr>
            <a:r>
              <a:rPr lang="en-US" sz="1400" dirty="0">
                <a:latin typeface="Times New Roman" panose="02020603050405020304" pitchFamily="18" charset="0"/>
                <a:cs typeface="Times New Roman" panose="02020603050405020304" pitchFamily="18" charset="0"/>
              </a:rPr>
              <a:t>Amjad Rehman, </a:t>
            </a:r>
            <a:r>
              <a:rPr lang="en-US" sz="1400" dirty="0" err="1">
                <a:latin typeface="Times New Roman" panose="02020603050405020304" pitchFamily="18" charset="0"/>
                <a:cs typeface="Times New Roman" panose="02020603050405020304" pitchFamily="18" charset="0"/>
              </a:rPr>
              <a:t>Tanzila</a:t>
            </a:r>
            <a:r>
              <a:rPr lang="en-US" sz="1400" dirty="0">
                <a:latin typeface="Times New Roman" panose="02020603050405020304" pitchFamily="18" charset="0"/>
                <a:cs typeface="Times New Roman" panose="02020603050405020304" pitchFamily="18" charset="0"/>
              </a:rPr>
              <a:t> Saba, Muhammad Kashif, Suliman Mohamed </a:t>
            </a:r>
            <a:r>
              <a:rPr lang="en-US" sz="1400" dirty="0" err="1">
                <a:latin typeface="Times New Roman" panose="02020603050405020304" pitchFamily="18" charset="0"/>
                <a:cs typeface="Times New Roman" panose="02020603050405020304" pitchFamily="18" charset="0"/>
              </a:rPr>
              <a:t>Fati</a:t>
            </a:r>
            <a:r>
              <a:rPr lang="en-US" sz="1400" dirty="0">
                <a:latin typeface="Times New Roman" panose="02020603050405020304" pitchFamily="18" charset="0"/>
                <a:cs typeface="Times New Roman" panose="02020603050405020304" pitchFamily="18" charset="0"/>
              </a:rPr>
              <a:t>, Saeed Ali </a:t>
            </a:r>
            <a:r>
              <a:rPr lang="en-US" sz="1400" dirty="0" err="1">
                <a:latin typeface="Times New Roman" panose="02020603050405020304" pitchFamily="18" charset="0"/>
                <a:cs typeface="Times New Roman" panose="02020603050405020304" pitchFamily="18" charset="0"/>
              </a:rPr>
              <a:t>Bahaj</a:t>
            </a:r>
            <a:r>
              <a:rPr lang="en-US" sz="1400" dirty="0">
                <a:latin typeface="Times New Roman" panose="02020603050405020304" pitchFamily="18" charset="0"/>
                <a:cs typeface="Times New Roman" panose="02020603050405020304" pitchFamily="18" charset="0"/>
              </a:rPr>
              <a:t>, and Huma Chaudhry</a:t>
            </a:r>
          </a:p>
          <a:p>
            <a:pPr marL="0" indent="0">
              <a:buNone/>
            </a:pPr>
            <a:r>
              <a:rPr lang="en-US" sz="1400" dirty="0">
                <a:latin typeface="Times New Roman" panose="02020603050405020304" pitchFamily="18" charset="0"/>
                <a:cs typeface="Times New Roman" panose="02020603050405020304" pitchFamily="18" charset="0"/>
              </a:rPr>
              <a:t>The paper addresses the challenges in modern agriculture due to the growing demand for food and limited resources, such as water and soil fertility. The implementation revolves around leveraging Internet of Things (IoT) technologies, including sensors, drones, and wireless networks, to monitor and control various aspects of agriculture, such as soil moisture, irrigation, crop diseases, and pest control. The solution proposed includes automated data collection, real-time monitoring, and precision agriculture techniques to improve crop yields, reduce resource wastage, and optimize farm management.</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21</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55651" y="4385462"/>
            <a:ext cx="5094636" cy="954107"/>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Increased efficiency in resource use (e.g., water, fertilizers).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monitoring and data-driven decision-making.</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Automation of labor-intensive tasks like irrigation and pest control.</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68093" y="4385462"/>
            <a:ext cx="61106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cost of IoT technology setup.</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Dependence on reliable internet and power infrastructure, which can be a challenge in rural areas.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Complexity in integrating IoT systems with existing farming practices.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373598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20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US" sz="1400" b="1" dirty="0">
                <a:latin typeface="Times New Roman" panose="02020603050405020304" pitchFamily="18" charset="0"/>
                <a:cs typeface="Times New Roman" panose="02020603050405020304" pitchFamily="18" charset="0"/>
              </a:rPr>
              <a:t>Smart Agriculture System using IoT Technology</a:t>
            </a:r>
          </a:p>
          <a:p>
            <a:pPr marL="0" indent="0" algn="ctr">
              <a:buNone/>
            </a:pPr>
            <a:r>
              <a:rPr lang="en-US" sz="1400" dirty="0">
                <a:latin typeface="Times New Roman" panose="02020603050405020304" pitchFamily="18" charset="0"/>
                <a:cs typeface="Times New Roman" panose="02020603050405020304" pitchFamily="18" charset="0"/>
              </a:rPr>
              <a:t>Adithya </a:t>
            </a:r>
            <a:r>
              <a:rPr lang="en-US" sz="1400" dirty="0" err="1">
                <a:latin typeface="Times New Roman" panose="02020603050405020304" pitchFamily="18" charset="0"/>
                <a:cs typeface="Times New Roman" panose="02020603050405020304" pitchFamily="18" charset="0"/>
              </a:rPr>
              <a:t>Vadapalli</a:t>
            </a:r>
            <a:r>
              <a:rPr lang="en-US" sz="1400" dirty="0">
                <a:latin typeface="Times New Roman" panose="02020603050405020304" pitchFamily="18" charset="0"/>
                <a:cs typeface="Times New Roman" panose="02020603050405020304" pitchFamily="18" charset="0"/>
              </a:rPr>
              <a:t>, Swapna </a:t>
            </a:r>
            <a:r>
              <a:rPr lang="en-US" sz="1400" dirty="0" err="1">
                <a:latin typeface="Times New Roman" panose="02020603050405020304" pitchFamily="18" charset="0"/>
                <a:cs typeface="Times New Roman" panose="02020603050405020304" pitchFamily="18" charset="0"/>
              </a:rPr>
              <a:t>Peravali</a:t>
            </a:r>
            <a:r>
              <a:rPr lang="en-US" sz="1400" dirty="0">
                <a:latin typeface="Times New Roman" panose="02020603050405020304" pitchFamily="18" charset="0"/>
                <a:cs typeface="Times New Roman" panose="02020603050405020304" pitchFamily="18" charset="0"/>
              </a:rPr>
              <a:t>, and Venkata Rao Dadi.</a:t>
            </a:r>
          </a:p>
          <a:p>
            <a:pPr marL="0" indent="0">
              <a:buNone/>
            </a:pPr>
            <a:r>
              <a:rPr lang="en-US" sz="1400" dirty="0">
                <a:latin typeface="Times New Roman" panose="02020603050405020304" pitchFamily="18" charset="0"/>
                <a:cs typeface="Times New Roman" panose="02020603050405020304" pitchFamily="18" charset="0"/>
              </a:rPr>
              <a:t>The paper discusses the challenges faced by traditional agriculture, such as dependency on unpredictable weather, labor-intensive methods, and diminishing water tables, particularly in India. The implementation revolves around IoT-based smart agricultural systems, utilizing sensors (soil moisture, temperature, humidity, and raindrop sensors) and Arduino technology to automate farming processes. The system monitors environmental conditions and remotely manages irrigation through wireless sensor networks (WSN), enabling farmers to optimize water usage and crop management. This leads to better resource utilization, higher yields, and reduced reliance on labor.</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55651" y="4385462"/>
            <a:ext cx="5094636" cy="954107"/>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Increases efficiency and crop yield.</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real-time monitoring of environmental conditions.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Helps farmers remotely control farming processes.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68093" y="4385462"/>
            <a:ext cx="61106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Dependence on reliable internet and power infrastructure, which can be challenging in rural areas.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setup costs for IoT devices and sensors.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Requires training and technical knowledge for proper operation.</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71640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IoT technologies, such as sensors and microcontrollers, are widely used to monitor environmental factors (e.g., soil moisture, temperature, humidity) in real-time. These systems provide automated irrigation and data-driven insights to optimize resource usage, improve crop yields, and reduce labor, contributing to more sustainable and efficient farming practices.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IoT systems enhance agricultural productivity through real-time monitoring, automated decision-making, and precise resource management. They help conserve water, reduce waste, and offer scalability for both small and large-scale farms, leading to higher efficiency and sustainability.</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defTabSz="914400" rtl="0" eaLnBrk="0" fontAlgn="base" latinLnBrk="0" hangingPunct="0">
              <a:lnSpc>
                <a:spcPct val="100000"/>
              </a:lnSpc>
              <a:spcBef>
                <a:spcPct val="20000"/>
              </a:spcBef>
              <a:spcAft>
                <a:spcPct val="0"/>
              </a:spcAft>
              <a:buClr>
                <a:srgbClr val="CC0000"/>
              </a:buClr>
              <a:buSzTx/>
              <a:buNone/>
              <a:tabLst/>
              <a:defRPr/>
            </a:pPr>
            <a:r>
              <a:rPr kumimoji="0" lang="en-US"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traditional agricultural practices face challenges such as inefficient resource management, labor intensity, and limited real-time monitoring, leading to suboptimal crop yields and sustainability issues. The integration of IoT technologies in agriculture offers a solution, but high setup costs, technical expertise requirements, and dependency on stable internet connectivity hinder widespread adoption, particularly for small-scale farmers.</a:t>
            </a: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24</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Verdana"/>
                <a:ea typeface="+mn-ea"/>
                <a:cs typeface="+mn-cs"/>
              </a:rPr>
              <a:t>Enhance agricultural productivity:</a:t>
            </a:r>
            <a:r>
              <a:rPr kumimoji="0" lang="en-US" altLang="en-US" sz="2400" b="0" i="0" u="none" strike="noStrike" kern="0" cap="none" spc="0" normalizeH="0" baseline="0" noProof="0" dirty="0">
                <a:ln>
                  <a:noFill/>
                </a:ln>
                <a:solidFill>
                  <a:srgbClr val="000000"/>
                </a:solidFill>
                <a:effectLst/>
                <a:uLnTx/>
                <a:uFillTx/>
                <a:latin typeface="Verdana"/>
                <a:ea typeface="+mn-ea"/>
                <a:cs typeface="+mn-cs"/>
              </a:rPr>
              <a:t> through real-time monitoring and automated decision-making using IoT technologies.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Verdana"/>
                <a:ea typeface="+mn-ea"/>
                <a:cs typeface="+mn-cs"/>
              </a:rPr>
              <a:t>Optimize resource usage: </a:t>
            </a:r>
            <a:r>
              <a:rPr kumimoji="0" lang="en-US" altLang="en-US" sz="2400" b="0" i="0" u="none" strike="noStrike" kern="0" cap="none" spc="0" normalizeH="0" baseline="0" noProof="0" dirty="0">
                <a:ln>
                  <a:noFill/>
                </a:ln>
                <a:solidFill>
                  <a:srgbClr val="000000"/>
                </a:solidFill>
                <a:effectLst/>
                <a:uLnTx/>
                <a:uFillTx/>
                <a:latin typeface="Verdana"/>
                <a:ea typeface="+mn-ea"/>
                <a:cs typeface="+mn-cs"/>
              </a:rPr>
              <a:t>by implementing IoT-based systems for precise irrigation, reducing water and energy waste.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Verdana"/>
                <a:ea typeface="+mn-ea"/>
                <a:cs typeface="+mn-cs"/>
              </a:rPr>
              <a:t>Improve scalability and accessibility: </a:t>
            </a:r>
            <a:r>
              <a:rPr kumimoji="0" lang="en-US" altLang="en-US" sz="2400" b="0" i="0" u="none" strike="noStrike" kern="0" cap="none" spc="0" normalizeH="0" baseline="0" noProof="0" dirty="0">
                <a:ln>
                  <a:noFill/>
                </a:ln>
                <a:solidFill>
                  <a:srgbClr val="000000"/>
                </a:solidFill>
                <a:effectLst/>
                <a:uLnTx/>
                <a:uFillTx/>
                <a:latin typeface="Verdana"/>
                <a:ea typeface="+mn-ea"/>
                <a:cs typeface="+mn-cs"/>
              </a:rPr>
              <a:t>of smart agriculture solutions for small and large-scale farmers by addressing cost and technical barriers.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1" i="0" u="none" strike="noStrike" kern="0" cap="none" spc="0" normalizeH="0" baseline="0" noProof="0" dirty="0">
                <a:ln>
                  <a:noFill/>
                </a:ln>
                <a:solidFill>
                  <a:srgbClr val="000000"/>
                </a:solidFill>
                <a:effectLst/>
                <a:uLnTx/>
                <a:uFillTx/>
                <a:latin typeface="Verdana"/>
                <a:ea typeface="+mn-ea"/>
                <a:cs typeface="+mn-cs"/>
              </a:rPr>
              <a:t>Detection of Unwanted Plant Growth(Weeds):</a:t>
            </a:r>
            <a:r>
              <a:rPr kumimoji="0" lang="en-US" altLang="en-US" sz="2400" i="0" u="none" strike="noStrike" kern="0" cap="none" spc="0" normalizeH="0" baseline="0" noProof="0" dirty="0">
                <a:ln>
                  <a:noFill/>
                </a:ln>
                <a:solidFill>
                  <a:srgbClr val="000000"/>
                </a:solidFill>
                <a:effectLst/>
                <a:uLnTx/>
                <a:uFillTx/>
                <a:latin typeface="Verdana"/>
                <a:ea typeface="+mn-ea"/>
                <a:cs typeface="+mn-cs"/>
              </a:rPr>
              <a:t>The system detects and monitors the growth of unwanted plants or weeds in real-time, allowing for timely intervention</a:t>
            </a:r>
            <a:r>
              <a:rPr lang="en-US" altLang="en-US" sz="2400" dirty="0">
                <a:solidFill>
                  <a:srgbClr val="000000"/>
                </a:solidFill>
                <a:latin typeface="Verdana"/>
              </a:rPr>
              <a:t>.</a:t>
            </a:r>
            <a:r>
              <a:rPr kumimoji="0" lang="en-US" altLang="en-US" sz="2400" b="1" i="0" u="none" strike="noStrike" kern="0" cap="none" spc="0" normalizeH="0" baseline="0" noProof="0" dirty="0">
                <a:ln>
                  <a:noFill/>
                </a:ln>
                <a:solidFill>
                  <a:srgbClr val="000000"/>
                </a:solidFill>
                <a:effectLst/>
                <a:uLnTx/>
                <a:uFillTx/>
                <a:latin typeface="Verdana"/>
                <a:ea typeface="+mn-ea"/>
                <a:cs typeface="+mn-cs"/>
              </a:rPr>
              <a:t> </a:t>
            </a:r>
            <a:br>
              <a:rPr kumimoji="0" lang="en-IN" altLang="en-US" sz="2400" b="1"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1"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paper explores the integration of Internet of Things (IoT) technology in agriculture, focusing on an IoT-based crop monitoring, unwanted plant growth detection, and management system. The system utilizes a range of sensors, including soil moisture, temperature, humidity, light, pH, and nutrient sensors to collect real-time data on crop conditions. Additionally, the system features advanced plant growth detection capabilities, including the identification and monitoring of unwanted plants (weeds), ensuring early detection and </a:t>
            </a:r>
            <a:r>
              <a:rPr kumimoji="0" lang="en-US" alt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intervention.The</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implementation process involves needs assessment, system design, installation, data integration, analysis, and continuous monitoring and maintenance. By incorporating weed detection, the system enhances crop health by minimizing competition for resources, reducing herbicide use, and optimizing overall management practices. This technology provides farmers with actionable insights, enabling precise resource utilization and improving both crop yield and quality.</a:t>
            </a: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01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IoT Based Smart Agriculture System</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Akhilesh Kumar Singh, Kirti Verma, and Manish Raj</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The paper addresses key challenges in agriculture, such as water wastage due to inefficient irrigation practices and crop damage from animals. The proposed solution uses IoT and automation to create a smart agriculture system that monitors soil moisture, temperature, humidity, animal movements, and fire hazards. By integrating sensors like soil moisture, temperature, PIR, and rain sensors with a </a:t>
            </a:r>
            <a:r>
              <a:rPr lang="en-US" sz="1400" dirty="0" err="1">
                <a:latin typeface="Times New Roman" panose="02020603050405020304" pitchFamily="18" charset="0"/>
                <a:cs typeface="Times New Roman" panose="02020603050405020304" pitchFamily="18" charset="0"/>
              </a:rPr>
              <a:t>NodeMCU</a:t>
            </a:r>
            <a:r>
              <a:rPr lang="en-US" sz="1400" dirty="0">
                <a:latin typeface="Times New Roman" panose="02020603050405020304" pitchFamily="18" charset="0"/>
                <a:cs typeface="Times New Roman" panose="02020603050405020304" pitchFamily="18" charset="0"/>
              </a:rPr>
              <a:t> microcontroller and connecting to a mobile application (Blynk), farmers receive real-time alerts and can control irrigation systems and scarecrows remotely. The implementation reduces human effort, optimizes water usage, and minimizes crop losses.</a:t>
            </a:r>
          </a:p>
          <a:p>
            <a:pPr marL="0" marR="0" lvl="0" indent="0" defTabSz="914400" rtl="0" eaLnBrk="0" fontAlgn="base" latinLnBrk="0" hangingPunct="0">
              <a:lnSpc>
                <a:spcPct val="100000"/>
              </a:lnSpc>
              <a:spcBef>
                <a:spcPct val="20000"/>
              </a:spcBef>
              <a:spcAft>
                <a:spcPct val="0"/>
              </a:spcAft>
              <a:buClr>
                <a:srgbClr val="CC0000"/>
              </a:buClr>
              <a:buSzTx/>
              <a:buNone/>
              <a:tabLst/>
              <a:defRPr/>
            </a:pPr>
            <a:endParaRPr kumimoji="0" lang="en-IN" altLang="en-US" sz="1400" b="1" i="0" u="none" strike="noStrike" kern="0" cap="none" spc="0" normalizeH="0" baseline="0" noProof="0" dirty="0">
              <a:ln>
                <a:noFill/>
              </a:ln>
              <a:solidFill>
                <a:srgbClr val="000000"/>
              </a:solidFill>
              <a:effectLst/>
              <a:uLnTx/>
              <a:uFillTx/>
              <a:latin typeface="+mj-lt"/>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Efficient water usage through automated irrigation based on soil moisture levels.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monitoring and alerts for potential threats like fire or animal intrusion.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manual labor and increases agricultural productivity.</a:t>
            </a:r>
            <a:endParaRPr lang="en-IN"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244047" y="4097717"/>
            <a:ext cx="585215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to small or medium-scale agricultural operations due to scalability challenges. </a:t>
            </a:r>
          </a:p>
          <a:p>
            <a:pPr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a:t>
            </a:r>
            <a:r>
              <a:rPr lang="en-US" altLang="en-US" sz="1400" dirty="0">
                <a:latin typeface="Times New Roman" panose="02020603050405020304" pitchFamily="18" charset="0"/>
                <a:cs typeface="Times New Roman" panose="02020603050405020304" pitchFamily="18" charset="0"/>
              </a:rPr>
              <a:t>Dependency on internet connectivity for real-time data and notifications.</a:t>
            </a:r>
          </a:p>
          <a:p>
            <a:pPr eaLnBrk="0" fontAlgn="base" hangingPunct="0">
              <a:spcBef>
                <a:spcPct val="0"/>
              </a:spcBef>
              <a:spcAft>
                <a:spcPct val="0"/>
              </a:spcAft>
              <a:buFontTx/>
              <a:buChar char="•"/>
            </a:pPr>
            <a:r>
              <a:rPr lang="en-US" altLang="en-US" sz="1400" dirty="0">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igh initial setup costs for sensors and IoT devices.</a:t>
            </a:r>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02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Integrating IoT and Sensor Technologies for Smart Agriculture: Optimizing Crop Yield and Resource Management</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sv-SE" sz="1400" dirty="0">
                <a:latin typeface="Times New Roman" panose="02020603050405020304" pitchFamily="18" charset="0"/>
                <a:cs typeface="Times New Roman" panose="02020603050405020304" pitchFamily="18" charset="0"/>
              </a:rPr>
              <a:t>Manoj Ravishankar, Suman Siddharth, Sankit Ramkrishna Kassa, and Anand Anil Yadav.</a:t>
            </a:r>
            <a:endParaRPr lang="en-IN" sz="14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The paper addresses the challenge of modernizing agriculture to meet growing global demands while ensuring sustainability. Traditional farming practices often lack precision, leading to inefficient resource usage. The authors propose a Smart Agriculture system that integrates IoT and sensor technologies to provide real-time, data-driven insights to farmers. The system uses various sensors (soil moisture, light intensity, temperature, and humidity) connected to a </a:t>
            </a:r>
            <a:r>
              <a:rPr lang="en-US" sz="1400" dirty="0" err="1">
                <a:latin typeface="Times New Roman" panose="02020603050405020304" pitchFamily="18" charset="0"/>
                <a:cs typeface="Times New Roman" panose="02020603050405020304" pitchFamily="18" charset="0"/>
              </a:rPr>
              <a:t>WeMos</a:t>
            </a:r>
            <a:r>
              <a:rPr lang="en-US" sz="1400" dirty="0">
                <a:latin typeface="Times New Roman" panose="02020603050405020304" pitchFamily="18" charset="0"/>
                <a:cs typeface="Times New Roman" panose="02020603050405020304" pitchFamily="18" charset="0"/>
              </a:rPr>
              <a:t> ESP8266 microcontroller, which sends data to a cloud-based analytics platform. This allows farmers to optimize irrigation schedules, improve crop health, and conserve resources. The system has been tested and shown to improve agricultural efficiency, despite challenges with data accuracy and initial setup costs.</a:t>
            </a:r>
          </a:p>
          <a:p>
            <a:pPr marL="0" marR="0" lvl="0" indent="0" defTabSz="914400" rtl="0" eaLnBrk="0" fontAlgn="base" latinLnBrk="0" hangingPunct="0">
              <a:lnSpc>
                <a:spcPct val="100000"/>
              </a:lnSpc>
              <a:spcBef>
                <a:spcPct val="20000"/>
              </a:spcBef>
              <a:spcAft>
                <a:spcPct val="0"/>
              </a:spcAft>
              <a:buClr>
                <a:srgbClr val="CC0000"/>
              </a:buClr>
              <a:buSzTx/>
              <a:buNone/>
              <a:tabLst/>
              <a:defRPr/>
            </a:pPr>
            <a:endParaRPr kumimoji="0" lang="en-IN" altLang="en-US" sz="1400" b="1" i="0" u="none" strike="noStrike" kern="0" cap="none" spc="0" normalizeH="0" baseline="0" noProof="0" dirty="0">
              <a:ln>
                <a:noFill/>
              </a:ln>
              <a:solidFill>
                <a:srgbClr val="000000"/>
              </a:solidFill>
              <a:effectLst/>
              <a:uLnTx/>
              <a:uFillTx/>
              <a:latin typeface="+mj-lt"/>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38499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Provides real-time data for informed decision making</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Optimizes </a:t>
            </a:r>
            <a:r>
              <a:rPr lang="en-IN" sz="1400" dirty="0" err="1">
                <a:latin typeface="Times New Roman" panose="02020603050405020304" pitchFamily="18" charset="0"/>
                <a:cs typeface="Times New Roman" panose="02020603050405020304" pitchFamily="18" charset="0"/>
              </a:rPr>
              <a:t>resourse</a:t>
            </a:r>
            <a:r>
              <a:rPr lang="en-IN" sz="1400" dirty="0">
                <a:latin typeface="Times New Roman" panose="02020603050405020304" pitchFamily="18" charset="0"/>
                <a:cs typeface="Times New Roman" panose="02020603050405020304" pitchFamily="18" charset="0"/>
              </a:rPr>
              <a:t> usage especially water through precise irrigation</a:t>
            </a:r>
          </a:p>
          <a:p>
            <a:pPr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Scalable and accessible solution for improving agricultural productivity</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6000" y="4067761"/>
            <a:ext cx="602633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initial setup costs may be a barrier for small-scale farmers.</a:t>
            </a:r>
          </a:p>
          <a:p>
            <a:pPr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Reliance on stable internet connectivity for data transmission.</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Potential challenges with data accuracy and sensor calibration in diverse environmental conditions.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99266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03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Transformative Potential of IoT for Developing Smart Agriculture System: A Systematic Review</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Gurpreet Singh and Jaspreet Singh.</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The paper addresses the challenge of enhancing agricultural productivity to meet the growing global population's demands while minimizing environmental impact. Traditional farming methods are often inefficient and unsustainable. The authors explore the potential of IoT technologies to revolutionize agriculture by automating and optimizing various farming processes. The paper systematically reviews advancements in IoT for agriculture, including sensor technologies for soil monitoring, weather prediction, and smart irrigation systems. The authors also analyze bibliometric data to identify trends and future directions. The proposed solution emphasizes using IoT to create smart agriculture systems that enable real-time monitoring and data-driven decision-making, leading to increased crop yields and resource efficiency.</a:t>
            </a:r>
            <a:endParaRPr kumimoji="0" lang="en-IN" alt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384995"/>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Promotes sustainable farming practices by optimizing resource usage and reducing waste.</a:t>
            </a:r>
            <a:endParaRPr lang="en-IN"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Enhances decision-making through real-time data and automation.</a:t>
            </a:r>
            <a:endParaRPr lang="en-IN" sz="1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Broad applicability across various agricultural sectors, including crop monitoring, irrigation, and supply chain management.</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5930537" y="4187098"/>
            <a:ext cx="619179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implementation costs and the need for technical expertise may hinder adoption, especially in developing regions.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Dependence on stable connectivity and infrastructure for effective IoT deployment.</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Security and data privacy concerns related to IoT systems in agriculture.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338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04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Review of IoT Technologies used in Agriculture</a:t>
            </a:r>
          </a:p>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IN" sz="1400" dirty="0">
                <a:latin typeface="Times New Roman" panose="02020603050405020304" pitchFamily="18" charset="0"/>
                <a:cs typeface="Times New Roman" panose="02020603050405020304" pitchFamily="18" charset="0"/>
              </a:rPr>
              <a:t>Harleen Kaur, Anand Kr Shukla, and Harpreet Singh.</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400" dirty="0">
                <a:latin typeface="Times New Roman" panose="02020603050405020304" pitchFamily="18" charset="0"/>
                <a:cs typeface="Times New Roman" panose="02020603050405020304" pitchFamily="18" charset="0"/>
              </a:rPr>
              <a:t>The paper addresses the declining state of Indian agriculture, highlighting the need for modernized monitoring systems to enhance crop growth. The proposed solution is the integration of Internet of Things (IoT) technologies to develop "smart agriculture." Various IoT applications, including soil and water monitoring, pest control, and automated irrigation, are implemented using wireless communication techniques and sensors. These technologies provide farmers with real-time data and automated management systems, leading to more efficient and productive farming practices.</a:t>
            </a:r>
            <a:br>
              <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Enhanced productivity through real-time data and agricultural automated systems.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Cost-effective solutions for farmers, potentially increasing their income.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Improved decision-making capabilities for farmers using smart monitoring.</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6000" y="4099265"/>
            <a:ext cx="60263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High initial setup costs for IoT infrastructure.</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Potential technical challenges and maintenance requirements for IoT systems.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Dependency on technology, which may be challenging for less tech-savvy farmers.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5426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05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en-US" sz="1400" b="1" dirty="0">
                <a:latin typeface="Times New Roman" panose="02020603050405020304" pitchFamily="18" charset="0"/>
                <a:cs typeface="Times New Roman" panose="02020603050405020304" pitchFamily="18" charset="0"/>
              </a:rPr>
              <a:t>A Real and Novel Smart Agriculture Implementation with IoT Technology</a:t>
            </a:r>
          </a:p>
          <a:p>
            <a:pPr marL="0" indent="0" algn="ctr">
              <a:buNone/>
            </a:pPr>
            <a:r>
              <a:rPr lang="en-IN" sz="1400" dirty="0">
                <a:latin typeface="Times New Roman" panose="02020603050405020304" pitchFamily="18" charset="0"/>
                <a:cs typeface="Times New Roman" panose="02020603050405020304" pitchFamily="18" charset="0"/>
              </a:rPr>
              <a:t>Wei-Min Cheng, Wei-Chin Chang, </a:t>
            </a:r>
            <a:r>
              <a:rPr lang="en-IN" sz="1400" dirty="0" err="1">
                <a:latin typeface="Times New Roman" panose="02020603050405020304" pitchFamily="18" charset="0"/>
                <a:cs typeface="Times New Roman" panose="02020603050405020304" pitchFamily="18" charset="0"/>
              </a:rPr>
              <a:t>Huai</a:t>
            </a:r>
            <a:r>
              <a:rPr lang="en-IN" sz="1400" dirty="0">
                <a:latin typeface="Times New Roman" panose="02020603050405020304" pitchFamily="18" charset="0"/>
                <a:cs typeface="Times New Roman" panose="02020603050405020304" pitchFamily="18" charset="0"/>
              </a:rPr>
              <a:t>-Jen Liu, </a:t>
            </a:r>
            <a:r>
              <a:rPr lang="en-IN" sz="1400" dirty="0" err="1">
                <a:latin typeface="Times New Roman" panose="02020603050405020304" pitchFamily="18" charset="0"/>
                <a:cs typeface="Times New Roman" panose="02020603050405020304" pitchFamily="18" charset="0"/>
              </a:rPr>
              <a:t>Jyh</a:t>
            </a:r>
            <a:r>
              <a:rPr lang="en-IN" sz="1400" dirty="0">
                <a:latin typeface="Times New Roman" panose="02020603050405020304" pitchFamily="18" charset="0"/>
                <a:cs typeface="Times New Roman" panose="02020603050405020304" pitchFamily="18" charset="0"/>
              </a:rPr>
              <a:t>-Juan Yuan, Robert Chen, Jimmy Chen, and Janice Jiang.</a:t>
            </a:r>
          </a:p>
          <a:p>
            <a:pPr marL="0" indent="0">
              <a:buNone/>
            </a:pPr>
            <a:r>
              <a:rPr lang="en-US" sz="1400" dirty="0">
                <a:latin typeface="Times New Roman" panose="02020603050405020304" pitchFamily="18" charset="0"/>
                <a:cs typeface="Times New Roman" panose="02020603050405020304" pitchFamily="18" charset="0"/>
              </a:rPr>
              <a:t>The paper addresses the challenges faced by traditional agriculture, such as high labor costs, environmental changes, and the need for food safety. The proposed solution is the TIAGA system, a smart agriculture implementation that integrates IoT devices and cloud-based management. This system automates various farming tasks, collects real-time data on crop growth and environmental conditions, and provides farmers with actionable insights via mobile apps. The TIAGA system was implemented in a real-world setting, showing significant reductions in labor, water, and fertilizer usage, while improving crop traceability and consumer trust.</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169551"/>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Reduces labor and resource consumption significantly.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real-time data and automation, making farming more efficient.</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Enhances food safety and traceability, building consumer trust.</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6000" y="4206987"/>
            <a:ext cx="602633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Initial setup may require technical knowledge and investment.</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Dependence on reliable internet connectivity for optimal performance.</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system's effectiveness may vary based on local environmental conditions.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69140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06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marR="0" lvl="0" indent="0" algn="ctr" defTabSz="914400" rtl="0" eaLnBrk="0" fontAlgn="base" latinLnBrk="0" hangingPunct="0">
              <a:lnSpc>
                <a:spcPct val="100000"/>
              </a:lnSpc>
              <a:spcBef>
                <a:spcPct val="20000"/>
              </a:spcBef>
              <a:spcAft>
                <a:spcPct val="0"/>
              </a:spcAft>
              <a:buClr>
                <a:srgbClr val="CC0000"/>
              </a:buClr>
              <a:buSzTx/>
              <a:buNone/>
              <a:tabLst/>
              <a:defRPr/>
            </a:pPr>
            <a:r>
              <a:rPr lang="sv-SE" sz="1400" b="1" dirty="0">
                <a:latin typeface="Times New Roman" panose="02020603050405020304" pitchFamily="18" charset="0"/>
                <a:cs typeface="Times New Roman" panose="02020603050405020304" pitchFamily="18" charset="0"/>
              </a:rPr>
              <a:t>Enhancing crop yields through IoT-enabled precision agriculture</a:t>
            </a:r>
          </a:p>
          <a:p>
            <a:pPr marL="0" indent="0" algn="ctr">
              <a:buNone/>
            </a:pPr>
            <a:r>
              <a:rPr lang="en-IN" sz="1400" dirty="0" err="1">
                <a:latin typeface="Times New Roman" panose="02020603050405020304" pitchFamily="18" charset="0"/>
                <a:cs typeface="Times New Roman" panose="02020603050405020304" pitchFamily="18" charset="0"/>
              </a:rPr>
              <a:t>Dr.</a:t>
            </a:r>
            <a:r>
              <a:rPr lang="en-IN" sz="1400" dirty="0">
                <a:latin typeface="Times New Roman" panose="02020603050405020304" pitchFamily="18" charset="0"/>
                <a:cs typeface="Times New Roman" panose="02020603050405020304" pitchFamily="18" charset="0"/>
              </a:rPr>
              <a:t> Rashmi Sharma, Vishal Mishra, </a:t>
            </a:r>
            <a:r>
              <a:rPr lang="en-IN" sz="1400" dirty="0" err="1">
                <a:latin typeface="Times New Roman" panose="02020603050405020304" pitchFamily="18" charset="0"/>
                <a:cs typeface="Times New Roman" panose="02020603050405020304" pitchFamily="18" charset="0"/>
              </a:rPr>
              <a:t>Suryansh</a:t>
            </a:r>
            <a:r>
              <a:rPr lang="en-IN" sz="1400" dirty="0">
                <a:latin typeface="Times New Roman" panose="02020603050405020304" pitchFamily="18" charset="0"/>
                <a:cs typeface="Times New Roman" panose="02020603050405020304" pitchFamily="18" charset="0"/>
              </a:rPr>
              <a:t> Srivastava</a:t>
            </a:r>
          </a:p>
          <a:p>
            <a:pPr marL="0" indent="0">
              <a:buNone/>
            </a:pPr>
            <a:r>
              <a:rPr lang="en-US" sz="1400" dirty="0">
                <a:latin typeface="Times New Roman" panose="02020603050405020304" pitchFamily="18" charset="0"/>
                <a:cs typeface="Times New Roman" panose="02020603050405020304" pitchFamily="18" charset="0"/>
              </a:rPr>
              <a:t>The paper addresses the challenge of enhancing crop yields by integrating IoT technology with precision agriculture. The traditional farming methods often lack the efficiency needed to maximize crop production. The proposed solution involves using IoT sensors to monitor critical agricultural parameters such as soil moisture, pH, and NPK values. These sensors collect real-time data, which is then analyzed using machine learning models to recommend optimal crops for specific soil conditions. The system also automates irrigation and monitors crop health, providing farmers with actionable insights to improve productivity. By leveraging IoT and machine learning, the solution aims to modernize agriculture, increase crop yields, and contribute to sustainable farming practices.</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815882"/>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integration of IoT and machine learning offers precise recommendations for crop selection and soil management, leading to increased agricultural productivity.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optimizes water usage and fertilizer application, reducing waste and promoting sustainable farming practices.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automation of irrigation and monitoring processes reduces manual labor and enhances efficiency in farming operations.</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5999" y="4083228"/>
            <a:ext cx="59827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 requires a certain level of technical knowledge to operate and maintain, which might be a barrier for some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 The initial investment in IoT devices, sensors, and the necessary infrastructure may be prohibitive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Over-reliance on IoT systems could be problematic in areas with limited internet connectivity or power supply, potentially disrupting farming activities.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2759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paper : 07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2026921"/>
          </a:xfrm>
        </p:spPr>
        <p:txBody>
          <a:bodyPr/>
          <a:lstStyle/>
          <a:p>
            <a:pPr marL="0" indent="0" algn="ctr">
              <a:buNone/>
            </a:pPr>
            <a:r>
              <a:rPr lang="en-IN" sz="1400" b="1" dirty="0">
                <a:latin typeface="Times New Roman" panose="02020603050405020304" pitchFamily="18" charset="0"/>
                <a:cs typeface="Times New Roman" panose="02020603050405020304" pitchFamily="18" charset="0"/>
              </a:rPr>
              <a:t>IoT based framework for Smart Agriculture</a:t>
            </a:r>
          </a:p>
          <a:p>
            <a:pPr marL="0" indent="0" algn="ctr">
              <a:buNone/>
            </a:pPr>
            <a:r>
              <a:rPr lang="en-IN" sz="1400" dirty="0">
                <a:latin typeface="Times New Roman" panose="02020603050405020304" pitchFamily="18" charset="0"/>
                <a:cs typeface="Times New Roman" panose="02020603050405020304" pitchFamily="18" charset="0"/>
              </a:rPr>
              <a:t>Jian Yang, Amit Sharma, Rajeev Kumar</a:t>
            </a:r>
          </a:p>
          <a:p>
            <a:pPr marL="0" indent="0">
              <a:buNone/>
            </a:pPr>
            <a:r>
              <a:rPr lang="en-US" sz="1400" dirty="0">
                <a:latin typeface="Times New Roman" panose="02020603050405020304" pitchFamily="18" charset="0"/>
                <a:cs typeface="Times New Roman" panose="02020603050405020304" pitchFamily="18" charset="0"/>
              </a:rPr>
              <a:t>The paper addresses the issue of inefficiency in traditional agricultural practices, particularly in the context of water management and resource optimization. To tackle these challenges, the authors propose an IoT-based framework designed to enhance smart agriculture. The system involves deploying sensors to monitor critical field parameters such as soil moisture, temperature, humidity, and air quality. The collected data is transmitted to the cloud for real-time analysis using the </a:t>
            </a:r>
            <a:r>
              <a:rPr lang="en-US" sz="1400" dirty="0" err="1">
                <a:latin typeface="Times New Roman" panose="02020603050405020304" pitchFamily="18" charset="0"/>
                <a:cs typeface="Times New Roman" panose="02020603050405020304" pitchFamily="18" charset="0"/>
              </a:rPr>
              <a:t>ThingSpeak</a:t>
            </a:r>
            <a:r>
              <a:rPr lang="en-US" sz="1400" dirty="0">
                <a:latin typeface="Times New Roman" panose="02020603050405020304" pitchFamily="18" charset="0"/>
                <a:cs typeface="Times New Roman" panose="02020603050405020304" pitchFamily="18" charset="0"/>
              </a:rPr>
              <a:t> platform, enabling automated decision-making processes for irrigation and environmental control. The framework aims to increase agricultural productivity by ensuring precise resource use and reducing manual intervention.</a:t>
            </a: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8" name="TextBox 7">
            <a:extLst>
              <a:ext uri="{FF2B5EF4-FFF2-40B4-BE49-F238E27FC236}">
                <a16:creationId xmlns:a16="http://schemas.microsoft.com/office/drawing/2014/main" id="{AE7B6451-C44C-5E95-02F1-17307D260475}"/>
              </a:ext>
            </a:extLst>
          </p:cNvPr>
          <p:cNvSpPr txBox="1"/>
          <p:nvPr/>
        </p:nvSpPr>
        <p:spPr>
          <a:xfrm>
            <a:off x="766233" y="4119154"/>
            <a:ext cx="5094636" cy="1600438"/>
          </a:xfrm>
          <a:prstGeom prst="rect">
            <a:avLst/>
          </a:prstGeom>
          <a:noFill/>
        </p:spPr>
        <p:txBody>
          <a:bodyPr wrap="square" rtlCol="0">
            <a:spAutoFit/>
          </a:bodyPr>
          <a:lstStyle/>
          <a:p>
            <a:pPr algn="l"/>
            <a:r>
              <a:rPr lang="en-IN" sz="1400" b="1" i="0" dirty="0">
                <a:effectLst/>
                <a:latin typeface="Times New Roman" panose="02020603050405020304" pitchFamily="18" charset="0"/>
                <a:cs typeface="Times New Roman" panose="02020603050405020304" pitchFamily="18" charset="0"/>
              </a:rPr>
              <a:t>Pros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provides continuous monitoring of key agricultural parameters, leading to more informed and timely decisions.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automating irrigation and environmental controls, the framework reduces the need for manual labor, improving efficiency.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precise use of water and other resources minimizes waste and enhances crop yield.</a:t>
            </a:r>
          </a:p>
        </p:txBody>
      </p:sp>
      <p:sp>
        <p:nvSpPr>
          <p:cNvPr id="9" name="TextBox 8">
            <a:extLst>
              <a:ext uri="{FF2B5EF4-FFF2-40B4-BE49-F238E27FC236}">
                <a16:creationId xmlns:a16="http://schemas.microsoft.com/office/drawing/2014/main" id="{C823E54A-A0DE-99A9-1F80-61200C244A27}"/>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A07FC104-9C01-F1C6-176B-96FAAD13B541}"/>
              </a:ext>
            </a:extLst>
          </p:cNvPr>
          <p:cNvSpPr txBox="1"/>
          <p:nvPr/>
        </p:nvSpPr>
        <p:spPr>
          <a:xfrm>
            <a:off x="5638800" y="2973977"/>
            <a:ext cx="914400" cy="91440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E1D125BA-C708-3A45-CB5A-761FCD77B8A0}"/>
              </a:ext>
            </a:extLst>
          </p:cNvPr>
          <p:cNvSpPr>
            <a:spLocks noChangeArrowheads="1"/>
          </p:cNvSpPr>
          <p:nvPr/>
        </p:nvSpPr>
        <p:spPr bwMode="auto">
          <a:xfrm rot="16381300">
            <a:off x="3387635" y="3482480"/>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505E685F-979C-D9AA-0E13-F97F432AF5E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0">
            <a:extLst>
              <a:ext uri="{FF2B5EF4-FFF2-40B4-BE49-F238E27FC236}">
                <a16:creationId xmlns:a16="http://schemas.microsoft.com/office/drawing/2014/main" id="{EE1EC075-93B7-3532-075D-C8F0C6A608A9}"/>
              </a:ext>
            </a:extLst>
          </p:cNvPr>
          <p:cNvSpPr>
            <a:spLocks noChangeArrowheads="1"/>
          </p:cNvSpPr>
          <p:nvPr/>
        </p:nvSpPr>
        <p:spPr bwMode="auto">
          <a:xfrm>
            <a:off x="6095999" y="4083228"/>
            <a:ext cx="59827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deployment of IoT sensors and integration with cloud platforms can be costly, which may be a barrier for small-scale farmers.</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Operating and maintaining the system requires technical knowledge, potentially limiting its adoption in areas with limited access to skilled personnel.</a:t>
            </a:r>
          </a:p>
          <a:p>
            <a:pPr algn="just" eaLnBrk="0" fontAlgn="base" hangingPunct="0">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The system relies on continuous internet connectivity for data transmission and analysis, which may be challenging in remote agricultural areas.</a:t>
            </a:r>
          </a:p>
          <a:p>
            <a:pPr algn="just" eaLnBrk="0" fontAlgn="base" hangingPunct="0">
              <a:spcBef>
                <a:spcPct val="0"/>
              </a:spcBef>
              <a:spcAft>
                <a:spcPct val="0"/>
              </a:spcAft>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lang="en-US" altLang="en-US" sz="14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DBEE6528-A3ED-DB6A-25CB-D18C4AAE96C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6096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887</TotalTime>
  <Words>5295</Words>
  <Application>Microsoft Office PowerPoint</Application>
  <PresentationFormat>Widescreen</PresentationFormat>
  <Paragraphs>405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Profile</vt:lpstr>
      <vt:lpstr>PowerPoint Presentation</vt:lpstr>
      <vt:lpstr>Introduction</vt:lpstr>
      <vt:lpstr>Literature Review – paper : 01 </vt:lpstr>
      <vt:lpstr>Literature Review – paper : 02 </vt:lpstr>
      <vt:lpstr>Literature Review – paper : 03 </vt:lpstr>
      <vt:lpstr>Literature Review – paper : 04 </vt:lpstr>
      <vt:lpstr>Literature Review – paper : 05 </vt:lpstr>
      <vt:lpstr>Literature Review – paper : 06 </vt:lpstr>
      <vt:lpstr>Literature Review – paper : 07 </vt:lpstr>
      <vt:lpstr>Literature Review – paper : 08 </vt:lpstr>
      <vt:lpstr>Literature Review – paper : 09 </vt:lpstr>
      <vt:lpstr>Literature Review – paper : 10 </vt:lpstr>
      <vt:lpstr>Literature Review – paper : 11 </vt:lpstr>
      <vt:lpstr>Literature Review – paper : 12 </vt:lpstr>
      <vt:lpstr>Literature Review – paper : 13 </vt:lpstr>
      <vt:lpstr>Literature Review – paper : 14 </vt:lpstr>
      <vt:lpstr>Literature Review – paper : 15 </vt:lpstr>
      <vt:lpstr>Literature Review – paper : 16 </vt:lpstr>
      <vt:lpstr>Literature Review – paper : 17 </vt:lpstr>
      <vt:lpstr>Literature Review – paper : 18 </vt:lpstr>
      <vt:lpstr>Literature Review – paper : 19 </vt:lpstr>
      <vt:lpstr>Literature Review – paper : 20 </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Mohana Prasath G</cp:lastModifiedBy>
  <cp:revision>10</cp:revision>
  <dcterms:created xsi:type="dcterms:W3CDTF">2023-08-03T04:32:32Z</dcterms:created>
  <dcterms:modified xsi:type="dcterms:W3CDTF">2024-10-22T03:57:53Z</dcterms:modified>
</cp:coreProperties>
</file>