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Qmxpz5X4GIlBVMeVxloQWrOR4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9"/>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9"/>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9"/>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3"/>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4"/>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1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a:spLocks noGrp="1"/>
          </p:cNvSpPr>
          <p:nvPr>
            <p:ph type="pic" idx="2"/>
          </p:nvPr>
        </p:nvSpPr>
        <p:spPr>
          <a:xfrm>
            <a:off x="2389717" y="612775"/>
            <a:ext cx="7315200" cy="4114800"/>
          </a:xfrm>
          <a:prstGeom prst="rect">
            <a:avLst/>
          </a:prstGeom>
          <a:noFill/>
          <a:ln>
            <a:noFill/>
          </a:ln>
        </p:spPr>
      </p:sp>
      <p:sp>
        <p:nvSpPr>
          <p:cNvPr id="71" name="Google Shape;71;p1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8"/>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8"/>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236300" y="2530625"/>
            <a:ext cx="11649000" cy="1364400"/>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7030A0"/>
              </a:buClr>
              <a:buSzPct val="100000"/>
              <a:buFont typeface="Verdana"/>
              <a:buNone/>
            </a:pPr>
            <a:r>
              <a:rPr lang="en-IN" sz="4000" b="1">
                <a:solidFill>
                  <a:srgbClr val="7030A0"/>
                </a:solidFill>
                <a:latin typeface="Verdana"/>
                <a:ea typeface="Verdana"/>
                <a:cs typeface="Verdana"/>
                <a:sym typeface="Verdana"/>
              </a:rPr>
              <a:t>SMART AGRICULTURE: IOT-BASED CROP MONITORING AND MANAGEMENT SYSTEM</a:t>
            </a:r>
            <a:endParaRPr/>
          </a:p>
        </p:txBody>
      </p:sp>
      <p:sp>
        <p:nvSpPr>
          <p:cNvPr id="94" name="Google Shape;94;p1"/>
          <p:cNvSpPr txBox="1"/>
          <p:nvPr/>
        </p:nvSpPr>
        <p:spPr>
          <a:xfrm>
            <a:off x="1039101" y="5183900"/>
            <a:ext cx="412283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Divya M</a:t>
            </a: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(Assistant Professor)</a:t>
            </a:r>
            <a:endParaRPr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endParaRPr sz="2400" b="1" dirty="0">
              <a:solidFill>
                <a:srgbClr val="FF0000"/>
              </a:solidFill>
              <a:latin typeface="Verdana"/>
              <a:ea typeface="Verdana"/>
              <a:cs typeface="Verdana"/>
              <a:sym typeface="Verdana"/>
            </a:endParaRPr>
          </a:p>
        </p:txBody>
      </p:sp>
      <p:sp>
        <p:nvSpPr>
          <p:cNvPr id="95" name="Google Shape;95;p1"/>
          <p:cNvSpPr txBox="1"/>
          <p:nvPr/>
        </p:nvSpPr>
        <p:spPr>
          <a:xfrm>
            <a:off x="7800100" y="4924225"/>
            <a:ext cx="35052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Madan AC 210701136</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Makesh kumar S</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210701144</a:t>
            </a:r>
            <a:endParaRPr sz="2400" b="1">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Introduction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IN" sz="2400">
                <a:solidFill>
                  <a:srgbClr val="000000"/>
                </a:solidFill>
              </a:rPr>
              <a:t>The Field of agriculture has seen a revolutionary transformation with the advent of smart technologies, particularly the Internet of Things (IoT). Smart agriculture leverages these advanced technologies to enhance the efficiency, productivity, and sustainability of farming practices.</a:t>
            </a:r>
            <a:endParaRPr sz="2400">
              <a:solidFill>
                <a:srgbClr val="000000"/>
              </a:solidFill>
            </a:endParaRPr>
          </a:p>
          <a:p>
            <a:pPr marL="469900" marR="0" lvl="0" indent="0" algn="l" rtl="0">
              <a:lnSpc>
                <a:spcPct val="100000"/>
              </a:lnSpc>
              <a:spcBef>
                <a:spcPts val="0"/>
              </a:spcBef>
              <a:spcAft>
                <a:spcPts val="0"/>
              </a:spcAft>
              <a:buNone/>
            </a:pPr>
            <a:endParaRPr sz="2400">
              <a:solidFill>
                <a:srgbClr val="000000"/>
              </a:solidFill>
            </a:endParaRPr>
          </a:p>
          <a:p>
            <a:pPr marL="469900" marR="0" lvl="0" indent="-419100" algn="l" rtl="0">
              <a:lnSpc>
                <a:spcPct val="100000"/>
              </a:lnSpc>
              <a:spcBef>
                <a:spcPts val="0"/>
              </a:spcBef>
              <a:spcAft>
                <a:spcPts val="0"/>
              </a:spcAft>
              <a:buClr>
                <a:srgbClr val="000000"/>
              </a:buClr>
              <a:buSzPts val="2400"/>
              <a:buChar char="□"/>
            </a:pPr>
            <a:r>
              <a:rPr lang="en-IN" sz="2400">
                <a:solidFill>
                  <a:srgbClr val="000000"/>
                </a:solidFill>
              </a:rPr>
              <a:t>Smart agriculture leverages a network of interconnected sensors, communication technologies, and data analytics to monitor and manage crop conditions in real time.</a:t>
            </a:r>
            <a:endParaRPr sz="2400">
              <a:solidFill>
                <a:srgbClr val="000000"/>
              </a:solidFill>
            </a:endParaRPr>
          </a:p>
          <a:p>
            <a:pPr marL="469900" marR="0" lvl="0" indent="0" algn="l" rtl="0">
              <a:lnSpc>
                <a:spcPct val="100000"/>
              </a:lnSpc>
              <a:spcBef>
                <a:spcPts val="0"/>
              </a:spcBef>
              <a:spcAft>
                <a:spcPts val="0"/>
              </a:spcAft>
              <a:buNone/>
            </a:pPr>
            <a:br>
              <a:rPr lang="en-IN"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 and Motivation</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Verdana"/>
              <a:buChar char="□"/>
            </a:pPr>
            <a:r>
              <a:rPr lang="en-US" sz="2000" dirty="0">
                <a:solidFill>
                  <a:srgbClr val="000000"/>
                </a:solidFill>
              </a:rPr>
              <a:t>Traditional farming methods, which rely heavily on manual labor and observation, often result in inefficiencies and inconsistencies in crop and plant growth management. These methods are not only labor-intensive but also prone to human error, leading to suboptimal use of resources such as water, fertilizers, and pesticides. Additionally, the inability to monitor crop conditions and plant growth in real time hinders early detection of potential issues, limiting the ability to take timely corrective measures.</a:t>
            </a:r>
          </a:p>
          <a:p>
            <a:pPr marL="469900" marR="0" lvl="0" indent="-469900" algn="l" rtl="0">
              <a:lnSpc>
                <a:spcPct val="100000"/>
              </a:lnSpc>
              <a:spcBef>
                <a:spcPts val="0"/>
              </a:spcBef>
              <a:spcAft>
                <a:spcPts val="0"/>
              </a:spcAft>
              <a:buClr>
                <a:srgbClr val="CC0000"/>
              </a:buClr>
              <a:buSzPts val="3200"/>
              <a:buFont typeface="Verdana"/>
              <a:buChar char="□"/>
            </a:pPr>
            <a:r>
              <a:rPr lang="en-US" sz="2000" dirty="0">
                <a:solidFill>
                  <a:srgbClr val="000000"/>
                </a:solidFill>
              </a:rPr>
              <a:t>With the increasing global population and the corresponding rise in food demand, there is a growing need for more sophisticated, precise, and automated agricultural practices. The integration of IoT technology, coupled with plant growth detection sensors, offers a solution that enables real-time data collection, analysis, and actionable insights, optimizing resource usage while enhancing crop and plant health management.</a:t>
            </a:r>
            <a:endParaRPr sz="2000" dirty="0"/>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Existing System</a:t>
            </a:r>
            <a:endParaRPr sz="2800"/>
          </a:p>
        </p:txBody>
      </p:sp>
      <p:sp>
        <p:nvSpPr>
          <p:cNvPr id="120" name="Google Shape;120;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IN" sz="2400">
                <a:solidFill>
                  <a:srgbClr val="000000"/>
                </a:solidFill>
              </a:rPr>
              <a:t>In many existing systems, irrigation is managed through fixed schedules without considering real-time soil moisture levels or weather conditions, leading to either over-irrigation or under-irrigation. </a:t>
            </a:r>
            <a:endParaRPr sz="2400">
              <a:solidFill>
                <a:srgbClr val="000000"/>
              </a:solidFill>
            </a:endParaRPr>
          </a:p>
          <a:p>
            <a:pPr marL="469900" marR="0" lvl="0" indent="0" algn="l" rtl="0">
              <a:lnSpc>
                <a:spcPct val="100000"/>
              </a:lnSpc>
              <a:spcBef>
                <a:spcPts val="0"/>
              </a:spcBef>
              <a:spcAft>
                <a:spcPts val="0"/>
              </a:spcAft>
              <a:buNone/>
            </a:pPr>
            <a:endParaRPr sz="2400">
              <a:solidFill>
                <a:srgbClr val="000000"/>
              </a:solidFill>
            </a:endParaRPr>
          </a:p>
          <a:p>
            <a:pPr marL="469900" marR="0" lvl="0" indent="-469900" algn="l" rtl="0">
              <a:lnSpc>
                <a:spcPct val="100000"/>
              </a:lnSpc>
              <a:spcBef>
                <a:spcPts val="0"/>
              </a:spcBef>
              <a:spcAft>
                <a:spcPts val="0"/>
              </a:spcAft>
              <a:buClr>
                <a:srgbClr val="CC0000"/>
              </a:buClr>
              <a:buSzPts val="3200"/>
              <a:buFont typeface="Noto Sans Symbols"/>
              <a:buChar char="□"/>
            </a:pPr>
            <a:r>
              <a:rPr lang="en-IN" sz="2400">
                <a:solidFill>
                  <a:srgbClr val="000000"/>
                </a:solidFill>
              </a:rPr>
              <a:t>Similarly, the application of fertilizers and pesticides is often based on predetermined schedules rather than the actual needs of the crops, resulting in wastage and potential environmental harm.</a:t>
            </a:r>
            <a:br>
              <a:rPr lang="en-IN" sz="2800" i="0" u="none" strike="noStrike" cap="none">
                <a:solidFill>
                  <a:srgbClr val="000000"/>
                </a:solidFill>
              </a:rPr>
            </a:br>
            <a:endParaRPr sz="2800" i="0" u="none" strike="noStrike" cap="none">
              <a:solidFill>
                <a:srgbClr val="000000"/>
              </a:solidFill>
            </a:endParaRPr>
          </a:p>
          <a:p>
            <a:pPr marL="0" lvl="0" indent="0" algn="l" rtl="0">
              <a:spcBef>
                <a:spcPts val="600"/>
              </a:spcBef>
              <a:spcAft>
                <a:spcPts val="0"/>
              </a:spcAft>
              <a:buSzPts val="3000"/>
              <a:buNone/>
            </a:pPr>
            <a:endParaRPr/>
          </a:p>
        </p:txBody>
      </p:sp>
      <p:sp>
        <p:nvSpPr>
          <p:cNvPr id="121" name="Google Shape;121;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22" name="Google Shape;122;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23" name="Google Shape;123;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129" name="Google Shape;129;p5"/>
          <p:cNvSpPr txBox="1">
            <a:spLocks noGrp="1"/>
          </p:cNvSpPr>
          <p:nvPr>
            <p:ph type="body" idx="1"/>
          </p:nvPr>
        </p:nvSpPr>
        <p:spPr>
          <a:xfrm>
            <a:off x="76200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Verdana"/>
              <a:buChar char="□"/>
            </a:pPr>
            <a:r>
              <a:rPr lang="en-IN" sz="2400" dirty="0"/>
              <a:t>Real-Time Monitoring and Data Collection</a:t>
            </a:r>
            <a:endParaRPr sz="2400" dirty="0"/>
          </a:p>
          <a:p>
            <a:pPr marL="469900" marR="0" lvl="0" indent="-469900" algn="l" rtl="0">
              <a:lnSpc>
                <a:spcPct val="100000"/>
              </a:lnSpc>
              <a:spcBef>
                <a:spcPts val="0"/>
              </a:spcBef>
              <a:spcAft>
                <a:spcPts val="0"/>
              </a:spcAft>
              <a:buClr>
                <a:srgbClr val="CC0000"/>
              </a:buClr>
              <a:buSzPts val="3200"/>
              <a:buFont typeface="Verdana"/>
              <a:buChar char="□"/>
            </a:pPr>
            <a:r>
              <a:rPr lang="en-IN" sz="2400" dirty="0"/>
              <a:t>Precision Agriculture</a:t>
            </a:r>
            <a:endParaRPr sz="2400" dirty="0"/>
          </a:p>
          <a:p>
            <a:pPr marL="469900" marR="0" lvl="0" indent="-469900" algn="l" rtl="0">
              <a:lnSpc>
                <a:spcPct val="100000"/>
              </a:lnSpc>
              <a:spcBef>
                <a:spcPts val="0"/>
              </a:spcBef>
              <a:spcAft>
                <a:spcPts val="0"/>
              </a:spcAft>
              <a:buClr>
                <a:srgbClr val="CC0000"/>
              </a:buClr>
              <a:buSzPts val="3200"/>
              <a:buFont typeface="Verdana"/>
              <a:buChar char="□"/>
            </a:pPr>
            <a:r>
              <a:rPr lang="en-IN" sz="2400" dirty="0"/>
              <a:t>Early Detection and Intervention</a:t>
            </a:r>
            <a:endParaRPr sz="2400" dirty="0"/>
          </a:p>
          <a:p>
            <a:pPr marL="469900" marR="0" lvl="0" indent="-469900" algn="l" rtl="0">
              <a:lnSpc>
                <a:spcPct val="100000"/>
              </a:lnSpc>
              <a:spcBef>
                <a:spcPts val="0"/>
              </a:spcBef>
              <a:spcAft>
                <a:spcPts val="0"/>
              </a:spcAft>
              <a:buClr>
                <a:srgbClr val="CC0000"/>
              </a:buClr>
              <a:buSzPts val="3200"/>
              <a:buFont typeface="Verdana"/>
              <a:buChar char="□"/>
            </a:pPr>
            <a:r>
              <a:rPr lang="en-IN" sz="2400" dirty="0"/>
              <a:t>Enhanced Crop Yield and Quality</a:t>
            </a:r>
            <a:endParaRPr sz="2400" dirty="0"/>
          </a:p>
          <a:p>
            <a:pPr marL="469900" marR="0" lvl="0" indent="-469900" algn="l" rtl="0">
              <a:lnSpc>
                <a:spcPct val="100000"/>
              </a:lnSpc>
              <a:spcBef>
                <a:spcPts val="0"/>
              </a:spcBef>
              <a:spcAft>
                <a:spcPts val="0"/>
              </a:spcAft>
              <a:buClr>
                <a:srgbClr val="CC0000"/>
              </a:buClr>
              <a:buSzPts val="3200"/>
              <a:buFont typeface="Noto Sans Symbols"/>
              <a:buChar char="□"/>
            </a:pPr>
            <a:r>
              <a:rPr lang="en-IN" sz="2400" dirty="0"/>
              <a:t>Improving Farmers' Livelihoods</a:t>
            </a:r>
          </a:p>
          <a:p>
            <a:pPr marL="469900" marR="0" lvl="0" indent="-469900" algn="l" rtl="0">
              <a:lnSpc>
                <a:spcPct val="100000"/>
              </a:lnSpc>
              <a:spcBef>
                <a:spcPts val="0"/>
              </a:spcBef>
              <a:spcAft>
                <a:spcPts val="0"/>
              </a:spcAft>
              <a:buClr>
                <a:srgbClr val="CC0000"/>
              </a:buClr>
              <a:buSzPts val="3200"/>
              <a:buFont typeface="Noto Sans Symbols"/>
              <a:buChar char="□"/>
            </a:pPr>
            <a:r>
              <a:rPr lang="en-IN" sz="2400" i="0" u="none" strike="noStrike" cap="none" dirty="0">
                <a:solidFill>
                  <a:srgbClr val="000000"/>
                </a:solidFill>
              </a:rPr>
              <a:t>Detecting other </a:t>
            </a:r>
            <a:r>
              <a:rPr lang="en-IN" sz="2400" dirty="0">
                <a:solidFill>
                  <a:srgbClr val="000000"/>
                </a:solidFill>
              </a:rPr>
              <a:t>plant growth nearby</a:t>
            </a:r>
            <a:br>
              <a:rPr lang="en-IN" sz="2800" i="0" u="none" strike="noStrike" cap="none" dirty="0">
                <a:solidFill>
                  <a:srgbClr val="000000"/>
                </a:solidFill>
              </a:rPr>
            </a:br>
            <a:endParaRPr sz="2800" i="0" u="none" strike="noStrike" cap="none" dirty="0">
              <a:solidFill>
                <a:srgbClr val="000000"/>
              </a:solidFill>
            </a:endParaRPr>
          </a:p>
          <a:p>
            <a:pPr marL="0" lvl="0" indent="0" algn="l" rtl="0">
              <a:spcBef>
                <a:spcPts val="600"/>
              </a:spcBef>
              <a:spcAft>
                <a:spcPts val="0"/>
              </a:spcAft>
              <a:buSzPts val="3000"/>
              <a:buNone/>
            </a:pPr>
            <a:endParaRPr dirty="0"/>
          </a:p>
        </p:txBody>
      </p:sp>
      <p:sp>
        <p:nvSpPr>
          <p:cNvPr id="130" name="Google Shape;130;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31" name="Google Shape;131;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32" name="Google Shape;132;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Abstract</a:t>
            </a:r>
            <a:endParaRPr sz="2800"/>
          </a:p>
        </p:txBody>
      </p:sp>
      <p:sp>
        <p:nvSpPr>
          <p:cNvPr id="138" name="Google Shape;138;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US" sz="2000" dirty="0">
                <a:solidFill>
                  <a:srgbClr val="000000"/>
                </a:solidFill>
              </a:rPr>
              <a:t>This paper explores the integration of Internet of Things (IoT) technology in agriculture, focusing on an IoT-based crop monitoring, growth detection, and management system. The system utilizes various sensors, including soil moisture, temperature, humidity, light, pH, and nutrient sensors to collect real-time data on crop conditions. Additionally, the system incorporates other plant growth detection sensors to monitor and analyze the growth stages of crops and other surrounding vegetation.</a:t>
            </a:r>
          </a:p>
          <a:p>
            <a:pPr marL="469900" marR="0" lvl="0" indent="-419100" algn="l" rtl="0">
              <a:lnSpc>
                <a:spcPct val="100000"/>
              </a:lnSpc>
              <a:spcBef>
                <a:spcPts val="0"/>
              </a:spcBef>
              <a:spcAft>
                <a:spcPts val="0"/>
              </a:spcAft>
              <a:buClr>
                <a:srgbClr val="CC0000"/>
              </a:buClr>
              <a:buSzPts val="2400"/>
              <a:buFont typeface="Noto Sans Symbols"/>
              <a:buChar char="□"/>
            </a:pPr>
            <a:r>
              <a:rPr lang="en-US" sz="2000" dirty="0">
                <a:solidFill>
                  <a:srgbClr val="000000"/>
                </a:solidFill>
              </a:rPr>
              <a:t>The implementation process involves needs assessment, system design, installation, data integration, analysis, and continuous monitoring and maintenance. The integration of plant growth detection provides enhanced insights into overall crop health and helps optimize management practices by identifying abnormal growth patterns at early stages.</a:t>
            </a:r>
            <a:endParaRPr sz="2000" dirty="0"/>
          </a:p>
        </p:txBody>
      </p:sp>
      <p:sp>
        <p:nvSpPr>
          <p:cNvPr id="139" name="Google Shape;13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40" name="Google Shape;14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41" name="Google Shape;14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a:p>
        </p:txBody>
      </p:sp>
      <p:sp>
        <p:nvSpPr>
          <p:cNvPr id="147" name="Google Shape;147;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48" name="Google Shape;148;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Noto Sans Symbols</vt:lpstr>
      <vt:lpstr>Verdana</vt:lpstr>
      <vt:lpstr>Profile</vt:lpstr>
      <vt:lpstr>PowerPoint Presentation</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Mohana Prasath G</cp:lastModifiedBy>
  <cp:revision>1</cp:revision>
  <dcterms:created xsi:type="dcterms:W3CDTF">2023-08-03T04:32:32Z</dcterms:created>
  <dcterms:modified xsi:type="dcterms:W3CDTF">2024-10-22T03:57:05Z</dcterms:modified>
</cp:coreProperties>
</file>