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7" r:id="rId3"/>
    <p:sldId id="281" r:id="rId4"/>
    <p:sldId id="259" r:id="rId5"/>
    <p:sldId id="283" r:id="rId6"/>
    <p:sldId id="279" r:id="rId7"/>
    <p:sldId id="265" r:id="rId8"/>
    <p:sldId id="264" r:id="rId9"/>
    <p:sldId id="266" r:id="rId10"/>
    <p:sldId id="282" r:id="rId11"/>
    <p:sldId id="267" r:id="rId12"/>
    <p:sldId id="268" r:id="rId13"/>
    <p:sldId id="269"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E16AF2-B932-4E90-814C-A3294FCE07FD}" v="339" dt="2024-02-16T09:18:21.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9" autoAdjust="0"/>
    <p:restoredTop sz="94660"/>
  </p:normalViewPr>
  <p:slideViewPr>
    <p:cSldViewPr snapToGrid="0">
      <p:cViewPr varScale="1">
        <p:scale>
          <a:sx n="82" d="100"/>
          <a:sy n="82" d="100"/>
        </p:scale>
        <p:origin x="89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CE1D-DEA4-4172-C083-B65E7F04BC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40C2B4-F410-B34F-FCFA-4D367382F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E23ED7-9D4A-0FEB-B19D-EF48FFC82FC3}"/>
              </a:ext>
            </a:extLst>
          </p:cNvPr>
          <p:cNvSpPr>
            <a:spLocks noGrp="1"/>
          </p:cNvSpPr>
          <p:nvPr>
            <p:ph type="dt" sz="half" idx="10"/>
          </p:nvPr>
        </p:nvSpPr>
        <p:spPr/>
        <p:txBody>
          <a:bodyPr/>
          <a:lstStyle/>
          <a:p>
            <a:fld id="{BD239900-5CDC-4EC2-9D6B-B5610E435681}" type="datetimeFigureOut">
              <a:rPr lang="en-IN" smtClean="0"/>
              <a:t>25-03-2024</a:t>
            </a:fld>
            <a:endParaRPr lang="en-IN"/>
          </a:p>
        </p:txBody>
      </p:sp>
      <p:sp>
        <p:nvSpPr>
          <p:cNvPr id="5" name="Footer Placeholder 4">
            <a:extLst>
              <a:ext uri="{FF2B5EF4-FFF2-40B4-BE49-F238E27FC236}">
                <a16:creationId xmlns:a16="http://schemas.microsoft.com/office/drawing/2014/main" id="{597EA24D-1F59-F717-62C4-B0F7AB15D1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4CE1C-1AF1-6D67-AE10-34F7BE9A8C12}"/>
              </a:ext>
            </a:extLst>
          </p:cNvPr>
          <p:cNvSpPr>
            <a:spLocks noGrp="1"/>
          </p:cNvSpPr>
          <p:nvPr>
            <p:ph type="sldNum" sz="quarter" idx="12"/>
          </p:nvPr>
        </p:nvSpPr>
        <p:spPr/>
        <p:txBody>
          <a:bodyPr/>
          <a:lstStyle/>
          <a:p>
            <a:fld id="{E042411B-AA31-442F-96AA-97C1831F6CBE}" type="slidenum">
              <a:rPr lang="en-IN" smtClean="0"/>
              <a:t>‹#›</a:t>
            </a:fld>
            <a:endParaRPr lang="en-IN"/>
          </a:p>
        </p:txBody>
      </p:sp>
    </p:spTree>
    <p:extLst>
      <p:ext uri="{BB962C8B-B14F-4D97-AF65-F5344CB8AC3E}">
        <p14:creationId xmlns:p14="http://schemas.microsoft.com/office/powerpoint/2010/main" val="31793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7A0B-67F6-10F3-D3F0-529430A660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58C045-F337-D446-3C8D-A400CE907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1E4699-C635-E450-3FB3-CB6FC3301375}"/>
              </a:ext>
            </a:extLst>
          </p:cNvPr>
          <p:cNvSpPr>
            <a:spLocks noGrp="1"/>
          </p:cNvSpPr>
          <p:nvPr>
            <p:ph type="dt" sz="half" idx="10"/>
          </p:nvPr>
        </p:nvSpPr>
        <p:spPr/>
        <p:txBody>
          <a:bodyPr/>
          <a:lstStyle/>
          <a:p>
            <a:fld id="{BD239900-5CDC-4EC2-9D6B-B5610E435681}" type="datetimeFigureOut">
              <a:rPr lang="en-IN" smtClean="0"/>
              <a:t>25-03-2024</a:t>
            </a:fld>
            <a:endParaRPr lang="en-IN"/>
          </a:p>
        </p:txBody>
      </p:sp>
      <p:sp>
        <p:nvSpPr>
          <p:cNvPr id="5" name="Footer Placeholder 4">
            <a:extLst>
              <a:ext uri="{FF2B5EF4-FFF2-40B4-BE49-F238E27FC236}">
                <a16:creationId xmlns:a16="http://schemas.microsoft.com/office/drawing/2014/main" id="{643FF544-448A-1064-8A0D-E0EB81F11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DE406-39C8-3E84-AA50-F45B9DB5B997}"/>
              </a:ext>
            </a:extLst>
          </p:cNvPr>
          <p:cNvSpPr>
            <a:spLocks noGrp="1"/>
          </p:cNvSpPr>
          <p:nvPr>
            <p:ph type="sldNum" sz="quarter" idx="12"/>
          </p:nvPr>
        </p:nvSpPr>
        <p:spPr/>
        <p:txBody>
          <a:bodyPr/>
          <a:lstStyle/>
          <a:p>
            <a:fld id="{E042411B-AA31-442F-96AA-97C1831F6CBE}" type="slidenum">
              <a:rPr lang="en-IN" smtClean="0"/>
              <a:t>‹#›</a:t>
            </a:fld>
            <a:endParaRPr lang="en-IN"/>
          </a:p>
        </p:txBody>
      </p:sp>
    </p:spTree>
    <p:extLst>
      <p:ext uri="{BB962C8B-B14F-4D97-AF65-F5344CB8AC3E}">
        <p14:creationId xmlns:p14="http://schemas.microsoft.com/office/powerpoint/2010/main" val="341543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A87F8-BF6F-F51A-F58E-28E33B340E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8AB6F4-3F19-4781-71D2-C0D393F07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665B8C-FD20-8667-9DC7-4B70AD540CDF}"/>
              </a:ext>
            </a:extLst>
          </p:cNvPr>
          <p:cNvSpPr>
            <a:spLocks noGrp="1"/>
          </p:cNvSpPr>
          <p:nvPr>
            <p:ph type="dt" sz="half" idx="10"/>
          </p:nvPr>
        </p:nvSpPr>
        <p:spPr/>
        <p:txBody>
          <a:bodyPr/>
          <a:lstStyle/>
          <a:p>
            <a:fld id="{BD239900-5CDC-4EC2-9D6B-B5610E435681}" type="datetimeFigureOut">
              <a:rPr lang="en-IN" smtClean="0"/>
              <a:t>25-03-2024</a:t>
            </a:fld>
            <a:endParaRPr lang="en-IN"/>
          </a:p>
        </p:txBody>
      </p:sp>
      <p:sp>
        <p:nvSpPr>
          <p:cNvPr id="5" name="Footer Placeholder 4">
            <a:extLst>
              <a:ext uri="{FF2B5EF4-FFF2-40B4-BE49-F238E27FC236}">
                <a16:creationId xmlns:a16="http://schemas.microsoft.com/office/drawing/2014/main" id="{2784585F-3F4B-1974-80E5-D21060A64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A20C1A-F2E6-0BF8-3CE9-1AB303836A83}"/>
              </a:ext>
            </a:extLst>
          </p:cNvPr>
          <p:cNvSpPr>
            <a:spLocks noGrp="1"/>
          </p:cNvSpPr>
          <p:nvPr>
            <p:ph type="sldNum" sz="quarter" idx="12"/>
          </p:nvPr>
        </p:nvSpPr>
        <p:spPr/>
        <p:txBody>
          <a:bodyPr/>
          <a:lstStyle/>
          <a:p>
            <a:fld id="{E042411B-AA31-442F-96AA-97C1831F6CBE}" type="slidenum">
              <a:rPr lang="en-IN" smtClean="0"/>
              <a:t>‹#›</a:t>
            </a:fld>
            <a:endParaRPr lang="en-IN"/>
          </a:p>
        </p:txBody>
      </p:sp>
    </p:spTree>
    <p:extLst>
      <p:ext uri="{BB962C8B-B14F-4D97-AF65-F5344CB8AC3E}">
        <p14:creationId xmlns:p14="http://schemas.microsoft.com/office/powerpoint/2010/main" val="131789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32D7-D9B1-860B-6B92-514302E57A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F62E80-34EB-4C16-9EDB-F3CE59849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CFAC70-8855-11F7-3B86-98B0D59355D2}"/>
              </a:ext>
            </a:extLst>
          </p:cNvPr>
          <p:cNvSpPr>
            <a:spLocks noGrp="1"/>
          </p:cNvSpPr>
          <p:nvPr>
            <p:ph type="dt" sz="half" idx="10"/>
          </p:nvPr>
        </p:nvSpPr>
        <p:spPr/>
        <p:txBody>
          <a:bodyPr/>
          <a:lstStyle/>
          <a:p>
            <a:fld id="{BD239900-5CDC-4EC2-9D6B-B5610E435681}" type="datetimeFigureOut">
              <a:rPr lang="en-IN" smtClean="0"/>
              <a:t>25-03-2024</a:t>
            </a:fld>
            <a:endParaRPr lang="en-IN"/>
          </a:p>
        </p:txBody>
      </p:sp>
      <p:sp>
        <p:nvSpPr>
          <p:cNvPr id="5" name="Footer Placeholder 4">
            <a:extLst>
              <a:ext uri="{FF2B5EF4-FFF2-40B4-BE49-F238E27FC236}">
                <a16:creationId xmlns:a16="http://schemas.microsoft.com/office/drawing/2014/main" id="{7A77F3C6-45D8-013C-0169-0463D884D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64396-B399-B60F-A4AB-8238843A9A6C}"/>
              </a:ext>
            </a:extLst>
          </p:cNvPr>
          <p:cNvSpPr>
            <a:spLocks noGrp="1"/>
          </p:cNvSpPr>
          <p:nvPr>
            <p:ph type="sldNum" sz="quarter" idx="12"/>
          </p:nvPr>
        </p:nvSpPr>
        <p:spPr/>
        <p:txBody>
          <a:bodyPr/>
          <a:lstStyle/>
          <a:p>
            <a:fld id="{E042411B-AA31-442F-96AA-97C1831F6CBE}" type="slidenum">
              <a:rPr lang="en-IN" smtClean="0"/>
              <a:t>‹#›</a:t>
            </a:fld>
            <a:endParaRPr lang="en-IN"/>
          </a:p>
        </p:txBody>
      </p:sp>
    </p:spTree>
    <p:extLst>
      <p:ext uri="{BB962C8B-B14F-4D97-AF65-F5344CB8AC3E}">
        <p14:creationId xmlns:p14="http://schemas.microsoft.com/office/powerpoint/2010/main" val="422596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9461-442C-0DC9-1C08-CA069227D6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91C0EC-B3AA-A793-F9CD-5388FF036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8142B2-C760-0FDA-F613-F32627D7B9E9}"/>
              </a:ext>
            </a:extLst>
          </p:cNvPr>
          <p:cNvSpPr>
            <a:spLocks noGrp="1"/>
          </p:cNvSpPr>
          <p:nvPr>
            <p:ph type="dt" sz="half" idx="10"/>
          </p:nvPr>
        </p:nvSpPr>
        <p:spPr/>
        <p:txBody>
          <a:bodyPr/>
          <a:lstStyle/>
          <a:p>
            <a:fld id="{BD239900-5CDC-4EC2-9D6B-B5610E435681}" type="datetimeFigureOut">
              <a:rPr lang="en-IN" smtClean="0"/>
              <a:t>25-03-2024</a:t>
            </a:fld>
            <a:endParaRPr lang="en-IN"/>
          </a:p>
        </p:txBody>
      </p:sp>
      <p:sp>
        <p:nvSpPr>
          <p:cNvPr id="5" name="Footer Placeholder 4">
            <a:extLst>
              <a:ext uri="{FF2B5EF4-FFF2-40B4-BE49-F238E27FC236}">
                <a16:creationId xmlns:a16="http://schemas.microsoft.com/office/drawing/2014/main" id="{ED81DB52-1162-C0AD-8A27-BDD68AAF90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E32C9F-5942-08AE-DE81-9B3D01DFA991}"/>
              </a:ext>
            </a:extLst>
          </p:cNvPr>
          <p:cNvSpPr>
            <a:spLocks noGrp="1"/>
          </p:cNvSpPr>
          <p:nvPr>
            <p:ph type="sldNum" sz="quarter" idx="12"/>
          </p:nvPr>
        </p:nvSpPr>
        <p:spPr/>
        <p:txBody>
          <a:bodyPr/>
          <a:lstStyle/>
          <a:p>
            <a:fld id="{E042411B-AA31-442F-96AA-97C1831F6CBE}" type="slidenum">
              <a:rPr lang="en-IN" smtClean="0"/>
              <a:t>‹#›</a:t>
            </a:fld>
            <a:endParaRPr lang="en-IN"/>
          </a:p>
        </p:txBody>
      </p:sp>
    </p:spTree>
    <p:extLst>
      <p:ext uri="{BB962C8B-B14F-4D97-AF65-F5344CB8AC3E}">
        <p14:creationId xmlns:p14="http://schemas.microsoft.com/office/powerpoint/2010/main" val="177200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D43B-B669-7CF7-F422-B34183E711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C8041F-7C87-F70A-01B2-92532487A1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8C9F33-B52A-8077-0D8F-AADBEE152C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2C6BB5-164E-D9B7-8871-D9B8D8BC4433}"/>
              </a:ext>
            </a:extLst>
          </p:cNvPr>
          <p:cNvSpPr>
            <a:spLocks noGrp="1"/>
          </p:cNvSpPr>
          <p:nvPr>
            <p:ph type="dt" sz="half" idx="10"/>
          </p:nvPr>
        </p:nvSpPr>
        <p:spPr/>
        <p:txBody>
          <a:bodyPr/>
          <a:lstStyle/>
          <a:p>
            <a:fld id="{BD239900-5CDC-4EC2-9D6B-B5610E435681}" type="datetimeFigureOut">
              <a:rPr lang="en-IN" smtClean="0"/>
              <a:t>25-03-2024</a:t>
            </a:fld>
            <a:endParaRPr lang="en-IN"/>
          </a:p>
        </p:txBody>
      </p:sp>
      <p:sp>
        <p:nvSpPr>
          <p:cNvPr id="6" name="Footer Placeholder 5">
            <a:extLst>
              <a:ext uri="{FF2B5EF4-FFF2-40B4-BE49-F238E27FC236}">
                <a16:creationId xmlns:a16="http://schemas.microsoft.com/office/drawing/2014/main" id="{0061C11E-AC77-BA03-153B-F0C0A35B23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674B06-F7BE-6F47-87CA-989F847656AE}"/>
              </a:ext>
            </a:extLst>
          </p:cNvPr>
          <p:cNvSpPr>
            <a:spLocks noGrp="1"/>
          </p:cNvSpPr>
          <p:nvPr>
            <p:ph type="sldNum" sz="quarter" idx="12"/>
          </p:nvPr>
        </p:nvSpPr>
        <p:spPr/>
        <p:txBody>
          <a:bodyPr/>
          <a:lstStyle/>
          <a:p>
            <a:fld id="{E042411B-AA31-442F-96AA-97C1831F6CBE}" type="slidenum">
              <a:rPr lang="en-IN" smtClean="0"/>
              <a:t>‹#›</a:t>
            </a:fld>
            <a:endParaRPr lang="en-IN"/>
          </a:p>
        </p:txBody>
      </p:sp>
    </p:spTree>
    <p:extLst>
      <p:ext uri="{BB962C8B-B14F-4D97-AF65-F5344CB8AC3E}">
        <p14:creationId xmlns:p14="http://schemas.microsoft.com/office/powerpoint/2010/main" val="306862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4F04-0CE9-247E-925C-DA7BA3861A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C220AF-F4F7-1BF0-6397-30A2E7A8A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BF242-3783-BF42-504E-AD7F354DB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DF580E-7ED5-3519-CD9B-94058F62A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E05C8D-B607-0ADA-ABED-EE4F3C745B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9AEC02-B24A-66BF-9170-6F775DF22E39}"/>
              </a:ext>
            </a:extLst>
          </p:cNvPr>
          <p:cNvSpPr>
            <a:spLocks noGrp="1"/>
          </p:cNvSpPr>
          <p:nvPr>
            <p:ph type="dt" sz="half" idx="10"/>
          </p:nvPr>
        </p:nvSpPr>
        <p:spPr/>
        <p:txBody>
          <a:bodyPr/>
          <a:lstStyle/>
          <a:p>
            <a:fld id="{BD239900-5CDC-4EC2-9D6B-B5610E435681}" type="datetimeFigureOut">
              <a:rPr lang="en-IN" smtClean="0"/>
              <a:t>25-03-2024</a:t>
            </a:fld>
            <a:endParaRPr lang="en-IN"/>
          </a:p>
        </p:txBody>
      </p:sp>
      <p:sp>
        <p:nvSpPr>
          <p:cNvPr id="8" name="Footer Placeholder 7">
            <a:extLst>
              <a:ext uri="{FF2B5EF4-FFF2-40B4-BE49-F238E27FC236}">
                <a16:creationId xmlns:a16="http://schemas.microsoft.com/office/drawing/2014/main" id="{8035DF2E-66C0-CE4C-0046-B8F571EB94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C01B6D-C9C4-AF64-7A4E-C554F7580605}"/>
              </a:ext>
            </a:extLst>
          </p:cNvPr>
          <p:cNvSpPr>
            <a:spLocks noGrp="1"/>
          </p:cNvSpPr>
          <p:nvPr>
            <p:ph type="sldNum" sz="quarter" idx="12"/>
          </p:nvPr>
        </p:nvSpPr>
        <p:spPr/>
        <p:txBody>
          <a:bodyPr/>
          <a:lstStyle/>
          <a:p>
            <a:fld id="{E042411B-AA31-442F-96AA-97C1831F6CBE}" type="slidenum">
              <a:rPr lang="en-IN" smtClean="0"/>
              <a:t>‹#›</a:t>
            </a:fld>
            <a:endParaRPr lang="en-IN"/>
          </a:p>
        </p:txBody>
      </p:sp>
    </p:spTree>
    <p:extLst>
      <p:ext uri="{BB962C8B-B14F-4D97-AF65-F5344CB8AC3E}">
        <p14:creationId xmlns:p14="http://schemas.microsoft.com/office/powerpoint/2010/main" val="2218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8A33-C8D2-B36D-F377-C4F1F9924A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6DF309-520A-EEB8-EFDF-33F04EBD4220}"/>
              </a:ext>
            </a:extLst>
          </p:cNvPr>
          <p:cNvSpPr>
            <a:spLocks noGrp="1"/>
          </p:cNvSpPr>
          <p:nvPr>
            <p:ph type="dt" sz="half" idx="10"/>
          </p:nvPr>
        </p:nvSpPr>
        <p:spPr/>
        <p:txBody>
          <a:bodyPr/>
          <a:lstStyle/>
          <a:p>
            <a:fld id="{BD239900-5CDC-4EC2-9D6B-B5610E435681}" type="datetimeFigureOut">
              <a:rPr lang="en-IN" smtClean="0"/>
              <a:t>25-03-2024</a:t>
            </a:fld>
            <a:endParaRPr lang="en-IN"/>
          </a:p>
        </p:txBody>
      </p:sp>
      <p:sp>
        <p:nvSpPr>
          <p:cNvPr id="4" name="Footer Placeholder 3">
            <a:extLst>
              <a:ext uri="{FF2B5EF4-FFF2-40B4-BE49-F238E27FC236}">
                <a16:creationId xmlns:a16="http://schemas.microsoft.com/office/drawing/2014/main" id="{BBC89EE4-6827-1D0F-0E85-B00AEF86A4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80316A-7AB4-400F-09DA-C00A746BF157}"/>
              </a:ext>
            </a:extLst>
          </p:cNvPr>
          <p:cNvSpPr>
            <a:spLocks noGrp="1"/>
          </p:cNvSpPr>
          <p:nvPr>
            <p:ph type="sldNum" sz="quarter" idx="12"/>
          </p:nvPr>
        </p:nvSpPr>
        <p:spPr/>
        <p:txBody>
          <a:bodyPr/>
          <a:lstStyle/>
          <a:p>
            <a:fld id="{E042411B-AA31-442F-96AA-97C1831F6CBE}" type="slidenum">
              <a:rPr lang="en-IN" smtClean="0"/>
              <a:t>‹#›</a:t>
            </a:fld>
            <a:endParaRPr lang="en-IN"/>
          </a:p>
        </p:txBody>
      </p:sp>
    </p:spTree>
    <p:extLst>
      <p:ext uri="{BB962C8B-B14F-4D97-AF65-F5344CB8AC3E}">
        <p14:creationId xmlns:p14="http://schemas.microsoft.com/office/powerpoint/2010/main" val="27108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92E27-BA1F-FCA9-CDE9-8CFB1D45A9B1}"/>
              </a:ext>
            </a:extLst>
          </p:cNvPr>
          <p:cNvSpPr>
            <a:spLocks noGrp="1"/>
          </p:cNvSpPr>
          <p:nvPr>
            <p:ph type="dt" sz="half" idx="10"/>
          </p:nvPr>
        </p:nvSpPr>
        <p:spPr/>
        <p:txBody>
          <a:bodyPr/>
          <a:lstStyle/>
          <a:p>
            <a:fld id="{BD239900-5CDC-4EC2-9D6B-B5610E435681}" type="datetimeFigureOut">
              <a:rPr lang="en-IN" smtClean="0"/>
              <a:t>25-03-2024</a:t>
            </a:fld>
            <a:endParaRPr lang="en-IN"/>
          </a:p>
        </p:txBody>
      </p:sp>
      <p:sp>
        <p:nvSpPr>
          <p:cNvPr id="3" name="Footer Placeholder 2">
            <a:extLst>
              <a:ext uri="{FF2B5EF4-FFF2-40B4-BE49-F238E27FC236}">
                <a16:creationId xmlns:a16="http://schemas.microsoft.com/office/drawing/2014/main" id="{5E30FB58-FBA2-1580-76E5-084F25819B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60C77C-F9BE-10DE-37B9-97B04D7FDB63}"/>
              </a:ext>
            </a:extLst>
          </p:cNvPr>
          <p:cNvSpPr>
            <a:spLocks noGrp="1"/>
          </p:cNvSpPr>
          <p:nvPr>
            <p:ph type="sldNum" sz="quarter" idx="12"/>
          </p:nvPr>
        </p:nvSpPr>
        <p:spPr/>
        <p:txBody>
          <a:bodyPr/>
          <a:lstStyle/>
          <a:p>
            <a:fld id="{E042411B-AA31-442F-96AA-97C1831F6CBE}" type="slidenum">
              <a:rPr lang="en-IN" smtClean="0"/>
              <a:t>‹#›</a:t>
            </a:fld>
            <a:endParaRPr lang="en-IN"/>
          </a:p>
        </p:txBody>
      </p:sp>
    </p:spTree>
    <p:extLst>
      <p:ext uri="{BB962C8B-B14F-4D97-AF65-F5344CB8AC3E}">
        <p14:creationId xmlns:p14="http://schemas.microsoft.com/office/powerpoint/2010/main" val="329742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8AD1-DF14-16E0-F434-F5B3C3673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ADF068-2C88-10B5-E72B-4AF6EFAC6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B74A12-BAB9-5A31-C6A3-14DA99740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8D915-D724-B93A-A8BB-19F1CD281556}"/>
              </a:ext>
            </a:extLst>
          </p:cNvPr>
          <p:cNvSpPr>
            <a:spLocks noGrp="1"/>
          </p:cNvSpPr>
          <p:nvPr>
            <p:ph type="dt" sz="half" idx="10"/>
          </p:nvPr>
        </p:nvSpPr>
        <p:spPr/>
        <p:txBody>
          <a:bodyPr/>
          <a:lstStyle/>
          <a:p>
            <a:fld id="{BD239900-5CDC-4EC2-9D6B-B5610E435681}" type="datetimeFigureOut">
              <a:rPr lang="en-IN" smtClean="0"/>
              <a:t>25-03-2024</a:t>
            </a:fld>
            <a:endParaRPr lang="en-IN"/>
          </a:p>
        </p:txBody>
      </p:sp>
      <p:sp>
        <p:nvSpPr>
          <p:cNvPr id="6" name="Footer Placeholder 5">
            <a:extLst>
              <a:ext uri="{FF2B5EF4-FFF2-40B4-BE49-F238E27FC236}">
                <a16:creationId xmlns:a16="http://schemas.microsoft.com/office/drawing/2014/main" id="{78428B6D-612B-F14D-1A91-F00F06CBEB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E0F95B-912F-92F9-4530-32AFA0B1C670}"/>
              </a:ext>
            </a:extLst>
          </p:cNvPr>
          <p:cNvSpPr>
            <a:spLocks noGrp="1"/>
          </p:cNvSpPr>
          <p:nvPr>
            <p:ph type="sldNum" sz="quarter" idx="12"/>
          </p:nvPr>
        </p:nvSpPr>
        <p:spPr/>
        <p:txBody>
          <a:bodyPr/>
          <a:lstStyle/>
          <a:p>
            <a:fld id="{E042411B-AA31-442F-96AA-97C1831F6CBE}" type="slidenum">
              <a:rPr lang="en-IN" smtClean="0"/>
              <a:t>‹#›</a:t>
            </a:fld>
            <a:endParaRPr lang="en-IN"/>
          </a:p>
        </p:txBody>
      </p:sp>
    </p:spTree>
    <p:extLst>
      <p:ext uri="{BB962C8B-B14F-4D97-AF65-F5344CB8AC3E}">
        <p14:creationId xmlns:p14="http://schemas.microsoft.com/office/powerpoint/2010/main" val="51485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05CA-FCBD-49A3-FA16-853982C67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073C3B-000A-C770-4C6F-B1A2F85BF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B72568-D4A7-0D28-5417-1328B94CC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2FD01-EF43-C002-1553-CCB0D6D9E0C2}"/>
              </a:ext>
            </a:extLst>
          </p:cNvPr>
          <p:cNvSpPr>
            <a:spLocks noGrp="1"/>
          </p:cNvSpPr>
          <p:nvPr>
            <p:ph type="dt" sz="half" idx="10"/>
          </p:nvPr>
        </p:nvSpPr>
        <p:spPr/>
        <p:txBody>
          <a:bodyPr/>
          <a:lstStyle/>
          <a:p>
            <a:fld id="{BD239900-5CDC-4EC2-9D6B-B5610E435681}" type="datetimeFigureOut">
              <a:rPr lang="en-IN" smtClean="0"/>
              <a:t>25-03-2024</a:t>
            </a:fld>
            <a:endParaRPr lang="en-IN"/>
          </a:p>
        </p:txBody>
      </p:sp>
      <p:sp>
        <p:nvSpPr>
          <p:cNvPr id="6" name="Footer Placeholder 5">
            <a:extLst>
              <a:ext uri="{FF2B5EF4-FFF2-40B4-BE49-F238E27FC236}">
                <a16:creationId xmlns:a16="http://schemas.microsoft.com/office/drawing/2014/main" id="{C2A45042-0CA8-FD65-BFE2-371F51E214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235759-14B3-94CA-8060-067FF6377B4F}"/>
              </a:ext>
            </a:extLst>
          </p:cNvPr>
          <p:cNvSpPr>
            <a:spLocks noGrp="1"/>
          </p:cNvSpPr>
          <p:nvPr>
            <p:ph type="sldNum" sz="quarter" idx="12"/>
          </p:nvPr>
        </p:nvSpPr>
        <p:spPr/>
        <p:txBody>
          <a:bodyPr/>
          <a:lstStyle/>
          <a:p>
            <a:fld id="{E042411B-AA31-442F-96AA-97C1831F6CBE}" type="slidenum">
              <a:rPr lang="en-IN" smtClean="0"/>
              <a:t>‹#›</a:t>
            </a:fld>
            <a:endParaRPr lang="en-IN"/>
          </a:p>
        </p:txBody>
      </p:sp>
    </p:spTree>
    <p:extLst>
      <p:ext uri="{BB962C8B-B14F-4D97-AF65-F5344CB8AC3E}">
        <p14:creationId xmlns:p14="http://schemas.microsoft.com/office/powerpoint/2010/main" val="113357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F06A0-2FB2-56D1-52C7-8838F4CCA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E885ED-9D83-4B9C-92CA-8A1D3AE96B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4F02BC-6B8D-0B7D-DCBE-373A7B415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39900-5CDC-4EC2-9D6B-B5610E435681}" type="datetimeFigureOut">
              <a:rPr lang="en-IN" smtClean="0"/>
              <a:t>25-03-2024</a:t>
            </a:fld>
            <a:endParaRPr lang="en-IN"/>
          </a:p>
        </p:txBody>
      </p:sp>
      <p:sp>
        <p:nvSpPr>
          <p:cNvPr id="5" name="Footer Placeholder 4">
            <a:extLst>
              <a:ext uri="{FF2B5EF4-FFF2-40B4-BE49-F238E27FC236}">
                <a16:creationId xmlns:a16="http://schemas.microsoft.com/office/drawing/2014/main" id="{50C534EC-AD46-263E-4A92-AA1ED6ED1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B36926-7896-5D5A-613B-870E14643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2411B-AA31-442F-96AA-97C1831F6CBE}" type="slidenum">
              <a:rPr lang="en-IN" smtClean="0"/>
              <a:t>‹#›</a:t>
            </a:fld>
            <a:endParaRPr lang="en-IN"/>
          </a:p>
        </p:txBody>
      </p:sp>
    </p:spTree>
    <p:extLst>
      <p:ext uri="{BB962C8B-B14F-4D97-AF65-F5344CB8AC3E}">
        <p14:creationId xmlns:p14="http://schemas.microsoft.com/office/powerpoint/2010/main" val="3071316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shishpatel26/Market-Basket-Analysis/blob/master/Data/store_data.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B826-E20D-1513-51EB-E553C89C4F6D}"/>
              </a:ext>
            </a:extLst>
          </p:cNvPr>
          <p:cNvSpPr>
            <a:spLocks noGrp="1"/>
          </p:cNvSpPr>
          <p:nvPr>
            <p:ph type="title"/>
          </p:nvPr>
        </p:nvSpPr>
        <p:spPr/>
        <p:txBody>
          <a:bodyPr>
            <a:noAutofit/>
          </a:bodyPr>
          <a:lstStyle/>
          <a:p>
            <a:pPr algn="ctr"/>
            <a:r>
              <a:rPr kumimoji="0" lang="en-US" sz="2400" b="1" i="0" u="none" strike="noStrike" kern="1200" cap="all" spc="0" normalizeH="0" baseline="0" noProof="0" dirty="0">
                <a:ln w="9000" cmpd="sng">
                  <a:solidFill>
                    <a:prstClr val="black"/>
                  </a:solidFill>
                  <a:prstDash val="solid"/>
                </a:ln>
                <a:solidFill>
                  <a:prstClr val="black"/>
                </a:solidFill>
                <a:effectLst>
                  <a:reflection blurRad="12700" stA="28000" endPos="45000" dist="1000" dir="5400000" sy="-100000" algn="bl" rotWithShape="0"/>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all" spc="0" normalizeH="0" baseline="0" noProof="0" dirty="0">
                <a:ln w="9000" cmpd="sng">
                  <a:solidFill>
                    <a:prstClr val="black"/>
                  </a:solidFill>
                  <a:prstDash val="solid"/>
                </a:ln>
                <a:solidFill>
                  <a:prstClr val="black">
                    <a:lumMod val="95000"/>
                    <a:lumOff val="5000"/>
                  </a:prstClr>
                </a:solidFill>
                <a:effectLst>
                  <a:reflection blurRad="12700" stA="28000" endPos="45000" dist="1000" dir="5400000" sy="-100000" algn="bl" rotWithShape="0"/>
                </a:effectLst>
                <a:uLnTx/>
                <a:uFillTx/>
                <a:latin typeface="Times New Roman" panose="02020603050405020304" pitchFamily="18" charset="0"/>
                <a:ea typeface="+mn-ea"/>
                <a:cs typeface="Times New Roman" panose="02020603050405020304" pitchFamily="18" charset="0"/>
              </a:rPr>
              <a:t>JAWAHARLAL NEHRU  TECHNOLOGICAL UNIVERSITY ANANTAPUR</a:t>
            </a:r>
            <a:br>
              <a:rPr kumimoji="0" lang="en-US" sz="2400" b="1" i="0" u="none" strike="noStrike" kern="1200" cap="all" spc="0" normalizeH="0" baseline="0" noProof="0" dirty="0">
                <a:ln w="9000" cmpd="sng">
                  <a:solidFill>
                    <a:prstClr val="black"/>
                  </a:solidFill>
                  <a:prstDash val="solid"/>
                </a:ln>
                <a:solidFill>
                  <a:prstClr val="black">
                    <a:lumMod val="95000"/>
                    <a:lumOff val="5000"/>
                  </a:prstClr>
                </a:solidFill>
                <a:effectLst>
                  <a:reflection blurRad="12700" stA="28000" endPos="45000" dist="1000" dir="5400000" sy="-100000" algn="bl" rotWithShape="0"/>
                </a:effectLst>
                <a:uLnTx/>
                <a:uFillTx/>
                <a:latin typeface="Times New Roman" panose="02020603050405020304" pitchFamily="18" charset="0"/>
                <a:ea typeface="+mn-ea"/>
                <a:cs typeface="Times New Roman" panose="02020603050405020304" pitchFamily="18" charset="0"/>
              </a:rPr>
            </a:br>
            <a:r>
              <a:rPr kumimoji="0" lang="en-US" sz="2400" b="1" i="0" u="none" strike="noStrike" kern="1200" cap="all" spc="0" normalizeH="0" baseline="0" noProof="0" dirty="0">
                <a:ln w="9000" cmpd="sng">
                  <a:solidFill>
                    <a:prstClr val="black"/>
                  </a:solidFill>
                  <a:prstDash val="solid"/>
                </a:ln>
                <a:solidFill>
                  <a:prstClr val="black">
                    <a:lumMod val="95000"/>
                    <a:lumOff val="5000"/>
                  </a:prstClr>
                </a:solidFill>
                <a:effectLst>
                  <a:reflection blurRad="12700" stA="28000" endPos="45000" dist="1000" dir="5400000" sy="-100000" algn="bl" rotWithShape="0"/>
                </a:effectLst>
                <a:uLnTx/>
                <a:uFillTx/>
                <a:latin typeface="Times New Roman" panose="02020603050405020304" pitchFamily="18" charset="0"/>
                <a:ea typeface="+mn-ea"/>
                <a:cs typeface="Times New Roman" panose="02020603050405020304" pitchFamily="18" charset="0"/>
              </a:rPr>
              <a:t>ANANTHAPURAMU, AP, 515002</a:t>
            </a:r>
            <a:br>
              <a:rPr kumimoji="0" lang="en-US" sz="2400" b="1" i="0" u="none" strike="noStrike" kern="1200" cap="all" spc="0" normalizeH="0" baseline="0" noProof="0" dirty="0">
                <a:ln w="9000" cmpd="sng">
                  <a:solidFill>
                    <a:prstClr val="black"/>
                  </a:solidFill>
                  <a:prstDash val="solid"/>
                </a:ln>
                <a:solidFill>
                  <a:prstClr val="black">
                    <a:lumMod val="95000"/>
                    <a:lumOff val="5000"/>
                  </a:prstClr>
                </a:solidFill>
                <a:effectLst>
                  <a:reflection blurRad="12700" stA="28000" endPos="45000" dist="1000" dir="5400000" sy="-100000" algn="bl" rotWithShape="0"/>
                </a:effectLst>
                <a:uLnTx/>
                <a:uFillTx/>
                <a:latin typeface="Times New Roman" panose="02020603050405020304" pitchFamily="18" charset="0"/>
                <a:ea typeface="+mn-ea"/>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ED345B-76D5-5429-445E-57EA1FAF5D6D}"/>
              </a:ext>
            </a:extLst>
          </p:cNvPr>
          <p:cNvSpPr>
            <a:spLocks noGrp="1"/>
          </p:cNvSpPr>
          <p:nvPr>
            <p:ph idx="1"/>
          </p:nvPr>
        </p:nvSpPr>
        <p:spPr>
          <a:xfrm>
            <a:off x="752669" y="2883159"/>
            <a:ext cx="10515600" cy="3293804"/>
          </a:xfrm>
        </p:spPr>
        <p:txBody>
          <a:bodyPr>
            <a:normAutofit/>
          </a:bodyPr>
          <a:lstStyle/>
          <a:p>
            <a:pPr marL="0" indent="0">
              <a:buNone/>
            </a:pPr>
            <a:r>
              <a:rPr lang="en-US" sz="2000" b="1" cap="all" dirty="0">
                <a:ln w="9000" cmpd="sng">
                  <a:solidFill>
                    <a:srgbClr val="8064A2">
                      <a:shade val="50000"/>
                      <a:satMod val="120000"/>
                    </a:srgbClr>
                  </a:solidFill>
                  <a:prstDash val="solid"/>
                </a:ln>
                <a:solidFill>
                  <a:srgbClr val="002060"/>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			 School of management studies</a:t>
            </a:r>
          </a:p>
          <a:p>
            <a:pPr marL="0" indent="0">
              <a:buNone/>
            </a:pPr>
            <a:r>
              <a:rPr lang="en-US" sz="2000" b="1" cap="all" dirty="0">
                <a:ln w="9000" cmpd="sng">
                  <a:solidFill>
                    <a:srgbClr val="8064A2">
                      <a:shade val="50000"/>
                      <a:satMod val="120000"/>
                    </a:srgbClr>
                  </a:solidFill>
                  <a:prstDash val="solid"/>
                </a:ln>
                <a:solidFill>
                  <a:srgbClr val="002060"/>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			</a:t>
            </a:r>
          </a:p>
          <a:p>
            <a:pPr marL="0" indent="0" algn="ctr">
              <a:buNone/>
            </a:pPr>
            <a:r>
              <a:rPr lang="en-IN" sz="1600" kern="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b="1" kern="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 STUDY ON M</a:t>
            </a:r>
            <a:r>
              <a:rPr lang="en-IN" sz="2400" b="1" kern="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ARKET BASKET ANALYSIS USING PYTHON </a:t>
            </a:r>
            <a:r>
              <a:rPr lang="en-IN" sz="2400" b="1" kern="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AT SAI GOKUL SUPER BAZAR, PUTTAPARTHI</a:t>
            </a:r>
            <a:endParaRPr lang="en-US" sz="2000" b="1" dirty="0">
              <a:latin typeface="Times New Roman" panose="02020603050405020304" pitchFamily="18" charset="0"/>
              <a:cs typeface="Times New Roman" panose="02020603050405020304" pitchFamily="18" charset="0"/>
            </a:endParaRPr>
          </a:p>
          <a:p>
            <a:pPr marL="0" indent="0">
              <a:buNone/>
            </a:pPr>
            <a:endParaRPr lang="en-IN" sz="1000" b="1" dirty="0"/>
          </a:p>
          <a:p>
            <a:pPr marL="0" indent="0">
              <a:buNone/>
            </a:pPr>
            <a:endParaRPr lang="en-IN" sz="1800" dirty="0"/>
          </a:p>
          <a:p>
            <a:endParaRPr lang="en-IN" dirty="0"/>
          </a:p>
        </p:txBody>
      </p:sp>
      <p:pic>
        <p:nvPicPr>
          <p:cNvPr id="4" name="Picture 3">
            <a:extLst>
              <a:ext uri="{FF2B5EF4-FFF2-40B4-BE49-F238E27FC236}">
                <a16:creationId xmlns:a16="http://schemas.microsoft.com/office/drawing/2014/main" id="{AE20C269-6651-4760-B15E-7332722305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2017" y="1027906"/>
            <a:ext cx="3040178" cy="1577575"/>
          </a:xfrm>
          <a:prstGeom prst="rect">
            <a:avLst/>
          </a:prstGeom>
          <a:noFill/>
          <a:ln>
            <a:noFill/>
          </a:ln>
        </p:spPr>
      </p:pic>
      <p:sp>
        <p:nvSpPr>
          <p:cNvPr id="6" name="TextBox 5">
            <a:extLst>
              <a:ext uri="{FF2B5EF4-FFF2-40B4-BE49-F238E27FC236}">
                <a16:creationId xmlns:a16="http://schemas.microsoft.com/office/drawing/2014/main" id="{3FAFD24F-ECF6-33E1-B93E-D1FD490FF048}"/>
              </a:ext>
            </a:extLst>
          </p:cNvPr>
          <p:cNvSpPr txBox="1"/>
          <p:nvPr/>
        </p:nvSpPr>
        <p:spPr>
          <a:xfrm>
            <a:off x="-737119" y="5132086"/>
            <a:ext cx="6354147"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    		 SUBMITED BY</a:t>
            </a:r>
          </a:p>
          <a:p>
            <a:pPr algn="ctr"/>
            <a:r>
              <a:rPr lang="en-US" b="1" dirty="0">
                <a:latin typeface="Times New Roman" panose="02020603050405020304" pitchFamily="18" charset="0"/>
                <a:cs typeface="Times New Roman" panose="02020603050405020304" pitchFamily="18" charset="0"/>
              </a:rPr>
              <a:t>		K MADAN MOHAN REDDY</a:t>
            </a:r>
          </a:p>
          <a:p>
            <a:pPr algn="ctr"/>
            <a:r>
              <a:rPr lang="en-US" b="1" dirty="0">
                <a:latin typeface="Times New Roman" panose="02020603050405020304" pitchFamily="18" charset="0"/>
                <a:cs typeface="Times New Roman" panose="02020603050405020304" pitchFamily="18" charset="0"/>
              </a:rPr>
              <a:t>		220A1E0430</a:t>
            </a:r>
          </a:p>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A121D72-6275-F28E-3EE7-DEE530B96EBB}"/>
              </a:ext>
            </a:extLst>
          </p:cNvPr>
          <p:cNvSpPr txBox="1"/>
          <p:nvPr/>
        </p:nvSpPr>
        <p:spPr>
          <a:xfrm>
            <a:off x="8154955" y="5010539"/>
            <a:ext cx="3284376" cy="1231106"/>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UNDER THE GUIDANCE OF</a:t>
            </a:r>
          </a:p>
          <a:p>
            <a:pPr algn="ctr"/>
            <a:r>
              <a:rPr lang="en-US" b="1" dirty="0">
                <a:latin typeface="Times New Roman" panose="02020603050405020304" pitchFamily="18" charset="0"/>
                <a:cs typeface="Times New Roman" panose="02020603050405020304" pitchFamily="18" charset="0"/>
              </a:rPr>
              <a:t>Dr. </a:t>
            </a:r>
            <a:r>
              <a:rPr lang="en-US" sz="2000" b="1" dirty="0">
                <a:latin typeface="Times New Roman" panose="02020603050405020304" pitchFamily="18" charset="0"/>
                <a:cs typeface="Times New Roman" panose="02020603050405020304" pitchFamily="18" charset="0"/>
              </a:rPr>
              <a:t>D. </a:t>
            </a:r>
            <a:r>
              <a:rPr lang="en-US" b="1" dirty="0">
                <a:latin typeface="Times New Roman" panose="02020603050405020304" pitchFamily="18" charset="0"/>
                <a:cs typeface="Times New Roman" panose="02020603050405020304" pitchFamily="18" charset="0"/>
              </a:rPr>
              <a:t>VARALAKSHMI</a:t>
            </a:r>
          </a:p>
          <a:p>
            <a:pPr algn="ctr"/>
            <a:r>
              <a:rPr lang="en-US" b="1" dirty="0">
                <a:latin typeface="Times New Roman" panose="02020603050405020304" pitchFamily="18" charset="0"/>
                <a:cs typeface="Times New Roman" panose="02020603050405020304" pitchFamily="18" charset="0"/>
              </a:rPr>
              <a:t>B.Tech., MBA., Ph.D.</a:t>
            </a:r>
          </a:p>
          <a:p>
            <a:endParaRPr lang="en-IN" dirty="0"/>
          </a:p>
        </p:txBody>
      </p:sp>
    </p:spTree>
    <p:extLst>
      <p:ext uri="{BB962C8B-B14F-4D97-AF65-F5344CB8AC3E}">
        <p14:creationId xmlns:p14="http://schemas.microsoft.com/office/powerpoint/2010/main" val="75053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E269-40BE-6E3E-B34A-AD258B8096A0}"/>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Sampling method</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86536B-CF67-EFD3-ED2F-569E001ACD64}"/>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 chose simple random sampling so that every individual in the population has an equal chance of being selected</a:t>
            </a:r>
          </a:p>
          <a:p>
            <a:pPr marL="0" indent="0">
              <a:lnSpc>
                <a:spcPct val="150000"/>
              </a:lnSpc>
              <a:buNone/>
            </a:pPr>
            <a:r>
              <a:rPr lang="en-US" sz="4000" dirty="0">
                <a:latin typeface="Times New Roman" panose="02020603050405020304" pitchFamily="18" charset="0"/>
                <a:cs typeface="Times New Roman" panose="02020603050405020304" pitchFamily="18" charset="0"/>
              </a:rPr>
              <a:t>Sample size</a:t>
            </a:r>
          </a:p>
          <a:p>
            <a:pPr marL="0" indent="0">
              <a:lnSpc>
                <a:spcPct val="150000"/>
              </a:lnSpc>
              <a:buNone/>
            </a:pPr>
            <a:r>
              <a:rPr lang="en-US" sz="2400" dirty="0">
                <a:latin typeface="Times New Roman" panose="02020603050405020304" pitchFamily="18" charset="0"/>
                <a:cs typeface="Times New Roman" panose="02020603050405020304" pitchFamily="18" charset="0"/>
              </a:rPr>
              <a:t>Population size is 7500</a:t>
            </a:r>
            <a:endParaRPr lang="en-IN" sz="2400" dirty="0">
              <a:latin typeface="Times New Roman" panose="02020603050405020304" pitchFamily="18" charset="0"/>
              <a:cs typeface="Times New Roman" panose="02020603050405020304" pitchFamily="18" charset="0"/>
            </a:endParaRPr>
          </a:p>
          <a:p>
            <a:pPr marL="0" indent="0">
              <a:lnSpc>
                <a:spcPct val="150000"/>
              </a:lnSpc>
              <a:buNone/>
            </a:pPr>
            <a:r>
              <a:rPr lang="en-IN" sz="2400" dirty="0">
                <a:latin typeface="Times New Roman" panose="02020603050405020304" pitchFamily="18" charset="0"/>
                <a:cs typeface="Times New Roman" panose="02020603050405020304" pitchFamily="18" charset="0"/>
              </a:rPr>
              <a:t>Sample size is 2250 ( 30% according to CLT)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29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CAFF-F941-C665-E681-EE07A2CA4DB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Tools and techniques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4D359C-4487-17DA-4A84-B15B34DB5BF4}"/>
              </a:ext>
            </a:extLst>
          </p:cNvPr>
          <p:cNvSpPr>
            <a:spLocks noGrp="1"/>
          </p:cNvSpPr>
          <p:nvPr>
            <p:ph idx="1"/>
          </p:nvPr>
        </p:nvSpPr>
        <p:spPr>
          <a:xfrm>
            <a:off x="838200" y="2194559"/>
            <a:ext cx="10515600" cy="3982403"/>
          </a:xfrm>
        </p:spPr>
        <p:txBody>
          <a:bodyPr>
            <a:noAutofit/>
          </a:bodyPr>
          <a:lstStyle/>
          <a:p>
            <a:pPr>
              <a:lnSpc>
                <a:spcPct val="150000"/>
              </a:lnSpc>
              <a:spcAft>
                <a:spcPts val="800"/>
              </a:spcAft>
            </a:pPr>
            <a:r>
              <a:rPr lang="en-IN" sz="2400" u="sng"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Tool:</a:t>
            </a:r>
            <a:r>
              <a:rPr lang="en-IN" sz="24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Python </a:t>
            </a:r>
          </a:p>
          <a:p>
            <a:pPr>
              <a:lnSpc>
                <a:spcPct val="150000"/>
              </a:lnSpc>
              <a:spcAft>
                <a:spcPts val="800"/>
              </a:spcAft>
            </a:pPr>
            <a:r>
              <a:rPr lang="en-IN" sz="2400" u="sng"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Techniques :</a:t>
            </a:r>
            <a:r>
              <a:rPr lang="en-IN" sz="24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Data mining technique </a:t>
            </a:r>
            <a:endParaRPr lang="en-IN" sz="2400" u="sng"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800"/>
              </a:spcAft>
            </a:pPr>
            <a:r>
              <a:rPr lang="en-IN" sz="2400" u="sng"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Libraries:</a:t>
            </a:r>
            <a:r>
              <a:rPr lang="en-IN" sz="24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pandas , Apriori Algorithm, Association_rules</a:t>
            </a:r>
            <a:endPar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83923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80D86-85B6-600D-53FF-666AC7C89839}"/>
              </a:ext>
            </a:extLst>
          </p:cNvPr>
          <p:cNvSpPr>
            <a:spLocks noGrp="1"/>
          </p:cNvSpPr>
          <p:nvPr>
            <p:ph idx="1"/>
          </p:nvPr>
        </p:nvSpPr>
        <p:spPr>
          <a:xfrm>
            <a:off x="838200" y="1051184"/>
            <a:ext cx="10515600" cy="4351338"/>
          </a:xfrm>
        </p:spPr>
        <p:txBody>
          <a:bodyPr>
            <a:normAutofit lnSpcReduction="10000"/>
          </a:bodyPr>
          <a:lstStyle/>
          <a:p>
            <a:pPr>
              <a:lnSpc>
                <a:spcPct val="150000"/>
              </a:lnSpc>
              <a:spcAft>
                <a:spcPts val="800"/>
              </a:spcAf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Apriori algorithm used for </a:t>
            </a: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association rule mining</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is a rule-based process used to identify correlations between items purchased by users.</a:t>
            </a:r>
          </a:p>
          <a:p>
            <a:pPr>
              <a:lnSpc>
                <a:spcPct val="150000"/>
              </a:lnSpc>
              <a:spcAft>
                <a:spcPts val="800"/>
              </a:spcAf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Apriori algorithm has three main metrics: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SzPts val="1000"/>
              <a:buNone/>
              <a:tabLst>
                <a:tab pos="45720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Support</a:t>
            </a:r>
            <a:endPar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SzPts val="1000"/>
              <a:buNone/>
              <a:tabLst>
                <a:tab pos="45720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Lift</a:t>
            </a:r>
            <a:endPar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SzPts val="1000"/>
              <a:buNone/>
              <a:tabLst>
                <a:tab pos="45720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Confidence</a:t>
            </a:r>
            <a:endPar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921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1FA9-555B-4BE5-46CB-3B82B6B0781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Hypothesis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4F8B33-8F1A-8BCA-A665-DD9D95A432EB}"/>
              </a:ext>
            </a:extLst>
          </p:cNvPr>
          <p:cNvSpPr>
            <a:spLocks noGrp="1"/>
          </p:cNvSpPr>
          <p:nvPr>
            <p:ph idx="1"/>
          </p:nvPr>
        </p:nvSpPr>
        <p:spPr>
          <a:xfrm>
            <a:off x="838200" y="936978"/>
            <a:ext cx="10515600" cy="5239985"/>
          </a:xfrm>
        </p:spPr>
        <p:txBody>
          <a:bodyPr>
            <a:normAutofit/>
          </a:bodyPr>
          <a:lstStyle/>
          <a:p>
            <a:pPr marL="0" indent="0">
              <a:lnSpc>
                <a:spcPct val="150000"/>
              </a:lnSpc>
              <a:spcAft>
                <a:spcPts val="80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H0: </a:t>
            </a:r>
            <a:r>
              <a:rPr lang="en-US" sz="2400" kern="100" dirty="0">
                <a:latin typeface="Calibri" panose="020F0502020204030204" pitchFamily="34" charset="0"/>
                <a:ea typeface="Calibri" panose="020F0502020204030204" pitchFamily="34" charset="0"/>
                <a:cs typeface="Times New Roman" panose="02020603050405020304" pitchFamily="18" charset="0"/>
              </a:rPr>
              <a:t>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here is no significant relationship between grouped products sold together and customer selections in organized retail.</a:t>
            </a:r>
          </a:p>
          <a:p>
            <a:pPr>
              <a:lnSpc>
                <a:spcPct val="150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H1: There is a Significant relationship between grouped products sold together and customer selections in organized retail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962255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811F-6A59-E9D6-A099-290AAF52F69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Limitations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DD82F8-655D-85B7-ABF3-2EC336C9D341}"/>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 study was conducted in Puttaparthi. Hence, the results found during the study will be limited to Puttaparthi only.</a:t>
            </a:r>
          </a:p>
          <a:p>
            <a:pPr>
              <a:lnSpc>
                <a:spcPct val="150000"/>
              </a:lnSpc>
            </a:pPr>
            <a:r>
              <a:rPr lang="en-US" sz="2400" dirty="0">
                <a:latin typeface="Times New Roman" panose="02020603050405020304" pitchFamily="18" charset="0"/>
                <a:cs typeface="Times New Roman" panose="02020603050405020304" pitchFamily="18" charset="0"/>
              </a:rPr>
              <a:t>As the research involves a data mining process for large datasets there is a need for continuous improvisation in algorithms used for market basket analysis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03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0829-8DF0-32A6-ED24-30DBC4042CEE}"/>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BA4FE7F8-DA26-E2FD-9FCB-23F9313C0B13}"/>
              </a:ext>
            </a:extLst>
          </p:cNvPr>
          <p:cNvSpPr>
            <a:spLocks noGrp="1"/>
          </p:cNvSpPr>
          <p:nvPr>
            <p:ph idx="1"/>
          </p:nvPr>
        </p:nvSpPr>
        <p:spPr>
          <a:xfrm>
            <a:off x="838200" y="1063690"/>
            <a:ext cx="10515600" cy="5113273"/>
          </a:xfrm>
        </p:spPr>
        <p:txBody>
          <a:bodyPr>
            <a:normAutofit lnSpcReduction="10000"/>
          </a:bodyPr>
          <a:lstStyle/>
          <a:p>
            <a:pPr>
              <a:lnSpc>
                <a:spcPct val="150000"/>
              </a:lnSpc>
              <a:spcAft>
                <a:spcPts val="800"/>
              </a:spcAft>
            </a:pPr>
            <a:r>
              <a:rPr lang="en-IN" sz="2400" kern="0"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Market basket analysis is a strategic data mining technique used by retailers to enhance sales by gaining a deeper understanding of customer purchasing patterns. This method involves the examination of substantial datasets, such as historical purchase records, in order to unveil inherent product groupings and identify items that tend to be bought together. </a:t>
            </a:r>
          </a:p>
          <a:p>
            <a:pPr>
              <a:lnSpc>
                <a:spcPct val="150000"/>
              </a:lnSpc>
              <a:spcAft>
                <a:spcPts val="800"/>
              </a:spcAft>
            </a:pPr>
            <a:r>
              <a:rPr lang="en-IN" sz="2400" kern="0" spc="25" dirty="0">
                <a:solidFill>
                  <a:srgbClr val="000000"/>
                </a:solidFill>
                <a:effectLst/>
                <a:latin typeface="Times New Roman" panose="02020603050405020304" pitchFamily="18" charset="0"/>
                <a:ea typeface="Times New Roman" panose="02020603050405020304" pitchFamily="18" charset="0"/>
              </a:rPr>
              <a:t>By recognizing these patterns of co-occurrence, retailers can make informed decisions to optimize inventory management, devise effective marketing strategies, employ cross-selling tactics, and even refine store layout for improved customer engagement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345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7969-7D20-982A-EE78-DF6C1A05FA41}"/>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Definition of market basket analysis:</a:t>
            </a:r>
            <a:br>
              <a:rPr lang="en-US" sz="4000" b="1" u="sng" dirty="0">
                <a:latin typeface="Times New Roman" panose="02020603050405020304" pitchFamily="18" charset="0"/>
                <a:cs typeface="Times New Roman" panose="02020603050405020304" pitchFamily="18" charset="0"/>
              </a:rPr>
            </a:br>
            <a:endParaRPr lang="en-IN" sz="4000" u="sng" dirty="0"/>
          </a:p>
        </p:txBody>
      </p:sp>
      <p:sp>
        <p:nvSpPr>
          <p:cNvPr id="3" name="Content Placeholder 2">
            <a:extLst>
              <a:ext uri="{FF2B5EF4-FFF2-40B4-BE49-F238E27FC236}">
                <a16:creationId xmlns:a16="http://schemas.microsoft.com/office/drawing/2014/main" id="{4A98484A-B185-EA24-346F-7FE1DA864231}"/>
              </a:ext>
            </a:extLst>
          </p:cNvPr>
          <p:cNvSpPr>
            <a:spLocks noGrp="1"/>
          </p:cNvSpPr>
          <p:nvPr>
            <p:ph idx="1"/>
          </p:nvPr>
        </p:nvSpPr>
        <p:spPr>
          <a:xfrm>
            <a:off x="838200" y="1455576"/>
            <a:ext cx="10515600" cy="4721387"/>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Market Basket Analysis is a data mining technique used in retail to identify patterns of co-occurrence or association between items purchased by customers</a:t>
            </a:r>
            <a:endParaRPr lang="en-IN" sz="2400" dirty="0">
              <a:latin typeface="Times New Roman" panose="02020603050405020304" pitchFamily="18" charset="0"/>
              <a:cs typeface="Times New Roman" panose="02020603050405020304" pitchFamily="18" charset="0"/>
            </a:endParaRPr>
          </a:p>
          <a:p>
            <a:endParaRPr lang="en-IN" dirty="0"/>
          </a:p>
          <a:p>
            <a:pPr marL="0" indent="0">
              <a:buNone/>
            </a:pPr>
            <a:r>
              <a:rPr lang="en-US" sz="4000" b="1" u="sng" dirty="0">
                <a:latin typeface="Times New Roman" panose="02020603050405020304" pitchFamily="18" charset="0"/>
                <a:cs typeface="Times New Roman" panose="02020603050405020304" pitchFamily="18" charset="0"/>
              </a:rPr>
              <a:t>Definition of python:</a:t>
            </a:r>
          </a:p>
          <a:p>
            <a:pPr marL="0" indent="0">
              <a:lnSpc>
                <a:spcPct val="150000"/>
              </a:lnSpc>
              <a:buNone/>
            </a:pPr>
            <a:r>
              <a:rPr lang="en-US" sz="2400" dirty="0">
                <a:latin typeface="Times New Roman" panose="02020603050405020304" pitchFamily="18" charset="0"/>
                <a:cs typeface="Times New Roman" panose="02020603050405020304" pitchFamily="18" charset="0"/>
              </a:rPr>
              <a:t>Python is an interpreted, object-oriented, high-level programming language with dynamic semantics</a:t>
            </a:r>
            <a:br>
              <a:rPr lang="en-US" sz="2400" b="1" dirty="0">
                <a:latin typeface="Times New Roman" panose="02020603050405020304" pitchFamily="18" charset="0"/>
                <a:cs typeface="Times New Roman" panose="02020603050405020304" pitchFamily="18" charset="0"/>
              </a:rPr>
            </a:br>
            <a:endParaRPr lang="en-IN" sz="2400" dirty="0"/>
          </a:p>
        </p:txBody>
      </p:sp>
    </p:spTree>
    <p:extLst>
      <p:ext uri="{BB962C8B-B14F-4D97-AF65-F5344CB8AC3E}">
        <p14:creationId xmlns:p14="http://schemas.microsoft.com/office/powerpoint/2010/main" val="262435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FCE2-2AB0-0785-D408-D4AF265E5E86}"/>
              </a:ext>
            </a:extLst>
          </p:cNvPr>
          <p:cNvSpPr>
            <a:spLocks noGrp="1"/>
          </p:cNvSpPr>
          <p:nvPr>
            <p:ph type="title"/>
          </p:nvPr>
        </p:nvSpPr>
        <p:spPr>
          <a:xfrm>
            <a:off x="838200" y="-82744"/>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Industry profile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1EE02A-9460-0A10-7836-FE3D157D1457}"/>
              </a:ext>
            </a:extLst>
          </p:cNvPr>
          <p:cNvSpPr>
            <a:spLocks noGrp="1"/>
          </p:cNvSpPr>
          <p:nvPr>
            <p:ph idx="1"/>
          </p:nvPr>
        </p:nvSpPr>
        <p:spPr>
          <a:xfrm>
            <a:off x="838200" y="858416"/>
            <a:ext cx="10515600" cy="5253232"/>
          </a:xfrm>
        </p:spPr>
        <p:txBody>
          <a:bodyPr>
            <a:noAutofit/>
          </a:bodyPr>
          <a:lstStyle/>
          <a:p>
            <a:pPr>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overall Indian retail industry grew by 34% from US $890 billion in 2019 to US $1.2 trillion in 2023, making India the fifth-largest retail market globally. The industry’s growth in 2023 was propelled by distinct sectors within the industry. First, the food and grocery retail segment, including beverages, snacks, and packaged food items, was valued at over US $660 billion, contributing 55% to the total retail sales in India.</a:t>
            </a:r>
          </a:p>
          <a:p>
            <a:pPr>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 The modern trade segment, comprising hypermarkets, supermarkets, and convenience stores, secured a 7% of the market share, equating to US $84 billion. Last, traditional trade, including kirana stores and small independent retailers, carved out a substantial 18% market share or US $216 billion. </a:t>
            </a:r>
            <a:endParaRPr lang="en-IN" sz="2400" dirty="0">
              <a:latin typeface="Times New Roman" panose="02020603050405020304" pitchFamily="18" charset="0"/>
              <a:cs typeface="Times New Roman" panose="02020603050405020304" pitchFamily="18" charset="0"/>
            </a:endParaRPr>
          </a:p>
          <a:p>
            <a:pPr>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68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9225-169C-5DC6-5D67-69EC9BB8D333}"/>
              </a:ext>
            </a:extLst>
          </p:cNvPr>
          <p:cNvSpPr>
            <a:spLocks noGrp="1"/>
          </p:cNvSpPr>
          <p:nvPr>
            <p:ph type="title"/>
          </p:nvPr>
        </p:nvSpPr>
        <p:spPr>
          <a:xfrm>
            <a:off x="838200" y="238806"/>
            <a:ext cx="10515600" cy="1325563"/>
          </a:xfrm>
        </p:spPr>
        <p:txBody>
          <a:bodyPr/>
          <a:lstStyle/>
          <a:p>
            <a:r>
              <a:rPr lang="en-US" sz="4400" b="1" dirty="0">
                <a:latin typeface="Times New Roman" panose="02020603050405020304" pitchFamily="18" charset="0"/>
                <a:cs typeface="Times New Roman" panose="02020603050405020304" pitchFamily="18" charset="0"/>
              </a:rPr>
              <a:t>Company profile</a:t>
            </a:r>
            <a:endParaRPr lang="en-IN" dirty="0"/>
          </a:p>
        </p:txBody>
      </p:sp>
      <p:graphicFrame>
        <p:nvGraphicFramePr>
          <p:cNvPr id="4" name="Content Placeholder 3">
            <a:extLst>
              <a:ext uri="{FF2B5EF4-FFF2-40B4-BE49-F238E27FC236}">
                <a16:creationId xmlns:a16="http://schemas.microsoft.com/office/drawing/2014/main" id="{9B8772CF-222A-D00B-D877-D339611DD97D}"/>
              </a:ext>
            </a:extLst>
          </p:cNvPr>
          <p:cNvGraphicFramePr>
            <a:graphicFrameLocks noGrp="1"/>
          </p:cNvGraphicFramePr>
          <p:nvPr>
            <p:ph idx="1"/>
            <p:extLst>
              <p:ext uri="{D42A27DB-BD31-4B8C-83A1-F6EECF244321}">
                <p14:modId xmlns:p14="http://schemas.microsoft.com/office/powerpoint/2010/main" val="3725974464"/>
              </p:ext>
            </p:extLst>
          </p:nvPr>
        </p:nvGraphicFramePr>
        <p:xfrm>
          <a:off x="838200" y="1564369"/>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947475182"/>
                    </a:ext>
                  </a:extLst>
                </a:gridCol>
                <a:gridCol w="5257800">
                  <a:extLst>
                    <a:ext uri="{9D8B030D-6E8A-4147-A177-3AD203B41FA5}">
                      <a16:colId xmlns:a16="http://schemas.microsoft.com/office/drawing/2014/main" val="99420379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Name of the company</a:t>
                      </a:r>
                    </a:p>
                    <a:p>
                      <a:endParaRPr lang="en-IN" dirty="0"/>
                    </a:p>
                  </a:txBody>
                  <a:tcPr/>
                </a:tc>
                <a:tc>
                  <a:txBody>
                    <a:bodyPr/>
                    <a:lstStyle/>
                    <a:p>
                      <a:r>
                        <a:rPr lang="en-US" dirty="0"/>
                        <a:t>Sai Gokul Super Bazar</a:t>
                      </a:r>
                      <a:endParaRPr lang="en-IN" dirty="0"/>
                    </a:p>
                  </a:txBody>
                  <a:tcPr/>
                </a:tc>
                <a:extLst>
                  <a:ext uri="{0D108BD9-81ED-4DB2-BD59-A6C34878D82A}">
                    <a16:rowId xmlns:a16="http://schemas.microsoft.com/office/drawing/2014/main" val="37243648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Industry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Retail</a:t>
                      </a:r>
                    </a:p>
                    <a:p>
                      <a:endParaRPr lang="en-IN" dirty="0"/>
                    </a:p>
                  </a:txBody>
                  <a:tcPr/>
                </a:tc>
                <a:extLst>
                  <a:ext uri="{0D108BD9-81ED-4DB2-BD59-A6C34878D82A}">
                    <a16:rowId xmlns:a16="http://schemas.microsoft.com/office/drawing/2014/main" val="31151569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Founded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2012</a:t>
                      </a:r>
                    </a:p>
                    <a:p>
                      <a:endParaRPr lang="en-IN" dirty="0"/>
                    </a:p>
                  </a:txBody>
                  <a:tcPr/>
                </a:tc>
                <a:extLst>
                  <a:ext uri="{0D108BD9-81ED-4DB2-BD59-A6C34878D82A}">
                    <a16:rowId xmlns:a16="http://schemas.microsoft.com/office/drawing/2014/main" val="25510108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Founder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Vijaya Bhaskar Reddy</a:t>
                      </a:r>
                    </a:p>
                    <a:p>
                      <a:endParaRPr lang="en-IN" dirty="0"/>
                    </a:p>
                  </a:txBody>
                  <a:tcPr/>
                </a:tc>
                <a:extLst>
                  <a:ext uri="{0D108BD9-81ED-4DB2-BD59-A6C34878D82A}">
                    <a16:rowId xmlns:a16="http://schemas.microsoft.com/office/drawing/2014/main" val="15648487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Location</a:t>
                      </a:r>
                      <a:endParaRPr lang="en-IN" dirty="0"/>
                    </a:p>
                  </a:txBody>
                  <a:tcPr/>
                </a:tc>
                <a:tc>
                  <a:txBody>
                    <a:bodyPr/>
                    <a:lstStyle/>
                    <a:p>
                      <a:r>
                        <a:rPr lang="en-US" dirty="0"/>
                        <a:t>Puttaparthi</a:t>
                      </a:r>
                      <a:endParaRPr lang="en-IN" dirty="0"/>
                    </a:p>
                  </a:txBody>
                  <a:tcPr/>
                </a:tc>
                <a:extLst>
                  <a:ext uri="{0D108BD9-81ED-4DB2-BD59-A6C34878D82A}">
                    <a16:rowId xmlns:a16="http://schemas.microsoft.com/office/drawing/2014/main" val="356577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Branches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p>
                    <a:p>
                      <a:endParaRPr lang="en-IN" dirty="0"/>
                    </a:p>
                  </a:txBody>
                  <a:tcPr/>
                </a:tc>
                <a:extLst>
                  <a:ext uri="{0D108BD9-81ED-4DB2-BD59-A6C34878D82A}">
                    <a16:rowId xmlns:a16="http://schemas.microsoft.com/office/drawing/2014/main" val="754746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Employees</a:t>
                      </a:r>
                    </a:p>
                    <a:p>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2156279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Turnover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crores(FY2022-2023)</a:t>
                      </a:r>
                    </a:p>
                    <a:p>
                      <a:endParaRPr lang="en-IN" dirty="0"/>
                    </a:p>
                  </a:txBody>
                  <a:tcPr/>
                </a:tc>
                <a:extLst>
                  <a:ext uri="{0D108BD9-81ED-4DB2-BD59-A6C34878D82A}">
                    <a16:rowId xmlns:a16="http://schemas.microsoft.com/office/drawing/2014/main" val="1035926788"/>
                  </a:ext>
                </a:extLst>
              </a:tr>
            </a:tbl>
          </a:graphicData>
        </a:graphic>
      </p:graphicFrame>
    </p:spTree>
    <p:extLst>
      <p:ext uri="{BB962C8B-B14F-4D97-AF65-F5344CB8AC3E}">
        <p14:creationId xmlns:p14="http://schemas.microsoft.com/office/powerpoint/2010/main" val="124606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24BC-34DC-B207-D5DB-DC6C5124272B}"/>
              </a:ext>
            </a:extLst>
          </p:cNvPr>
          <p:cNvSpPr>
            <a:spLocks noGrp="1"/>
          </p:cNvSpPr>
          <p:nvPr>
            <p:ph type="title"/>
          </p:nvPr>
        </p:nvSpPr>
        <p:spPr>
          <a:xfrm>
            <a:off x="838200"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Need of the study</a:t>
            </a:r>
            <a:endParaRPr lang="en-IN" sz="4000" b="1" dirty="0"/>
          </a:p>
        </p:txBody>
      </p:sp>
      <p:sp>
        <p:nvSpPr>
          <p:cNvPr id="3" name="Content Placeholder 2">
            <a:extLst>
              <a:ext uri="{FF2B5EF4-FFF2-40B4-BE49-F238E27FC236}">
                <a16:creationId xmlns:a16="http://schemas.microsoft.com/office/drawing/2014/main" id="{1278B487-D9F9-B25D-A22F-0F364C679004}"/>
              </a:ext>
            </a:extLst>
          </p:cNvPr>
          <p:cNvSpPr>
            <a:spLocks noGrp="1"/>
          </p:cNvSpPr>
          <p:nvPr>
            <p:ph idx="1"/>
          </p:nvPr>
        </p:nvSpPr>
        <p:spPr>
          <a:xfrm>
            <a:off x="838200" y="1008322"/>
            <a:ext cx="10515600" cy="4596519"/>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a:t>
            </a:r>
            <a:endParaRPr lang="en-US" sz="2400" u="sng"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Market basket analysis is crucial for retail and e-commerce businesses. It uncovers customer purchasing patterns, enabling cross-selling, upselling, and targeted promotions. By identifying which items are frequently bought together, businesses can optimize inventory management, store layouts, and product placements. Ultimately, market basket analysis drives revenue growth, operational efficiency, and enhances the overall shopping experience. so the study has undertaken to examine market basket analysis using python at Sai Gokul Super Bazar puttaparthi.</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76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27EF-91B6-FED1-F038-88CC234DEC8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Scope of the study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72DF70-2AEB-5626-76D5-5741B9C79E18}"/>
              </a:ext>
            </a:extLst>
          </p:cNvPr>
          <p:cNvSpPr>
            <a:spLocks noGrp="1"/>
          </p:cNvSpPr>
          <p:nvPr>
            <p:ph idx="1"/>
          </p:nvPr>
        </p:nvSpPr>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The  study covers market basket analysis using python at Sai Gokul Super Bazar, Puttaparthi.</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84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9453-DFAF-309B-923A-A96B151C520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515E58-6E7F-85A7-EA1A-0D6349C94AD8}"/>
              </a:ext>
            </a:extLst>
          </p:cNvPr>
          <p:cNvSpPr>
            <a:spLocks noGrp="1"/>
          </p:cNvSpPr>
          <p:nvPr>
            <p:ph idx="1"/>
          </p:nvPr>
        </p:nvSpPr>
        <p:spPr/>
        <p:txBody>
          <a:bodyPr>
            <a:normAutofit/>
          </a:bodyPr>
          <a:lstStyle/>
          <a:p>
            <a:pPr>
              <a:lnSpc>
                <a:spcPct val="150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utilize python for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analyse the products that are being bought together by customer at Sai Gokul Super Bazar, puttaparthi.</a:t>
            </a:r>
          </a:p>
          <a:p>
            <a:pPr>
              <a:lnSpc>
                <a:spcPct val="150000"/>
              </a:lnSpc>
              <a:spcAft>
                <a:spcPts val="800"/>
              </a:spcAft>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To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find Support, Confidence, Lift of the products at Sai Gokul Super Bazar, puttaparthi.</a:t>
            </a:r>
          </a:p>
          <a:p>
            <a:pPr>
              <a:lnSpc>
                <a:spcPct val="150000"/>
              </a:lnSpc>
            </a:pPr>
            <a:r>
              <a:rPr lang="en-IN" sz="2400" dirty="0">
                <a:latin typeface="Times New Roman" panose="02020603050405020304" pitchFamily="18" charset="0"/>
                <a:cs typeface="Times New Roman" panose="02020603050405020304" pitchFamily="18" charset="0"/>
              </a:rPr>
              <a:t>To increase customer spending by placing complementary products close together at Sai Gokul Super Bazar, puttaparthi.</a:t>
            </a:r>
          </a:p>
        </p:txBody>
      </p:sp>
    </p:spTree>
    <p:extLst>
      <p:ext uri="{BB962C8B-B14F-4D97-AF65-F5344CB8AC3E}">
        <p14:creationId xmlns:p14="http://schemas.microsoft.com/office/powerpoint/2010/main" val="66810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CC1C-D626-DE10-B952-25FE58EE9C2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Research Methodology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7B5042-0693-F04D-B641-5FB3CCD872E5}"/>
              </a:ext>
            </a:extLst>
          </p:cNvPr>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Data source </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The study is based on secondary data.</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Secondary data</a:t>
            </a:r>
            <a:r>
              <a:rPr lang="en-US" sz="2400" dirty="0">
                <a:latin typeface="Times New Roman" panose="02020603050405020304" pitchFamily="18" charset="0"/>
                <a:cs typeface="Times New Roman" panose="02020603050405020304" pitchFamily="18" charset="0"/>
              </a:rPr>
              <a:t>: </a:t>
            </a:r>
          </a:p>
          <a:p>
            <a:pPr marL="0" indent="0">
              <a:lnSpc>
                <a:spcPct val="150000"/>
              </a:lnSpc>
              <a:buNone/>
            </a:pPr>
            <a:r>
              <a:rPr lang="en-US" sz="2400" dirty="0">
                <a:latin typeface="Times New Roman" panose="02020603050405020304" pitchFamily="18" charset="0"/>
                <a:cs typeface="Times New Roman" panose="02020603050405020304" pitchFamily="18" charset="0"/>
              </a:rPr>
              <a:t>       The secondary is collected from websites, articles, research papers, books and  Sai Gokul Super Bazar.</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Data source: </a:t>
            </a:r>
            <a:r>
              <a:rPr lang="en-US" sz="2400" dirty="0">
                <a:latin typeface="Times New Roman" panose="02020603050405020304" pitchFamily="18" charset="0"/>
                <a:cs typeface="Times New Roman" panose="02020603050405020304" pitchFamily="18" charset="0"/>
                <a:hlinkClick r:id="rId2"/>
              </a:rPr>
              <a:t>https://github.com/ashishpatel26/Market-Basket-Analysis/blob/master/Data/store_data.csv</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846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3163</TotalTime>
  <Words>811</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 JAWAHARLAL NEHRU  TECHNOLOGICAL UNIVERSITY ANANTAPUR ANANTHAPURAMU, AP, 515002  </vt:lpstr>
      <vt:lpstr>Introduction </vt:lpstr>
      <vt:lpstr>Definition of market basket analysis: </vt:lpstr>
      <vt:lpstr>Industry profile</vt:lpstr>
      <vt:lpstr>Company profile</vt:lpstr>
      <vt:lpstr>Need of the study</vt:lpstr>
      <vt:lpstr>Scope of the study</vt:lpstr>
      <vt:lpstr>Objectives</vt:lpstr>
      <vt:lpstr>Research Methodology</vt:lpstr>
      <vt:lpstr>Sampling method</vt:lpstr>
      <vt:lpstr>Tools and techniques</vt:lpstr>
      <vt:lpstr>PowerPoint Presentation</vt:lpstr>
      <vt:lpstr>Hypothesis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 using python in selected retail stores</dc:title>
  <dc:creator>Madan Reddy</dc:creator>
  <cp:lastModifiedBy>Madan Reddy</cp:lastModifiedBy>
  <cp:revision>38</cp:revision>
  <dcterms:created xsi:type="dcterms:W3CDTF">2024-02-14T04:11:14Z</dcterms:created>
  <dcterms:modified xsi:type="dcterms:W3CDTF">2024-03-25T05:32:35Z</dcterms:modified>
</cp:coreProperties>
</file>