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3" r:id="rId5"/>
    <p:sldId id="309" r:id="rId6"/>
    <p:sldId id="315" r:id="rId7"/>
    <p:sldId id="316" r:id="rId8"/>
    <p:sldId id="310" r:id="rId9"/>
    <p:sldId id="311" r:id="rId10"/>
    <p:sldId id="314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000000"/>
    <a:srgbClr val="D1D8B7"/>
    <a:srgbClr val="636A58"/>
    <a:srgbClr val="505A47"/>
    <a:srgbClr val="A09D79"/>
    <a:srgbClr val="AD5C4D"/>
    <a:srgbClr val="543E35"/>
    <a:srgbClr val="637700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843" autoAdjust="0"/>
  </p:normalViewPr>
  <p:slideViewPr>
    <p:cSldViewPr snapToGrid="0">
      <p:cViewPr varScale="1">
        <p:scale>
          <a:sx n="72" d="100"/>
          <a:sy n="72" d="100"/>
        </p:scale>
        <p:origin x="1099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90A3-E2C2-4CB5-4FBC-E80616A1C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66DD7-DFFD-29E8-806C-62E428EBB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45268C-1269-D5F6-A0F9-3BD700495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52F86-2D41-AFA8-3D1D-75B8D7711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256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F751D-F00E-EDFE-6C0D-2979623ED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1AC29A-7036-4370-6999-4AA589BB8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E87AD-3AD5-F712-BBD1-72AA1CF3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ADC5-E787-1C1C-CB04-391AF308A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09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61" y="1659713"/>
            <a:ext cx="10371883" cy="1359113"/>
          </a:xfrm>
        </p:spPr>
        <p:txBody>
          <a:bodyPr anchor="b"/>
          <a:lstStyle/>
          <a:p>
            <a:r>
              <a:rPr lang="en-US" sz="8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Zomato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90767-C77E-D441-DDE3-B98B431DC6A6}"/>
              </a:ext>
            </a:extLst>
          </p:cNvPr>
          <p:cNvSpPr txBox="1"/>
          <p:nvPr/>
        </p:nvSpPr>
        <p:spPr>
          <a:xfrm>
            <a:off x="1467293" y="4227121"/>
            <a:ext cx="294521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Group 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Madan H </a:t>
            </a:r>
            <a:r>
              <a:rPr lang="en-IN" sz="2000" dirty="0" err="1">
                <a:latin typeface="+mj-lt"/>
              </a:rPr>
              <a:t>H</a:t>
            </a:r>
            <a:endParaRPr lang="en-IN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+mj-lt"/>
              </a:rPr>
              <a:t>Devikrishna</a:t>
            </a:r>
            <a:r>
              <a:rPr lang="en-IN" sz="2000" dirty="0">
                <a:latin typeface="+mj-lt"/>
              </a:rPr>
              <a:t> C 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Deesha Malkar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Arya </a:t>
            </a:r>
            <a:r>
              <a:rPr lang="en-IN" sz="2000" dirty="0" err="1">
                <a:latin typeface="+mj-lt"/>
              </a:rPr>
              <a:t>Shiralikar</a:t>
            </a:r>
            <a:endParaRPr lang="en-IN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Sainath G </a:t>
            </a:r>
            <a:r>
              <a:rPr lang="en-IN" sz="2000" dirty="0" err="1">
                <a:latin typeface="+mj-lt"/>
              </a:rPr>
              <a:t>Harugeri</a:t>
            </a:r>
            <a:endParaRPr lang="en-IN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Akash Deshmukh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EAFA8-93A3-BBDE-6D9A-628DF8D5EAF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43060"/>
          </a:xfr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4AB8-BBBA-436E-B441-2FB02548D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DF8C96-C6DF-AEFA-3A24-9FC8FA9A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5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9624A-795E-D4E7-8367-7980AE068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20A1CA-B622-702C-F5CC-BCF73D8BC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326" y="-233916"/>
            <a:ext cx="12298326" cy="70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0DED26-EF0F-D0A0-72C6-924EB26BB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83" y="0"/>
            <a:ext cx="5974574" cy="47208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303CA8-8693-ECF0-503F-41A41E2AF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155" y="3162254"/>
            <a:ext cx="6277783" cy="369574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B0421D-1F0F-0FDD-213D-D69CFCD69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6249628" cy="316225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637954"/>
            <a:ext cx="10360152" cy="91440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15FEE-6E01-B545-E0BA-9819A7B56583}"/>
              </a:ext>
            </a:extLst>
          </p:cNvPr>
          <p:cNvSpPr txBox="1"/>
          <p:nvPr/>
        </p:nvSpPr>
        <p:spPr>
          <a:xfrm>
            <a:off x="297712" y="2280685"/>
            <a:ext cx="1189428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This report provides a comprehensive analysis of restaurant data through four key dashboarding tools: </a:t>
            </a:r>
            <a:r>
              <a:rPr lang="en-US" sz="3200" b="1" dirty="0">
                <a:solidFill>
                  <a:srgbClr val="FF0000"/>
                </a:solidFill>
              </a:rPr>
              <a:t>Excel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b="1" dirty="0">
                <a:solidFill>
                  <a:srgbClr val="FF0000"/>
                </a:solidFill>
              </a:rPr>
              <a:t>Power BI</a:t>
            </a:r>
            <a:r>
              <a:rPr lang="en-US" sz="3200" dirty="0">
                <a:solidFill>
                  <a:srgbClr val="FF0000"/>
                </a:solidFill>
              </a:rPr>
              <a:t>, </a:t>
            </a:r>
            <a:r>
              <a:rPr lang="en-US" sz="3200" b="1" dirty="0">
                <a:solidFill>
                  <a:srgbClr val="FF0000"/>
                </a:solidFill>
              </a:rPr>
              <a:t>Tableau</a:t>
            </a:r>
            <a:r>
              <a:rPr lang="en-US" sz="3200" dirty="0">
                <a:solidFill>
                  <a:srgbClr val="FF0000"/>
                </a:solidFill>
              </a:rPr>
              <a:t>, and </a:t>
            </a:r>
            <a:r>
              <a:rPr lang="en-US" sz="3200" b="1" dirty="0">
                <a:solidFill>
                  <a:srgbClr val="FF0000"/>
                </a:solidFill>
              </a:rPr>
              <a:t>SQL</a:t>
            </a:r>
            <a:r>
              <a:rPr lang="en-US" sz="3200" dirty="0">
                <a:solidFill>
                  <a:srgbClr val="FF0000"/>
                </a:solidFill>
              </a:rPr>
              <a:t>. Each tool was used to explore different dimensions of the data, from visual trends to in-depth query-based analysis. These dashboards were designed to uncover insights into restaurant growth over time, customer preferences, pricing strategies, and geographic patterns. Together, they offer a holistic understanding of the restaurant industry, enabling better strategic decision-making for stakeholder.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99" y="265814"/>
            <a:ext cx="10360152" cy="91440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Conclusion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8C6D2-900B-8D4B-6D6F-6B4C8710C14D}"/>
              </a:ext>
            </a:extLst>
          </p:cNvPr>
          <p:cNvSpPr txBox="1"/>
          <p:nvPr/>
        </p:nvSpPr>
        <p:spPr>
          <a:xfrm>
            <a:off x="578199" y="1733107"/>
            <a:ext cx="1131963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Rapid Growth:</a:t>
            </a:r>
            <a:r>
              <a:rPr lang="en-US" sz="2000" dirty="0"/>
              <a:t> Major urban hubs like New Delhi, Mumbai, and Bangalore experienced a surge in restaurant openings, especially during 2016–2018.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Customer Ratings:</a:t>
            </a:r>
            <a:r>
              <a:rPr lang="en-US" sz="2000" dirty="0"/>
              <a:t> Most restaurants are rated between 3.0 and 4.0, indicating generally positive customer feedback with room for excellence.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Pricing Insight:</a:t>
            </a:r>
            <a:r>
              <a:rPr lang="en-US" sz="2000" dirty="0"/>
              <a:t> A large portion of restaurants are budget-friendly (under INR 500), although a higher-cost segment does exist with premium offerings.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Cuisine Preferences:</a:t>
            </a:r>
            <a:r>
              <a:rPr lang="en-US" sz="2000" dirty="0"/>
              <a:t> North Indian cuisine is the most offered, while Chinese and </a:t>
            </a:r>
            <a:r>
              <a:rPr lang="en-US" sz="2000" dirty="0" err="1"/>
              <a:t>FastFood</a:t>
            </a:r>
            <a:r>
              <a:rPr lang="en-US" sz="2000" dirty="0"/>
              <a:t> options are also widely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Deeper Data Exploration:</a:t>
            </a:r>
            <a:r>
              <a:rPr lang="en-US" sz="2000" dirty="0"/>
              <a:t> SQL provided advanced insights by creating date-based intelligence (calendar views), rating classifications, and cost buckets.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These dashboards, when combined, deliver a thorough understanding of the restaurant ecosystem—helping stakeholders make informed decisions based on geography, pricing, popularity, and performance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457" y="1740310"/>
            <a:ext cx="8031086" cy="3377380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{6EFEEC48-A169-4D7F-B737-A805A84F8A9F}tf11964407_win32</Template>
  <TotalTime>242</TotalTime>
  <Words>267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Courier New</vt:lpstr>
      <vt:lpstr>Gill Sans Nova Light</vt:lpstr>
      <vt:lpstr>Sagona Book</vt:lpstr>
      <vt:lpstr>Custom</vt:lpstr>
      <vt:lpstr>Zomato Analysis</vt:lpstr>
      <vt:lpstr>PowerPoint Presentation</vt:lpstr>
      <vt:lpstr>PowerPoint Presentation</vt:lpstr>
      <vt:lpstr>PowerPoint Presentation</vt:lpstr>
      <vt:lpstr>PowerPoint Presentation</vt:lpstr>
      <vt:lpstr>Introduction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Deesha Malkar</dc:creator>
  <cp:lastModifiedBy>Deesha Malkar</cp:lastModifiedBy>
  <cp:revision>3</cp:revision>
  <dcterms:created xsi:type="dcterms:W3CDTF">2025-04-21T15:25:46Z</dcterms:created>
  <dcterms:modified xsi:type="dcterms:W3CDTF">2025-04-22T18:23:05Z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