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88957" y="6738370"/>
            <a:ext cx="7989570" cy="0"/>
          </a:xfrm>
          <a:custGeom>
            <a:avLst/>
            <a:gdLst/>
            <a:ahLst/>
            <a:cxnLst/>
            <a:rect l="l" t="t" r="r" b="b"/>
            <a:pathLst>
              <a:path w="7989570">
                <a:moveTo>
                  <a:pt x="0" y="0"/>
                </a:moveTo>
                <a:lnTo>
                  <a:pt x="7989569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889" y="720861"/>
            <a:ext cx="10039620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201" y="1650281"/>
            <a:ext cx="8874997" cy="396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72677" y="6916726"/>
            <a:ext cx="197421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2016,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27088" y="6899916"/>
            <a:ext cx="3341370" cy="17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(2017)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sudoku-solution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7738" y="441617"/>
            <a:ext cx="6267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065" y="720861"/>
            <a:ext cx="10037445" cy="589280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marL="567690">
              <a:lnSpc>
                <a:spcPct val="100000"/>
              </a:lnSpc>
            </a:pP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Master</a:t>
            </a:r>
            <a:r>
              <a:rPr sz="3000" b="1" spc="10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30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Technology</a:t>
            </a:r>
            <a:r>
              <a:rPr sz="30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in</a:t>
            </a:r>
            <a:r>
              <a:rPr sz="30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8000"/>
                </a:solidFill>
                <a:latin typeface="Arial"/>
                <a:cs typeface="Arial"/>
              </a:rPr>
              <a:t>Knowledg</a:t>
            </a: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0" b="1" spc="1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8000"/>
                </a:solidFill>
                <a:latin typeface="Arial"/>
                <a:cs typeface="Arial"/>
              </a:rPr>
              <a:t>Engineering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727088" y="6899916"/>
            <a:ext cx="3341370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</a:t>
            </a:r>
            <a:r>
              <a:rPr spc="10" dirty="0" smtClean="0"/>
              <a:t>201</a:t>
            </a:r>
            <a:r>
              <a:rPr lang="en-US" spc="10" dirty="0" smtClean="0"/>
              <a:t>8</a:t>
            </a:r>
            <a:r>
              <a:rPr spc="10" dirty="0" smtClean="0"/>
              <a:t>)</a:t>
            </a:r>
            <a:endParaRPr spc="1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272677" y="6916726"/>
            <a:ext cx="1974214" cy="146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 smtClean="0"/>
              <a:t>201</a:t>
            </a:r>
            <a:r>
              <a:rPr lang="en-US" spc="5" dirty="0" smtClean="0"/>
              <a:t>8</a:t>
            </a:r>
            <a:r>
              <a:rPr spc="5" dirty="0" smtClean="0"/>
              <a:t>,</a:t>
            </a:r>
            <a:r>
              <a:rPr spc="30" dirty="0" smtClean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5464" y="3372738"/>
            <a:ext cx="8583930" cy="1093470"/>
          </a:xfrm>
          <a:prstGeom prst="rect">
            <a:avLst/>
          </a:prstGeom>
          <a:ln w="629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2305">
              <a:lnSpc>
                <a:spcPct val="100000"/>
              </a:lnSpc>
            </a:pPr>
            <a:r>
              <a:rPr sz="385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Exe</a:t>
            </a:r>
            <a:r>
              <a:rPr sz="3850" b="1" spc="-70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3850" b="1" dirty="0">
                <a:solidFill>
                  <a:srgbClr val="0000CC"/>
                </a:solidFill>
                <a:latin typeface="Times New Roman"/>
                <a:cs typeface="Times New Roman"/>
              </a:rPr>
              <a:t>cise &amp; </a:t>
            </a:r>
            <a:r>
              <a:rPr sz="385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Discussion</a:t>
            </a:r>
            <a:endParaRPr sz="3850">
              <a:latin typeface="Times New Roman"/>
              <a:cs typeface="Times New Roman"/>
            </a:endParaRPr>
          </a:p>
          <a:p>
            <a:pPr marL="2940685" indent="-411480">
              <a:lnSpc>
                <a:spcPct val="100000"/>
              </a:lnSpc>
              <a:spcBef>
                <a:spcPts val="50"/>
              </a:spcBef>
              <a:buClr>
                <a:srgbClr val="006500"/>
              </a:buClr>
              <a:buFont typeface="Symbol"/>
              <a:buChar char=""/>
              <a:tabLst>
                <a:tab pos="2940685" algn="l"/>
              </a:tabLst>
            </a:pPr>
            <a:r>
              <a:rPr sz="2600" spc="-20" dirty="0">
                <a:solidFill>
                  <a:srgbClr val="006500"/>
                </a:solidFill>
                <a:latin typeface="Times New Roman"/>
                <a:cs typeface="Times New Roman"/>
              </a:rPr>
              <a:t>Searc</a:t>
            </a:r>
            <a:r>
              <a:rPr sz="2600" spc="-15" dirty="0">
                <a:solidFill>
                  <a:srgbClr val="006500"/>
                </a:solidFill>
                <a:latin typeface="Times New Roman"/>
                <a:cs typeface="Times New Roman"/>
              </a:rPr>
              <a:t>h </a:t>
            </a:r>
            <a:r>
              <a:rPr sz="2600" spc="-25" dirty="0">
                <a:solidFill>
                  <a:srgbClr val="006500"/>
                </a:solidFill>
                <a:latin typeface="Times New Roman"/>
                <a:cs typeface="Times New Roman"/>
              </a:rPr>
              <a:t>&amp;</a:t>
            </a:r>
            <a:r>
              <a:rPr sz="2600" spc="-1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500"/>
                </a:solidFill>
                <a:latin typeface="Times New Roman"/>
                <a:cs typeface="Times New Roman"/>
              </a:rPr>
              <a:t>Optimization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5306" y="2054179"/>
            <a:ext cx="9166225" cy="870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Uni</a:t>
            </a:r>
            <a:r>
              <a:rPr sz="3000" dirty="0">
                <a:latin typeface="Times New Roman"/>
                <a:cs typeface="Times New Roman"/>
              </a:rPr>
              <a:t>t 1</a:t>
            </a: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000" b="1" spc="-5" dirty="0">
                <a:solidFill>
                  <a:srgbClr val="A50021"/>
                </a:solidFill>
                <a:latin typeface="Times New Roman"/>
                <a:cs typeface="Times New Roman"/>
              </a:rPr>
              <a:t>Intelligen</a:t>
            </a:r>
            <a:r>
              <a:rPr sz="3000" b="1" dirty="0">
                <a:solidFill>
                  <a:srgbClr val="A50021"/>
                </a:solidFill>
                <a:latin typeface="Times New Roman"/>
                <a:cs typeface="Times New Roman"/>
              </a:rPr>
              <a:t>t</a:t>
            </a:r>
            <a:r>
              <a:rPr sz="3000" b="1" spc="1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A50021"/>
                </a:solidFill>
                <a:latin typeface="Times New Roman"/>
                <a:cs typeface="Times New Roman"/>
              </a:rPr>
              <a:t>System</a:t>
            </a:r>
            <a:r>
              <a:rPr sz="3000" b="1" dirty="0">
                <a:solidFill>
                  <a:srgbClr val="A50021"/>
                </a:solidFill>
                <a:latin typeface="Times New Roman"/>
                <a:cs typeface="Times New Roman"/>
              </a:rPr>
              <a:t>s &amp;</a:t>
            </a:r>
            <a:r>
              <a:rPr sz="3000" b="1" spc="-5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3000" b="1" spc="-280" dirty="0">
                <a:solidFill>
                  <a:srgbClr val="A50021"/>
                </a:solidFill>
                <a:latin typeface="Times New Roman"/>
                <a:cs typeface="Times New Roman"/>
              </a:rPr>
              <a:t>T</a:t>
            </a:r>
            <a:r>
              <a:rPr sz="3000" b="1" dirty="0">
                <a:solidFill>
                  <a:srgbClr val="A50021"/>
                </a:solidFill>
                <a:latin typeface="Times New Roman"/>
                <a:cs typeface="Times New Roman"/>
              </a:rPr>
              <a:t>echniques</a:t>
            </a:r>
            <a:r>
              <a:rPr sz="3000" b="1" spc="-1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A50021"/>
                </a:solidFill>
                <a:latin typeface="Times New Roman"/>
                <a:cs typeface="Times New Roman"/>
              </a:rPr>
              <a:t>fo</a:t>
            </a:r>
            <a:r>
              <a:rPr sz="3000" b="1" dirty="0">
                <a:solidFill>
                  <a:srgbClr val="A50021"/>
                </a:solidFill>
                <a:latin typeface="Times New Roman"/>
                <a:cs typeface="Times New Roman"/>
              </a:rPr>
              <a:t>r</a:t>
            </a:r>
            <a:r>
              <a:rPr sz="3000" b="1" spc="-55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A50021"/>
                </a:solidFill>
                <a:latin typeface="Times New Roman"/>
                <a:cs typeface="Times New Roman"/>
              </a:rPr>
              <a:t>Busines</a:t>
            </a:r>
            <a:r>
              <a:rPr sz="3000" b="1" dirty="0">
                <a:solidFill>
                  <a:srgbClr val="A50021"/>
                </a:solidFill>
                <a:latin typeface="Times New Roman"/>
                <a:cs typeface="Times New Roman"/>
              </a:rPr>
              <a:t>s</a:t>
            </a:r>
            <a:r>
              <a:rPr sz="3000" b="1" spc="-180" dirty="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A50021"/>
                </a:solidFill>
                <a:latin typeface="Times New Roman"/>
                <a:cs typeface="Times New Roman"/>
              </a:rPr>
              <a:t>Analytics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1979" y="6307084"/>
            <a:ext cx="6964680" cy="364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2010" marR="5080" indent="-829944">
              <a:lnSpc>
                <a:spcPct val="103000"/>
              </a:lnSpc>
            </a:pPr>
            <a:r>
              <a:rPr sz="1150" spc="25" dirty="0">
                <a:latin typeface="Times New Roman"/>
                <a:cs typeface="Times New Roman"/>
              </a:rPr>
              <a:t>©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15" dirty="0" smtClean="0">
                <a:latin typeface="Times New Roman"/>
                <a:cs typeface="Times New Roman"/>
              </a:rPr>
              <a:t>201</a:t>
            </a:r>
            <a:r>
              <a:rPr lang="en-US" sz="1150" spc="15" dirty="0" smtClean="0">
                <a:latin typeface="Times New Roman"/>
                <a:cs typeface="Times New Roman"/>
              </a:rPr>
              <a:t>8</a:t>
            </a:r>
            <a:r>
              <a:rPr sz="1150" spc="5" dirty="0" smtClean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NUS</a:t>
            </a:r>
            <a:r>
              <a:rPr sz="1150" spc="5" dirty="0">
                <a:latin typeface="Times New Roman"/>
                <a:cs typeface="Times New Roman"/>
              </a:rPr>
              <a:t>.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The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contents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contained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in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this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document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may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not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reproduced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in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any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form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or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by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any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means,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withou</a:t>
            </a:r>
            <a:r>
              <a:rPr sz="1150" spc="5" dirty="0">
                <a:latin typeface="Times New Roman"/>
                <a:cs typeface="Times New Roman"/>
              </a:rPr>
              <a:t>t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the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writte</a:t>
            </a:r>
            <a:r>
              <a:rPr sz="1150" spc="15" dirty="0">
                <a:latin typeface="Times New Roman"/>
                <a:cs typeface="Times New Roman"/>
              </a:rPr>
              <a:t>n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permi</a:t>
            </a:r>
            <a:r>
              <a:rPr sz="1150" dirty="0">
                <a:latin typeface="Times New Roman"/>
                <a:cs typeface="Times New Roman"/>
              </a:rPr>
              <a:t>s</a:t>
            </a:r>
            <a:r>
              <a:rPr sz="1150" spc="10" dirty="0">
                <a:latin typeface="Times New Roman"/>
                <a:cs typeface="Times New Roman"/>
              </a:rPr>
              <a:t>s</a:t>
            </a:r>
            <a:r>
              <a:rPr sz="1150" spc="-5" dirty="0">
                <a:latin typeface="Times New Roman"/>
                <a:cs typeface="Times New Roman"/>
              </a:rPr>
              <a:t>i</a:t>
            </a:r>
            <a:r>
              <a:rPr sz="1150" spc="15" dirty="0">
                <a:latin typeface="Times New Roman"/>
                <a:cs typeface="Times New Roman"/>
              </a:rPr>
              <a:t>on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of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ISS,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NUS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other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than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for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the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purpose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for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whic</a:t>
            </a:r>
            <a:r>
              <a:rPr sz="1150" spc="15" dirty="0">
                <a:latin typeface="Times New Roman"/>
                <a:cs typeface="Times New Roman"/>
              </a:rPr>
              <a:t>h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it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has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been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supplied.</a:t>
            </a: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408878" y="5235622"/>
            <a:ext cx="223710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b="1" dirty="0" smtClean="0">
                <a:latin typeface="Times New Roman"/>
                <a:cs typeface="Times New Roman"/>
              </a:rPr>
              <a:t>GU Zhan (Sam)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7738" y="441617"/>
            <a:ext cx="6267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065" y="720861"/>
            <a:ext cx="10037445" cy="530915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marL="3190240">
              <a:lnSpc>
                <a:spcPct val="100000"/>
              </a:lnSpc>
              <a:tabLst>
                <a:tab pos="5381625" algn="l"/>
              </a:tabLst>
            </a:pP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Exercise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r>
              <a:rPr sz="34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3450" b="1" spc="-5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SG" sz="3450" b="1" spc="-5" dirty="0" err="1" smtClean="0">
                <a:solidFill>
                  <a:srgbClr val="C00000"/>
                </a:solidFill>
                <a:latin typeface="Arial"/>
                <a:cs typeface="Arial"/>
              </a:rPr>
              <a:t>udoku</a:t>
            </a:r>
            <a:r>
              <a:rPr lang="en-SG" sz="3450" b="1" spc="-5" dirty="0" smtClean="0">
                <a:solidFill>
                  <a:srgbClr val="C00000"/>
                </a:solidFill>
                <a:latin typeface="Arial"/>
                <a:cs typeface="Arial"/>
              </a:rPr>
              <a:t> game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3900" y="1298999"/>
            <a:ext cx="9788525" cy="903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marR="5080" indent="-493395" algn="just">
              <a:lnSpc>
                <a:spcPct val="100699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lang="en-US" sz="3000" spc="-5" dirty="0" smtClean="0">
                <a:solidFill>
                  <a:srgbClr val="0000CC"/>
                </a:solidFill>
                <a:latin typeface="Arial"/>
                <a:cs typeface="Arial"/>
                <a:hlinkClick r:id="rId4"/>
              </a:rPr>
              <a:t>https://www.sudoku-solutions.com/</a:t>
            </a:r>
            <a:endParaRPr lang="en-US" sz="1700" u="heavy" spc="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506095" marR="5080" indent="-493395" algn="just">
              <a:lnSpc>
                <a:spcPct val="100699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endParaRPr lang="en-US" sz="3000" spc="-5" dirty="0" smtClean="0">
              <a:solidFill>
                <a:srgbClr val="0000CC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727088" y="6899916"/>
            <a:ext cx="3341370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</a:t>
            </a:r>
            <a:r>
              <a:rPr spc="10" dirty="0" smtClean="0"/>
              <a:t>201</a:t>
            </a:r>
            <a:r>
              <a:rPr lang="en-US" spc="10" dirty="0" smtClean="0"/>
              <a:t>8</a:t>
            </a:r>
            <a:r>
              <a:rPr spc="10" dirty="0" smtClean="0"/>
              <a:t>)</a:t>
            </a:r>
            <a:endParaRPr spc="1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4272677" y="6916726"/>
            <a:ext cx="1974214" cy="146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 smtClean="0"/>
              <a:t>201</a:t>
            </a:r>
            <a:r>
              <a:rPr lang="en-US" spc="5" dirty="0" smtClean="0"/>
              <a:t>8</a:t>
            </a:r>
            <a:r>
              <a:rPr spc="5" dirty="0" smtClean="0"/>
              <a:t>,</a:t>
            </a:r>
            <a:r>
              <a:rPr spc="30" dirty="0" smtClean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1876425"/>
            <a:ext cx="8852298" cy="4659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7738" y="441617"/>
            <a:ext cx="6267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Page: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2407" y="6743700"/>
            <a:ext cx="1613916" cy="364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065" y="720861"/>
            <a:ext cx="10037445" cy="530915"/>
          </a:xfrm>
          <a:prstGeom prst="rect">
            <a:avLst/>
          </a:prstGeom>
          <a:solidFill>
            <a:srgbClr val="FBF8C5"/>
          </a:solidFill>
        </p:spPr>
        <p:txBody>
          <a:bodyPr vert="horz" wrap="square" lIns="0" tIns="0" rIns="0" bIns="0" rtlCol="0">
            <a:spAutoFit/>
          </a:bodyPr>
          <a:lstStyle/>
          <a:p>
            <a:pPr marL="2663825">
              <a:tabLst>
                <a:tab pos="4855210" algn="l"/>
              </a:tabLst>
            </a:pPr>
            <a:r>
              <a:rPr sz="3450" b="1" spc="-5" dirty="0">
                <a:solidFill>
                  <a:srgbClr val="008000"/>
                </a:solidFill>
                <a:latin typeface="Arial"/>
                <a:cs typeface="Arial"/>
              </a:rPr>
              <a:t>Exercise</a:t>
            </a:r>
            <a:r>
              <a:rPr sz="3450" b="1" dirty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r>
              <a:rPr sz="34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3450" b="1" spc="-5" dirty="0">
                <a:solidFill>
                  <a:srgbClr val="C00000"/>
                </a:solidFill>
                <a:latin typeface="Arial"/>
                <a:cs typeface="Arial"/>
              </a:rPr>
              <a:t>Sudoku </a:t>
            </a:r>
            <a:r>
              <a:rPr lang="en-US" sz="3450" b="1" spc="-5" dirty="0" smtClean="0">
                <a:solidFill>
                  <a:srgbClr val="C00000"/>
                </a:solidFill>
                <a:latin typeface="Arial"/>
                <a:cs typeface="Arial"/>
              </a:rPr>
              <a:t>game</a:t>
            </a:r>
            <a:r>
              <a:rPr sz="3450" b="1" spc="8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(cont.)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27088" y="6899916"/>
            <a:ext cx="3341370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ATA/KE-ISBA/ISBA03-SearchExerc</a:t>
            </a:r>
            <a:r>
              <a:rPr spc="-5" dirty="0"/>
              <a:t>i</a:t>
            </a:r>
            <a:r>
              <a:rPr spc="5" dirty="0"/>
              <a:t>se.ppt</a:t>
            </a:r>
            <a:r>
              <a:rPr spc="-5" dirty="0"/>
              <a:t>/</a:t>
            </a:r>
            <a:r>
              <a:rPr spc="15" dirty="0"/>
              <a:t>v</a:t>
            </a:r>
            <a:r>
              <a:rPr spc="5" dirty="0"/>
              <a:t>1</a:t>
            </a:r>
            <a:r>
              <a:rPr spc="10" dirty="0"/>
              <a:t>.1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10" dirty="0"/>
              <a:t>(</a:t>
            </a:r>
            <a:r>
              <a:rPr spc="10" dirty="0" smtClean="0"/>
              <a:t>201</a:t>
            </a:r>
            <a:r>
              <a:rPr lang="en-US" spc="10" dirty="0" smtClean="0"/>
              <a:t>8</a:t>
            </a:r>
            <a:r>
              <a:rPr spc="10" dirty="0" smtClean="0"/>
              <a:t>)</a:t>
            </a:r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272677" y="6916726"/>
            <a:ext cx="1974214" cy="146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©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5" dirty="0" smtClean="0"/>
              <a:t>201</a:t>
            </a:r>
            <a:r>
              <a:rPr lang="en-US" spc="5" dirty="0" smtClean="0"/>
              <a:t>8</a:t>
            </a:r>
            <a:r>
              <a:rPr spc="5" dirty="0" smtClean="0"/>
              <a:t>,</a:t>
            </a:r>
            <a:r>
              <a:rPr spc="30" dirty="0" smtClean="0">
                <a:latin typeface="Times New Roman"/>
                <a:cs typeface="Times New Roman"/>
              </a:rPr>
              <a:t> </a:t>
            </a:r>
            <a:r>
              <a:rPr spc="5" dirty="0"/>
              <a:t>NUS.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Right</a:t>
            </a:r>
            <a:r>
              <a:rPr spc="5" dirty="0"/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3900" y="1630469"/>
            <a:ext cx="9577070" cy="5019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 marR="5080" indent="-493395">
              <a:lnSpc>
                <a:spcPct val="151000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Conduct </a:t>
            </a: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internet research to understand various search based </a:t>
            </a: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techniques for solving Sudoku.</a:t>
            </a:r>
            <a:endParaRPr lang="en-US" sz="2400" dirty="0" smtClean="0">
              <a:solidFill>
                <a:srgbClr val="0000CC"/>
              </a:solidFill>
              <a:latin typeface="Arial"/>
              <a:cs typeface="Arial"/>
            </a:endParaRPr>
          </a:p>
          <a:p>
            <a:pPr marL="506095" marR="5080" indent="-493395">
              <a:lnSpc>
                <a:spcPct val="151000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Search GitHub, or </a:t>
            </a: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other </a:t>
            </a: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open source coding repositories, to find a Sudoku search programming implementation you like. </a:t>
            </a:r>
          </a:p>
          <a:p>
            <a:pPr marL="506095" marR="5080" indent="-493395">
              <a:lnSpc>
                <a:spcPct val="151000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Using computer, you </a:t>
            </a: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execute the program. </a:t>
            </a: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Read source code to</a:t>
            </a: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understand </a:t>
            </a: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search </a:t>
            </a: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type</a:t>
            </a: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, </a:t>
            </a: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problem </a:t>
            </a: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and states representation</a:t>
            </a: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, logic </a:t>
            </a: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flow, </a:t>
            </a: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and any heuristics used.</a:t>
            </a:r>
          </a:p>
          <a:p>
            <a:pPr marL="506095" marR="5080" indent="-493395">
              <a:lnSpc>
                <a:spcPct val="151000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Explain to at least two classmates from different country of yours.</a:t>
            </a:r>
          </a:p>
          <a:p>
            <a:pPr marL="506095" marR="5080" indent="-493395">
              <a:lnSpc>
                <a:spcPct val="151000"/>
              </a:lnSpc>
              <a:buClr>
                <a:srgbClr val="0000CC"/>
              </a:buClr>
              <a:buFont typeface="Symbol"/>
              <a:buChar char=""/>
              <a:tabLst>
                <a:tab pos="506730" algn="l"/>
              </a:tabLst>
            </a:pPr>
            <a:r>
              <a:rPr lang="en-US" sz="2400" dirty="0" smtClean="0">
                <a:solidFill>
                  <a:srgbClr val="0000CC"/>
                </a:solidFill>
                <a:latin typeface="Arial"/>
                <a:cs typeface="Arial"/>
              </a:rPr>
              <a:t>You may be randomly selected, to explain to entire class on stage.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219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Gu Zhan</cp:lastModifiedBy>
  <cp:revision>21</cp:revision>
  <dcterms:created xsi:type="dcterms:W3CDTF">2017-12-20T03:08:40Z</dcterms:created>
  <dcterms:modified xsi:type="dcterms:W3CDTF">2017-12-20T07:05:08Z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2017-12-20T00:00:00Z</vt:filetime>
  </property>
  <property fmtid="{D5CDD505-2E9C-101B-9397-08002B2CF9AE}" pid="3" name="LastSaved">
    <vt:filetime>2017-12-20T00:00:00Z</vt:filetime>
  </property>
</Properties>
</file>