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7" r:id="rId6"/>
    <p:sldId id="268" r:id="rId7"/>
  </p:sldIdLst>
  <p:sldSz cx="10693400" cy="7562850"/>
  <p:notesSz cx="10693400" cy="75628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1400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9803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79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10" dirty="0"/>
              <a:t>©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5" dirty="0"/>
              <a:t>2016,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5" dirty="0"/>
              <a:t>NUS.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dirty="0"/>
              <a:t>All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Right</a:t>
            </a:r>
            <a:r>
              <a:rPr spc="5" dirty="0"/>
              <a:t>s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5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15" dirty="0"/>
              <a:t>ATA/KE-ISBA/ISBA04-R&amp;R-Exe</a:t>
            </a:r>
            <a:r>
              <a:rPr dirty="0"/>
              <a:t>r</a:t>
            </a:r>
            <a:r>
              <a:rPr spc="15" dirty="0"/>
              <a:t>c</a:t>
            </a:r>
            <a:r>
              <a:rPr dirty="0"/>
              <a:t>is</a:t>
            </a:r>
            <a:r>
              <a:rPr spc="10" dirty="0"/>
              <a:t>e.pp</a:t>
            </a:r>
            <a:r>
              <a:rPr spc="-5" dirty="0"/>
              <a:t>t/</a:t>
            </a:r>
            <a:r>
              <a:rPr spc="10" dirty="0"/>
              <a:t>v1.1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0000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10" dirty="0"/>
              <a:t>©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5" dirty="0"/>
              <a:t>2016,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5" dirty="0"/>
              <a:t>NUS.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dirty="0"/>
              <a:t>All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Right</a:t>
            </a:r>
            <a:r>
              <a:rPr spc="5" dirty="0"/>
              <a:t>s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5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15" dirty="0"/>
              <a:t>ATA/KE-ISBA/ISBA04-R&amp;R-Exe</a:t>
            </a:r>
            <a:r>
              <a:rPr dirty="0"/>
              <a:t>r</a:t>
            </a:r>
            <a:r>
              <a:rPr spc="15" dirty="0"/>
              <a:t>c</a:t>
            </a:r>
            <a:r>
              <a:rPr dirty="0"/>
              <a:t>is</a:t>
            </a:r>
            <a:r>
              <a:rPr spc="10" dirty="0"/>
              <a:t>e.pp</a:t>
            </a:r>
            <a:r>
              <a:rPr spc="-5" dirty="0"/>
              <a:t>t/</a:t>
            </a:r>
            <a:r>
              <a:rPr spc="10" dirty="0"/>
              <a:t>v1.1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10" dirty="0"/>
              <a:t>©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5" dirty="0"/>
              <a:t>2016,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5" dirty="0"/>
              <a:t>NUS.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dirty="0"/>
              <a:t>All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Right</a:t>
            </a:r>
            <a:r>
              <a:rPr spc="5" dirty="0"/>
              <a:t>s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5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15" dirty="0"/>
              <a:t>ATA/KE-ISBA/ISBA04-R&amp;R-Exe</a:t>
            </a:r>
            <a:r>
              <a:rPr dirty="0"/>
              <a:t>r</a:t>
            </a:r>
            <a:r>
              <a:rPr spc="15" dirty="0"/>
              <a:t>c</a:t>
            </a:r>
            <a:r>
              <a:rPr dirty="0"/>
              <a:t>is</a:t>
            </a:r>
            <a:r>
              <a:rPr spc="10" dirty="0"/>
              <a:t>e.pp</a:t>
            </a:r>
            <a:r>
              <a:rPr spc="-5" dirty="0"/>
              <a:t>t/</a:t>
            </a:r>
            <a:r>
              <a:rPr spc="10" dirty="0"/>
              <a:t>v1.1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10" dirty="0"/>
              <a:t>©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5" dirty="0"/>
              <a:t>2016,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5" dirty="0"/>
              <a:t>NUS.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dirty="0"/>
              <a:t>All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Right</a:t>
            </a:r>
            <a:r>
              <a:rPr spc="5" dirty="0"/>
              <a:t>s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5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15" dirty="0"/>
              <a:t>ATA/KE-ISBA/ISBA04-R&amp;R-Exe</a:t>
            </a:r>
            <a:r>
              <a:rPr dirty="0"/>
              <a:t>r</a:t>
            </a:r>
            <a:r>
              <a:rPr spc="15" dirty="0"/>
              <a:t>c</a:t>
            </a:r>
            <a:r>
              <a:rPr dirty="0"/>
              <a:t>is</a:t>
            </a:r>
            <a:r>
              <a:rPr spc="10" dirty="0"/>
              <a:t>e.pp</a:t>
            </a:r>
            <a:r>
              <a:rPr spc="-5" dirty="0"/>
              <a:t>t/</a:t>
            </a:r>
            <a:r>
              <a:rPr spc="10" dirty="0"/>
              <a:t>v1.1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10" dirty="0"/>
              <a:t>©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5" dirty="0"/>
              <a:t>2016,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5" dirty="0"/>
              <a:t>NUS.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dirty="0"/>
              <a:t>All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Right</a:t>
            </a:r>
            <a:r>
              <a:rPr spc="5" dirty="0"/>
              <a:t>s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5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15" dirty="0"/>
              <a:t>ATA/KE-ISBA/ISBA04-R&amp;R-Exe</a:t>
            </a:r>
            <a:r>
              <a:rPr dirty="0"/>
              <a:t>r</a:t>
            </a:r>
            <a:r>
              <a:rPr spc="15" dirty="0"/>
              <a:t>c</a:t>
            </a:r>
            <a:r>
              <a:rPr dirty="0"/>
              <a:t>is</a:t>
            </a:r>
            <a:r>
              <a:rPr spc="10" dirty="0"/>
              <a:t>e.pp</a:t>
            </a:r>
            <a:r>
              <a:rPr spc="-5" dirty="0"/>
              <a:t>t/</a:t>
            </a:r>
            <a:r>
              <a:rPr spc="10" dirty="0"/>
              <a:t>v1.1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88957" y="6738370"/>
            <a:ext cx="7989570" cy="0"/>
          </a:xfrm>
          <a:custGeom>
            <a:avLst/>
            <a:gdLst/>
            <a:ahLst/>
            <a:cxnLst/>
            <a:rect l="l" t="t" r="r" b="b"/>
            <a:pathLst>
              <a:path w="7989570">
                <a:moveTo>
                  <a:pt x="0" y="0"/>
                </a:moveTo>
                <a:lnTo>
                  <a:pt x="7989569" y="0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6889" y="720861"/>
            <a:ext cx="10039620" cy="589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3900" y="1540553"/>
            <a:ext cx="9865598" cy="5152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0000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28430" y="6895390"/>
            <a:ext cx="1974214" cy="149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10" dirty="0"/>
              <a:t>©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5" dirty="0"/>
              <a:t>2016,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5" dirty="0"/>
              <a:t>NUS.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dirty="0"/>
              <a:t>All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Right</a:t>
            </a:r>
            <a:r>
              <a:rPr spc="5" dirty="0"/>
              <a:t>s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27088" y="6899916"/>
            <a:ext cx="2837815" cy="1765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5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15" dirty="0"/>
              <a:t>ATA/KE-ISBA/ISBA04-R&amp;R-Exe</a:t>
            </a:r>
            <a:r>
              <a:rPr dirty="0"/>
              <a:t>r</a:t>
            </a:r>
            <a:r>
              <a:rPr spc="15" dirty="0"/>
              <a:t>c</a:t>
            </a:r>
            <a:r>
              <a:rPr dirty="0"/>
              <a:t>is</a:t>
            </a:r>
            <a:r>
              <a:rPr spc="10" dirty="0"/>
              <a:t>e.pp</a:t>
            </a:r>
            <a:r>
              <a:rPr spc="-5" dirty="0"/>
              <a:t>t/</a:t>
            </a:r>
            <a:r>
              <a:rPr spc="10" dirty="0"/>
              <a:t>v1.1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24869" y="441617"/>
            <a:ext cx="6267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dirty="0">
                <a:latin typeface="Times New Roman"/>
                <a:cs typeface="Times New Roman"/>
              </a:rPr>
              <a:t>Page:</a:t>
            </a:r>
            <a:r>
              <a:rPr sz="1500" b="1" spc="-10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812407" y="6743700"/>
            <a:ext cx="1613916" cy="3649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9065" y="720861"/>
            <a:ext cx="10037445" cy="589280"/>
          </a:xfrm>
          <a:prstGeom prst="rect">
            <a:avLst/>
          </a:prstGeom>
          <a:solidFill>
            <a:srgbClr val="FBF8C5"/>
          </a:solidFill>
        </p:spPr>
        <p:txBody>
          <a:bodyPr vert="horz" wrap="square" lIns="0" tIns="0" rIns="0" bIns="0" rtlCol="0">
            <a:spAutoFit/>
          </a:bodyPr>
          <a:lstStyle/>
          <a:p>
            <a:pPr marL="567690">
              <a:lnSpc>
                <a:spcPct val="100000"/>
              </a:lnSpc>
            </a:pPr>
            <a:r>
              <a:rPr sz="3000" b="1" dirty="0">
                <a:solidFill>
                  <a:srgbClr val="008000"/>
                </a:solidFill>
                <a:latin typeface="Arial"/>
                <a:cs typeface="Arial"/>
              </a:rPr>
              <a:t>Master</a:t>
            </a:r>
            <a:r>
              <a:rPr sz="3000" b="1" spc="10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008000"/>
                </a:solidFill>
                <a:latin typeface="Arial"/>
                <a:cs typeface="Arial"/>
              </a:rPr>
              <a:t>of</a:t>
            </a:r>
            <a:r>
              <a:rPr sz="30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008000"/>
                </a:solidFill>
                <a:latin typeface="Arial"/>
                <a:cs typeface="Arial"/>
              </a:rPr>
              <a:t>Technology</a:t>
            </a:r>
            <a:r>
              <a:rPr sz="30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008000"/>
                </a:solidFill>
                <a:latin typeface="Arial"/>
                <a:cs typeface="Arial"/>
              </a:rPr>
              <a:t>in</a:t>
            </a:r>
            <a:r>
              <a:rPr sz="30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008000"/>
                </a:solidFill>
                <a:latin typeface="Arial"/>
                <a:cs typeface="Arial"/>
              </a:rPr>
              <a:t>Knowledg</a:t>
            </a:r>
            <a:r>
              <a:rPr sz="3000" b="1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3000" b="1" spc="1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008000"/>
                </a:solidFill>
                <a:latin typeface="Arial"/>
                <a:cs typeface="Arial"/>
              </a:rPr>
              <a:t>Engineering</a:t>
            </a:r>
            <a:endParaRPr sz="30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/>
              <a:t>ATA/KE-ISBA/ISBA04-R&amp;R-Exe</a:t>
            </a:r>
            <a:r>
              <a:rPr dirty="0"/>
              <a:t>r</a:t>
            </a:r>
            <a:r>
              <a:rPr spc="15" dirty="0"/>
              <a:t>c</a:t>
            </a:r>
            <a:r>
              <a:rPr dirty="0"/>
              <a:t>is</a:t>
            </a:r>
            <a:r>
              <a:rPr spc="10" dirty="0"/>
              <a:t>e.pp</a:t>
            </a:r>
            <a:r>
              <a:rPr spc="-5" dirty="0"/>
              <a:t>t/</a:t>
            </a:r>
            <a:r>
              <a:rPr spc="10" dirty="0"/>
              <a:t>v1.1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©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5" dirty="0"/>
              <a:t>2016,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5" dirty="0"/>
              <a:t>NUS.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dirty="0"/>
              <a:t>All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Right</a:t>
            </a:r>
            <a:r>
              <a:rPr spc="5" dirty="0"/>
              <a:t>s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Reserved.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35464" y="3372738"/>
            <a:ext cx="8583930" cy="1093470"/>
          </a:xfrm>
          <a:prstGeom prst="rect">
            <a:avLst/>
          </a:prstGeom>
          <a:ln w="6299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32305">
              <a:lnSpc>
                <a:spcPct val="100000"/>
              </a:lnSpc>
            </a:pPr>
            <a:r>
              <a:rPr sz="3850" b="1" spc="-5" dirty="0">
                <a:solidFill>
                  <a:srgbClr val="0000CC"/>
                </a:solidFill>
                <a:latin typeface="Times New Roman"/>
                <a:cs typeface="Times New Roman"/>
              </a:rPr>
              <a:t>Exe</a:t>
            </a:r>
            <a:r>
              <a:rPr sz="3850" b="1" spc="-70" dirty="0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sz="3850" b="1" dirty="0">
                <a:solidFill>
                  <a:srgbClr val="0000CC"/>
                </a:solidFill>
                <a:latin typeface="Times New Roman"/>
                <a:cs typeface="Times New Roman"/>
              </a:rPr>
              <a:t>cise &amp; </a:t>
            </a:r>
            <a:r>
              <a:rPr sz="3850" b="1" spc="-5" dirty="0">
                <a:solidFill>
                  <a:srgbClr val="0000CC"/>
                </a:solidFill>
                <a:latin typeface="Times New Roman"/>
                <a:cs typeface="Times New Roman"/>
              </a:rPr>
              <a:t>Discussion</a:t>
            </a:r>
            <a:endParaRPr sz="3850">
              <a:latin typeface="Times New Roman"/>
              <a:cs typeface="Times New Roman"/>
            </a:endParaRPr>
          </a:p>
          <a:p>
            <a:pPr marL="2574925" indent="-411480">
              <a:lnSpc>
                <a:spcPct val="100000"/>
              </a:lnSpc>
              <a:spcBef>
                <a:spcPts val="50"/>
              </a:spcBef>
              <a:buClr>
                <a:srgbClr val="006500"/>
              </a:buClr>
              <a:buFont typeface="Symbol"/>
              <a:buChar char=""/>
              <a:tabLst>
                <a:tab pos="2574925" algn="l"/>
              </a:tabLst>
            </a:pPr>
            <a:r>
              <a:rPr sz="2600" spc="-20" dirty="0">
                <a:solidFill>
                  <a:srgbClr val="006500"/>
                </a:solidFill>
                <a:latin typeface="Times New Roman"/>
                <a:cs typeface="Times New Roman"/>
              </a:rPr>
              <a:t>Representatio</a:t>
            </a:r>
            <a:r>
              <a:rPr sz="2600" spc="-15" dirty="0">
                <a:solidFill>
                  <a:srgbClr val="006500"/>
                </a:solidFill>
                <a:latin typeface="Times New Roman"/>
                <a:cs typeface="Times New Roman"/>
              </a:rPr>
              <a:t>n </a:t>
            </a:r>
            <a:r>
              <a:rPr sz="2600" spc="-25" dirty="0">
                <a:solidFill>
                  <a:srgbClr val="006500"/>
                </a:solidFill>
                <a:latin typeface="Times New Roman"/>
                <a:cs typeface="Times New Roman"/>
              </a:rPr>
              <a:t>&amp;</a:t>
            </a:r>
            <a:r>
              <a:rPr sz="2600" spc="-1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006500"/>
                </a:solidFill>
                <a:latin typeface="Times New Roman"/>
                <a:cs typeface="Times New Roman"/>
              </a:rPr>
              <a:t>Reasoning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75306" y="2054179"/>
            <a:ext cx="9166225" cy="870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000" spc="-5" dirty="0">
                <a:latin typeface="Times New Roman"/>
                <a:cs typeface="Times New Roman"/>
              </a:rPr>
              <a:t>Uni</a:t>
            </a:r>
            <a:r>
              <a:rPr sz="3000" dirty="0">
                <a:latin typeface="Times New Roman"/>
                <a:cs typeface="Times New Roman"/>
              </a:rPr>
              <a:t>t 1</a:t>
            </a:r>
            <a:endParaRPr sz="3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sz="3000" b="1" spc="-5" dirty="0">
                <a:solidFill>
                  <a:srgbClr val="A50021"/>
                </a:solidFill>
                <a:latin typeface="Times New Roman"/>
                <a:cs typeface="Times New Roman"/>
              </a:rPr>
              <a:t>Intelligen</a:t>
            </a:r>
            <a:r>
              <a:rPr sz="3000" b="1" dirty="0">
                <a:solidFill>
                  <a:srgbClr val="A50021"/>
                </a:solidFill>
                <a:latin typeface="Times New Roman"/>
                <a:cs typeface="Times New Roman"/>
              </a:rPr>
              <a:t>t</a:t>
            </a:r>
            <a:r>
              <a:rPr sz="3000" b="1" spc="10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A50021"/>
                </a:solidFill>
                <a:latin typeface="Times New Roman"/>
                <a:cs typeface="Times New Roman"/>
              </a:rPr>
              <a:t>System</a:t>
            </a:r>
            <a:r>
              <a:rPr sz="3000" b="1" dirty="0">
                <a:solidFill>
                  <a:srgbClr val="A50021"/>
                </a:solidFill>
                <a:latin typeface="Times New Roman"/>
                <a:cs typeface="Times New Roman"/>
              </a:rPr>
              <a:t>s &amp;</a:t>
            </a:r>
            <a:r>
              <a:rPr sz="3000" b="1" spc="-50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3000" b="1" spc="-280" dirty="0">
                <a:solidFill>
                  <a:srgbClr val="A50021"/>
                </a:solidFill>
                <a:latin typeface="Times New Roman"/>
                <a:cs typeface="Times New Roman"/>
              </a:rPr>
              <a:t>T</a:t>
            </a:r>
            <a:r>
              <a:rPr sz="3000" b="1" dirty="0">
                <a:solidFill>
                  <a:srgbClr val="A50021"/>
                </a:solidFill>
                <a:latin typeface="Times New Roman"/>
                <a:cs typeface="Times New Roman"/>
              </a:rPr>
              <a:t>echniques</a:t>
            </a:r>
            <a:r>
              <a:rPr sz="3000" b="1" spc="-10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A50021"/>
                </a:solidFill>
                <a:latin typeface="Times New Roman"/>
                <a:cs typeface="Times New Roman"/>
              </a:rPr>
              <a:t>fo</a:t>
            </a:r>
            <a:r>
              <a:rPr sz="3000" b="1" dirty="0">
                <a:solidFill>
                  <a:srgbClr val="A50021"/>
                </a:solidFill>
                <a:latin typeface="Times New Roman"/>
                <a:cs typeface="Times New Roman"/>
              </a:rPr>
              <a:t>r</a:t>
            </a:r>
            <a:r>
              <a:rPr sz="3000" b="1" spc="-55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A50021"/>
                </a:solidFill>
                <a:latin typeface="Times New Roman"/>
                <a:cs typeface="Times New Roman"/>
              </a:rPr>
              <a:t>Busines</a:t>
            </a:r>
            <a:r>
              <a:rPr sz="3000" b="1" dirty="0">
                <a:solidFill>
                  <a:srgbClr val="A50021"/>
                </a:solidFill>
                <a:latin typeface="Times New Roman"/>
                <a:cs typeface="Times New Roman"/>
              </a:rPr>
              <a:t>s</a:t>
            </a:r>
            <a:r>
              <a:rPr sz="3000" b="1" spc="-180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A50021"/>
                </a:solidFill>
                <a:latin typeface="Times New Roman"/>
                <a:cs typeface="Times New Roman"/>
              </a:rPr>
              <a:t>Analytics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51979" y="6307084"/>
            <a:ext cx="6964680" cy="356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42010" marR="5080" indent="-829944">
              <a:lnSpc>
                <a:spcPct val="103000"/>
              </a:lnSpc>
            </a:pPr>
            <a:r>
              <a:rPr sz="1150" spc="25" dirty="0">
                <a:latin typeface="Times New Roman"/>
                <a:cs typeface="Times New Roman"/>
              </a:rPr>
              <a:t>©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2016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NUS</a:t>
            </a:r>
            <a:r>
              <a:rPr sz="1150" spc="5" dirty="0">
                <a:latin typeface="Times New Roman"/>
                <a:cs typeface="Times New Roman"/>
              </a:rPr>
              <a:t>.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3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The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contents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contained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in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this</a:t>
            </a:r>
            <a:r>
              <a:rPr sz="1150" spc="-1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document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may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not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be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reproduced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in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any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form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or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by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any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means,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withou</a:t>
            </a:r>
            <a:r>
              <a:rPr sz="1150" spc="5" dirty="0">
                <a:latin typeface="Times New Roman"/>
                <a:cs typeface="Times New Roman"/>
              </a:rPr>
              <a:t>t</a:t>
            </a:r>
            <a:r>
              <a:rPr sz="1150" spc="-10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the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spc="5" dirty="0">
                <a:latin typeface="Times New Roman"/>
                <a:cs typeface="Times New Roman"/>
              </a:rPr>
              <a:t>writte</a:t>
            </a:r>
            <a:r>
              <a:rPr sz="1150" spc="15" dirty="0">
                <a:latin typeface="Times New Roman"/>
                <a:cs typeface="Times New Roman"/>
              </a:rPr>
              <a:t>n</a:t>
            </a:r>
            <a:r>
              <a:rPr sz="1150" spc="-1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permi</a:t>
            </a:r>
            <a:r>
              <a:rPr sz="1150" dirty="0">
                <a:latin typeface="Times New Roman"/>
                <a:cs typeface="Times New Roman"/>
              </a:rPr>
              <a:t>s</a:t>
            </a:r>
            <a:r>
              <a:rPr sz="1150" spc="10" dirty="0">
                <a:latin typeface="Times New Roman"/>
                <a:cs typeface="Times New Roman"/>
              </a:rPr>
              <a:t>s</a:t>
            </a:r>
            <a:r>
              <a:rPr sz="1150" spc="-5" dirty="0">
                <a:latin typeface="Times New Roman"/>
                <a:cs typeface="Times New Roman"/>
              </a:rPr>
              <a:t>i</a:t>
            </a:r>
            <a:r>
              <a:rPr sz="1150" spc="15" dirty="0">
                <a:latin typeface="Times New Roman"/>
                <a:cs typeface="Times New Roman"/>
              </a:rPr>
              <a:t>on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of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ISS,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NUS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other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than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for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the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purpose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for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whic</a:t>
            </a:r>
            <a:r>
              <a:rPr sz="1150" spc="15" dirty="0">
                <a:latin typeface="Times New Roman"/>
                <a:cs typeface="Times New Roman"/>
              </a:rPr>
              <a:t>h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5" dirty="0">
                <a:latin typeface="Times New Roman"/>
                <a:cs typeface="Times New Roman"/>
              </a:rPr>
              <a:t>it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has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been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supplied.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1" name="object 7"/>
          <p:cNvSpPr txBox="1"/>
          <p:nvPr/>
        </p:nvSpPr>
        <p:spPr>
          <a:xfrm>
            <a:off x="4408878" y="5235622"/>
            <a:ext cx="223710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400" b="1" dirty="0" smtClean="0">
                <a:latin typeface="Times New Roman"/>
                <a:cs typeface="Times New Roman"/>
              </a:rPr>
              <a:t>GU Zhan (Sam)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24869" y="441617"/>
            <a:ext cx="6267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dirty="0">
                <a:latin typeface="Times New Roman"/>
                <a:cs typeface="Times New Roman"/>
              </a:rPr>
              <a:t>Page:</a:t>
            </a:r>
            <a:r>
              <a:rPr sz="1500" b="1" spc="-10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812407" y="6743700"/>
            <a:ext cx="1613916" cy="3649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9065" y="720861"/>
            <a:ext cx="10037445" cy="589280"/>
          </a:xfrm>
          <a:prstGeom prst="rect">
            <a:avLst/>
          </a:prstGeom>
          <a:solidFill>
            <a:srgbClr val="FBF8C5"/>
          </a:solidFill>
        </p:spPr>
        <p:txBody>
          <a:bodyPr vert="horz" wrap="square" lIns="0" tIns="0" rIns="0" bIns="0" rtlCol="0">
            <a:spAutoFit/>
          </a:bodyPr>
          <a:lstStyle/>
          <a:p>
            <a:pPr marL="759460">
              <a:lnSpc>
                <a:spcPct val="100000"/>
              </a:lnSpc>
            </a:pPr>
            <a:r>
              <a:rPr sz="3450" b="1" spc="-5" dirty="0">
                <a:solidFill>
                  <a:srgbClr val="008000"/>
                </a:solidFill>
                <a:latin typeface="Arial"/>
                <a:cs typeface="Arial"/>
              </a:rPr>
              <a:t>Rule</a:t>
            </a:r>
            <a:r>
              <a:rPr sz="3450" b="1" dirty="0">
                <a:solidFill>
                  <a:srgbClr val="008000"/>
                </a:solidFill>
                <a:latin typeface="Arial"/>
                <a:cs typeface="Arial"/>
              </a:rPr>
              <a:t>s</a:t>
            </a:r>
            <a:r>
              <a:rPr sz="345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3450" b="1" spc="-5" dirty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3450" b="1" dirty="0">
                <a:solidFill>
                  <a:srgbClr val="008000"/>
                </a:solidFill>
                <a:latin typeface="Arial"/>
                <a:cs typeface="Arial"/>
              </a:rPr>
              <a:t>f</a:t>
            </a:r>
            <a:r>
              <a:rPr sz="3450" b="1" spc="7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3450" b="1" spc="-5" dirty="0">
                <a:solidFill>
                  <a:srgbClr val="008000"/>
                </a:solidFill>
                <a:latin typeface="Arial"/>
                <a:cs typeface="Arial"/>
              </a:rPr>
              <a:t>Inferenc</a:t>
            </a:r>
            <a:r>
              <a:rPr sz="3450" b="1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3450" b="1" spc="6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3450" b="1" spc="-5" dirty="0">
                <a:solidFill>
                  <a:srgbClr val="008000"/>
                </a:solidFill>
                <a:latin typeface="Arial"/>
                <a:cs typeface="Arial"/>
              </a:rPr>
              <a:t>i</a:t>
            </a:r>
            <a:r>
              <a:rPr sz="3450" b="1" dirty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3450" b="1" spc="7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3450" b="1" spc="-5" dirty="0">
                <a:solidFill>
                  <a:srgbClr val="008000"/>
                </a:solidFill>
                <a:latin typeface="Arial"/>
                <a:cs typeface="Arial"/>
              </a:rPr>
              <a:t>Propositiona</a:t>
            </a:r>
            <a:r>
              <a:rPr sz="3450" b="1" dirty="0">
                <a:solidFill>
                  <a:srgbClr val="008000"/>
                </a:solidFill>
                <a:latin typeface="Arial"/>
                <a:cs typeface="Arial"/>
              </a:rPr>
              <a:t>l</a:t>
            </a:r>
            <a:r>
              <a:rPr sz="345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3450" b="1" spc="-5" dirty="0">
                <a:solidFill>
                  <a:srgbClr val="008000"/>
                </a:solidFill>
                <a:latin typeface="Arial"/>
                <a:cs typeface="Arial"/>
              </a:rPr>
              <a:t>Logic</a:t>
            </a:r>
            <a:endParaRPr sz="345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/>
              <a:t>ATA/KE-ISBA/ISBA04-R&amp;R-Exe</a:t>
            </a:r>
            <a:r>
              <a:rPr dirty="0"/>
              <a:t>r</a:t>
            </a:r>
            <a:r>
              <a:rPr spc="15" dirty="0"/>
              <a:t>c</a:t>
            </a:r>
            <a:r>
              <a:rPr dirty="0"/>
              <a:t>is</a:t>
            </a:r>
            <a:r>
              <a:rPr spc="10" dirty="0"/>
              <a:t>e.pp</a:t>
            </a:r>
            <a:r>
              <a:rPr spc="-5" dirty="0"/>
              <a:t>t/</a:t>
            </a:r>
            <a:r>
              <a:rPr spc="10" dirty="0"/>
              <a:t>v1.1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©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5" dirty="0"/>
              <a:t>2016,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5" dirty="0"/>
              <a:t>NUS.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dirty="0"/>
              <a:t>All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Right</a:t>
            </a:r>
            <a:r>
              <a:rPr spc="5" dirty="0"/>
              <a:t>s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Reserved.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413900" y="1540553"/>
            <a:ext cx="9865598" cy="52322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6095" indent="-493395">
              <a:lnSpc>
                <a:spcPct val="100000"/>
              </a:lnSpc>
              <a:buClr>
                <a:srgbClr val="0000CC"/>
              </a:buClr>
              <a:buFont typeface="Symbol"/>
              <a:buChar char=""/>
              <a:tabLst>
                <a:tab pos="506730" algn="l"/>
              </a:tabLst>
            </a:pPr>
            <a:r>
              <a:rPr spc="-5" dirty="0"/>
              <a:t>Exampl</a:t>
            </a:r>
            <a:r>
              <a:rPr dirty="0"/>
              <a:t>e</a:t>
            </a:r>
            <a:r>
              <a:rPr spc="95" dirty="0">
                <a:latin typeface="Times New Roman"/>
                <a:cs typeface="Times New Roman"/>
              </a:rPr>
              <a:t> </a:t>
            </a:r>
            <a:r>
              <a:rPr spc="-5" dirty="0"/>
              <a:t>4.</a:t>
            </a:r>
            <a:r>
              <a:rPr dirty="0"/>
              <a:t>4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dirty="0"/>
              <a:t>(for</a:t>
            </a:r>
            <a:r>
              <a:rPr spc="95" dirty="0">
                <a:latin typeface="Times New Roman"/>
                <a:cs typeface="Times New Roman"/>
              </a:rPr>
              <a:t> </a:t>
            </a:r>
            <a:r>
              <a:rPr spc="-5" dirty="0"/>
              <a:t>exercise)</a:t>
            </a:r>
          </a:p>
          <a:p>
            <a:pPr marL="628650">
              <a:lnSpc>
                <a:spcPts val="3115"/>
              </a:lnSpc>
              <a:spcBef>
                <a:spcPts val="5"/>
              </a:spcBef>
              <a:tabLst>
                <a:tab pos="1061085" algn="l"/>
              </a:tabLst>
            </a:pPr>
            <a:r>
              <a:rPr sz="2600" spc="-15" dirty="0">
                <a:solidFill>
                  <a:srgbClr val="A50021"/>
                </a:solidFill>
              </a:rPr>
              <a:t>»</a:t>
            </a:r>
            <a:r>
              <a:rPr sz="2600" spc="-15" dirty="0">
                <a:solidFill>
                  <a:srgbClr val="A50021"/>
                </a:solidFill>
                <a:latin typeface="Times New Roman"/>
                <a:cs typeface="Times New Roman"/>
              </a:rPr>
              <a:t>	</a:t>
            </a:r>
            <a:r>
              <a:rPr sz="2600" spc="-20" dirty="0">
                <a:solidFill>
                  <a:srgbClr val="A50021"/>
                </a:solidFill>
              </a:rPr>
              <a:t>Hypotheses</a:t>
            </a:r>
            <a:endParaRPr sz="2600" dirty="0">
              <a:latin typeface="Times New Roman"/>
              <a:cs typeface="Times New Roman"/>
            </a:endParaRPr>
          </a:p>
          <a:p>
            <a:pPr marL="1553845" marR="679450" lvl="1" indent="-369570">
              <a:lnSpc>
                <a:spcPts val="3110"/>
              </a:lnSpc>
              <a:spcBef>
                <a:spcPts val="105"/>
              </a:spcBef>
              <a:buClr>
                <a:srgbClr val="FC0128"/>
              </a:buClr>
              <a:buFont typeface="Symbol"/>
              <a:buChar char=""/>
              <a:tabLst>
                <a:tab pos="1554480" algn="l"/>
                <a:tab pos="2962275" algn="l"/>
              </a:tabLst>
            </a:pPr>
            <a:r>
              <a:rPr sz="2600" spc="-10" dirty="0">
                <a:latin typeface="Arial"/>
                <a:cs typeface="Arial"/>
              </a:rPr>
              <a:t>If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Arial"/>
                <a:cs typeface="Arial"/>
              </a:rPr>
              <a:t>yo</a:t>
            </a:r>
            <a:r>
              <a:rPr sz="2600" spc="-15" dirty="0">
                <a:latin typeface="Arial"/>
                <a:cs typeface="Arial"/>
              </a:rPr>
              <a:t>u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Arial"/>
                <a:cs typeface="Arial"/>
              </a:rPr>
              <a:t>sen</a:t>
            </a:r>
            <a:r>
              <a:rPr sz="2600" spc="-15" dirty="0">
                <a:latin typeface="Arial"/>
                <a:cs typeface="Arial"/>
              </a:rPr>
              <a:t>d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Arial"/>
                <a:cs typeface="Arial"/>
              </a:rPr>
              <a:t>m</a:t>
            </a:r>
            <a:r>
              <a:rPr sz="2600" spc="-15" dirty="0">
                <a:latin typeface="Arial"/>
                <a:cs typeface="Arial"/>
              </a:rPr>
              <a:t>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Arial"/>
                <a:cs typeface="Arial"/>
              </a:rPr>
              <a:t>a</a:t>
            </a:r>
            <a:r>
              <a:rPr sz="2600" spc="-15" dirty="0">
                <a:latin typeface="Arial"/>
                <a:cs typeface="Arial"/>
              </a:rPr>
              <a:t>n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Arial"/>
                <a:cs typeface="Arial"/>
              </a:rPr>
              <a:t>e-mail</a:t>
            </a:r>
            <a:r>
              <a:rPr sz="2600" spc="-10" dirty="0">
                <a:latin typeface="Arial"/>
                <a:cs typeface="Arial"/>
              </a:rPr>
              <a:t>,</a:t>
            </a:r>
            <a:r>
              <a:rPr sz="2600" spc="7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then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Arial"/>
                <a:cs typeface="Arial"/>
              </a:rPr>
              <a:t>I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Arial"/>
                <a:cs typeface="Arial"/>
              </a:rPr>
              <a:t>wil</a:t>
            </a:r>
            <a:r>
              <a:rPr sz="2600" spc="-10" dirty="0">
                <a:latin typeface="Arial"/>
                <a:cs typeface="Arial"/>
              </a:rPr>
              <a:t>l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finish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Arial"/>
                <a:cs typeface="Arial"/>
              </a:rPr>
              <a:t>writin</a:t>
            </a:r>
            <a:r>
              <a:rPr sz="2600" spc="-15" dirty="0">
                <a:latin typeface="Arial"/>
                <a:cs typeface="Arial"/>
              </a:rPr>
              <a:t>g</a:t>
            </a:r>
            <a:r>
              <a:rPr sz="2600" spc="7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the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Arial"/>
                <a:cs typeface="Arial"/>
              </a:rPr>
              <a:t>progra</a:t>
            </a:r>
            <a:r>
              <a:rPr sz="2600" spc="-25" dirty="0">
                <a:latin typeface="Arial"/>
                <a:cs typeface="Arial"/>
              </a:rPr>
              <a:t>m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0" dirty="0" smtClean="0">
                <a:latin typeface="Arial"/>
                <a:cs typeface="Arial"/>
              </a:rPr>
              <a:t>(</a:t>
            </a:r>
            <a:r>
              <a:rPr lang="en-US" sz="2600" i="1" spc="-15" dirty="0" smtClean="0">
                <a:latin typeface="Arial"/>
                <a:cs typeface="Arial"/>
              </a:rPr>
              <a:t>e</a:t>
            </a:r>
            <a:r>
              <a:rPr sz="2600" i="1" spc="65" dirty="0" smtClean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Symbol"/>
                <a:cs typeface="Symbol"/>
              </a:rPr>
              <a:t></a:t>
            </a:r>
            <a:r>
              <a:rPr sz="2600" spc="55" dirty="0">
                <a:latin typeface="Times New Roman"/>
                <a:cs typeface="Times New Roman"/>
              </a:rPr>
              <a:t> </a:t>
            </a:r>
            <a:r>
              <a:rPr lang="en-US" sz="2600" i="1" spc="-15" dirty="0">
                <a:latin typeface="Arial"/>
                <a:cs typeface="Arial"/>
              </a:rPr>
              <a:t>p</a:t>
            </a:r>
            <a:r>
              <a:rPr sz="2600" i="1" spc="60" dirty="0" smtClean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Arial"/>
                <a:cs typeface="Arial"/>
              </a:rPr>
              <a:t>)</a:t>
            </a:r>
            <a:endParaRPr sz="2600" dirty="0">
              <a:latin typeface="Arial"/>
              <a:cs typeface="Arial"/>
            </a:endParaRPr>
          </a:p>
          <a:p>
            <a:pPr marL="1553845" lvl="1" indent="-369570">
              <a:lnSpc>
                <a:spcPts val="2995"/>
              </a:lnSpc>
              <a:buClr>
                <a:srgbClr val="FC0128"/>
              </a:buClr>
              <a:buFont typeface="Symbol"/>
              <a:buChar char=""/>
              <a:tabLst>
                <a:tab pos="1554480" algn="l"/>
              </a:tabLst>
            </a:pPr>
            <a:r>
              <a:rPr sz="2600" spc="-15" dirty="0">
                <a:latin typeface="Arial"/>
                <a:cs typeface="Arial"/>
              </a:rPr>
              <a:t>I</a:t>
            </a:r>
            <a:r>
              <a:rPr sz="2600" spc="-10" dirty="0">
                <a:latin typeface="Arial"/>
                <a:cs typeface="Arial"/>
              </a:rPr>
              <a:t>f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Arial"/>
                <a:cs typeface="Arial"/>
              </a:rPr>
              <a:t>yo</a:t>
            </a:r>
            <a:r>
              <a:rPr sz="2600" spc="-15" dirty="0">
                <a:latin typeface="Arial"/>
                <a:cs typeface="Arial"/>
              </a:rPr>
              <a:t>u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Arial"/>
                <a:cs typeface="Arial"/>
              </a:rPr>
              <a:t>d</a:t>
            </a:r>
            <a:r>
              <a:rPr sz="2600" spc="-15" dirty="0">
                <a:latin typeface="Arial"/>
                <a:cs typeface="Arial"/>
              </a:rPr>
              <a:t>o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Arial"/>
                <a:cs typeface="Arial"/>
              </a:rPr>
              <a:t>no</a:t>
            </a:r>
            <a:r>
              <a:rPr sz="2600" spc="-10" dirty="0">
                <a:latin typeface="Arial"/>
                <a:cs typeface="Arial"/>
              </a:rPr>
              <a:t>t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Arial"/>
                <a:cs typeface="Arial"/>
              </a:rPr>
              <a:t>sen</a:t>
            </a:r>
            <a:r>
              <a:rPr sz="2600" spc="-15" dirty="0">
                <a:latin typeface="Arial"/>
                <a:cs typeface="Arial"/>
              </a:rPr>
              <a:t>d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Arial"/>
                <a:cs typeface="Arial"/>
              </a:rPr>
              <a:t>m</a:t>
            </a:r>
            <a:r>
              <a:rPr sz="2600" spc="-15" dirty="0">
                <a:latin typeface="Arial"/>
                <a:cs typeface="Arial"/>
              </a:rPr>
              <a:t>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Arial"/>
                <a:cs typeface="Arial"/>
              </a:rPr>
              <a:t>a</a:t>
            </a:r>
            <a:r>
              <a:rPr sz="2600" spc="-15" dirty="0">
                <a:latin typeface="Arial"/>
                <a:cs typeface="Arial"/>
              </a:rPr>
              <a:t>n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Arial"/>
                <a:cs typeface="Arial"/>
              </a:rPr>
              <a:t>e-mail</a:t>
            </a:r>
            <a:r>
              <a:rPr sz="2600" spc="-10" dirty="0">
                <a:latin typeface="Arial"/>
                <a:cs typeface="Arial"/>
              </a:rPr>
              <a:t>,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Arial"/>
                <a:cs typeface="Arial"/>
              </a:rPr>
              <a:t>the</a:t>
            </a:r>
            <a:r>
              <a:rPr sz="2600" spc="-15" dirty="0">
                <a:latin typeface="Arial"/>
                <a:cs typeface="Arial"/>
              </a:rPr>
              <a:t>n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Arial"/>
                <a:cs typeface="Arial"/>
              </a:rPr>
              <a:t>I</a:t>
            </a:r>
            <a:r>
              <a:rPr sz="2600" spc="5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Arial"/>
                <a:cs typeface="Arial"/>
              </a:rPr>
              <a:t>wil</a:t>
            </a:r>
            <a:r>
              <a:rPr sz="2600" spc="-10" dirty="0">
                <a:latin typeface="Arial"/>
                <a:cs typeface="Arial"/>
              </a:rPr>
              <a:t>l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Arial"/>
                <a:cs typeface="Arial"/>
              </a:rPr>
              <a:t>g</a:t>
            </a:r>
            <a:r>
              <a:rPr sz="2600" spc="-15" dirty="0">
                <a:latin typeface="Arial"/>
                <a:cs typeface="Arial"/>
              </a:rPr>
              <a:t>o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to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Arial"/>
                <a:cs typeface="Arial"/>
              </a:rPr>
              <a:t>sleep</a:t>
            </a:r>
            <a:endParaRPr sz="2600" dirty="0">
              <a:latin typeface="Arial"/>
              <a:cs typeface="Arial"/>
            </a:endParaRPr>
          </a:p>
          <a:p>
            <a:pPr marL="1553845">
              <a:lnSpc>
                <a:spcPts val="3110"/>
              </a:lnSpc>
            </a:pPr>
            <a:r>
              <a:rPr sz="2600" spc="-15" dirty="0">
                <a:solidFill>
                  <a:srgbClr val="000000"/>
                </a:solidFill>
              </a:rPr>
              <a:t>early</a:t>
            </a:r>
            <a:r>
              <a:rPr sz="2600" spc="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000000"/>
                </a:solidFill>
              </a:rPr>
              <a:t>(</a:t>
            </a:r>
            <a:r>
              <a:rPr sz="2600" spc="-20" dirty="0" smtClean="0">
                <a:solidFill>
                  <a:srgbClr val="000000"/>
                </a:solidFill>
                <a:latin typeface="Symbol"/>
                <a:cs typeface="Symbol"/>
              </a:rPr>
              <a:t></a:t>
            </a:r>
            <a:r>
              <a:rPr lang="en-US" sz="2600" i="1" spc="-15" dirty="0" smtClean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2600" i="1" spc="6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-30" dirty="0">
                <a:solidFill>
                  <a:srgbClr val="000000"/>
                </a:solidFill>
                <a:latin typeface="Symbol"/>
                <a:cs typeface="Symbol"/>
              </a:rPr>
              <a:t></a:t>
            </a:r>
            <a:r>
              <a:rPr sz="2600" spc="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600" i="1" spc="-10" dirty="0" smtClean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sz="2600" i="1" spc="6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000000"/>
                </a:solidFill>
              </a:rPr>
              <a:t>)</a:t>
            </a:r>
            <a:endParaRPr sz="2600" dirty="0">
              <a:latin typeface="Times New Roman"/>
              <a:cs typeface="Times New Roman"/>
            </a:endParaRPr>
          </a:p>
          <a:p>
            <a:pPr marL="1553845" marR="5080" lvl="1" indent="-369570">
              <a:lnSpc>
                <a:spcPts val="3110"/>
              </a:lnSpc>
              <a:spcBef>
                <a:spcPts val="100"/>
              </a:spcBef>
              <a:buClr>
                <a:srgbClr val="FC0128"/>
              </a:buClr>
              <a:buFont typeface="Symbol"/>
              <a:buChar char=""/>
              <a:tabLst>
                <a:tab pos="1554480" algn="l"/>
              </a:tabLst>
            </a:pPr>
            <a:r>
              <a:rPr sz="2600" spc="-10" dirty="0">
                <a:latin typeface="Arial"/>
                <a:cs typeface="Arial"/>
              </a:rPr>
              <a:t>If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Arial"/>
                <a:cs typeface="Arial"/>
              </a:rPr>
              <a:t>I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Arial"/>
                <a:cs typeface="Arial"/>
              </a:rPr>
              <a:t>g</a:t>
            </a:r>
            <a:r>
              <a:rPr sz="2600" spc="-15" dirty="0">
                <a:latin typeface="Arial"/>
                <a:cs typeface="Arial"/>
              </a:rPr>
              <a:t>o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to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Arial"/>
                <a:cs typeface="Arial"/>
              </a:rPr>
              <a:t>slee</a:t>
            </a:r>
            <a:r>
              <a:rPr sz="2600" spc="-15" dirty="0">
                <a:latin typeface="Arial"/>
                <a:cs typeface="Arial"/>
              </a:rPr>
              <a:t>p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Arial"/>
                <a:cs typeface="Arial"/>
              </a:rPr>
              <a:t>early</a:t>
            </a:r>
            <a:r>
              <a:rPr sz="2600" spc="-10" dirty="0">
                <a:latin typeface="Arial"/>
                <a:cs typeface="Arial"/>
              </a:rPr>
              <a:t>,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then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Arial"/>
                <a:cs typeface="Arial"/>
              </a:rPr>
              <a:t>I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Arial"/>
                <a:cs typeface="Arial"/>
              </a:rPr>
              <a:t>wil</a:t>
            </a:r>
            <a:r>
              <a:rPr sz="2600" spc="-10" dirty="0">
                <a:latin typeface="Arial"/>
                <a:cs typeface="Arial"/>
              </a:rPr>
              <a:t>l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Arial"/>
                <a:cs typeface="Arial"/>
              </a:rPr>
              <a:t>wak</a:t>
            </a:r>
            <a:r>
              <a:rPr sz="2600" spc="-15" dirty="0">
                <a:latin typeface="Arial"/>
                <a:cs typeface="Arial"/>
              </a:rPr>
              <a:t>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Arial"/>
                <a:cs typeface="Arial"/>
              </a:rPr>
              <a:t>u</a:t>
            </a:r>
            <a:r>
              <a:rPr sz="2600" spc="-15" dirty="0">
                <a:latin typeface="Arial"/>
                <a:cs typeface="Arial"/>
              </a:rPr>
              <a:t>p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feeling</a:t>
            </a:r>
            <a:r>
              <a:rPr sz="2600" spc="6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Arial"/>
                <a:cs typeface="Arial"/>
              </a:rPr>
              <a:t>refreshed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10" dirty="0" smtClean="0">
                <a:latin typeface="Arial"/>
                <a:cs typeface="Arial"/>
              </a:rPr>
              <a:t>(</a:t>
            </a:r>
            <a:r>
              <a:rPr lang="en-US" sz="2600" i="1" spc="-10" dirty="0" smtClean="0">
                <a:latin typeface="Arial"/>
                <a:cs typeface="Arial"/>
              </a:rPr>
              <a:t>s</a:t>
            </a:r>
            <a:r>
              <a:rPr sz="2600" i="1" spc="60" dirty="0" smtClean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Symbol"/>
                <a:cs typeface="Symbol"/>
              </a:rPr>
              <a:t></a:t>
            </a:r>
            <a:r>
              <a:rPr sz="2600" spc="55" dirty="0">
                <a:latin typeface="Times New Roman"/>
                <a:cs typeface="Times New Roman"/>
              </a:rPr>
              <a:t> </a:t>
            </a:r>
            <a:r>
              <a:rPr lang="en-US" sz="2600" i="1" spc="-15" dirty="0" smtClean="0">
                <a:latin typeface="Arial"/>
                <a:cs typeface="Arial"/>
              </a:rPr>
              <a:t>r</a:t>
            </a:r>
            <a:r>
              <a:rPr sz="2600" i="1" spc="60" dirty="0" smtClean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Arial"/>
                <a:cs typeface="Arial"/>
              </a:rPr>
              <a:t>)</a:t>
            </a:r>
            <a:endParaRPr sz="2600" dirty="0">
              <a:latin typeface="Arial"/>
              <a:cs typeface="Arial"/>
            </a:endParaRPr>
          </a:p>
          <a:p>
            <a:pPr marL="628650">
              <a:lnSpc>
                <a:spcPts val="2995"/>
              </a:lnSpc>
              <a:tabLst>
                <a:tab pos="1061085" algn="l"/>
              </a:tabLst>
            </a:pPr>
            <a:r>
              <a:rPr sz="2600" spc="-15" dirty="0">
                <a:solidFill>
                  <a:srgbClr val="A50021"/>
                </a:solidFill>
              </a:rPr>
              <a:t>»</a:t>
            </a:r>
            <a:r>
              <a:rPr sz="2600" spc="-15" dirty="0">
                <a:solidFill>
                  <a:srgbClr val="A50021"/>
                </a:solidFill>
                <a:latin typeface="Times New Roman"/>
                <a:cs typeface="Times New Roman"/>
              </a:rPr>
              <a:t>	</a:t>
            </a:r>
            <a:r>
              <a:rPr sz="2600" spc="-20" dirty="0">
                <a:solidFill>
                  <a:srgbClr val="A50021"/>
                </a:solidFill>
              </a:rPr>
              <a:t>Proposition</a:t>
            </a:r>
            <a:r>
              <a:rPr sz="2600" spc="-15" dirty="0">
                <a:solidFill>
                  <a:srgbClr val="A50021"/>
                </a:solidFill>
              </a:rPr>
              <a:t>s</a:t>
            </a:r>
            <a:r>
              <a:rPr sz="2600" spc="75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A50021"/>
                </a:solidFill>
              </a:rPr>
              <a:t>used</a:t>
            </a:r>
            <a:endParaRPr sz="2600" dirty="0">
              <a:latin typeface="Times New Roman"/>
              <a:cs typeface="Times New Roman"/>
            </a:endParaRPr>
          </a:p>
          <a:p>
            <a:pPr marL="1553845" lvl="1" indent="-369570">
              <a:lnSpc>
                <a:spcPts val="3110"/>
              </a:lnSpc>
              <a:buClr>
                <a:srgbClr val="FC0128"/>
              </a:buClr>
              <a:buFont typeface="Symbol"/>
              <a:buChar char=""/>
              <a:tabLst>
                <a:tab pos="1554480" algn="l"/>
              </a:tabLst>
            </a:pPr>
            <a:r>
              <a:rPr sz="2600" spc="-20" dirty="0">
                <a:latin typeface="Arial"/>
                <a:cs typeface="Arial"/>
              </a:rPr>
              <a:t>yo</a:t>
            </a:r>
            <a:r>
              <a:rPr sz="2600" spc="-15" dirty="0">
                <a:latin typeface="Arial"/>
                <a:cs typeface="Arial"/>
              </a:rPr>
              <a:t>u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Arial"/>
                <a:cs typeface="Arial"/>
              </a:rPr>
              <a:t>sen</a:t>
            </a:r>
            <a:r>
              <a:rPr sz="2600" spc="-15" dirty="0">
                <a:latin typeface="Arial"/>
                <a:cs typeface="Arial"/>
              </a:rPr>
              <a:t>d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Arial"/>
                <a:cs typeface="Arial"/>
              </a:rPr>
              <a:t>m</a:t>
            </a:r>
            <a:r>
              <a:rPr sz="2600" spc="-15" dirty="0">
                <a:latin typeface="Arial"/>
                <a:cs typeface="Arial"/>
              </a:rPr>
              <a:t>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Arial"/>
                <a:cs typeface="Arial"/>
              </a:rPr>
              <a:t>a</a:t>
            </a:r>
            <a:r>
              <a:rPr sz="2600" spc="-15" dirty="0">
                <a:latin typeface="Arial"/>
                <a:cs typeface="Arial"/>
              </a:rPr>
              <a:t>n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Arial"/>
                <a:cs typeface="Arial"/>
              </a:rPr>
              <a:t>e-mail</a:t>
            </a:r>
            <a:r>
              <a:rPr sz="2600" spc="-10" dirty="0">
                <a:latin typeface="Arial"/>
                <a:cs typeface="Arial"/>
              </a:rPr>
              <a:t>,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lang="en-US" sz="2600" i="1" spc="-15" dirty="0">
                <a:latin typeface="Arial"/>
                <a:cs typeface="Arial"/>
              </a:rPr>
              <a:t>e</a:t>
            </a:r>
            <a:endParaRPr sz="2600" dirty="0">
              <a:latin typeface="Arial"/>
              <a:cs typeface="Arial"/>
            </a:endParaRPr>
          </a:p>
          <a:p>
            <a:pPr marL="1553845" lvl="1" indent="-369570">
              <a:lnSpc>
                <a:spcPts val="3110"/>
              </a:lnSpc>
              <a:buClr>
                <a:srgbClr val="FC0128"/>
              </a:buClr>
              <a:buFont typeface="Symbol"/>
              <a:buChar char=""/>
              <a:tabLst>
                <a:tab pos="1554480" algn="l"/>
                <a:tab pos="5595620" algn="l"/>
              </a:tabLst>
            </a:pPr>
            <a:r>
              <a:rPr sz="2600" spc="-10" dirty="0">
                <a:latin typeface="Arial"/>
                <a:cs typeface="Arial"/>
              </a:rPr>
              <a:t>I</a:t>
            </a:r>
            <a:r>
              <a:rPr sz="2600" spc="5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finish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Arial"/>
                <a:cs typeface="Arial"/>
              </a:rPr>
              <a:t>writin</a:t>
            </a:r>
            <a:r>
              <a:rPr sz="2600" spc="-15" dirty="0">
                <a:latin typeface="Arial"/>
                <a:cs typeface="Arial"/>
              </a:rPr>
              <a:t>g</a:t>
            </a:r>
            <a:r>
              <a:rPr sz="2600" spc="7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the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Arial"/>
                <a:cs typeface="Arial"/>
              </a:rPr>
              <a:t>progra</a:t>
            </a:r>
            <a:r>
              <a:rPr sz="2600" spc="-25" dirty="0">
                <a:latin typeface="Arial"/>
                <a:cs typeface="Arial"/>
              </a:rPr>
              <a:t>m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lang="en-US" sz="2600" i="1" spc="-15" dirty="0" smtClean="0">
                <a:latin typeface="Arial"/>
                <a:cs typeface="Arial"/>
              </a:rPr>
              <a:t>p</a:t>
            </a:r>
            <a:endParaRPr sz="2600" dirty="0">
              <a:latin typeface="Arial"/>
              <a:cs typeface="Arial"/>
            </a:endParaRPr>
          </a:p>
          <a:p>
            <a:pPr marL="1553845" lvl="1" indent="-369570">
              <a:lnSpc>
                <a:spcPts val="3110"/>
              </a:lnSpc>
              <a:buClr>
                <a:srgbClr val="FC0128"/>
              </a:buClr>
              <a:buFont typeface="Symbol"/>
              <a:buChar char=""/>
              <a:tabLst>
                <a:tab pos="1554480" algn="l"/>
              </a:tabLst>
            </a:pPr>
            <a:r>
              <a:rPr sz="2600" spc="-10" dirty="0">
                <a:latin typeface="Arial"/>
                <a:cs typeface="Arial"/>
              </a:rPr>
              <a:t>I</a:t>
            </a:r>
            <a:r>
              <a:rPr sz="2600" spc="5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Arial"/>
                <a:cs typeface="Arial"/>
              </a:rPr>
              <a:t>g</a:t>
            </a:r>
            <a:r>
              <a:rPr sz="2600" spc="-15" dirty="0">
                <a:latin typeface="Arial"/>
                <a:cs typeface="Arial"/>
              </a:rPr>
              <a:t>o</a:t>
            </a:r>
            <a:r>
              <a:rPr sz="2600" spc="7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to</a:t>
            </a:r>
            <a:r>
              <a:rPr sz="2600" spc="5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Arial"/>
                <a:cs typeface="Arial"/>
              </a:rPr>
              <a:t>slee</a:t>
            </a:r>
            <a:r>
              <a:rPr sz="2600" spc="-15" dirty="0">
                <a:latin typeface="Arial"/>
                <a:cs typeface="Arial"/>
              </a:rPr>
              <a:t>p</a:t>
            </a:r>
            <a:r>
              <a:rPr sz="2600" spc="7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Arial"/>
                <a:cs typeface="Arial"/>
              </a:rPr>
              <a:t>early</a:t>
            </a:r>
            <a:r>
              <a:rPr sz="2600" spc="-10" dirty="0">
                <a:latin typeface="Arial"/>
                <a:cs typeface="Arial"/>
              </a:rPr>
              <a:t>,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lang="en-US" sz="2600" i="1" spc="-10" dirty="0" smtClean="0">
                <a:latin typeface="Arial"/>
                <a:cs typeface="Arial"/>
              </a:rPr>
              <a:t>s</a:t>
            </a:r>
            <a:endParaRPr sz="2600" dirty="0">
              <a:latin typeface="Arial"/>
              <a:cs typeface="Arial"/>
            </a:endParaRPr>
          </a:p>
          <a:p>
            <a:pPr marL="1553845" lvl="1" indent="-369570">
              <a:lnSpc>
                <a:spcPts val="3115"/>
              </a:lnSpc>
              <a:buClr>
                <a:srgbClr val="FC0128"/>
              </a:buClr>
              <a:buFont typeface="Symbol"/>
              <a:buChar char=""/>
              <a:tabLst>
                <a:tab pos="1554480" algn="l"/>
              </a:tabLst>
            </a:pPr>
            <a:r>
              <a:rPr sz="2600" spc="-10" dirty="0">
                <a:latin typeface="Arial"/>
                <a:cs typeface="Arial"/>
              </a:rPr>
              <a:t>I</a:t>
            </a:r>
            <a:r>
              <a:rPr sz="2600" spc="6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Arial"/>
                <a:cs typeface="Arial"/>
              </a:rPr>
              <a:t>wak</a:t>
            </a:r>
            <a:r>
              <a:rPr sz="2600" spc="-15" dirty="0">
                <a:latin typeface="Arial"/>
                <a:cs typeface="Arial"/>
              </a:rPr>
              <a:t>e</a:t>
            </a:r>
            <a:r>
              <a:rPr sz="2600" spc="7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Arial"/>
                <a:cs typeface="Arial"/>
              </a:rPr>
              <a:t>u</a:t>
            </a:r>
            <a:r>
              <a:rPr sz="2600" spc="-15" dirty="0">
                <a:latin typeface="Arial"/>
                <a:cs typeface="Arial"/>
              </a:rPr>
              <a:t>p</a:t>
            </a:r>
            <a:r>
              <a:rPr sz="2600" spc="6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feeling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Arial"/>
                <a:cs typeface="Arial"/>
              </a:rPr>
              <a:t>refreshed</a:t>
            </a:r>
            <a:r>
              <a:rPr sz="2600" spc="-10" dirty="0">
                <a:latin typeface="Arial"/>
                <a:cs typeface="Arial"/>
              </a:rPr>
              <a:t>,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lang="en-US" sz="2600" i="1" spc="-15" dirty="0" smtClean="0">
                <a:latin typeface="Arial"/>
                <a:cs typeface="Arial"/>
              </a:rPr>
              <a:t>r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24869" y="441617"/>
            <a:ext cx="6267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dirty="0">
                <a:latin typeface="Times New Roman"/>
                <a:cs typeface="Times New Roman"/>
              </a:rPr>
              <a:t>Page:</a:t>
            </a:r>
            <a:r>
              <a:rPr sz="1500" b="1" spc="-10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3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812407" y="6743700"/>
            <a:ext cx="1613916" cy="3649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9065" y="720861"/>
            <a:ext cx="10037445" cy="589280"/>
          </a:xfrm>
          <a:prstGeom prst="rect">
            <a:avLst/>
          </a:prstGeom>
          <a:solidFill>
            <a:srgbClr val="FBF8C5"/>
          </a:solidFill>
        </p:spPr>
        <p:txBody>
          <a:bodyPr vert="horz" wrap="square" lIns="0" tIns="0" rIns="0" bIns="0" rtlCol="0">
            <a:spAutoFit/>
          </a:bodyPr>
          <a:lstStyle/>
          <a:p>
            <a:pPr marL="233679">
              <a:lnSpc>
                <a:spcPct val="100000"/>
              </a:lnSpc>
            </a:pPr>
            <a:r>
              <a:rPr sz="3450" b="1" spc="-5" dirty="0">
                <a:solidFill>
                  <a:srgbClr val="008000"/>
                </a:solidFill>
                <a:latin typeface="Arial"/>
                <a:cs typeface="Arial"/>
              </a:rPr>
              <a:t>Rule</a:t>
            </a:r>
            <a:r>
              <a:rPr sz="3450" b="1" dirty="0">
                <a:solidFill>
                  <a:srgbClr val="008000"/>
                </a:solidFill>
                <a:latin typeface="Arial"/>
                <a:cs typeface="Arial"/>
              </a:rPr>
              <a:t>s</a:t>
            </a:r>
            <a:r>
              <a:rPr sz="345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3450" b="1" spc="-5" dirty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3450" b="1" dirty="0">
                <a:solidFill>
                  <a:srgbClr val="008000"/>
                </a:solidFill>
                <a:latin typeface="Arial"/>
                <a:cs typeface="Arial"/>
              </a:rPr>
              <a:t>f</a:t>
            </a:r>
            <a:r>
              <a:rPr sz="3450" b="1" spc="7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3450" b="1" spc="-5" dirty="0">
                <a:solidFill>
                  <a:srgbClr val="008000"/>
                </a:solidFill>
                <a:latin typeface="Arial"/>
                <a:cs typeface="Arial"/>
              </a:rPr>
              <a:t>Inferenc</a:t>
            </a:r>
            <a:r>
              <a:rPr sz="3450" b="1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3450" b="1" spc="6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3450" b="1" spc="-5" dirty="0">
                <a:solidFill>
                  <a:srgbClr val="008000"/>
                </a:solidFill>
                <a:latin typeface="Arial"/>
                <a:cs typeface="Arial"/>
              </a:rPr>
              <a:t>i</a:t>
            </a:r>
            <a:r>
              <a:rPr sz="3450" b="1" dirty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3450" b="1" spc="7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3450" b="1" spc="-5" dirty="0">
                <a:solidFill>
                  <a:srgbClr val="008000"/>
                </a:solidFill>
                <a:latin typeface="Arial"/>
                <a:cs typeface="Arial"/>
              </a:rPr>
              <a:t>Propositiona</a:t>
            </a:r>
            <a:r>
              <a:rPr sz="3450" b="1" dirty="0">
                <a:solidFill>
                  <a:srgbClr val="008000"/>
                </a:solidFill>
                <a:latin typeface="Arial"/>
                <a:cs typeface="Arial"/>
              </a:rPr>
              <a:t>l</a:t>
            </a:r>
            <a:r>
              <a:rPr sz="345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3450" b="1" spc="-5" dirty="0">
                <a:solidFill>
                  <a:srgbClr val="008000"/>
                </a:solidFill>
                <a:latin typeface="Arial"/>
                <a:cs typeface="Arial"/>
              </a:rPr>
              <a:t>Logi</a:t>
            </a:r>
            <a:r>
              <a:rPr sz="3450" b="1" dirty="0">
                <a:solidFill>
                  <a:srgbClr val="008000"/>
                </a:solidFill>
                <a:latin typeface="Arial"/>
                <a:cs typeface="Arial"/>
              </a:rPr>
              <a:t>c</a:t>
            </a:r>
            <a:r>
              <a:rPr sz="3450" b="1" spc="7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008000"/>
                </a:solidFill>
                <a:latin typeface="Arial"/>
                <a:cs typeface="Arial"/>
              </a:rPr>
              <a:t>(cont.)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/>
              <a:t>ATA/KE-ISBA/ISBA04-R&amp;R-Exe</a:t>
            </a:r>
            <a:r>
              <a:rPr dirty="0"/>
              <a:t>r</a:t>
            </a:r>
            <a:r>
              <a:rPr spc="15" dirty="0"/>
              <a:t>c</a:t>
            </a:r>
            <a:r>
              <a:rPr dirty="0"/>
              <a:t>is</a:t>
            </a:r>
            <a:r>
              <a:rPr spc="10" dirty="0"/>
              <a:t>e.pp</a:t>
            </a:r>
            <a:r>
              <a:rPr spc="-5" dirty="0"/>
              <a:t>t/</a:t>
            </a:r>
            <a:r>
              <a:rPr spc="10" dirty="0"/>
              <a:t>v1.1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©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5" dirty="0"/>
              <a:t>2016,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5" dirty="0"/>
              <a:t>NUS.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dirty="0"/>
              <a:t>All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Right</a:t>
            </a:r>
            <a:r>
              <a:rPr spc="5" dirty="0"/>
              <a:t>s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Reserved.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13876" y="1659831"/>
            <a:ext cx="9575800" cy="29620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solidFill>
                  <a:srgbClr val="0000CC"/>
                </a:solidFill>
                <a:latin typeface="Arial"/>
                <a:cs typeface="Arial"/>
              </a:rPr>
              <a:t>Exampl</a:t>
            </a:r>
            <a:r>
              <a:rPr sz="2600" spc="-15" dirty="0">
                <a:solidFill>
                  <a:srgbClr val="0000CC"/>
                </a:solidFill>
                <a:latin typeface="Arial"/>
                <a:cs typeface="Arial"/>
              </a:rPr>
              <a:t>e</a:t>
            </a:r>
            <a:r>
              <a:rPr sz="2600" spc="6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0000CC"/>
                </a:solidFill>
                <a:latin typeface="Arial"/>
                <a:cs typeface="Arial"/>
              </a:rPr>
              <a:t>4.</a:t>
            </a:r>
            <a:r>
              <a:rPr sz="2600" spc="-15" dirty="0">
                <a:solidFill>
                  <a:srgbClr val="0000CC"/>
                </a:solidFill>
                <a:latin typeface="Arial"/>
                <a:cs typeface="Arial"/>
              </a:rPr>
              <a:t>4</a:t>
            </a:r>
            <a:r>
              <a:rPr sz="2600" spc="7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0000CC"/>
                </a:solidFill>
                <a:latin typeface="Arial"/>
                <a:cs typeface="Arial"/>
              </a:rPr>
              <a:t>(fo</a:t>
            </a:r>
            <a:r>
              <a:rPr sz="2600" spc="-10" dirty="0">
                <a:solidFill>
                  <a:srgbClr val="0000CC"/>
                </a:solidFill>
                <a:latin typeface="Arial"/>
                <a:cs typeface="Arial"/>
              </a:rPr>
              <a:t>r</a:t>
            </a:r>
            <a:r>
              <a:rPr sz="2600" spc="7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0000CC"/>
                </a:solidFill>
                <a:latin typeface="Arial"/>
                <a:cs typeface="Arial"/>
              </a:rPr>
              <a:t>exercise</a:t>
            </a:r>
            <a:r>
              <a:rPr sz="2600" spc="-10" dirty="0">
                <a:solidFill>
                  <a:srgbClr val="0000CC"/>
                </a:solidFill>
                <a:latin typeface="Arial"/>
                <a:cs typeface="Arial"/>
              </a:rPr>
              <a:t>)</a:t>
            </a:r>
            <a:r>
              <a:rPr sz="2600" spc="7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0000CC"/>
                </a:solidFill>
                <a:latin typeface="Arial"/>
                <a:cs typeface="Arial"/>
              </a:rPr>
              <a:t>(cont.)</a:t>
            </a:r>
            <a:endParaRPr sz="2600" dirty="0">
              <a:latin typeface="Arial"/>
              <a:cs typeface="Arial"/>
            </a:endParaRPr>
          </a:p>
          <a:p>
            <a:pPr marL="628650">
              <a:lnSpc>
                <a:spcPct val="100000"/>
              </a:lnSpc>
              <a:spcBef>
                <a:spcPts val="1540"/>
              </a:spcBef>
              <a:tabLst>
                <a:tab pos="1061085" algn="l"/>
              </a:tabLst>
            </a:pP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»</a:t>
            </a:r>
            <a:r>
              <a:rPr sz="2600" spc="-15" dirty="0">
                <a:solidFill>
                  <a:srgbClr val="A50021"/>
                </a:solidFill>
                <a:latin typeface="Times New Roman"/>
                <a:cs typeface="Times New Roman"/>
              </a:rPr>
              <a:t>	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Conclusion</a:t>
            </a:r>
            <a:endParaRPr sz="2600" dirty="0">
              <a:latin typeface="Arial"/>
              <a:cs typeface="Arial"/>
            </a:endParaRPr>
          </a:p>
          <a:p>
            <a:pPr marL="1553845" marR="5080" indent="-369570">
              <a:lnSpc>
                <a:spcPct val="149400"/>
              </a:lnSpc>
              <a:buClr>
                <a:srgbClr val="FC0128"/>
              </a:buClr>
              <a:buFont typeface="Symbol"/>
              <a:buChar char=""/>
              <a:tabLst>
                <a:tab pos="1554480" algn="l"/>
              </a:tabLst>
            </a:pPr>
            <a:r>
              <a:rPr sz="2600" spc="-10" dirty="0">
                <a:latin typeface="Arial"/>
                <a:cs typeface="Arial"/>
              </a:rPr>
              <a:t>If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Arial"/>
                <a:cs typeface="Arial"/>
              </a:rPr>
              <a:t>I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Arial"/>
                <a:cs typeface="Arial"/>
              </a:rPr>
              <a:t>d</a:t>
            </a:r>
            <a:r>
              <a:rPr sz="2600" spc="-15" dirty="0">
                <a:latin typeface="Arial"/>
                <a:cs typeface="Arial"/>
              </a:rPr>
              <a:t>o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Arial"/>
                <a:cs typeface="Arial"/>
              </a:rPr>
              <a:t>no</a:t>
            </a:r>
            <a:r>
              <a:rPr sz="2600" spc="-10" dirty="0">
                <a:latin typeface="Arial"/>
                <a:cs typeface="Arial"/>
              </a:rPr>
              <a:t>t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finish</a:t>
            </a:r>
            <a:r>
              <a:rPr sz="2600" spc="6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Arial"/>
                <a:cs typeface="Arial"/>
              </a:rPr>
              <a:t>writin</a:t>
            </a:r>
            <a:r>
              <a:rPr sz="2600" spc="-15" dirty="0">
                <a:latin typeface="Arial"/>
                <a:cs typeface="Arial"/>
              </a:rPr>
              <a:t>g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the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Arial"/>
                <a:cs typeface="Arial"/>
              </a:rPr>
              <a:t>program</a:t>
            </a:r>
            <a:r>
              <a:rPr sz="2600" spc="-10" dirty="0">
                <a:latin typeface="Arial"/>
                <a:cs typeface="Arial"/>
              </a:rPr>
              <a:t>,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then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Arial"/>
                <a:cs typeface="Arial"/>
              </a:rPr>
              <a:t>I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Arial"/>
                <a:cs typeface="Arial"/>
              </a:rPr>
              <a:t>wil</a:t>
            </a:r>
            <a:r>
              <a:rPr sz="2600" spc="-10" dirty="0">
                <a:latin typeface="Arial"/>
                <a:cs typeface="Arial"/>
              </a:rPr>
              <a:t>l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Arial"/>
                <a:cs typeface="Arial"/>
              </a:rPr>
              <a:t>wak</a:t>
            </a:r>
            <a:r>
              <a:rPr sz="2600" spc="-15" dirty="0">
                <a:latin typeface="Arial"/>
                <a:cs typeface="Arial"/>
              </a:rPr>
              <a:t>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Arial"/>
                <a:cs typeface="Arial"/>
              </a:rPr>
              <a:t>up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feeling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Arial"/>
                <a:cs typeface="Arial"/>
              </a:rPr>
              <a:t>refreshe</a:t>
            </a:r>
            <a:r>
              <a:rPr sz="2600" spc="-15" dirty="0">
                <a:latin typeface="Arial"/>
                <a:cs typeface="Arial"/>
              </a:rPr>
              <a:t>d</a:t>
            </a:r>
            <a:r>
              <a:rPr sz="2600" spc="7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Arial"/>
                <a:cs typeface="Arial"/>
              </a:rPr>
              <a:t>(</a:t>
            </a:r>
            <a:r>
              <a:rPr sz="2600" spc="-20" dirty="0" smtClean="0">
                <a:latin typeface="Symbol"/>
                <a:cs typeface="Symbol"/>
              </a:rPr>
              <a:t></a:t>
            </a:r>
            <a:r>
              <a:rPr lang="en-US" sz="2600" i="1" spc="-15" dirty="0" smtClean="0">
                <a:latin typeface="Arial"/>
                <a:cs typeface="Arial"/>
              </a:rPr>
              <a:t>p</a:t>
            </a:r>
            <a:r>
              <a:rPr sz="2600" i="1" spc="60" dirty="0" smtClean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Symbol"/>
                <a:cs typeface="Symbol"/>
              </a:rPr>
              <a:t></a:t>
            </a:r>
            <a:r>
              <a:rPr sz="2600" spc="55" dirty="0">
                <a:latin typeface="Times New Roman"/>
                <a:cs typeface="Times New Roman"/>
              </a:rPr>
              <a:t> </a:t>
            </a:r>
            <a:r>
              <a:rPr lang="en-US" sz="2600" i="1" spc="-15" dirty="0" smtClean="0">
                <a:latin typeface="Arial"/>
                <a:cs typeface="Arial"/>
              </a:rPr>
              <a:t>r</a:t>
            </a:r>
            <a:r>
              <a:rPr sz="2600" i="1" spc="60" dirty="0" smtClean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Arial"/>
                <a:cs typeface="Arial"/>
              </a:rPr>
              <a:t>)</a:t>
            </a:r>
            <a:endParaRPr sz="2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628650">
              <a:lnSpc>
                <a:spcPct val="100000"/>
              </a:lnSpc>
              <a:tabLst>
                <a:tab pos="1061085" algn="l"/>
              </a:tabLst>
            </a:pP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»</a:t>
            </a:r>
            <a:r>
              <a:rPr sz="2600" spc="-15" dirty="0">
                <a:solidFill>
                  <a:srgbClr val="A50021"/>
                </a:solidFill>
                <a:latin typeface="Times New Roman"/>
                <a:cs typeface="Times New Roman"/>
              </a:rPr>
              <a:t>	</a:t>
            </a:r>
            <a:r>
              <a:rPr sz="2600" spc="-25" dirty="0">
                <a:solidFill>
                  <a:srgbClr val="A50021"/>
                </a:solidFill>
                <a:latin typeface="Arial"/>
                <a:cs typeface="Arial"/>
              </a:rPr>
              <a:t>Ho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w</a:t>
            </a:r>
            <a:r>
              <a:rPr sz="2600" spc="70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to</a:t>
            </a:r>
            <a:r>
              <a:rPr sz="2600" spc="70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establis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h</a:t>
            </a:r>
            <a:r>
              <a:rPr sz="2600" spc="75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the</a:t>
            </a:r>
            <a:r>
              <a:rPr sz="2600" spc="65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argument?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24869" y="441617"/>
            <a:ext cx="6267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dirty="0">
                <a:latin typeface="Times New Roman"/>
                <a:cs typeface="Times New Roman"/>
              </a:rPr>
              <a:t>Page:</a:t>
            </a:r>
            <a:r>
              <a:rPr sz="1500" b="1" spc="-10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5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812407" y="6743700"/>
            <a:ext cx="1613916" cy="3649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9065" y="720861"/>
            <a:ext cx="10037445" cy="530915"/>
          </a:xfrm>
          <a:prstGeom prst="rect">
            <a:avLst/>
          </a:prstGeom>
          <a:solidFill>
            <a:srgbClr val="FBF8C5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450" b="1" spc="-5" dirty="0">
                <a:solidFill>
                  <a:srgbClr val="008000"/>
                </a:solidFill>
                <a:latin typeface="Arial"/>
                <a:cs typeface="Arial"/>
              </a:rPr>
              <a:t>Exercise</a:t>
            </a:r>
            <a:r>
              <a:rPr sz="3450" b="1" dirty="0">
                <a:solidFill>
                  <a:srgbClr val="008000"/>
                </a:solidFill>
                <a:latin typeface="Arial"/>
                <a:cs typeface="Arial"/>
              </a:rPr>
              <a:t>:</a:t>
            </a:r>
            <a:r>
              <a:rPr sz="3450" b="1" spc="7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3450" b="1" spc="-5" dirty="0" smtClean="0">
                <a:solidFill>
                  <a:srgbClr val="008000"/>
                </a:solidFill>
                <a:latin typeface="Arial"/>
                <a:cs typeface="Arial"/>
              </a:rPr>
              <a:t>F</a:t>
            </a:r>
            <a:r>
              <a:rPr lang="en-US" sz="3450" b="1" spc="-5" dirty="0" smtClean="0">
                <a:solidFill>
                  <a:srgbClr val="008000"/>
                </a:solidFill>
                <a:latin typeface="Arial"/>
                <a:cs typeface="Arial"/>
              </a:rPr>
              <a:t>irst </a:t>
            </a:r>
            <a:r>
              <a:rPr sz="3450" b="1" spc="-5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lang="en-US" sz="3450" b="1" spc="-5" dirty="0">
                <a:solidFill>
                  <a:srgbClr val="008000"/>
                </a:solidFill>
                <a:latin typeface="Arial"/>
                <a:cs typeface="Arial"/>
              </a:rPr>
              <a:t>rder (Predicate) </a:t>
            </a:r>
            <a:r>
              <a:rPr sz="3450" b="1" spc="-5" dirty="0" smtClean="0">
                <a:solidFill>
                  <a:srgbClr val="008000"/>
                </a:solidFill>
                <a:latin typeface="Arial"/>
                <a:cs typeface="Arial"/>
              </a:rPr>
              <a:t>L</a:t>
            </a:r>
            <a:r>
              <a:rPr lang="en-US" sz="3450" b="1" spc="-5" dirty="0" smtClean="0">
                <a:solidFill>
                  <a:srgbClr val="008000"/>
                </a:solidFill>
                <a:latin typeface="Arial"/>
                <a:cs typeface="Arial"/>
              </a:rPr>
              <a:t>ogic</a:t>
            </a:r>
            <a:endParaRPr sz="345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/>
              <a:t>ATA/KE-ISBA/ISBA04-R&amp;R-Exe</a:t>
            </a:r>
            <a:r>
              <a:rPr dirty="0"/>
              <a:t>r</a:t>
            </a:r>
            <a:r>
              <a:rPr spc="15" dirty="0"/>
              <a:t>c</a:t>
            </a:r>
            <a:r>
              <a:rPr dirty="0"/>
              <a:t>is</a:t>
            </a:r>
            <a:r>
              <a:rPr spc="10" dirty="0"/>
              <a:t>e.pp</a:t>
            </a:r>
            <a:r>
              <a:rPr spc="-5" dirty="0"/>
              <a:t>t/</a:t>
            </a:r>
            <a:r>
              <a:rPr spc="10" dirty="0"/>
              <a:t>v1.1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©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5" dirty="0"/>
              <a:t>2016,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5" dirty="0"/>
              <a:t>NUS.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dirty="0"/>
              <a:t>All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Right</a:t>
            </a:r>
            <a:r>
              <a:rPr spc="5" dirty="0"/>
              <a:t>s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Reserved.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13900" y="1526837"/>
            <a:ext cx="8809990" cy="2520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6095" marR="627380" indent="-493395">
              <a:lnSpc>
                <a:spcPct val="120800"/>
              </a:lnSpc>
              <a:buClr>
                <a:srgbClr val="0000CC"/>
              </a:buClr>
              <a:buFont typeface="Symbol"/>
              <a:buChar char=""/>
              <a:tabLst>
                <a:tab pos="506730" algn="l"/>
              </a:tabLst>
            </a:pPr>
            <a:r>
              <a:rPr sz="3000" spc="-5" dirty="0">
                <a:solidFill>
                  <a:srgbClr val="0000CC"/>
                </a:solidFill>
                <a:latin typeface="Arial"/>
                <a:cs typeface="Arial"/>
              </a:rPr>
              <a:t>Expres</a:t>
            </a:r>
            <a:r>
              <a:rPr sz="3000" dirty="0">
                <a:solidFill>
                  <a:srgbClr val="0000CC"/>
                </a:solidFill>
                <a:latin typeface="Arial"/>
                <a:cs typeface="Arial"/>
              </a:rPr>
              <a:t>s</a:t>
            </a:r>
            <a:r>
              <a:rPr sz="3000" spc="8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0000CC"/>
                </a:solidFill>
                <a:latin typeface="Arial"/>
                <a:cs typeface="Arial"/>
              </a:rPr>
              <a:t>the</a:t>
            </a:r>
            <a:r>
              <a:rPr sz="3000" spc="9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0000CC"/>
                </a:solidFill>
                <a:latin typeface="Arial"/>
                <a:cs typeface="Arial"/>
              </a:rPr>
              <a:t>following</a:t>
            </a:r>
            <a:r>
              <a:rPr sz="3000" spc="10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0000CC"/>
                </a:solidFill>
                <a:latin typeface="Arial"/>
                <a:cs typeface="Arial"/>
              </a:rPr>
              <a:t>description</a:t>
            </a:r>
            <a:r>
              <a:rPr sz="3000" dirty="0">
                <a:solidFill>
                  <a:srgbClr val="0000CC"/>
                </a:solidFill>
                <a:latin typeface="Arial"/>
                <a:cs typeface="Arial"/>
              </a:rPr>
              <a:t>s</a:t>
            </a:r>
            <a:r>
              <a:rPr sz="3000" spc="12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0000CC"/>
                </a:solidFill>
                <a:latin typeface="Arial"/>
                <a:cs typeface="Arial"/>
              </a:rPr>
              <a:t>usin</a:t>
            </a:r>
            <a:r>
              <a:rPr sz="3000" dirty="0">
                <a:solidFill>
                  <a:srgbClr val="0000CC"/>
                </a:solidFill>
                <a:latin typeface="Arial"/>
                <a:cs typeface="Arial"/>
              </a:rPr>
              <a:t>g</a:t>
            </a:r>
            <a:r>
              <a:rPr sz="3000" spc="10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0000CC"/>
                </a:solidFill>
                <a:latin typeface="Arial"/>
                <a:cs typeface="Arial"/>
              </a:rPr>
              <a:t>FOL</a:t>
            </a:r>
            <a:r>
              <a:rPr sz="300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0000CC"/>
                </a:solidFill>
                <a:latin typeface="Arial"/>
                <a:cs typeface="Arial"/>
              </a:rPr>
              <a:t>sentences</a:t>
            </a:r>
            <a:endParaRPr sz="3000">
              <a:latin typeface="Arial"/>
              <a:cs typeface="Arial"/>
            </a:endParaRPr>
          </a:p>
          <a:p>
            <a:pPr marL="628650">
              <a:lnSpc>
                <a:spcPct val="100000"/>
              </a:lnSpc>
              <a:spcBef>
                <a:spcPts val="1010"/>
              </a:spcBef>
              <a:tabLst>
                <a:tab pos="1061085" algn="l"/>
              </a:tabLst>
            </a:pP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»</a:t>
            </a:r>
            <a:r>
              <a:rPr sz="2600" spc="-15" dirty="0">
                <a:solidFill>
                  <a:srgbClr val="A50021"/>
                </a:solidFill>
                <a:latin typeface="Times New Roman"/>
                <a:cs typeface="Times New Roman"/>
              </a:rPr>
              <a:t>	</a:t>
            </a:r>
            <a:r>
              <a:rPr sz="2600" spc="-25" dirty="0">
                <a:solidFill>
                  <a:srgbClr val="A50021"/>
                </a:solidFill>
                <a:latin typeface="Arial"/>
                <a:cs typeface="Arial"/>
              </a:rPr>
              <a:t>An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y</a:t>
            </a:r>
            <a:r>
              <a:rPr sz="2600" spc="70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perso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n</a:t>
            </a:r>
            <a:r>
              <a:rPr sz="2600" spc="70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A50021"/>
                </a:solidFill>
                <a:latin typeface="Arial"/>
                <a:cs typeface="Arial"/>
              </a:rPr>
              <a:t>wh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o</a:t>
            </a:r>
            <a:r>
              <a:rPr sz="2600" spc="70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is</a:t>
            </a:r>
            <a:r>
              <a:rPr sz="2600" spc="70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smar</a:t>
            </a:r>
            <a:r>
              <a:rPr sz="2600" spc="-10" dirty="0">
                <a:solidFill>
                  <a:srgbClr val="A50021"/>
                </a:solidFill>
                <a:latin typeface="Arial"/>
                <a:cs typeface="Arial"/>
              </a:rPr>
              <a:t>t</a:t>
            </a:r>
            <a:r>
              <a:rPr sz="2600" spc="55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buy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s</a:t>
            </a:r>
            <a:r>
              <a:rPr sz="2600" spc="70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insurance</a:t>
            </a:r>
            <a:endParaRPr sz="2600">
              <a:latin typeface="Arial"/>
              <a:cs typeface="Arial"/>
            </a:endParaRPr>
          </a:p>
          <a:p>
            <a:pPr marL="628650">
              <a:lnSpc>
                <a:spcPct val="100000"/>
              </a:lnSpc>
              <a:spcBef>
                <a:spcPts val="930"/>
              </a:spcBef>
              <a:tabLst>
                <a:tab pos="1061085" algn="l"/>
              </a:tabLst>
            </a:pP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»</a:t>
            </a:r>
            <a:r>
              <a:rPr sz="2600" spc="-15" dirty="0">
                <a:solidFill>
                  <a:srgbClr val="A50021"/>
                </a:solidFill>
                <a:latin typeface="Times New Roman"/>
                <a:cs typeface="Times New Roman"/>
              </a:rPr>
              <a:t>	</a:t>
            </a:r>
            <a:r>
              <a:rPr sz="2600" spc="-25" dirty="0">
                <a:solidFill>
                  <a:srgbClr val="A50021"/>
                </a:solidFill>
                <a:latin typeface="Arial"/>
                <a:cs typeface="Arial"/>
              </a:rPr>
              <a:t>Som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e</a:t>
            </a:r>
            <a:r>
              <a:rPr sz="2600" spc="75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peopl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e</a:t>
            </a:r>
            <a:r>
              <a:rPr sz="2600" spc="75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investe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d</a:t>
            </a:r>
            <a:r>
              <a:rPr sz="2600" spc="75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in</a:t>
            </a:r>
            <a:r>
              <a:rPr sz="2600" spc="70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stoc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k</a:t>
            </a:r>
            <a:r>
              <a:rPr sz="2600" spc="55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los</a:t>
            </a:r>
            <a:r>
              <a:rPr sz="2600" spc="-10" dirty="0">
                <a:solidFill>
                  <a:srgbClr val="A50021"/>
                </a:solidFill>
                <a:latin typeface="Arial"/>
                <a:cs typeface="Arial"/>
              </a:rPr>
              <a:t>t</a:t>
            </a:r>
            <a:r>
              <a:rPr sz="2600" spc="75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A50021"/>
                </a:solidFill>
                <a:latin typeface="Arial"/>
                <a:cs typeface="Arial"/>
              </a:rPr>
              <a:t>money</a:t>
            </a:r>
            <a:endParaRPr sz="2600">
              <a:latin typeface="Arial"/>
              <a:cs typeface="Arial"/>
            </a:endParaRPr>
          </a:p>
          <a:p>
            <a:pPr marL="628650">
              <a:lnSpc>
                <a:spcPct val="100000"/>
              </a:lnSpc>
              <a:spcBef>
                <a:spcPts val="935"/>
              </a:spcBef>
              <a:tabLst>
                <a:tab pos="1061085" algn="l"/>
              </a:tabLst>
            </a:pP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»</a:t>
            </a:r>
            <a:r>
              <a:rPr sz="2600" spc="-15" dirty="0">
                <a:solidFill>
                  <a:srgbClr val="A50021"/>
                </a:solidFill>
                <a:latin typeface="Times New Roman"/>
                <a:cs typeface="Times New Roman"/>
              </a:rPr>
              <a:t>	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Everyon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e</a:t>
            </a:r>
            <a:r>
              <a:rPr sz="2600" spc="65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ha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s</a:t>
            </a:r>
            <a:r>
              <a:rPr sz="2600" spc="70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onl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y</a:t>
            </a:r>
            <a:r>
              <a:rPr sz="2600" spc="70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on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e</a:t>
            </a:r>
            <a:r>
              <a:rPr sz="2600" spc="70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bes</a:t>
            </a:r>
            <a:r>
              <a:rPr sz="2600" spc="-10" dirty="0">
                <a:solidFill>
                  <a:srgbClr val="A50021"/>
                </a:solidFill>
                <a:latin typeface="Arial"/>
                <a:cs typeface="Arial"/>
              </a:rPr>
              <a:t>t</a:t>
            </a:r>
            <a:r>
              <a:rPr sz="2600" spc="70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friend</a:t>
            </a:r>
            <a:r>
              <a:rPr sz="2600" spc="65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excep</a:t>
            </a:r>
            <a:r>
              <a:rPr sz="2600" spc="-10" dirty="0">
                <a:solidFill>
                  <a:srgbClr val="A50021"/>
                </a:solidFill>
                <a:latin typeface="Arial"/>
                <a:cs typeface="Arial"/>
              </a:rPr>
              <a:t>t</a:t>
            </a:r>
            <a:r>
              <a:rPr sz="2600" spc="70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him/herself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24869" y="441617"/>
            <a:ext cx="72326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dirty="0">
                <a:latin typeface="Times New Roman"/>
                <a:cs typeface="Times New Roman"/>
              </a:rPr>
              <a:t>Page:</a:t>
            </a:r>
            <a:r>
              <a:rPr sz="1500" b="1" spc="-15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12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812407" y="6743700"/>
            <a:ext cx="1613916" cy="3649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9065" y="720861"/>
            <a:ext cx="10037445" cy="589280"/>
          </a:xfrm>
          <a:prstGeom prst="rect">
            <a:avLst/>
          </a:prstGeom>
          <a:solidFill>
            <a:srgbClr val="FBF8C5"/>
          </a:solidFill>
        </p:spPr>
        <p:txBody>
          <a:bodyPr vert="horz" wrap="square" lIns="0" tIns="0" rIns="0" bIns="0" rtlCol="0">
            <a:spAutoFit/>
          </a:bodyPr>
          <a:lstStyle/>
          <a:p>
            <a:pPr marL="2425700">
              <a:lnSpc>
                <a:spcPct val="100000"/>
              </a:lnSpc>
            </a:pPr>
            <a:r>
              <a:rPr sz="3450" b="1" spc="-5" dirty="0">
                <a:solidFill>
                  <a:srgbClr val="008000"/>
                </a:solidFill>
                <a:latin typeface="Arial"/>
                <a:cs typeface="Arial"/>
              </a:rPr>
              <a:t>Exercise</a:t>
            </a:r>
            <a:r>
              <a:rPr sz="3450" b="1" dirty="0">
                <a:solidFill>
                  <a:srgbClr val="008000"/>
                </a:solidFill>
                <a:latin typeface="Arial"/>
                <a:cs typeface="Arial"/>
              </a:rPr>
              <a:t>:</a:t>
            </a:r>
            <a:r>
              <a:rPr sz="3450" b="1" spc="7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C00000"/>
                </a:solidFill>
                <a:latin typeface="Arial"/>
                <a:cs typeface="Arial"/>
              </a:rPr>
              <a:t>who</a:t>
            </a:r>
            <a:r>
              <a:rPr sz="3000" b="1" spc="8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C00000"/>
                </a:solidFill>
                <a:latin typeface="Arial"/>
                <a:cs typeface="Arial"/>
              </a:rPr>
              <a:t>kille</a:t>
            </a:r>
            <a:r>
              <a:rPr sz="3000" b="1" dirty="0">
                <a:solidFill>
                  <a:srgbClr val="C00000"/>
                </a:solidFill>
                <a:latin typeface="Arial"/>
                <a:cs typeface="Arial"/>
              </a:rPr>
              <a:t>d</a:t>
            </a:r>
            <a:r>
              <a:rPr sz="3000" b="1" spc="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C00000"/>
                </a:solidFill>
                <a:latin typeface="Arial"/>
                <a:cs typeface="Arial"/>
              </a:rPr>
              <a:t>Tuna?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/>
              <a:t>ATA/KE-ISBA/ISBA04-R&amp;R-Exe</a:t>
            </a:r>
            <a:r>
              <a:rPr dirty="0"/>
              <a:t>r</a:t>
            </a:r>
            <a:r>
              <a:rPr spc="15" dirty="0"/>
              <a:t>c</a:t>
            </a:r>
            <a:r>
              <a:rPr dirty="0"/>
              <a:t>is</a:t>
            </a:r>
            <a:r>
              <a:rPr spc="10" dirty="0"/>
              <a:t>e.pp</a:t>
            </a:r>
            <a:r>
              <a:rPr spc="-5" dirty="0"/>
              <a:t>t/</a:t>
            </a:r>
            <a:r>
              <a:rPr spc="10" dirty="0"/>
              <a:t>v1.1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©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5" dirty="0"/>
              <a:t>2016,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5" dirty="0"/>
              <a:t>NUS.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dirty="0"/>
              <a:t>All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Right</a:t>
            </a:r>
            <a:r>
              <a:rPr spc="5" dirty="0"/>
              <a:t>s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Reserved.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13876" y="1485676"/>
            <a:ext cx="9759950" cy="2594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6095" indent="-493395">
              <a:lnSpc>
                <a:spcPct val="100000"/>
              </a:lnSpc>
              <a:buClr>
                <a:srgbClr val="0000CC"/>
              </a:buClr>
              <a:buFont typeface="Symbol"/>
              <a:buChar char=""/>
              <a:tabLst>
                <a:tab pos="506730" algn="l"/>
              </a:tabLst>
            </a:pPr>
            <a:r>
              <a:rPr sz="3000" dirty="0">
                <a:solidFill>
                  <a:srgbClr val="0000CC"/>
                </a:solidFill>
                <a:latin typeface="Arial"/>
                <a:cs typeface="Arial"/>
              </a:rPr>
              <a:t>Given</a:t>
            </a:r>
            <a:r>
              <a:rPr sz="3000" spc="9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0000CC"/>
                </a:solidFill>
                <a:latin typeface="Arial"/>
                <a:cs typeface="Arial"/>
              </a:rPr>
              <a:t>the</a:t>
            </a:r>
            <a:r>
              <a:rPr sz="3000" spc="9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0000CC"/>
                </a:solidFill>
                <a:latin typeface="Arial"/>
                <a:cs typeface="Arial"/>
              </a:rPr>
              <a:t>backgroun</a:t>
            </a:r>
            <a:r>
              <a:rPr sz="3000" dirty="0">
                <a:solidFill>
                  <a:srgbClr val="0000CC"/>
                </a:solidFill>
                <a:latin typeface="Arial"/>
                <a:cs typeface="Arial"/>
              </a:rPr>
              <a:t>d</a:t>
            </a:r>
            <a:r>
              <a:rPr sz="3000" spc="12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0000CC"/>
                </a:solidFill>
                <a:latin typeface="Arial"/>
                <a:cs typeface="Arial"/>
              </a:rPr>
              <a:t>informatio</a:t>
            </a:r>
            <a:r>
              <a:rPr sz="3000" dirty="0">
                <a:solidFill>
                  <a:srgbClr val="0000CC"/>
                </a:solidFill>
                <a:latin typeface="Arial"/>
                <a:cs typeface="Arial"/>
              </a:rPr>
              <a:t>n</a:t>
            </a:r>
            <a:r>
              <a:rPr sz="3000" spc="12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0000CC"/>
                </a:solidFill>
                <a:latin typeface="Arial"/>
                <a:cs typeface="Arial"/>
              </a:rPr>
              <a:t>below:</a:t>
            </a:r>
            <a:endParaRPr sz="3000">
              <a:latin typeface="Arial"/>
              <a:cs typeface="Arial"/>
            </a:endParaRPr>
          </a:p>
          <a:p>
            <a:pPr marL="628650">
              <a:lnSpc>
                <a:spcPct val="100000"/>
              </a:lnSpc>
              <a:spcBef>
                <a:spcPts val="325"/>
              </a:spcBef>
              <a:tabLst>
                <a:tab pos="1061085" algn="l"/>
              </a:tabLst>
            </a:pP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»</a:t>
            </a:r>
            <a:r>
              <a:rPr sz="2600" spc="-15" dirty="0">
                <a:solidFill>
                  <a:srgbClr val="A50021"/>
                </a:solidFill>
                <a:latin typeface="Times New Roman"/>
                <a:cs typeface="Times New Roman"/>
              </a:rPr>
              <a:t>	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J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ac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k</a:t>
            </a:r>
            <a:r>
              <a:rPr sz="2600" spc="70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love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s</a:t>
            </a:r>
            <a:r>
              <a:rPr sz="2600" spc="70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al</a:t>
            </a:r>
            <a:r>
              <a:rPr sz="2600" spc="-10" dirty="0">
                <a:solidFill>
                  <a:srgbClr val="A50021"/>
                </a:solidFill>
                <a:latin typeface="Arial"/>
                <a:cs typeface="Arial"/>
              </a:rPr>
              <a:t>l</a:t>
            </a:r>
            <a:r>
              <a:rPr sz="2600" spc="70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animals.</a:t>
            </a:r>
            <a:endParaRPr sz="2600">
              <a:latin typeface="Arial"/>
              <a:cs typeface="Arial"/>
            </a:endParaRPr>
          </a:p>
          <a:p>
            <a:pPr marL="628650">
              <a:lnSpc>
                <a:spcPct val="100000"/>
              </a:lnSpc>
              <a:spcBef>
                <a:spcPts val="310"/>
              </a:spcBef>
              <a:tabLst>
                <a:tab pos="1061085" algn="l"/>
              </a:tabLst>
            </a:pP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»</a:t>
            </a:r>
            <a:r>
              <a:rPr sz="2600" spc="-15" dirty="0">
                <a:solidFill>
                  <a:srgbClr val="A50021"/>
                </a:solidFill>
                <a:latin typeface="Times New Roman"/>
                <a:cs typeface="Times New Roman"/>
              </a:rPr>
              <a:t>	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Anyon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e</a:t>
            </a:r>
            <a:r>
              <a:rPr sz="2600" spc="75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u="heavy" spc="-25" dirty="0">
                <a:latin typeface="Arial"/>
                <a:cs typeface="Arial"/>
              </a:rPr>
              <a:t>who</a:t>
            </a:r>
            <a:r>
              <a:rPr sz="2600" u="heavy" spc="-5" dirty="0">
                <a:latin typeface="Arial"/>
                <a:cs typeface="Arial"/>
              </a:rPr>
              <a:t> </a:t>
            </a:r>
            <a:r>
              <a:rPr sz="2600" u="heavy" spc="-20" dirty="0">
                <a:latin typeface="Arial"/>
                <a:cs typeface="Arial"/>
              </a:rPr>
              <a:t>loves</a:t>
            </a:r>
            <a:r>
              <a:rPr sz="2600" u="heavy" spc="-5" dirty="0">
                <a:latin typeface="Arial"/>
                <a:cs typeface="Arial"/>
              </a:rPr>
              <a:t> </a:t>
            </a:r>
            <a:r>
              <a:rPr sz="2600" u="heavy" spc="-15" dirty="0">
                <a:latin typeface="Arial"/>
                <a:cs typeface="Arial"/>
              </a:rPr>
              <a:t>all</a:t>
            </a:r>
            <a:r>
              <a:rPr sz="2600" u="heavy" spc="-5" dirty="0">
                <a:latin typeface="Arial"/>
                <a:cs typeface="Arial"/>
              </a:rPr>
              <a:t> </a:t>
            </a:r>
            <a:r>
              <a:rPr sz="2600" u="heavy" spc="-20" dirty="0">
                <a:latin typeface="Arial"/>
                <a:cs typeface="Arial"/>
              </a:rPr>
              <a:t>animals</a:t>
            </a:r>
            <a:r>
              <a:rPr sz="2600" u="heavy" dirty="0">
                <a:latin typeface="Arial"/>
                <a:cs typeface="Arial"/>
              </a:rPr>
              <a:t> 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doe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s</a:t>
            </a:r>
            <a:r>
              <a:rPr sz="2600" spc="70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no</a:t>
            </a:r>
            <a:r>
              <a:rPr sz="2600" spc="-10" dirty="0">
                <a:solidFill>
                  <a:srgbClr val="A50021"/>
                </a:solidFill>
                <a:latin typeface="Arial"/>
                <a:cs typeface="Arial"/>
              </a:rPr>
              <a:t>t</a:t>
            </a:r>
            <a:r>
              <a:rPr sz="2600" spc="70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kil</a:t>
            </a:r>
            <a:r>
              <a:rPr sz="2600" spc="-10" dirty="0">
                <a:solidFill>
                  <a:srgbClr val="A50021"/>
                </a:solidFill>
                <a:latin typeface="Arial"/>
                <a:cs typeface="Arial"/>
              </a:rPr>
              <a:t>l</a:t>
            </a:r>
            <a:r>
              <a:rPr sz="2600" spc="70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a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n</a:t>
            </a:r>
            <a:r>
              <a:rPr sz="2600" spc="70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animal.</a:t>
            </a:r>
            <a:endParaRPr sz="2600">
              <a:latin typeface="Arial"/>
              <a:cs typeface="Arial"/>
            </a:endParaRPr>
          </a:p>
          <a:p>
            <a:pPr marL="628650">
              <a:lnSpc>
                <a:spcPct val="100000"/>
              </a:lnSpc>
              <a:spcBef>
                <a:spcPts val="310"/>
              </a:spcBef>
              <a:tabLst>
                <a:tab pos="1061085" algn="l"/>
              </a:tabLst>
            </a:pP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»</a:t>
            </a:r>
            <a:r>
              <a:rPr sz="2600" spc="-15" dirty="0">
                <a:solidFill>
                  <a:srgbClr val="A50021"/>
                </a:solidFill>
                <a:latin typeface="Times New Roman"/>
                <a:cs typeface="Times New Roman"/>
              </a:rPr>
              <a:t>	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Eithe</a:t>
            </a:r>
            <a:r>
              <a:rPr sz="2600" spc="-10" dirty="0">
                <a:solidFill>
                  <a:srgbClr val="A50021"/>
                </a:solidFill>
                <a:latin typeface="Arial"/>
                <a:cs typeface="Arial"/>
              </a:rPr>
              <a:t>r</a:t>
            </a:r>
            <a:r>
              <a:rPr sz="2600" spc="65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Jac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k</a:t>
            </a:r>
            <a:r>
              <a:rPr sz="2600" spc="65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o</a:t>
            </a:r>
            <a:r>
              <a:rPr sz="2600" spc="-10" dirty="0">
                <a:solidFill>
                  <a:srgbClr val="A50021"/>
                </a:solidFill>
                <a:latin typeface="Arial"/>
                <a:cs typeface="Arial"/>
              </a:rPr>
              <a:t>r</a:t>
            </a:r>
            <a:r>
              <a:rPr sz="2600" spc="65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Curiosit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y</a:t>
            </a:r>
            <a:r>
              <a:rPr sz="2600" spc="70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killed</a:t>
            </a:r>
            <a:r>
              <a:rPr sz="2600" spc="85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the</a:t>
            </a:r>
            <a:r>
              <a:rPr sz="2600" spc="65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cat</a:t>
            </a:r>
            <a:r>
              <a:rPr sz="2600" spc="-10" dirty="0">
                <a:solidFill>
                  <a:srgbClr val="A50021"/>
                </a:solidFill>
                <a:latin typeface="Arial"/>
                <a:cs typeface="Arial"/>
              </a:rPr>
              <a:t>,</a:t>
            </a:r>
            <a:r>
              <a:rPr sz="2600" spc="65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whic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h</a:t>
            </a:r>
            <a:r>
              <a:rPr sz="2600" spc="70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is</a:t>
            </a:r>
            <a:r>
              <a:rPr sz="2600" spc="65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A50021"/>
                </a:solidFill>
                <a:latin typeface="Arial"/>
                <a:cs typeface="Arial"/>
              </a:rPr>
              <a:t>name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d</a:t>
            </a:r>
            <a:r>
              <a:rPr sz="2600" spc="70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Tuna.</a:t>
            </a:r>
            <a:endParaRPr sz="2600">
              <a:latin typeface="Arial"/>
              <a:cs typeface="Arial"/>
            </a:endParaRPr>
          </a:p>
          <a:p>
            <a:pPr marL="628650">
              <a:lnSpc>
                <a:spcPct val="100000"/>
              </a:lnSpc>
              <a:spcBef>
                <a:spcPts val="310"/>
              </a:spcBef>
              <a:tabLst>
                <a:tab pos="1061085" algn="l"/>
              </a:tabLst>
            </a:pP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»</a:t>
            </a:r>
            <a:r>
              <a:rPr sz="2600" spc="-15" dirty="0">
                <a:solidFill>
                  <a:srgbClr val="A50021"/>
                </a:solidFill>
                <a:latin typeface="Times New Roman"/>
                <a:cs typeface="Times New Roman"/>
              </a:rPr>
              <a:t>	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Di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d</a:t>
            </a:r>
            <a:r>
              <a:rPr sz="2600" spc="75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Curiosit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y</a:t>
            </a:r>
            <a:r>
              <a:rPr sz="2600" spc="80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A50021"/>
                </a:solidFill>
                <a:latin typeface="Arial"/>
                <a:cs typeface="Arial"/>
              </a:rPr>
              <a:t>kill</a:t>
            </a:r>
            <a:r>
              <a:rPr sz="2600" spc="75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Tuna?</a:t>
            </a:r>
            <a:endParaRPr sz="2600">
              <a:latin typeface="Arial"/>
              <a:cs typeface="Arial"/>
            </a:endParaRPr>
          </a:p>
          <a:p>
            <a:pPr marL="1553845" lvl="1" indent="-369570">
              <a:lnSpc>
                <a:spcPct val="100000"/>
              </a:lnSpc>
              <a:spcBef>
                <a:spcPts val="310"/>
              </a:spcBef>
              <a:buClr>
                <a:srgbClr val="FC0128"/>
              </a:buClr>
              <a:buFont typeface="Symbol"/>
              <a:buChar char=""/>
              <a:tabLst>
                <a:tab pos="1554480" algn="l"/>
              </a:tabLst>
            </a:pPr>
            <a:r>
              <a:rPr sz="2600" spc="-25" dirty="0">
                <a:latin typeface="Arial"/>
                <a:cs typeface="Arial"/>
              </a:rPr>
              <a:t>Us</a:t>
            </a:r>
            <a:r>
              <a:rPr sz="2600" spc="-15" dirty="0">
                <a:latin typeface="Arial"/>
                <a:cs typeface="Arial"/>
              </a:rPr>
              <a:t>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the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following</a:t>
            </a:r>
            <a:r>
              <a:rPr sz="2600" spc="7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Arial"/>
                <a:cs typeface="Arial"/>
              </a:rPr>
              <a:t>predicates: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78839" y="4158866"/>
            <a:ext cx="2637155" cy="1665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1310" indent="-308610">
              <a:lnSpc>
                <a:spcPct val="100000"/>
              </a:lnSpc>
              <a:buClr>
                <a:srgbClr val="FC0128"/>
              </a:buClr>
              <a:buFont typeface="Arial"/>
              <a:buChar char="•"/>
              <a:tabLst>
                <a:tab pos="321945" algn="l"/>
                <a:tab pos="2294255" algn="l"/>
              </a:tabLst>
            </a:pPr>
            <a:r>
              <a:rPr sz="2600" spc="-20" dirty="0">
                <a:solidFill>
                  <a:srgbClr val="006500"/>
                </a:solidFill>
                <a:latin typeface="Arial"/>
                <a:cs typeface="Arial"/>
              </a:rPr>
              <a:t>Animal</a:t>
            </a:r>
            <a:r>
              <a:rPr sz="2600" spc="-10" dirty="0">
                <a:solidFill>
                  <a:srgbClr val="006500"/>
                </a:solidFill>
                <a:latin typeface="Arial"/>
                <a:cs typeface="Arial"/>
              </a:rPr>
              <a:t>(</a:t>
            </a:r>
            <a:r>
              <a:rPr sz="2600" i="1" spc="-15" dirty="0">
                <a:solidFill>
                  <a:srgbClr val="006500"/>
                </a:solidFill>
                <a:latin typeface="Arial"/>
                <a:cs typeface="Arial"/>
              </a:rPr>
              <a:t>x</a:t>
            </a:r>
            <a:r>
              <a:rPr sz="2600" spc="-10" dirty="0">
                <a:solidFill>
                  <a:srgbClr val="006500"/>
                </a:solidFill>
                <a:latin typeface="Arial"/>
                <a:cs typeface="Arial"/>
              </a:rPr>
              <a:t>)</a:t>
            </a:r>
            <a:r>
              <a:rPr sz="2600" dirty="0">
                <a:solidFill>
                  <a:srgbClr val="006500"/>
                </a:solidFill>
                <a:latin typeface="Times New Roman"/>
                <a:cs typeface="Times New Roman"/>
              </a:rPr>
              <a:t>	</a:t>
            </a:r>
            <a:r>
              <a:rPr sz="2600" spc="-30" dirty="0">
                <a:solidFill>
                  <a:srgbClr val="006500"/>
                </a:solidFill>
                <a:latin typeface="Symbol"/>
                <a:cs typeface="Symbol"/>
              </a:rPr>
              <a:t></a:t>
            </a:r>
            <a:endParaRPr sz="2600">
              <a:latin typeface="Symbol"/>
              <a:cs typeface="Symbol"/>
            </a:endParaRPr>
          </a:p>
          <a:p>
            <a:pPr marL="321310" indent="-308610">
              <a:lnSpc>
                <a:spcPct val="100000"/>
              </a:lnSpc>
              <a:spcBef>
                <a:spcPts val="310"/>
              </a:spcBef>
              <a:buClr>
                <a:srgbClr val="FC0128"/>
              </a:buClr>
              <a:buFont typeface="Arial"/>
              <a:buChar char="•"/>
              <a:tabLst>
                <a:tab pos="321945" algn="l"/>
                <a:tab pos="2294255" algn="l"/>
              </a:tabLst>
            </a:pPr>
            <a:r>
              <a:rPr sz="2600" spc="-20" dirty="0">
                <a:solidFill>
                  <a:srgbClr val="006500"/>
                </a:solidFill>
                <a:latin typeface="Arial"/>
                <a:cs typeface="Arial"/>
              </a:rPr>
              <a:t>Cat</a:t>
            </a:r>
            <a:r>
              <a:rPr sz="2600" spc="-10" dirty="0">
                <a:solidFill>
                  <a:srgbClr val="006500"/>
                </a:solidFill>
                <a:latin typeface="Arial"/>
                <a:cs typeface="Arial"/>
              </a:rPr>
              <a:t>(</a:t>
            </a:r>
            <a:r>
              <a:rPr sz="2600" i="1" spc="-15" dirty="0">
                <a:solidFill>
                  <a:srgbClr val="006500"/>
                </a:solidFill>
                <a:latin typeface="Arial"/>
                <a:cs typeface="Arial"/>
              </a:rPr>
              <a:t>x</a:t>
            </a:r>
            <a:r>
              <a:rPr sz="2600" spc="-10" dirty="0">
                <a:solidFill>
                  <a:srgbClr val="006500"/>
                </a:solidFill>
                <a:latin typeface="Arial"/>
                <a:cs typeface="Arial"/>
              </a:rPr>
              <a:t>)</a:t>
            </a:r>
            <a:r>
              <a:rPr sz="2600" dirty="0">
                <a:solidFill>
                  <a:srgbClr val="006500"/>
                </a:solidFill>
                <a:latin typeface="Times New Roman"/>
                <a:cs typeface="Times New Roman"/>
              </a:rPr>
              <a:t>	</a:t>
            </a:r>
            <a:r>
              <a:rPr sz="2600" spc="-30" dirty="0">
                <a:solidFill>
                  <a:srgbClr val="006500"/>
                </a:solidFill>
                <a:latin typeface="Symbol"/>
                <a:cs typeface="Symbol"/>
              </a:rPr>
              <a:t></a:t>
            </a:r>
            <a:endParaRPr sz="2600">
              <a:latin typeface="Symbol"/>
              <a:cs typeface="Symbol"/>
            </a:endParaRPr>
          </a:p>
          <a:p>
            <a:pPr marL="321310" indent="-308610">
              <a:lnSpc>
                <a:spcPct val="100000"/>
              </a:lnSpc>
              <a:spcBef>
                <a:spcPts val="310"/>
              </a:spcBef>
              <a:buClr>
                <a:srgbClr val="FC0128"/>
              </a:buClr>
              <a:buFont typeface="Arial"/>
              <a:buChar char="•"/>
              <a:tabLst>
                <a:tab pos="321945" algn="l"/>
                <a:tab pos="2294255" algn="l"/>
              </a:tabLst>
            </a:pPr>
            <a:r>
              <a:rPr sz="2600" spc="-20" dirty="0">
                <a:solidFill>
                  <a:srgbClr val="006500"/>
                </a:solidFill>
                <a:latin typeface="Arial"/>
                <a:cs typeface="Arial"/>
              </a:rPr>
              <a:t>Loves</a:t>
            </a:r>
            <a:r>
              <a:rPr sz="2600" spc="-10" dirty="0">
                <a:solidFill>
                  <a:srgbClr val="006500"/>
                </a:solidFill>
                <a:latin typeface="Arial"/>
                <a:cs typeface="Arial"/>
              </a:rPr>
              <a:t>(</a:t>
            </a:r>
            <a:r>
              <a:rPr sz="2600" i="1" spc="-15" dirty="0">
                <a:solidFill>
                  <a:srgbClr val="006500"/>
                </a:solidFill>
                <a:latin typeface="Arial"/>
                <a:cs typeface="Arial"/>
              </a:rPr>
              <a:t>x</a:t>
            </a:r>
            <a:r>
              <a:rPr sz="2600" spc="-10" dirty="0">
                <a:solidFill>
                  <a:srgbClr val="006500"/>
                </a:solidFill>
                <a:latin typeface="Arial"/>
                <a:cs typeface="Arial"/>
              </a:rPr>
              <a:t>,</a:t>
            </a:r>
            <a:r>
              <a:rPr sz="2600" spc="6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600" i="1" spc="-15" dirty="0">
                <a:solidFill>
                  <a:srgbClr val="006500"/>
                </a:solidFill>
                <a:latin typeface="Arial"/>
                <a:cs typeface="Arial"/>
              </a:rPr>
              <a:t>y</a:t>
            </a:r>
            <a:r>
              <a:rPr sz="2600" spc="-10" dirty="0">
                <a:solidFill>
                  <a:srgbClr val="006500"/>
                </a:solidFill>
                <a:latin typeface="Arial"/>
                <a:cs typeface="Arial"/>
              </a:rPr>
              <a:t>)</a:t>
            </a:r>
            <a:r>
              <a:rPr sz="2600" dirty="0">
                <a:solidFill>
                  <a:srgbClr val="006500"/>
                </a:solidFill>
                <a:latin typeface="Times New Roman"/>
                <a:cs typeface="Times New Roman"/>
              </a:rPr>
              <a:t>	</a:t>
            </a:r>
            <a:r>
              <a:rPr sz="2600" spc="-30" dirty="0">
                <a:solidFill>
                  <a:srgbClr val="006500"/>
                </a:solidFill>
                <a:latin typeface="Symbol"/>
                <a:cs typeface="Symbol"/>
              </a:rPr>
              <a:t></a:t>
            </a:r>
            <a:endParaRPr sz="2600">
              <a:latin typeface="Symbol"/>
              <a:cs typeface="Symbol"/>
            </a:endParaRPr>
          </a:p>
          <a:p>
            <a:pPr marL="321310" indent="-308610">
              <a:lnSpc>
                <a:spcPct val="100000"/>
              </a:lnSpc>
              <a:spcBef>
                <a:spcPts val="310"/>
              </a:spcBef>
              <a:buClr>
                <a:srgbClr val="FC0128"/>
              </a:buClr>
              <a:buFont typeface="Arial"/>
              <a:buChar char="•"/>
              <a:tabLst>
                <a:tab pos="321310" algn="l"/>
                <a:tab pos="2294255" algn="l"/>
              </a:tabLst>
            </a:pPr>
            <a:r>
              <a:rPr sz="2600" spc="-10" dirty="0">
                <a:solidFill>
                  <a:srgbClr val="006500"/>
                </a:solidFill>
                <a:latin typeface="Arial"/>
                <a:cs typeface="Arial"/>
              </a:rPr>
              <a:t>Kills(</a:t>
            </a:r>
            <a:r>
              <a:rPr sz="2600" i="1" spc="-15" dirty="0">
                <a:solidFill>
                  <a:srgbClr val="006500"/>
                </a:solidFill>
                <a:latin typeface="Arial"/>
                <a:cs typeface="Arial"/>
              </a:rPr>
              <a:t>x</a:t>
            </a:r>
            <a:r>
              <a:rPr sz="2600" spc="-10" dirty="0">
                <a:solidFill>
                  <a:srgbClr val="006500"/>
                </a:solidFill>
                <a:latin typeface="Arial"/>
                <a:cs typeface="Arial"/>
              </a:rPr>
              <a:t>,</a:t>
            </a:r>
            <a:r>
              <a:rPr sz="2600" spc="7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600" i="1" spc="-15" dirty="0">
                <a:solidFill>
                  <a:srgbClr val="006500"/>
                </a:solidFill>
                <a:latin typeface="Arial"/>
                <a:cs typeface="Arial"/>
              </a:rPr>
              <a:t>y</a:t>
            </a:r>
            <a:r>
              <a:rPr sz="2600" spc="-10" dirty="0">
                <a:solidFill>
                  <a:srgbClr val="006500"/>
                </a:solidFill>
                <a:latin typeface="Arial"/>
                <a:cs typeface="Arial"/>
              </a:rPr>
              <a:t>)</a:t>
            </a:r>
            <a:r>
              <a:rPr sz="2600" dirty="0">
                <a:solidFill>
                  <a:srgbClr val="006500"/>
                </a:solidFill>
                <a:latin typeface="Times New Roman"/>
                <a:cs typeface="Times New Roman"/>
              </a:rPr>
              <a:t>	</a:t>
            </a:r>
            <a:r>
              <a:rPr sz="2600" spc="-30" dirty="0">
                <a:solidFill>
                  <a:srgbClr val="006500"/>
                </a:solidFill>
                <a:latin typeface="Symbol"/>
                <a:cs typeface="Symbol"/>
              </a:rPr>
              <a:t>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47814" y="4162266"/>
            <a:ext cx="2035810" cy="1662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2600" i="1" spc="-15" dirty="0">
                <a:solidFill>
                  <a:srgbClr val="006500"/>
                </a:solidFill>
                <a:latin typeface="Arial"/>
                <a:cs typeface="Arial"/>
              </a:rPr>
              <a:t>x</a:t>
            </a:r>
            <a:r>
              <a:rPr sz="2600" i="1" spc="6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006500"/>
                </a:solidFill>
                <a:latin typeface="Arial"/>
                <a:cs typeface="Arial"/>
              </a:rPr>
              <a:t>is</a:t>
            </a:r>
            <a:r>
              <a:rPr sz="2600" spc="7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006500"/>
                </a:solidFill>
                <a:latin typeface="Arial"/>
                <a:cs typeface="Arial"/>
              </a:rPr>
              <a:t>a</a:t>
            </a:r>
            <a:r>
              <a:rPr sz="2600" spc="-15" dirty="0">
                <a:solidFill>
                  <a:srgbClr val="006500"/>
                </a:solidFill>
                <a:latin typeface="Arial"/>
                <a:cs typeface="Arial"/>
              </a:rPr>
              <a:t>n</a:t>
            </a:r>
            <a:r>
              <a:rPr sz="2600" spc="6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006500"/>
                </a:solidFill>
                <a:latin typeface="Arial"/>
                <a:cs typeface="Arial"/>
              </a:rPr>
              <a:t>animal</a:t>
            </a:r>
            <a:endParaRPr sz="2600">
              <a:latin typeface="Arial"/>
              <a:cs typeface="Arial"/>
            </a:endParaRPr>
          </a:p>
          <a:p>
            <a:pPr marL="12700" marR="718185" algn="just">
              <a:lnSpc>
                <a:spcPct val="110000"/>
              </a:lnSpc>
            </a:pPr>
            <a:r>
              <a:rPr sz="2600" i="1" spc="-15" dirty="0">
                <a:solidFill>
                  <a:srgbClr val="006500"/>
                </a:solidFill>
                <a:latin typeface="Arial"/>
                <a:cs typeface="Arial"/>
              </a:rPr>
              <a:t>x</a:t>
            </a:r>
            <a:r>
              <a:rPr sz="2600" i="1" spc="6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006500"/>
                </a:solidFill>
                <a:latin typeface="Arial"/>
                <a:cs typeface="Arial"/>
              </a:rPr>
              <a:t>is</a:t>
            </a:r>
            <a:r>
              <a:rPr sz="2600" spc="6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006500"/>
                </a:solidFill>
                <a:latin typeface="Arial"/>
                <a:cs typeface="Arial"/>
              </a:rPr>
              <a:t>a</a:t>
            </a:r>
            <a:r>
              <a:rPr sz="2600" spc="6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006500"/>
                </a:solidFill>
                <a:latin typeface="Arial"/>
                <a:cs typeface="Arial"/>
              </a:rPr>
              <a:t>cat</a:t>
            </a:r>
            <a:r>
              <a:rPr sz="2600" spc="-1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600" i="1" spc="-15" dirty="0">
                <a:solidFill>
                  <a:srgbClr val="006500"/>
                </a:solidFill>
                <a:latin typeface="Arial"/>
                <a:cs typeface="Arial"/>
              </a:rPr>
              <a:t>x</a:t>
            </a:r>
            <a:r>
              <a:rPr sz="2600" i="1" spc="6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006500"/>
                </a:solidFill>
                <a:latin typeface="Arial"/>
                <a:cs typeface="Arial"/>
              </a:rPr>
              <a:t>love</a:t>
            </a:r>
            <a:r>
              <a:rPr sz="2600" spc="-15" dirty="0">
                <a:solidFill>
                  <a:srgbClr val="006500"/>
                </a:solidFill>
                <a:latin typeface="Arial"/>
                <a:cs typeface="Arial"/>
              </a:rPr>
              <a:t>s</a:t>
            </a:r>
            <a:r>
              <a:rPr sz="2600" spc="7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600" i="1" spc="-15" dirty="0">
                <a:solidFill>
                  <a:srgbClr val="006500"/>
                </a:solidFill>
                <a:latin typeface="Arial"/>
                <a:cs typeface="Arial"/>
              </a:rPr>
              <a:t>y</a:t>
            </a:r>
            <a:r>
              <a:rPr sz="2600" i="1" spc="-1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600" i="1" spc="-15" dirty="0">
                <a:solidFill>
                  <a:srgbClr val="006500"/>
                </a:solidFill>
                <a:latin typeface="Arial"/>
                <a:cs typeface="Arial"/>
              </a:rPr>
              <a:t>x</a:t>
            </a:r>
            <a:r>
              <a:rPr sz="2600" i="1" spc="6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006500"/>
                </a:solidFill>
                <a:latin typeface="Arial"/>
                <a:cs typeface="Arial"/>
              </a:rPr>
              <a:t>kills</a:t>
            </a:r>
            <a:r>
              <a:rPr sz="2600" spc="7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600" i="1" spc="-15" dirty="0">
                <a:solidFill>
                  <a:srgbClr val="006500"/>
                </a:solidFill>
                <a:latin typeface="Arial"/>
                <a:cs typeface="Arial"/>
              </a:rPr>
              <a:t>y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24869" y="441617"/>
            <a:ext cx="72326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dirty="0">
                <a:latin typeface="Times New Roman"/>
                <a:cs typeface="Times New Roman"/>
              </a:rPr>
              <a:t>Page:</a:t>
            </a:r>
            <a:r>
              <a:rPr sz="1500" b="1" spc="-15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13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812407" y="6743700"/>
            <a:ext cx="1613916" cy="3649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9065" y="720861"/>
            <a:ext cx="10037445" cy="589280"/>
          </a:xfrm>
          <a:prstGeom prst="rect">
            <a:avLst/>
          </a:prstGeom>
          <a:solidFill>
            <a:srgbClr val="FBF8C5"/>
          </a:solidFill>
        </p:spPr>
        <p:txBody>
          <a:bodyPr vert="horz" wrap="square" lIns="0" tIns="0" rIns="0" bIns="0" rtlCol="0">
            <a:spAutoFit/>
          </a:bodyPr>
          <a:lstStyle/>
          <a:p>
            <a:pPr marL="1905635">
              <a:lnSpc>
                <a:spcPct val="100000"/>
              </a:lnSpc>
            </a:pPr>
            <a:r>
              <a:rPr sz="3450" b="1" spc="-5" dirty="0">
                <a:solidFill>
                  <a:srgbClr val="008000"/>
                </a:solidFill>
                <a:latin typeface="Arial"/>
                <a:cs typeface="Arial"/>
              </a:rPr>
              <a:t>Exercise</a:t>
            </a:r>
            <a:r>
              <a:rPr sz="3450" b="1" dirty="0">
                <a:solidFill>
                  <a:srgbClr val="008000"/>
                </a:solidFill>
                <a:latin typeface="Arial"/>
                <a:cs typeface="Arial"/>
              </a:rPr>
              <a:t>:</a:t>
            </a:r>
            <a:r>
              <a:rPr sz="3450" b="1" spc="7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C00000"/>
                </a:solidFill>
                <a:latin typeface="Arial"/>
                <a:cs typeface="Arial"/>
              </a:rPr>
              <a:t>who</a:t>
            </a:r>
            <a:r>
              <a:rPr sz="3000" b="1" spc="8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C00000"/>
                </a:solidFill>
                <a:latin typeface="Arial"/>
                <a:cs typeface="Arial"/>
              </a:rPr>
              <a:t>kille</a:t>
            </a:r>
            <a:r>
              <a:rPr sz="3000" b="1" dirty="0">
                <a:solidFill>
                  <a:srgbClr val="C00000"/>
                </a:solidFill>
                <a:latin typeface="Arial"/>
                <a:cs typeface="Arial"/>
              </a:rPr>
              <a:t>d</a:t>
            </a:r>
            <a:r>
              <a:rPr sz="3000" b="1" spc="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C00000"/>
                </a:solidFill>
                <a:latin typeface="Arial"/>
                <a:cs typeface="Arial"/>
              </a:rPr>
              <a:t>Tuna?</a:t>
            </a:r>
            <a:r>
              <a:rPr sz="3000" b="1" spc="8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C00000"/>
                </a:solidFill>
                <a:latin typeface="Arial"/>
                <a:cs typeface="Arial"/>
              </a:rPr>
              <a:t>(cont.)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/>
              <a:t>ATA/KE-ISBA/ISBA04-R&amp;R-Exe</a:t>
            </a:r>
            <a:r>
              <a:rPr dirty="0"/>
              <a:t>r</a:t>
            </a:r>
            <a:r>
              <a:rPr spc="15" dirty="0"/>
              <a:t>c</a:t>
            </a:r>
            <a:r>
              <a:rPr dirty="0"/>
              <a:t>is</a:t>
            </a:r>
            <a:r>
              <a:rPr spc="10" dirty="0"/>
              <a:t>e.pp</a:t>
            </a:r>
            <a:r>
              <a:rPr spc="-5" dirty="0"/>
              <a:t>t/</a:t>
            </a:r>
            <a:r>
              <a:rPr spc="10" dirty="0"/>
              <a:t>v1.1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©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5" dirty="0"/>
              <a:t>2016,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5" dirty="0"/>
              <a:t>NUS.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dirty="0"/>
              <a:t>All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Right</a:t>
            </a:r>
            <a:r>
              <a:rPr spc="5" dirty="0"/>
              <a:t>s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Reserved.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13900" y="1526837"/>
            <a:ext cx="9542780" cy="3590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6095" marR="200025" indent="-493395">
              <a:lnSpc>
                <a:spcPct val="120800"/>
              </a:lnSpc>
              <a:buClr>
                <a:srgbClr val="0000CC"/>
              </a:buClr>
              <a:buFont typeface="Symbol"/>
              <a:buChar char=""/>
              <a:tabLst>
                <a:tab pos="506730" algn="l"/>
              </a:tabLst>
            </a:pPr>
            <a:r>
              <a:rPr sz="3000" spc="-5" dirty="0">
                <a:solidFill>
                  <a:srgbClr val="0000CC"/>
                </a:solidFill>
                <a:latin typeface="Arial"/>
                <a:cs typeface="Arial"/>
              </a:rPr>
              <a:t>Us</a:t>
            </a:r>
            <a:r>
              <a:rPr sz="3000" dirty="0">
                <a:solidFill>
                  <a:srgbClr val="0000CC"/>
                </a:solidFill>
                <a:latin typeface="Arial"/>
                <a:cs typeface="Arial"/>
              </a:rPr>
              <a:t>e</a:t>
            </a:r>
            <a:r>
              <a:rPr sz="3000" spc="9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0000CC"/>
                </a:solidFill>
                <a:latin typeface="Arial"/>
                <a:cs typeface="Arial"/>
              </a:rPr>
              <a:t>proo</a:t>
            </a:r>
            <a:r>
              <a:rPr sz="3000" dirty="0">
                <a:solidFill>
                  <a:srgbClr val="0000CC"/>
                </a:solidFill>
                <a:latin typeface="Arial"/>
                <a:cs typeface="Arial"/>
              </a:rPr>
              <a:t>f</a:t>
            </a:r>
            <a:r>
              <a:rPr sz="3000" spc="11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0000CC"/>
                </a:solidFill>
                <a:latin typeface="Arial"/>
                <a:cs typeface="Arial"/>
              </a:rPr>
              <a:t>b</a:t>
            </a:r>
            <a:r>
              <a:rPr sz="3000" dirty="0">
                <a:solidFill>
                  <a:srgbClr val="0000CC"/>
                </a:solidFill>
                <a:latin typeface="Arial"/>
                <a:cs typeface="Arial"/>
              </a:rPr>
              <a:t>y</a:t>
            </a:r>
            <a:r>
              <a:rPr sz="3000" spc="9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0000CC"/>
                </a:solidFill>
                <a:latin typeface="Arial"/>
                <a:cs typeface="Arial"/>
              </a:rPr>
              <a:t>refutatio</a:t>
            </a:r>
            <a:r>
              <a:rPr sz="3000" dirty="0">
                <a:solidFill>
                  <a:srgbClr val="0000CC"/>
                </a:solidFill>
                <a:latin typeface="Arial"/>
                <a:cs typeface="Arial"/>
              </a:rPr>
              <a:t>n</a:t>
            </a:r>
            <a:r>
              <a:rPr sz="3000" spc="11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0000CC"/>
                </a:solidFill>
                <a:latin typeface="Arial"/>
                <a:cs typeface="Arial"/>
              </a:rPr>
              <a:t>an</a:t>
            </a:r>
            <a:r>
              <a:rPr sz="3000" dirty="0">
                <a:solidFill>
                  <a:srgbClr val="0000CC"/>
                </a:solidFill>
                <a:latin typeface="Arial"/>
                <a:cs typeface="Arial"/>
              </a:rPr>
              <a:t>d</a:t>
            </a:r>
            <a:r>
              <a:rPr sz="3000" spc="10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CC65FF"/>
                </a:solidFill>
                <a:latin typeface="Arial"/>
                <a:cs typeface="Arial"/>
              </a:rPr>
              <a:t>linea</a:t>
            </a:r>
            <a:r>
              <a:rPr sz="3000" i="1" dirty="0">
                <a:solidFill>
                  <a:srgbClr val="CC65FF"/>
                </a:solidFill>
                <a:latin typeface="Arial"/>
                <a:cs typeface="Arial"/>
              </a:rPr>
              <a:t>r</a:t>
            </a:r>
            <a:r>
              <a:rPr sz="3000" i="1" spc="110" dirty="0">
                <a:solidFill>
                  <a:srgbClr val="CC65FF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CC65FF"/>
                </a:solidFill>
                <a:latin typeface="Arial"/>
                <a:cs typeface="Arial"/>
              </a:rPr>
              <a:t>inpu</a:t>
            </a:r>
            <a:r>
              <a:rPr sz="3000" i="1" dirty="0">
                <a:solidFill>
                  <a:srgbClr val="CC65FF"/>
                </a:solidFill>
                <a:latin typeface="Arial"/>
                <a:cs typeface="Arial"/>
              </a:rPr>
              <a:t>t</a:t>
            </a:r>
            <a:r>
              <a:rPr sz="3000" i="1" spc="110" dirty="0">
                <a:solidFill>
                  <a:srgbClr val="CC65FF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CC65FF"/>
                </a:solidFill>
                <a:latin typeface="Arial"/>
                <a:cs typeface="Arial"/>
              </a:rPr>
              <a:t>resolutio</a:t>
            </a:r>
            <a:r>
              <a:rPr sz="3000" i="1" dirty="0">
                <a:solidFill>
                  <a:srgbClr val="CC65FF"/>
                </a:solidFill>
                <a:latin typeface="Arial"/>
                <a:cs typeface="Arial"/>
              </a:rPr>
              <a:t>n</a:t>
            </a:r>
            <a:r>
              <a:rPr sz="3000" i="1" spc="120" dirty="0">
                <a:solidFill>
                  <a:srgbClr val="CC65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0000CC"/>
                </a:solidFill>
                <a:latin typeface="Arial"/>
                <a:cs typeface="Arial"/>
              </a:rPr>
              <a:t>to</a:t>
            </a:r>
            <a:r>
              <a:rPr sz="300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0000CC"/>
                </a:solidFill>
                <a:latin typeface="Arial"/>
                <a:cs typeface="Arial"/>
              </a:rPr>
              <a:t>show</a:t>
            </a:r>
            <a:r>
              <a:rPr sz="3000" spc="9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0000CC"/>
                </a:solidFill>
                <a:latin typeface="Arial"/>
                <a:cs typeface="Arial"/>
              </a:rPr>
              <a:t>that</a:t>
            </a:r>
            <a:r>
              <a:rPr sz="3000" spc="9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3000" spc="-10" dirty="0">
                <a:solidFill>
                  <a:srgbClr val="0000CC"/>
                </a:solidFill>
                <a:latin typeface="Arial"/>
                <a:cs typeface="Arial"/>
              </a:rPr>
              <a:t>“</a:t>
            </a:r>
            <a:r>
              <a:rPr sz="3000" i="1" spc="-5" dirty="0">
                <a:latin typeface="Times New Roman"/>
                <a:cs typeface="Times New Roman"/>
              </a:rPr>
              <a:t>Curiosit</a:t>
            </a:r>
            <a:r>
              <a:rPr sz="3000" i="1" dirty="0">
                <a:latin typeface="Times New Roman"/>
                <a:cs typeface="Times New Roman"/>
              </a:rPr>
              <a:t>y</a:t>
            </a:r>
            <a:r>
              <a:rPr sz="3000" i="1" spc="-15" dirty="0">
                <a:latin typeface="Times New Roman"/>
                <a:cs typeface="Times New Roman"/>
              </a:rPr>
              <a:t> </a:t>
            </a:r>
            <a:r>
              <a:rPr sz="3000" i="1" spc="-5" dirty="0">
                <a:latin typeface="Times New Roman"/>
                <a:cs typeface="Times New Roman"/>
              </a:rPr>
              <a:t>kille</a:t>
            </a:r>
            <a:r>
              <a:rPr sz="3000" i="1" dirty="0">
                <a:latin typeface="Times New Roman"/>
                <a:cs typeface="Times New Roman"/>
              </a:rPr>
              <a:t>d</a:t>
            </a:r>
            <a:r>
              <a:rPr sz="3000" i="1" spc="-20" dirty="0">
                <a:latin typeface="Times New Roman"/>
                <a:cs typeface="Times New Roman"/>
              </a:rPr>
              <a:t> </a:t>
            </a:r>
            <a:r>
              <a:rPr sz="3000" i="1" spc="-5" dirty="0">
                <a:latin typeface="Times New Roman"/>
                <a:cs typeface="Times New Roman"/>
              </a:rPr>
              <a:t>Tun</a:t>
            </a:r>
            <a:r>
              <a:rPr sz="3000" i="1" dirty="0">
                <a:latin typeface="Times New Roman"/>
                <a:cs typeface="Times New Roman"/>
              </a:rPr>
              <a:t>a</a:t>
            </a:r>
            <a:r>
              <a:rPr sz="3000" dirty="0">
                <a:solidFill>
                  <a:srgbClr val="0000CC"/>
                </a:solidFill>
                <a:latin typeface="Arial"/>
                <a:cs typeface="Arial"/>
              </a:rPr>
              <a:t>”.</a:t>
            </a:r>
            <a:endParaRPr sz="3000">
              <a:latin typeface="Arial"/>
              <a:cs typeface="Arial"/>
            </a:endParaRPr>
          </a:p>
          <a:p>
            <a:pPr marL="1061085" marR="5080" indent="-432434">
              <a:lnSpc>
                <a:spcPct val="119400"/>
              </a:lnSpc>
              <a:spcBef>
                <a:spcPts val="730"/>
              </a:spcBef>
              <a:tabLst>
                <a:tab pos="1061085" algn="l"/>
              </a:tabLst>
            </a:pP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»</a:t>
            </a:r>
            <a:r>
              <a:rPr sz="2600" spc="-15" dirty="0">
                <a:solidFill>
                  <a:srgbClr val="A50021"/>
                </a:solidFill>
                <a:latin typeface="Times New Roman"/>
                <a:cs typeface="Times New Roman"/>
              </a:rPr>
              <a:t>	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Expres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s</a:t>
            </a:r>
            <a:r>
              <a:rPr sz="2600" spc="70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the</a:t>
            </a:r>
            <a:r>
              <a:rPr sz="2600" spc="70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sentence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s</a:t>
            </a:r>
            <a:r>
              <a:rPr sz="2600" spc="70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for</a:t>
            </a:r>
            <a:r>
              <a:rPr sz="2600" spc="55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relate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d</a:t>
            </a:r>
            <a:r>
              <a:rPr sz="2600" spc="70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backgroun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d</a:t>
            </a:r>
            <a:r>
              <a:rPr sz="2600" spc="75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knowledge,</a:t>
            </a:r>
            <a:r>
              <a:rPr sz="2600" spc="-15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an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d</a:t>
            </a:r>
            <a:r>
              <a:rPr sz="2600" spc="65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the</a:t>
            </a:r>
            <a:r>
              <a:rPr sz="2600" spc="65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goa</a:t>
            </a:r>
            <a:r>
              <a:rPr sz="2600" spc="-10" dirty="0">
                <a:solidFill>
                  <a:srgbClr val="A50021"/>
                </a:solidFill>
                <a:latin typeface="Arial"/>
                <a:cs typeface="Arial"/>
              </a:rPr>
              <a:t>l</a:t>
            </a:r>
            <a:r>
              <a:rPr sz="2600" spc="80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in</a:t>
            </a:r>
            <a:r>
              <a:rPr sz="2600" spc="65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first-order</a:t>
            </a:r>
            <a:r>
              <a:rPr sz="2600" spc="55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logic.</a:t>
            </a:r>
            <a:endParaRPr sz="2600">
              <a:latin typeface="Arial"/>
              <a:cs typeface="Arial"/>
            </a:endParaRPr>
          </a:p>
          <a:p>
            <a:pPr marL="628650">
              <a:lnSpc>
                <a:spcPct val="100000"/>
              </a:lnSpc>
              <a:spcBef>
                <a:spcPts val="1260"/>
              </a:spcBef>
              <a:tabLst>
                <a:tab pos="1061085" algn="l"/>
              </a:tabLst>
            </a:pP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»</a:t>
            </a:r>
            <a:r>
              <a:rPr sz="2600" spc="-15" dirty="0">
                <a:solidFill>
                  <a:srgbClr val="A50021"/>
                </a:solidFill>
                <a:latin typeface="Times New Roman"/>
                <a:cs typeface="Times New Roman"/>
              </a:rPr>
              <a:t>	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Conver</a:t>
            </a:r>
            <a:r>
              <a:rPr sz="2600" spc="-10" dirty="0">
                <a:solidFill>
                  <a:srgbClr val="A50021"/>
                </a:solidFill>
                <a:latin typeface="Arial"/>
                <a:cs typeface="Arial"/>
              </a:rPr>
              <a:t>t</a:t>
            </a:r>
            <a:r>
              <a:rPr sz="2600" spc="70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the</a:t>
            </a:r>
            <a:r>
              <a:rPr sz="2600" spc="65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first-order</a:t>
            </a:r>
            <a:r>
              <a:rPr sz="2600" spc="60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logi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c</a:t>
            </a:r>
            <a:r>
              <a:rPr sz="2600" spc="70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formulas</a:t>
            </a:r>
            <a:r>
              <a:rPr sz="2600" spc="60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to</a:t>
            </a:r>
            <a:r>
              <a:rPr sz="2600" spc="65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clausa</a:t>
            </a:r>
            <a:r>
              <a:rPr sz="2600" spc="-10" dirty="0">
                <a:solidFill>
                  <a:srgbClr val="A50021"/>
                </a:solidFill>
                <a:latin typeface="Arial"/>
                <a:cs typeface="Arial"/>
              </a:rPr>
              <a:t>l</a:t>
            </a:r>
            <a:r>
              <a:rPr sz="2600" spc="65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form.</a:t>
            </a:r>
            <a:endParaRPr sz="2600">
              <a:latin typeface="Arial"/>
              <a:cs typeface="Arial"/>
            </a:endParaRPr>
          </a:p>
          <a:p>
            <a:pPr marL="1061085" marR="991869" indent="-432434">
              <a:lnSpc>
                <a:spcPct val="119600"/>
              </a:lnSpc>
              <a:spcBef>
                <a:spcPts val="640"/>
              </a:spcBef>
              <a:tabLst>
                <a:tab pos="1061085" algn="l"/>
              </a:tabLst>
            </a:pP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»</a:t>
            </a:r>
            <a:r>
              <a:rPr sz="2600" spc="-15" dirty="0">
                <a:solidFill>
                  <a:srgbClr val="A50021"/>
                </a:solidFill>
                <a:latin typeface="Times New Roman"/>
                <a:cs typeface="Times New Roman"/>
              </a:rPr>
              <a:t>	</a:t>
            </a:r>
            <a:r>
              <a:rPr sz="2600" spc="-25" dirty="0">
                <a:solidFill>
                  <a:srgbClr val="A50021"/>
                </a:solidFill>
                <a:latin typeface="Arial"/>
                <a:cs typeface="Arial"/>
              </a:rPr>
              <a:t>Yo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u</a:t>
            </a:r>
            <a:r>
              <a:rPr sz="2600" spc="65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ar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e</a:t>
            </a:r>
            <a:r>
              <a:rPr sz="2600" spc="70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require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d</a:t>
            </a:r>
            <a:r>
              <a:rPr sz="2600" spc="85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to</a:t>
            </a:r>
            <a:r>
              <a:rPr sz="2600" spc="65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show</a:t>
            </a:r>
            <a:r>
              <a:rPr sz="2600" spc="65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you</a:t>
            </a:r>
            <a:r>
              <a:rPr sz="2600" spc="-10" dirty="0">
                <a:solidFill>
                  <a:srgbClr val="A50021"/>
                </a:solidFill>
                <a:latin typeface="Arial"/>
                <a:cs typeface="Arial"/>
              </a:rPr>
              <a:t>r</a:t>
            </a:r>
            <a:r>
              <a:rPr sz="2600" spc="65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resolutio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n</a:t>
            </a:r>
            <a:r>
              <a:rPr sz="2600" spc="65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step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s</a:t>
            </a:r>
            <a:r>
              <a:rPr sz="2600" spc="70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with</a:t>
            </a:r>
            <a:r>
              <a:rPr sz="2600" spc="-15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necessar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y</a:t>
            </a:r>
            <a:r>
              <a:rPr sz="2600" spc="80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unificatio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n</a:t>
            </a:r>
            <a:r>
              <a:rPr sz="2600" spc="80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an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d</a:t>
            </a:r>
            <a:r>
              <a:rPr sz="2600" spc="75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variabl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e</a:t>
            </a:r>
            <a:r>
              <a:rPr sz="2600" spc="75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renaming.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</TotalTime>
  <Words>252</Words>
  <Application>Microsoft Office PowerPoint</Application>
  <PresentationFormat>Custom</PresentationFormat>
  <Paragraphs>66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Gu Zhan</cp:lastModifiedBy>
  <cp:revision>20</cp:revision>
  <dcterms:created xsi:type="dcterms:W3CDTF">2017-12-20T03:08:45Z</dcterms:created>
  <dcterms:modified xsi:type="dcterms:W3CDTF">2018-01-16T09:04:23Z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2017-12-20T00:00:00Z</vt:filetime>
  </property>
  <property fmtid="{D5CDD505-2E9C-101B-9397-08002B2CF9AE}" pid="3" name="LastSaved">
    <vt:filetime>2017-12-20T00:00:00Z</vt:filetime>
  </property>
</Properties>
</file>