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0" r:id="rId2"/>
    <p:sldId id="265" r:id="rId3"/>
    <p:sldId id="266" r:id="rId4"/>
    <p:sldId id="257" r:id="rId5"/>
    <p:sldId id="271" r:id="rId6"/>
    <p:sldId id="273" r:id="rId7"/>
    <p:sldId id="262" r:id="rId8"/>
    <p:sldId id="267" r:id="rId9"/>
    <p:sldId id="269" r:id="rId10"/>
    <p:sldId id="268" r:id="rId11"/>
    <p:sldId id="274" r:id="rId12"/>
    <p:sldId id="263" r:id="rId13"/>
    <p:sldId id="264" r:id="rId14"/>
    <p:sldId id="276" r:id="rId15"/>
    <p:sldId id="277" r:id="rId16"/>
    <p:sldId id="278" r:id="rId17"/>
    <p:sldId id="27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A6BE5-52A3-40EB-973E-F87335AE53A1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1A304-DA3E-4E17-BFF7-DFBB2B35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entury Gothic"/>
                <a:cs typeface="Century Gothic"/>
              </a:rPr>
              <a:t>How can we meet SDG 11 if we can’t measure it?</a:t>
            </a:r>
          </a:p>
          <a:p>
            <a:pPr>
              <a:spcBef>
                <a:spcPts val="0"/>
              </a:spcBef>
            </a:pPr>
            <a:r>
              <a:rPr lang="en" dirty="0">
                <a:latin typeface="Century Gothic"/>
                <a:cs typeface="Century Gothic"/>
              </a:rPr>
              <a:t>How can we make an index that is applicable in diverse cities?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2DAF-6496-8A40-8B97-26B3A91A1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96998D-5115-4E00-A891-57E63E663F5B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B7036C-6355-48E4-B1CA-4576ABD0C6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5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6917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AC60"/>
                </a:solidFill>
                <a:latin typeface="Century Gothic"/>
                <a:cs typeface="Century Gothic"/>
              </a:rPr>
              <a:t>Hackaton</a:t>
            </a:r>
            <a:r>
              <a:rPr lang="en-US" b="1" dirty="0">
                <a:solidFill>
                  <a:srgbClr val="FFAC60"/>
                </a:solidFill>
                <a:latin typeface="Century Gothic"/>
                <a:cs typeface="Century Gothic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215148"/>
            <a:ext cx="6400800" cy="347102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Times New Roman"/>
              </a:rPr>
              <a:t>Statistical thinking</a:t>
            </a:r>
          </a:p>
          <a:p>
            <a:endParaRPr lang="en-US" dirty="0">
              <a:latin typeface="Century Gothic" panose="020B0502020202020204" pitchFamily="34" charset="0"/>
              <a:cs typeface="Times New Roman"/>
            </a:endParaRPr>
          </a:p>
          <a:p>
            <a:endParaRPr lang="en-US" dirty="0">
              <a:latin typeface="Century Gothic" panose="020B0502020202020204" pitchFamily="34" charset="0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Diego Manya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Yale School of Forestry and Environmental Studies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Yale Data Driven Solutions Group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March 16</a:t>
            </a:r>
            <a:r>
              <a:rPr lang="en-US" sz="1800" baseline="30000" dirty="0">
                <a:latin typeface="Century Gothic" panose="020B0502020202020204" pitchFamily="34" charset="0"/>
                <a:cs typeface="Times New Roman"/>
              </a:rPr>
              <a:t>th</a:t>
            </a:r>
            <a:r>
              <a:rPr lang="en-US" sz="1800" dirty="0">
                <a:latin typeface="Century Gothic" panose="020B0502020202020204" pitchFamily="34" charset="0"/>
                <a:cs typeface="Times New Roman"/>
              </a:rPr>
              <a:t>, Yale -NUS</a:t>
            </a:r>
          </a:p>
        </p:txBody>
      </p:sp>
      <p:pic>
        <p:nvPicPr>
          <p:cNvPr id="1026" name="Picture 2" descr="https://habitat3.org/wp-content/uploads/village_gallery/epHJSLN0XyMmjW40iH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9" y="137885"/>
            <a:ext cx="1894514" cy="14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651" y="254385"/>
            <a:ext cx="1336650" cy="13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Goals: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To reduce the number of dimensions needed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To maximize the variance in each dimension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How?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5057C-D8D0-40F1-A1AB-4DB374CA0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180" r="-824" b="39977"/>
          <a:stretch/>
        </p:blipFill>
        <p:spPr>
          <a:xfrm>
            <a:off x="5353363" y="3276600"/>
            <a:ext cx="6238624" cy="2775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9B82A-ABDA-4E0B-9281-E0C11860A2D7}"/>
              </a:ext>
            </a:extLst>
          </p:cNvPr>
          <p:cNvSpPr txBox="1"/>
          <p:nvPr/>
        </p:nvSpPr>
        <p:spPr>
          <a:xfrm>
            <a:off x="5353363" y="5897827"/>
            <a:ext cx="52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PSU</a:t>
            </a:r>
          </a:p>
        </p:txBody>
      </p:sp>
    </p:spTree>
    <p:extLst>
      <p:ext uri="{BB962C8B-B14F-4D97-AF65-F5344CB8AC3E}">
        <p14:creationId xmlns:p14="http://schemas.microsoft.com/office/powerpoint/2010/main" val="420224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555066"/>
          </a:xfrm>
        </p:spPr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1: Pre-process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Know your data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Aim for a ratio of Variable/Observation of about 5.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Transform if needed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Optional: Scale -&gt; Can be done in directly in function.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2: Calculate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Do the actual Principal Component Analysis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Select how many PC you want to keep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3: Understand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Understand and interpret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endParaRPr lang="en-US" sz="22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8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FCC4C3-A643-4474-8C3E-E3B54634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Another multivariate technique.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Applicable (mostly) to continuous datasets, but it can binary variables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reveal unexpected or underlying relations between observations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Exploratory -&gt; Its not a modelling technique itself.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There are many types of clustering, here we will look at Hierarchical Clustering and k-clustering.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Goals: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Creates cluster (Groups) of observations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Minimize the variance within groups.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How?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693738" lvl="1" indent="-398463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Goals: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Creates cluster (Groups) of observations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Minimize the variance within groups.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How?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Aggregation based on distance between points in multivariate space.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693738" lvl="1" indent="-398463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1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481E8-107F-45A5-8774-3DDDE7BC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1977359"/>
            <a:ext cx="7772400" cy="3876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F712E1-DAE3-4135-8D36-B78BDAEE5EE7}"/>
              </a:ext>
            </a:extLst>
          </p:cNvPr>
          <p:cNvSpPr txBox="1"/>
          <p:nvPr/>
        </p:nvSpPr>
        <p:spPr>
          <a:xfrm>
            <a:off x="2240280" y="5909365"/>
            <a:ext cx="52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Janssen, P., Walther, C., &amp; </a:t>
            </a:r>
            <a:r>
              <a:rPr lang="en-US" dirty="0" err="1"/>
              <a:t>Lüdeke</a:t>
            </a:r>
            <a:r>
              <a:rPr lang="en-US" dirty="0"/>
              <a:t>, M. (2012).</a:t>
            </a:r>
          </a:p>
        </p:txBody>
      </p:sp>
    </p:spTree>
    <p:extLst>
      <p:ext uri="{BB962C8B-B14F-4D97-AF65-F5344CB8AC3E}">
        <p14:creationId xmlns:p14="http://schemas.microsoft.com/office/powerpoint/2010/main" val="39697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348589"/>
          </a:xfrm>
        </p:spPr>
        <p:txBody>
          <a:bodyPr>
            <a:normAutofit/>
          </a:bodyPr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1: Pre-process.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Know your data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Scale the data [Method is not scale invariant]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2: Calculate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Calculate the multivariate distance of the observations 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Aggregate the observations based in a grouping method.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Select how many clusters you want to keep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Step 3: Understand</a:t>
            </a:r>
          </a:p>
          <a:p>
            <a:pPr marL="986346" lvl="1" indent="-398463">
              <a:buFont typeface="Arial" panose="020B0604020202020204" pitchFamily="34" charset="0"/>
              <a:buChar char="•"/>
            </a:pPr>
            <a:r>
              <a:rPr lang="en-US" sz="2400" dirty="0"/>
              <a:t>Understand and interpret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endParaRPr lang="en-US" sz="22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16"/>
            <a:ext cx="3474720" cy="3773401"/>
          </a:xfrm>
        </p:spPr>
        <p:txBody>
          <a:bodyPr>
            <a:noAutofit/>
          </a:bodyPr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400" dirty="0"/>
              <a:t>Data from Metropolitan Area of Sao Paulo including economic, social and environmental indicators.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400" dirty="0"/>
              <a:t>18 variables for 162 districts in Sao Paulo Metro.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400" dirty="0"/>
              <a:t>Go to the Markdown</a:t>
            </a:r>
            <a:endParaRPr lang="en-US" sz="2200" dirty="0"/>
          </a:p>
          <a:p>
            <a:pPr marL="986346" lvl="1" indent="-398463">
              <a:buFont typeface="Wingdings" panose="05000000000000000000" pitchFamily="2" charset="2"/>
              <a:buChar char="§"/>
            </a:pPr>
            <a:endParaRPr lang="en-US" sz="22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3A252-BA16-4023-9618-E0F17924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91" y="1965616"/>
            <a:ext cx="5909033" cy="37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1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10782-6CA7-40E6-B009-10C5FA016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209" r="-16683"/>
          <a:stretch/>
        </p:blipFill>
        <p:spPr>
          <a:xfrm>
            <a:off x="575187" y="273818"/>
            <a:ext cx="11031794" cy="60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5EDB-FFD1-49EB-8245-752D8E7C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from Grandpa Stats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31588-5DBA-4569-A06C-F72218128F01}"/>
              </a:ext>
            </a:extLst>
          </p:cNvPr>
          <p:cNvSpPr/>
          <p:nvPr/>
        </p:nvSpPr>
        <p:spPr>
          <a:xfrm>
            <a:off x="1228048" y="2136338"/>
            <a:ext cx="6219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…cunningly chosen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parsimonious models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often do provide remarkably useful approximations.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….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For such a model there is no need to ask the question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"Is the model true?"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If "truth" is to be the "whole truth" the answer must be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"No".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only question of interest is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"Is the model illuminating and useful?</a:t>
            </a: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George E.P. Box (1979)</a:t>
            </a:r>
          </a:p>
        </p:txBody>
      </p:sp>
      <p:pic>
        <p:nvPicPr>
          <p:cNvPr id="1026" name="Picture 2" descr="File:GeorgeEPBox.jpg">
            <a:extLst>
              <a:ext uri="{FF2B5EF4-FFF2-40B4-BE49-F238E27FC236}">
                <a16:creationId xmlns:a16="http://schemas.microsoft.com/office/drawing/2014/main" id="{20960749-0A15-4BF2-BC1B-A935B77C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436" y="1928562"/>
            <a:ext cx="2810244" cy="395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30DF-C011-455F-92E4-FFFF2A8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58E46-814D-4454-8674-2D2A0011E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8972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Specifications: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Assumptions:</a:t>
                </a:r>
              </a:p>
              <a:p>
                <a:pPr marL="693738" lvl="1" indent="-398463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Linear Relationship between dependent and independent variable</a:t>
                </a:r>
              </a:p>
              <a:p>
                <a:pPr marL="693738" lvl="1" indent="-398463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There is equal variance across the residuals (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600" dirty="0"/>
                  <a:t>)</a:t>
                </a:r>
              </a:p>
              <a:p>
                <a:pPr marL="693738" lvl="1" indent="-398463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There is little to no correlation between the independent variables.</a:t>
                </a:r>
              </a:p>
              <a:p>
                <a:pPr marL="693738" lvl="1" indent="-398463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58E46-814D-4454-8674-2D2A0011E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8972"/>
                <a:ext cx="10058400" cy="4023360"/>
              </a:xfrm>
              <a:blipFill>
                <a:blip r:embed="rId2"/>
                <a:stretch>
                  <a:fillRect l="-2000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34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30DF-C011-455F-92E4-FFFF2A8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8E46-814D-4454-8674-2D2A0011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Guiding questions: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Have I chosen a suitable regression specification?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I defend the statistical robustness of my analysis?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I make my model understandable to my family over dinner?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30DF-C011-455F-92E4-FFFF2A8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8E46-814D-4454-8674-2D2A0011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Guiding questions:</a:t>
            </a:r>
          </a:p>
          <a:p>
            <a:pPr marL="693738" indent="-398463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Have I chosen a suitable regression specification?</a:t>
            </a:r>
          </a:p>
          <a:p>
            <a:pPr marL="916496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 the regression adequate for my dataset?</a:t>
            </a:r>
          </a:p>
          <a:p>
            <a:pPr marL="1099376" lvl="2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is the nature of my data? (Count, Concentration, Binary)</a:t>
            </a:r>
          </a:p>
          <a:p>
            <a:pPr marL="1099376" lvl="2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 I have a lot of 0 values? Is that expected?</a:t>
            </a:r>
          </a:p>
          <a:p>
            <a:pPr marL="916496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my transformation as appropriate?</a:t>
            </a:r>
          </a:p>
          <a:p>
            <a:pPr marL="573596" lvl="1" indent="0">
              <a:buNone/>
            </a:pPr>
            <a:endParaRPr lang="en-US" sz="2200" dirty="0"/>
          </a:p>
          <a:p>
            <a:pPr marL="693738" lvl="1" indent="-398463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73596" lvl="1" indent="0">
              <a:buNone/>
            </a:pPr>
            <a:endParaRPr lang="en-US" sz="2200" dirty="0"/>
          </a:p>
          <a:p>
            <a:pPr marL="573596" lvl="1" indent="0">
              <a:buNone/>
            </a:pPr>
            <a:endParaRPr lang="en-US" sz="2200" dirty="0"/>
          </a:p>
          <a:p>
            <a:pPr marL="1099376" lvl="2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916496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6496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6496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2388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C3E3B-84E7-4237-A7EF-4759473B15B9}"/>
              </a:ext>
            </a:extLst>
          </p:cNvPr>
          <p:cNvSpPr txBox="1"/>
          <p:nvPr/>
        </p:nvSpPr>
        <p:spPr>
          <a:xfrm>
            <a:off x="7806814" y="5161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30DF-C011-455F-92E4-FFFF2A8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8E46-814D-4454-8674-2D2A0011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Guiding questions:</a:t>
            </a:r>
          </a:p>
          <a:p>
            <a:pPr marL="693738" lvl="1" indent="-398463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Can I defend the statistical robustness of my analysis?</a:t>
            </a:r>
          </a:p>
          <a:p>
            <a:pPr marL="876618" lvl="2" indent="-398463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Have I checked the assumptions of my specification?</a:t>
            </a:r>
          </a:p>
          <a:p>
            <a:pPr marL="478155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400" dirty="0"/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I make my model understandable to my family over dinner?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1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Additional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E280-FA10-44D9-8FD2-7E269C74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What happens if you suspect there might be an important the relation between observations, or between variables?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What happens if I have a massive dataset and I am not sure when to start?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Multivariate technique.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Applicable (mostly) to continuous datasets.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Can reveal unexpected or underlying relations between variables.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Exploratory -&gt; Its not a modelling technique itself.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2DD7-F47D-4FD9-8268-1138139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A09EC-F7B6-44C9-98AC-A10855F2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Goals: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To reduce the number of dimensions needed</a:t>
            </a:r>
          </a:p>
          <a:p>
            <a:pPr marL="986346" lvl="1" indent="-398463">
              <a:buFont typeface="Wingdings" panose="05000000000000000000" pitchFamily="2" charset="2"/>
              <a:buChar char="§"/>
            </a:pPr>
            <a:r>
              <a:rPr lang="en-US" sz="2800" dirty="0"/>
              <a:t>To maximize the variance in each dimension</a:t>
            </a:r>
          </a:p>
          <a:p>
            <a:pPr marL="693738" indent="-398463">
              <a:buFont typeface="Wingdings" panose="05000000000000000000" pitchFamily="2" charset="2"/>
              <a:buChar char="§"/>
            </a:pPr>
            <a:r>
              <a:rPr lang="en-US" sz="2800" dirty="0"/>
              <a:t>How?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AutoShape 2" descr="https://onlinecourses.science.psu.edu/stat857/sites/onlinecourses.science.psu.edu.stat857/files/lesson05/image_05.gif">
            <a:extLst>
              <a:ext uri="{FF2B5EF4-FFF2-40B4-BE49-F238E27FC236}">
                <a16:creationId xmlns:a16="http://schemas.microsoft.com/office/drawing/2014/main" id="{E57CF344-883D-43A9-9B94-7F80B93DD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2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3402</TotalTime>
  <Words>702</Words>
  <Application>Microsoft Office PowerPoint</Application>
  <PresentationFormat>Widescreen</PresentationFormat>
  <Paragraphs>131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Retrospect</vt:lpstr>
      <vt:lpstr>Hackaton 2.0</vt:lpstr>
      <vt:lpstr>A Word from Grandpa Stats</vt:lpstr>
      <vt:lpstr>Recap – Multiple Regression</vt:lpstr>
      <vt:lpstr>Recap – Multiple Regression</vt:lpstr>
      <vt:lpstr>Recap – Multiple Regression</vt:lpstr>
      <vt:lpstr>Recap – Multiple Regression</vt:lpstr>
      <vt:lpstr>Two Additional Tools</vt:lpstr>
      <vt:lpstr>Principal Components Analysis</vt:lpstr>
      <vt:lpstr>Principal Components Analysis</vt:lpstr>
      <vt:lpstr>Principal Components Analysis</vt:lpstr>
      <vt:lpstr>Principal Components Analysis</vt:lpstr>
      <vt:lpstr>Clustering</vt:lpstr>
      <vt:lpstr>Hierarchical Clustering</vt:lpstr>
      <vt:lpstr>Hierarchical Clustering</vt:lpstr>
      <vt:lpstr>Hierarchical Clustering</vt:lpstr>
      <vt:lpstr>Hierarchical Clustering</vt:lpstr>
      <vt:lpstr>Applied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Manya</dc:creator>
  <cp:lastModifiedBy>Diego Manya</cp:lastModifiedBy>
  <cp:revision>44</cp:revision>
  <dcterms:created xsi:type="dcterms:W3CDTF">2018-03-13T02:37:22Z</dcterms:created>
  <dcterms:modified xsi:type="dcterms:W3CDTF">2018-03-16T09:52:53Z</dcterms:modified>
</cp:coreProperties>
</file>