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 id="2147483648" r:id="rId2"/>
  </p:sldMasterIdLst>
  <p:notesMasterIdLst>
    <p:notesMasterId r:id="rId21"/>
  </p:notesMasterIdLst>
  <p:sldIdLst>
    <p:sldId id="256" r:id="rId3"/>
    <p:sldId id="257" r:id="rId4"/>
    <p:sldId id="264" r:id="rId5"/>
    <p:sldId id="258" r:id="rId6"/>
    <p:sldId id="259"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362D8E-58EE-D49C-7DB5-700B5087AF34}" v="24" dt="2020-11-08T04:58:28.566"/>
    <p1510:client id="{2F38E1F4-D759-614E-9208-89B3ADD1BA69}" v="3" dt="2020-11-08T04:32:25.663"/>
    <p1510:client id="{559E43F9-51D5-149B-9883-F9A61B86D6E1}" v="31" dt="2020-11-08T04:49:17.953"/>
    <p1510:client id="{7F5D173F-1B94-02D8-C6CF-22717D41D075}" v="2288" dt="2020-11-08T04:23:32.429"/>
    <p1510:client id="{C3167F97-3977-486F-B476-7F46486D90B6}" v="270" dt="2020-11-08T03:15:55.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234" y="1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79BB8-A29F-4673-BBB3-730862BD316D}" type="datetimeFigureOut">
              <a:rPr lang="en-US" smtClean="0"/>
              <a:t>23-Dec-20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2E7D7-87A8-4CAE-BDF0-AE7B9CFF2182}" type="slidenum">
              <a:rPr lang="en-US" smtClean="0"/>
              <a:t>‹#›</a:t>
            </a:fld>
            <a:endParaRPr lang="en-US"/>
          </a:p>
        </p:txBody>
      </p:sp>
    </p:spTree>
    <p:extLst>
      <p:ext uri="{BB962C8B-B14F-4D97-AF65-F5344CB8AC3E}">
        <p14:creationId xmlns:p14="http://schemas.microsoft.com/office/powerpoint/2010/main" val="1558021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2E7D7-87A8-4CAE-BDF0-AE7B9CFF2182}" type="slidenum">
              <a:rPr lang="en-US" smtClean="0"/>
              <a:t>11</a:t>
            </a:fld>
            <a:endParaRPr lang="en-US"/>
          </a:p>
        </p:txBody>
      </p:sp>
    </p:spTree>
    <p:extLst>
      <p:ext uri="{BB962C8B-B14F-4D97-AF65-F5344CB8AC3E}">
        <p14:creationId xmlns:p14="http://schemas.microsoft.com/office/powerpoint/2010/main" val="3836581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23-Dec-20</a:t>
            </a:fld>
            <a:endParaRPr lang="en-US"/>
          </a:p>
        </p:txBody>
      </p:sp>
      <p:sp>
        <p:nvSpPr>
          <p:cNvPr id="5" name="Footer Placeholder 4">
            <a:extLst>
              <a:ext uri="{FF2B5EF4-FFF2-40B4-BE49-F238E27FC236}">
                <a16:creationId xmlns=""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7055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23-Dec-20</a:t>
            </a:fld>
            <a:endParaRPr lang="en-US"/>
          </a:p>
        </p:txBody>
      </p:sp>
      <p:sp>
        <p:nvSpPr>
          <p:cNvPr id="5" name="Footer Placeholder 4">
            <a:extLst>
              <a:ext uri="{FF2B5EF4-FFF2-40B4-BE49-F238E27FC236}">
                <a16:creationId xmlns=""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348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23-Dec-20</a:t>
            </a:fld>
            <a:endParaRPr lang="en-US"/>
          </a:p>
        </p:txBody>
      </p:sp>
      <p:sp>
        <p:nvSpPr>
          <p:cNvPr id="5" name="Footer Placeholder 4">
            <a:extLst>
              <a:ext uri="{FF2B5EF4-FFF2-40B4-BE49-F238E27FC236}">
                <a16:creationId xmlns=""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93988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E55E61-1769-4B6E-974F-9BBBFA072D32}" type="datetimeFigureOut">
              <a:rPr lang="en-US" smtClean="0"/>
              <a:t>23-Dec-20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0A3A0-CE87-4532-9075-EC0B22D43833}" type="slidenum">
              <a:rPr lang="en-US" smtClean="0"/>
              <a:t>‹#›</a:t>
            </a:fld>
            <a:endParaRPr lang="en-US"/>
          </a:p>
        </p:txBody>
      </p:sp>
    </p:spTree>
    <p:extLst>
      <p:ext uri="{BB962C8B-B14F-4D97-AF65-F5344CB8AC3E}">
        <p14:creationId xmlns:p14="http://schemas.microsoft.com/office/powerpoint/2010/main" val="1643047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E55E61-1769-4B6E-974F-9BBBFA072D32}" type="datetimeFigureOut">
              <a:rPr lang="en-US" smtClean="0"/>
              <a:t>23-Dec-20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0A3A0-CE87-4532-9075-EC0B22D43833}" type="slidenum">
              <a:rPr lang="en-US" smtClean="0"/>
              <a:t>‹#›</a:t>
            </a:fld>
            <a:endParaRPr lang="en-US"/>
          </a:p>
        </p:txBody>
      </p:sp>
    </p:spTree>
    <p:extLst>
      <p:ext uri="{BB962C8B-B14F-4D97-AF65-F5344CB8AC3E}">
        <p14:creationId xmlns:p14="http://schemas.microsoft.com/office/powerpoint/2010/main" val="2251477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55E61-1769-4B6E-974F-9BBBFA072D32}" type="datetimeFigureOut">
              <a:rPr lang="en-US" smtClean="0"/>
              <a:t>23-Dec-20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0A3A0-CE87-4532-9075-EC0B22D43833}" type="slidenum">
              <a:rPr lang="en-US" smtClean="0"/>
              <a:t>‹#›</a:t>
            </a:fld>
            <a:endParaRPr lang="en-US"/>
          </a:p>
        </p:txBody>
      </p:sp>
    </p:spTree>
    <p:extLst>
      <p:ext uri="{BB962C8B-B14F-4D97-AF65-F5344CB8AC3E}">
        <p14:creationId xmlns:p14="http://schemas.microsoft.com/office/powerpoint/2010/main" val="417871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E55E61-1769-4B6E-974F-9BBBFA072D32}" type="datetimeFigureOut">
              <a:rPr lang="en-US" smtClean="0"/>
              <a:t>23-Dec-20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0A3A0-CE87-4532-9075-EC0B22D43833}" type="slidenum">
              <a:rPr lang="en-US" smtClean="0"/>
              <a:t>‹#›</a:t>
            </a:fld>
            <a:endParaRPr lang="en-US"/>
          </a:p>
        </p:txBody>
      </p:sp>
    </p:spTree>
    <p:extLst>
      <p:ext uri="{BB962C8B-B14F-4D97-AF65-F5344CB8AC3E}">
        <p14:creationId xmlns:p14="http://schemas.microsoft.com/office/powerpoint/2010/main" val="2714090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E55E61-1769-4B6E-974F-9BBBFA072D32}" type="datetimeFigureOut">
              <a:rPr lang="en-US" smtClean="0"/>
              <a:t>23-Dec-20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50A3A0-CE87-4532-9075-EC0B22D43833}" type="slidenum">
              <a:rPr lang="en-US" smtClean="0"/>
              <a:t>‹#›</a:t>
            </a:fld>
            <a:endParaRPr lang="en-US"/>
          </a:p>
        </p:txBody>
      </p:sp>
    </p:spTree>
    <p:extLst>
      <p:ext uri="{BB962C8B-B14F-4D97-AF65-F5344CB8AC3E}">
        <p14:creationId xmlns:p14="http://schemas.microsoft.com/office/powerpoint/2010/main" val="2404843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E55E61-1769-4B6E-974F-9BBBFA072D32}" type="datetimeFigureOut">
              <a:rPr lang="en-US" smtClean="0"/>
              <a:t>23-Dec-20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50A3A0-CE87-4532-9075-EC0B22D43833}" type="slidenum">
              <a:rPr lang="en-US" smtClean="0"/>
              <a:t>‹#›</a:t>
            </a:fld>
            <a:endParaRPr lang="en-US"/>
          </a:p>
        </p:txBody>
      </p:sp>
    </p:spTree>
    <p:extLst>
      <p:ext uri="{BB962C8B-B14F-4D97-AF65-F5344CB8AC3E}">
        <p14:creationId xmlns:p14="http://schemas.microsoft.com/office/powerpoint/2010/main" val="1233020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55E61-1769-4B6E-974F-9BBBFA072D32}" type="datetimeFigureOut">
              <a:rPr lang="en-US" smtClean="0"/>
              <a:t>23-Dec-20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50A3A0-CE87-4532-9075-EC0B22D43833}" type="slidenum">
              <a:rPr lang="en-US" smtClean="0"/>
              <a:t>‹#›</a:t>
            </a:fld>
            <a:endParaRPr lang="en-US"/>
          </a:p>
        </p:txBody>
      </p:sp>
    </p:spTree>
    <p:extLst>
      <p:ext uri="{BB962C8B-B14F-4D97-AF65-F5344CB8AC3E}">
        <p14:creationId xmlns:p14="http://schemas.microsoft.com/office/powerpoint/2010/main" val="33347517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E55E61-1769-4B6E-974F-9BBBFA072D32}" type="datetimeFigureOut">
              <a:rPr lang="en-US" smtClean="0"/>
              <a:t>23-Dec-20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0A3A0-CE87-4532-9075-EC0B22D43833}" type="slidenum">
              <a:rPr lang="en-US" smtClean="0"/>
              <a:t>‹#›</a:t>
            </a:fld>
            <a:endParaRPr lang="en-US"/>
          </a:p>
        </p:txBody>
      </p:sp>
    </p:spTree>
    <p:extLst>
      <p:ext uri="{BB962C8B-B14F-4D97-AF65-F5344CB8AC3E}">
        <p14:creationId xmlns:p14="http://schemas.microsoft.com/office/powerpoint/2010/main" val="2324916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23-Dec-20</a:t>
            </a:fld>
            <a:endParaRPr lang="en-US"/>
          </a:p>
        </p:txBody>
      </p:sp>
      <p:sp>
        <p:nvSpPr>
          <p:cNvPr id="5" name="Footer Placeholder 4">
            <a:extLst>
              <a:ext uri="{FF2B5EF4-FFF2-40B4-BE49-F238E27FC236}">
                <a16:creationId xmlns=""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91097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E55E61-1769-4B6E-974F-9BBBFA072D32}" type="datetimeFigureOut">
              <a:rPr lang="en-US" smtClean="0"/>
              <a:t>23-Dec-20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0A3A0-CE87-4532-9075-EC0B22D43833}" type="slidenum">
              <a:rPr lang="en-US" smtClean="0"/>
              <a:t>‹#›</a:t>
            </a:fld>
            <a:endParaRPr lang="en-US"/>
          </a:p>
        </p:txBody>
      </p:sp>
    </p:spTree>
    <p:extLst>
      <p:ext uri="{BB962C8B-B14F-4D97-AF65-F5344CB8AC3E}">
        <p14:creationId xmlns:p14="http://schemas.microsoft.com/office/powerpoint/2010/main" val="4192996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E55E61-1769-4B6E-974F-9BBBFA072D32}" type="datetimeFigureOut">
              <a:rPr lang="en-US" smtClean="0"/>
              <a:t>23-Dec-20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0A3A0-CE87-4532-9075-EC0B22D43833}" type="slidenum">
              <a:rPr lang="en-US" smtClean="0"/>
              <a:t>‹#›</a:t>
            </a:fld>
            <a:endParaRPr lang="en-US"/>
          </a:p>
        </p:txBody>
      </p:sp>
    </p:spTree>
    <p:extLst>
      <p:ext uri="{BB962C8B-B14F-4D97-AF65-F5344CB8AC3E}">
        <p14:creationId xmlns:p14="http://schemas.microsoft.com/office/powerpoint/2010/main" val="2353952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E55E61-1769-4B6E-974F-9BBBFA072D32}" type="datetimeFigureOut">
              <a:rPr lang="en-US" smtClean="0"/>
              <a:t>23-Dec-20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0A3A0-CE87-4532-9075-EC0B22D43833}" type="slidenum">
              <a:rPr lang="en-US" smtClean="0"/>
              <a:t>‹#›</a:t>
            </a:fld>
            <a:endParaRPr lang="en-US"/>
          </a:p>
        </p:txBody>
      </p:sp>
    </p:spTree>
    <p:extLst>
      <p:ext uri="{BB962C8B-B14F-4D97-AF65-F5344CB8AC3E}">
        <p14:creationId xmlns:p14="http://schemas.microsoft.com/office/powerpoint/2010/main" val="354794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23-Dec-20</a:t>
            </a:fld>
            <a:endParaRPr lang="en-US"/>
          </a:p>
        </p:txBody>
      </p:sp>
      <p:sp>
        <p:nvSpPr>
          <p:cNvPr id="5" name="Footer Placeholder 4">
            <a:extLst>
              <a:ext uri="{FF2B5EF4-FFF2-40B4-BE49-F238E27FC236}">
                <a16:creationId xmlns=""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2367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23-Dec-20</a:t>
            </a:fld>
            <a:endParaRPr lang="en-US"/>
          </a:p>
        </p:txBody>
      </p:sp>
      <p:sp>
        <p:nvSpPr>
          <p:cNvPr id="6" name="Footer Placeholder 5">
            <a:extLst>
              <a:ext uri="{FF2B5EF4-FFF2-40B4-BE49-F238E27FC236}">
                <a16:creationId xmlns=""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06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23-Dec-20</a:t>
            </a:fld>
            <a:endParaRPr lang="en-US"/>
          </a:p>
        </p:txBody>
      </p:sp>
      <p:sp>
        <p:nvSpPr>
          <p:cNvPr id="8" name="Footer Placeholder 7">
            <a:extLst>
              <a:ext uri="{FF2B5EF4-FFF2-40B4-BE49-F238E27FC236}">
                <a16:creationId xmlns=""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369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23-Dec-20</a:t>
            </a:fld>
            <a:endParaRPr lang="en-US"/>
          </a:p>
        </p:txBody>
      </p:sp>
      <p:sp>
        <p:nvSpPr>
          <p:cNvPr id="4" name="Footer Placeholder 3">
            <a:extLst>
              <a:ext uri="{FF2B5EF4-FFF2-40B4-BE49-F238E27FC236}">
                <a16:creationId xmlns=""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4928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23-Dec-20</a:t>
            </a:fld>
            <a:endParaRPr lang="en-US"/>
          </a:p>
        </p:txBody>
      </p:sp>
      <p:sp>
        <p:nvSpPr>
          <p:cNvPr id="3" name="Footer Placeholder 2">
            <a:extLst>
              <a:ext uri="{FF2B5EF4-FFF2-40B4-BE49-F238E27FC236}">
                <a16:creationId xmlns=""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384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23-Dec-20</a:t>
            </a:fld>
            <a:endParaRPr lang="en-US"/>
          </a:p>
        </p:txBody>
      </p:sp>
      <p:sp>
        <p:nvSpPr>
          <p:cNvPr id="6" name="Footer Placeholder 5">
            <a:extLst>
              <a:ext uri="{FF2B5EF4-FFF2-40B4-BE49-F238E27FC236}">
                <a16:creationId xmlns=""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99090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23-Dec-20</a:t>
            </a:fld>
            <a:endParaRPr lang="en-US"/>
          </a:p>
        </p:txBody>
      </p:sp>
      <p:sp>
        <p:nvSpPr>
          <p:cNvPr id="6" name="Footer Placeholder 5">
            <a:extLst>
              <a:ext uri="{FF2B5EF4-FFF2-40B4-BE49-F238E27FC236}">
                <a16:creationId xmlns=""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669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23-Dec-20</a:t>
            </a:fld>
            <a:endParaRPr lang="en-US"/>
          </a:p>
        </p:txBody>
      </p:sp>
      <p:sp>
        <p:nvSpPr>
          <p:cNvPr id="5" name="Footer Placeholder 4">
            <a:extLst>
              <a:ext uri="{FF2B5EF4-FFF2-40B4-BE49-F238E27FC236}">
                <a16:creationId xmlns=""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6674244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0" r:id="rId6"/>
    <p:sldLayoutId id="2147483706" r:id="rId7"/>
    <p:sldLayoutId id="2147483707" r:id="rId8"/>
    <p:sldLayoutId id="2147483708" r:id="rId9"/>
    <p:sldLayoutId id="2147483709" r:id="rId10"/>
    <p:sldLayoutId id="2147483711"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55E61-1769-4B6E-974F-9BBBFA072D32}" type="datetimeFigureOut">
              <a:rPr lang="en-US" smtClean="0"/>
              <a:t>23-Dec-20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0A3A0-CE87-4532-9075-EC0B22D43833}" type="slidenum">
              <a:rPr lang="en-US" smtClean="0"/>
              <a:t>‹#›</a:t>
            </a:fld>
            <a:endParaRPr lang="en-US"/>
          </a:p>
        </p:txBody>
      </p:sp>
    </p:spTree>
    <p:extLst>
      <p:ext uri="{BB962C8B-B14F-4D97-AF65-F5344CB8AC3E}">
        <p14:creationId xmlns:p14="http://schemas.microsoft.com/office/powerpoint/2010/main" val="2231246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671A8AE-40A1-4631-A6B8-581AFF065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E82E818F-EA10-4C01-B14E-936C16BB2440}"/>
              </a:ext>
            </a:extLst>
          </p:cNvPr>
          <p:cNvPicPr>
            <a:picLocks noChangeAspect="1"/>
          </p:cNvPicPr>
          <p:nvPr/>
        </p:nvPicPr>
        <p:blipFill rotWithShape="1">
          <a:blip r:embed="rId2"/>
          <a:srcRect t="15338" r="8" b="8920"/>
          <a:stretch/>
        </p:blipFill>
        <p:spPr>
          <a:xfrm>
            <a:off x="3523488" y="10"/>
            <a:ext cx="8668512" cy="6857990"/>
          </a:xfrm>
          <a:prstGeom prst="rect">
            <a:avLst/>
          </a:prstGeom>
        </p:spPr>
      </p:pic>
      <p:sp>
        <p:nvSpPr>
          <p:cNvPr id="11" name="Rectangle 10">
            <a:extLst>
              <a:ext uri="{FF2B5EF4-FFF2-40B4-BE49-F238E27FC236}">
                <a16:creationId xmlns="" xmlns:a16="http://schemas.microsoft.com/office/drawing/2014/main" id="{A44CD100-6267-4E62-AA64-2182A3A6A1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r>
              <a:rPr lang="en-US" sz="4400">
                <a:cs typeface="Calibri Light"/>
              </a:rPr>
              <a:t>USE CASE DESCRIPTION</a:t>
            </a:r>
            <a:endParaRPr lang="en-US" sz="4400"/>
          </a:p>
        </p:txBody>
      </p:sp>
      <p:sp>
        <p:nvSpPr>
          <p:cNvPr id="3" name="Subtitle 2"/>
          <p:cNvSpPr>
            <a:spLocks noGrp="1"/>
          </p:cNvSpPr>
          <p:nvPr>
            <p:ph type="subTitle" idx="1"/>
          </p:nvPr>
        </p:nvSpPr>
        <p:spPr>
          <a:xfrm>
            <a:off x="477980" y="4872922"/>
            <a:ext cx="3994605" cy="1596329"/>
          </a:xfrm>
        </p:spPr>
        <p:txBody>
          <a:bodyPr vert="horz" lIns="91440" tIns="45720" rIns="91440" bIns="45720" rtlCol="0" anchor="t">
            <a:normAutofit fontScale="92500" lnSpcReduction="20000"/>
          </a:bodyPr>
          <a:lstStyle/>
          <a:p>
            <a:r>
              <a:rPr lang="en-US" sz="2000"/>
              <a:t>TEAM MEMBERS:</a:t>
            </a:r>
            <a:endParaRPr lang="en-US"/>
          </a:p>
          <a:p>
            <a:r>
              <a:rPr lang="en-US" sz="2000"/>
              <a:t>BHARATH-069</a:t>
            </a:r>
          </a:p>
          <a:p>
            <a:r>
              <a:rPr lang="en-US" sz="2000"/>
              <a:t>MADAN-079</a:t>
            </a:r>
          </a:p>
          <a:p>
            <a:r>
              <a:rPr lang="en-US" sz="2000"/>
              <a:t>MANINDRA-081</a:t>
            </a:r>
          </a:p>
        </p:txBody>
      </p:sp>
      <p:sp>
        <p:nvSpPr>
          <p:cNvPr id="13" name="Rectangle 12">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303" y="149772"/>
            <a:ext cx="11808373" cy="7078861"/>
          </a:xfrm>
          <a:prstGeom prst="rect">
            <a:avLst/>
          </a:prstGeom>
          <a:noFill/>
        </p:spPr>
        <p:txBody>
          <a:bodyPr wrap="square" rtlCol="0">
            <a:spAutoFit/>
          </a:bodyPr>
          <a:lstStyle/>
          <a:p>
            <a:r>
              <a:rPr lang="en-US" dirty="0" smtClean="0"/>
              <a:t>TECHNOLOGY USED : </a:t>
            </a:r>
          </a:p>
          <a:p>
            <a:r>
              <a:rPr lang="en-US" dirty="0"/>
              <a:t> </a:t>
            </a:r>
            <a:r>
              <a:rPr lang="en-US" dirty="0" smtClean="0"/>
              <a:t>                   </a:t>
            </a:r>
            <a:r>
              <a:rPr lang="en-US" sz="1600" dirty="0" smtClean="0"/>
              <a:t>All </a:t>
            </a:r>
            <a:r>
              <a:rPr lang="en-US" sz="1600" dirty="0"/>
              <a:t>computer software needs certain hardware components or other software resources to be present, in order for computers to </a:t>
            </a:r>
            <a:r>
              <a:rPr lang="en-US" sz="1600" dirty="0" smtClean="0"/>
              <a:t>           be </a:t>
            </a:r>
            <a:r>
              <a:rPr lang="en-US" sz="1600" dirty="0"/>
              <a:t>used efficiently. These prerequisites are known as System Requirements. Within this, we have two types – Software Requirements and </a:t>
            </a:r>
            <a:r>
              <a:rPr lang="en-US" sz="1600" dirty="0" smtClean="0"/>
              <a:t> Hardware </a:t>
            </a:r>
            <a:r>
              <a:rPr lang="en-US" sz="1600" dirty="0"/>
              <a:t>Requirements</a:t>
            </a:r>
            <a:r>
              <a:rPr lang="en-US" sz="1600" dirty="0" smtClean="0"/>
              <a:t>.</a:t>
            </a:r>
          </a:p>
          <a:p>
            <a:endParaRPr lang="en-US" dirty="0"/>
          </a:p>
          <a:p>
            <a:r>
              <a:rPr lang="en-US" dirty="0" smtClean="0"/>
              <a:t> </a:t>
            </a:r>
            <a:r>
              <a:rPr lang="en-US" dirty="0"/>
              <a:t>SOFTWARE </a:t>
            </a:r>
            <a:r>
              <a:rPr lang="en-US" dirty="0" smtClean="0"/>
              <a:t>REQUIREMENTS : </a:t>
            </a:r>
          </a:p>
          <a:p>
            <a:endParaRPr lang="en-US" dirty="0"/>
          </a:p>
          <a:p>
            <a:r>
              <a:rPr lang="en-US" dirty="0"/>
              <a:t>	</a:t>
            </a:r>
            <a:r>
              <a:rPr lang="en-US" dirty="0" smtClean="0"/>
              <a:t>      </a:t>
            </a:r>
            <a:r>
              <a:rPr lang="en-US" sz="1600" dirty="0" smtClean="0"/>
              <a:t>Software </a:t>
            </a:r>
            <a:r>
              <a:rPr lang="en-US" sz="1600" dirty="0"/>
              <a:t>Requirements deal with defining the software resource requirements and </a:t>
            </a:r>
            <a:r>
              <a:rPr lang="en-US" sz="1600" dirty="0" smtClean="0"/>
              <a:t>prerequisites </a:t>
            </a:r>
            <a:r>
              <a:rPr lang="en-US" sz="1600" dirty="0"/>
              <a:t>that need to be installed on a computer to provide optimal functioning  of an application. These preconditions are generally not included in the software installation package and need to be installed separately</a:t>
            </a:r>
            <a:r>
              <a:rPr lang="en-US" sz="1600" dirty="0" smtClean="0"/>
              <a:t>.</a:t>
            </a:r>
          </a:p>
          <a:p>
            <a:endParaRPr lang="en-US" sz="1600" dirty="0"/>
          </a:p>
          <a:p>
            <a:r>
              <a:rPr lang="en-US" sz="1600" dirty="0"/>
              <a:t>               In order to use STOCK MANAGEMENT , one should have the following:</a:t>
            </a:r>
          </a:p>
          <a:p>
            <a:endParaRPr lang="en-US" sz="1600" dirty="0"/>
          </a:p>
          <a:p>
            <a:r>
              <a:rPr lang="en-US" sz="1600" dirty="0" smtClean="0"/>
              <a:t>                •</a:t>
            </a:r>
            <a:r>
              <a:rPr lang="en-US" sz="1600" dirty="0"/>
              <a:t>	Operating System: Windows 7 and above</a:t>
            </a:r>
          </a:p>
          <a:p>
            <a:r>
              <a:rPr lang="en-US" sz="1600" dirty="0" smtClean="0"/>
              <a:t>                •</a:t>
            </a:r>
            <a:r>
              <a:rPr lang="en-US" sz="1600" dirty="0"/>
              <a:t>	C Compiler: Can be compiled using any c compiler</a:t>
            </a:r>
          </a:p>
          <a:p>
            <a:r>
              <a:rPr lang="en-US" sz="1600" dirty="0" smtClean="0"/>
              <a:t>                •</a:t>
            </a:r>
            <a:r>
              <a:rPr lang="en-US" sz="1600" dirty="0"/>
              <a:t>	Editor: Any text editor .</a:t>
            </a:r>
          </a:p>
          <a:p>
            <a:endParaRPr lang="en-US" dirty="0" smtClean="0"/>
          </a:p>
          <a:p>
            <a:r>
              <a:rPr lang="en-US" dirty="0" smtClean="0"/>
              <a:t>HARDWARE REQUIREMENTS</a:t>
            </a:r>
          </a:p>
          <a:p>
            <a:r>
              <a:rPr lang="en-US" dirty="0" smtClean="0"/>
              <a:t>                </a:t>
            </a:r>
            <a:r>
              <a:rPr lang="en-US" sz="1600" dirty="0" smtClean="0"/>
              <a:t>Hardware </a:t>
            </a:r>
            <a:r>
              <a:rPr lang="en-US" sz="1600" dirty="0"/>
              <a:t>requirements refer to the common set requirements defined by any operating system or software application and are usually the physical computer resources. In this, we look into the architecture, processing power, memory, secondary memory, display adapter and </a:t>
            </a:r>
            <a:r>
              <a:rPr lang="en-US" sz="1600" dirty="0" smtClean="0"/>
              <a:t>peripherals.   </a:t>
            </a:r>
          </a:p>
          <a:p>
            <a:endParaRPr lang="en-US" sz="1600" dirty="0"/>
          </a:p>
          <a:p>
            <a:r>
              <a:rPr lang="en-US" sz="1600" dirty="0" smtClean="0"/>
              <a:t>              In </a:t>
            </a:r>
            <a:r>
              <a:rPr lang="en-US" sz="1600" dirty="0"/>
              <a:t>order to use this project, one should have the following:</a:t>
            </a:r>
          </a:p>
          <a:p>
            <a:r>
              <a:rPr lang="en-US" sz="1600" dirty="0" smtClean="0"/>
              <a:t>                •</a:t>
            </a:r>
            <a:r>
              <a:rPr lang="en-US" sz="1600" dirty="0"/>
              <a:t>	Processor: INTEL i3 processor and above</a:t>
            </a:r>
          </a:p>
          <a:p>
            <a:r>
              <a:rPr lang="en-US" sz="1600" dirty="0" smtClean="0"/>
              <a:t>                •</a:t>
            </a:r>
            <a:r>
              <a:rPr lang="en-US" sz="1600" dirty="0"/>
              <a:t>	Memory: 2 GB RAM and above</a:t>
            </a:r>
          </a:p>
          <a:p>
            <a:endParaRPr lang="en-US" dirty="0"/>
          </a:p>
          <a:p>
            <a:endParaRPr lang="en-US" dirty="0"/>
          </a:p>
        </p:txBody>
      </p:sp>
    </p:spTree>
    <p:extLst>
      <p:ext uri="{BB962C8B-B14F-4D97-AF65-F5344CB8AC3E}">
        <p14:creationId xmlns:p14="http://schemas.microsoft.com/office/powerpoint/2010/main" val="14737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359" y="-212834"/>
            <a:ext cx="11847786" cy="646331"/>
          </a:xfrm>
          <a:prstGeom prst="rect">
            <a:avLst/>
          </a:prstGeom>
          <a:noFill/>
        </p:spPr>
        <p:txBody>
          <a:bodyPr wrap="square" rtlCol="0">
            <a:spAutoFit/>
          </a:bodyPr>
          <a:lstStyle/>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79" y="906462"/>
            <a:ext cx="4520405" cy="32080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385" y="3508217"/>
            <a:ext cx="4925525" cy="3104226"/>
          </a:xfrm>
          <a:prstGeom prst="rect">
            <a:avLst/>
          </a:prstGeom>
        </p:spPr>
      </p:pic>
      <p:sp>
        <p:nvSpPr>
          <p:cNvPr id="6" name="TextBox 5"/>
          <p:cNvSpPr txBox="1"/>
          <p:nvPr/>
        </p:nvSpPr>
        <p:spPr>
          <a:xfrm>
            <a:off x="287121" y="819752"/>
            <a:ext cx="340158" cy="338554"/>
          </a:xfrm>
          <a:prstGeom prst="rect">
            <a:avLst/>
          </a:prstGeom>
          <a:noFill/>
        </p:spPr>
        <p:txBody>
          <a:bodyPr wrap="none" rtlCol="0">
            <a:spAutoFit/>
          </a:bodyPr>
          <a:lstStyle/>
          <a:p>
            <a:r>
              <a:rPr lang="en-US" sz="1600" dirty="0" smtClean="0"/>
              <a:t>1.</a:t>
            </a:r>
            <a:endParaRPr lang="en-US" sz="1600" dirty="0"/>
          </a:p>
        </p:txBody>
      </p:sp>
      <p:sp>
        <p:nvSpPr>
          <p:cNvPr id="7" name="TextBox 6"/>
          <p:cNvSpPr txBox="1"/>
          <p:nvPr/>
        </p:nvSpPr>
        <p:spPr>
          <a:xfrm>
            <a:off x="6708227" y="3425651"/>
            <a:ext cx="340158" cy="338554"/>
          </a:xfrm>
          <a:prstGeom prst="rect">
            <a:avLst/>
          </a:prstGeom>
          <a:noFill/>
        </p:spPr>
        <p:txBody>
          <a:bodyPr wrap="none" rtlCol="0">
            <a:spAutoFit/>
          </a:bodyPr>
          <a:lstStyle/>
          <a:p>
            <a:r>
              <a:rPr lang="en-US" sz="1600" dirty="0" smtClean="0"/>
              <a:t>2.</a:t>
            </a:r>
            <a:endParaRPr lang="en-US" sz="1600" dirty="0"/>
          </a:p>
        </p:txBody>
      </p:sp>
      <p:sp>
        <p:nvSpPr>
          <p:cNvPr id="8" name="TextBox 7"/>
          <p:cNvSpPr txBox="1"/>
          <p:nvPr/>
        </p:nvSpPr>
        <p:spPr>
          <a:xfrm>
            <a:off x="4256690" y="260131"/>
            <a:ext cx="2199289" cy="369332"/>
          </a:xfrm>
          <a:prstGeom prst="rect">
            <a:avLst/>
          </a:prstGeom>
          <a:noFill/>
        </p:spPr>
        <p:txBody>
          <a:bodyPr wrap="square" rtlCol="0">
            <a:spAutoFit/>
          </a:bodyPr>
          <a:lstStyle/>
          <a:p>
            <a:r>
              <a:rPr lang="en-US" dirty="0" smtClean="0"/>
              <a:t>RESULTS : </a:t>
            </a:r>
            <a:endParaRPr lang="en-US" dirty="0"/>
          </a:p>
        </p:txBody>
      </p:sp>
    </p:spTree>
    <p:extLst>
      <p:ext uri="{BB962C8B-B14F-4D97-AF65-F5344CB8AC3E}">
        <p14:creationId xmlns:p14="http://schemas.microsoft.com/office/powerpoint/2010/main" val="1729461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66" y="733935"/>
            <a:ext cx="5690799" cy="447656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800" y="733935"/>
            <a:ext cx="5043337" cy="5912649"/>
          </a:xfrm>
          <a:prstGeom prst="rect">
            <a:avLst/>
          </a:prstGeom>
        </p:spPr>
      </p:pic>
      <p:sp>
        <p:nvSpPr>
          <p:cNvPr id="4" name="TextBox 3"/>
          <p:cNvSpPr txBox="1"/>
          <p:nvPr/>
        </p:nvSpPr>
        <p:spPr>
          <a:xfrm>
            <a:off x="267666" y="191182"/>
            <a:ext cx="359394" cy="369332"/>
          </a:xfrm>
          <a:prstGeom prst="rect">
            <a:avLst/>
          </a:prstGeom>
          <a:noFill/>
        </p:spPr>
        <p:txBody>
          <a:bodyPr wrap="none" rtlCol="0">
            <a:spAutoFit/>
          </a:bodyPr>
          <a:lstStyle/>
          <a:p>
            <a:r>
              <a:rPr lang="en-US" dirty="0" smtClean="0"/>
              <a:t>3.</a:t>
            </a:r>
            <a:endParaRPr lang="en-US" dirty="0"/>
          </a:p>
        </p:txBody>
      </p:sp>
      <p:sp>
        <p:nvSpPr>
          <p:cNvPr id="7" name="TextBox 6"/>
          <p:cNvSpPr txBox="1"/>
          <p:nvPr/>
        </p:nvSpPr>
        <p:spPr>
          <a:xfrm>
            <a:off x="6780800" y="314782"/>
            <a:ext cx="359394" cy="369332"/>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370517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072" y="604195"/>
            <a:ext cx="4743694" cy="5791498"/>
          </a:xfrm>
          <a:prstGeom prst="rect">
            <a:avLst/>
          </a:prstGeom>
        </p:spPr>
      </p:pic>
      <p:sp>
        <p:nvSpPr>
          <p:cNvPr id="4" name="TextBox 3"/>
          <p:cNvSpPr txBox="1"/>
          <p:nvPr/>
        </p:nvSpPr>
        <p:spPr>
          <a:xfrm>
            <a:off x="526967" y="482592"/>
            <a:ext cx="359394" cy="369332"/>
          </a:xfrm>
          <a:prstGeom prst="rect">
            <a:avLst/>
          </a:prstGeom>
          <a:noFill/>
        </p:spPr>
        <p:txBody>
          <a:bodyPr wrap="none" rtlCol="0">
            <a:spAutoFit/>
          </a:bodyPr>
          <a:lstStyle/>
          <a:p>
            <a:r>
              <a:rPr lang="en-US" dirty="0" smtClean="0"/>
              <a:t>5.</a:t>
            </a:r>
            <a:endParaRPr lang="en-US" dirty="0"/>
          </a:p>
        </p:txBody>
      </p:sp>
    </p:spTree>
    <p:extLst>
      <p:ext uri="{BB962C8B-B14F-4D97-AF65-F5344CB8AC3E}">
        <p14:creationId xmlns:p14="http://schemas.microsoft.com/office/powerpoint/2010/main" val="609595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681" y="3044964"/>
            <a:ext cx="4220158" cy="3476296"/>
          </a:xfrm>
          <a:prstGeom prst="rect">
            <a:avLst/>
          </a:prstGeom>
        </p:spPr>
      </p:pic>
      <p:pic>
        <p:nvPicPr>
          <p:cNvPr id="3" name="Picture 2"/>
          <p:cNvPicPr>
            <a:picLocks noChangeAspect="1"/>
          </p:cNvPicPr>
          <p:nvPr/>
        </p:nvPicPr>
        <p:blipFill>
          <a:blip r:embed="rId3"/>
          <a:stretch>
            <a:fillRect/>
          </a:stretch>
        </p:blipFill>
        <p:spPr>
          <a:xfrm>
            <a:off x="1154381" y="1424562"/>
            <a:ext cx="4176122" cy="5096698"/>
          </a:xfrm>
          <a:prstGeom prst="rect">
            <a:avLst/>
          </a:prstGeom>
        </p:spPr>
      </p:pic>
      <p:sp>
        <p:nvSpPr>
          <p:cNvPr id="4" name="TextBox 3"/>
          <p:cNvSpPr txBox="1"/>
          <p:nvPr/>
        </p:nvSpPr>
        <p:spPr>
          <a:xfrm>
            <a:off x="794987" y="1239896"/>
            <a:ext cx="359394" cy="369332"/>
          </a:xfrm>
          <a:prstGeom prst="rect">
            <a:avLst/>
          </a:prstGeom>
          <a:noFill/>
        </p:spPr>
        <p:txBody>
          <a:bodyPr wrap="none" rtlCol="0">
            <a:spAutoFit/>
          </a:bodyPr>
          <a:lstStyle/>
          <a:p>
            <a:r>
              <a:rPr lang="en-US" dirty="0" smtClean="0"/>
              <a:t>6.</a:t>
            </a:r>
            <a:endParaRPr lang="en-US" dirty="0"/>
          </a:p>
        </p:txBody>
      </p:sp>
      <p:sp>
        <p:nvSpPr>
          <p:cNvPr id="5" name="TextBox 4"/>
          <p:cNvSpPr txBox="1"/>
          <p:nvPr/>
        </p:nvSpPr>
        <p:spPr>
          <a:xfrm>
            <a:off x="7189076" y="2971800"/>
            <a:ext cx="559675" cy="369332"/>
          </a:xfrm>
          <a:prstGeom prst="rect">
            <a:avLst/>
          </a:prstGeom>
          <a:noFill/>
        </p:spPr>
        <p:txBody>
          <a:bodyPr wrap="square" rtlCol="0">
            <a:spAutoFit/>
          </a:bodyPr>
          <a:lstStyle/>
          <a:p>
            <a:r>
              <a:rPr lang="en-US" dirty="0" smtClean="0"/>
              <a:t>7.</a:t>
            </a:r>
            <a:endParaRPr lang="en-US" dirty="0"/>
          </a:p>
        </p:txBody>
      </p:sp>
      <p:sp>
        <p:nvSpPr>
          <p:cNvPr id="6" name="TextBox 5"/>
          <p:cNvSpPr txBox="1"/>
          <p:nvPr/>
        </p:nvSpPr>
        <p:spPr>
          <a:xfrm>
            <a:off x="547851" y="239190"/>
            <a:ext cx="4127027" cy="338554"/>
          </a:xfrm>
          <a:prstGeom prst="rect">
            <a:avLst/>
          </a:prstGeom>
          <a:noFill/>
        </p:spPr>
        <p:txBody>
          <a:bodyPr wrap="none" rtlCol="0">
            <a:spAutoFit/>
          </a:bodyPr>
          <a:lstStyle/>
          <a:p>
            <a:r>
              <a:rPr lang="en-US" sz="1600" dirty="0" smtClean="0"/>
              <a:t>If the password entered by the cashier is wrong</a:t>
            </a:r>
            <a:endParaRPr lang="en-US" sz="1600" dirty="0"/>
          </a:p>
        </p:txBody>
      </p:sp>
    </p:spTree>
    <p:extLst>
      <p:ext uri="{BB962C8B-B14F-4D97-AF65-F5344CB8AC3E}">
        <p14:creationId xmlns:p14="http://schemas.microsoft.com/office/powerpoint/2010/main" val="348070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21" y="755389"/>
            <a:ext cx="4018922" cy="271302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337" y="755389"/>
            <a:ext cx="4858000" cy="5835950"/>
          </a:xfrm>
          <a:prstGeom prst="rect">
            <a:avLst/>
          </a:prstGeom>
        </p:spPr>
      </p:pic>
      <p:sp>
        <p:nvSpPr>
          <p:cNvPr id="4" name="TextBox 3"/>
          <p:cNvSpPr txBox="1"/>
          <p:nvPr/>
        </p:nvSpPr>
        <p:spPr>
          <a:xfrm>
            <a:off x="520262" y="323193"/>
            <a:ext cx="1801775" cy="369332"/>
          </a:xfrm>
          <a:prstGeom prst="rect">
            <a:avLst/>
          </a:prstGeom>
          <a:noFill/>
        </p:spPr>
        <p:txBody>
          <a:bodyPr wrap="none" rtlCol="0">
            <a:spAutoFit/>
          </a:bodyPr>
          <a:lstStyle/>
          <a:p>
            <a:r>
              <a:rPr lang="en-US" dirty="0" smtClean="0"/>
              <a:t>OWNER’S PAGE : </a:t>
            </a:r>
            <a:endParaRPr lang="en-US" dirty="0"/>
          </a:p>
        </p:txBody>
      </p:sp>
      <p:sp>
        <p:nvSpPr>
          <p:cNvPr id="5" name="TextBox 4"/>
          <p:cNvSpPr txBox="1"/>
          <p:nvPr/>
        </p:nvSpPr>
        <p:spPr>
          <a:xfrm>
            <a:off x="6318819" y="630422"/>
            <a:ext cx="359394"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2321104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56" y="417785"/>
            <a:ext cx="4388340" cy="172361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650" y="417785"/>
            <a:ext cx="4825571" cy="333975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753" y="3934318"/>
            <a:ext cx="4767100" cy="2259591"/>
          </a:xfrm>
          <a:prstGeom prst="rect">
            <a:avLst/>
          </a:prstGeom>
        </p:spPr>
      </p:pic>
      <p:sp>
        <p:nvSpPr>
          <p:cNvPr id="5" name="TextBox 4"/>
          <p:cNvSpPr txBox="1"/>
          <p:nvPr/>
        </p:nvSpPr>
        <p:spPr>
          <a:xfrm>
            <a:off x="291662" y="268014"/>
            <a:ext cx="359394" cy="369332"/>
          </a:xfrm>
          <a:prstGeom prst="rect">
            <a:avLst/>
          </a:prstGeom>
          <a:noFill/>
        </p:spPr>
        <p:txBody>
          <a:bodyPr wrap="none" rtlCol="0">
            <a:spAutoFit/>
          </a:bodyPr>
          <a:lstStyle/>
          <a:p>
            <a:r>
              <a:rPr lang="en-US" dirty="0" smtClean="0"/>
              <a:t>2.</a:t>
            </a:r>
            <a:endParaRPr lang="en-US" dirty="0"/>
          </a:p>
        </p:txBody>
      </p:sp>
      <p:sp>
        <p:nvSpPr>
          <p:cNvPr id="6" name="TextBox 5"/>
          <p:cNvSpPr txBox="1"/>
          <p:nvPr/>
        </p:nvSpPr>
        <p:spPr>
          <a:xfrm>
            <a:off x="5961256" y="268014"/>
            <a:ext cx="359394" cy="369332"/>
          </a:xfrm>
          <a:prstGeom prst="rect">
            <a:avLst/>
          </a:prstGeom>
          <a:noFill/>
        </p:spPr>
        <p:txBody>
          <a:bodyPr wrap="none" rtlCol="0">
            <a:spAutoFit/>
          </a:bodyPr>
          <a:lstStyle/>
          <a:p>
            <a:r>
              <a:rPr lang="en-US" dirty="0" smtClean="0"/>
              <a:t>3.</a:t>
            </a:r>
            <a:endParaRPr lang="en-US" dirty="0"/>
          </a:p>
        </p:txBody>
      </p:sp>
      <p:sp>
        <p:nvSpPr>
          <p:cNvPr id="7" name="TextBox 6"/>
          <p:cNvSpPr txBox="1"/>
          <p:nvPr/>
        </p:nvSpPr>
        <p:spPr>
          <a:xfrm>
            <a:off x="471359" y="3844246"/>
            <a:ext cx="359394" cy="369332"/>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4134402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13" y="483853"/>
            <a:ext cx="4521432" cy="231151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842" y="3503306"/>
            <a:ext cx="5597365" cy="2256797"/>
          </a:xfrm>
          <a:prstGeom prst="rect">
            <a:avLst/>
          </a:prstGeom>
        </p:spPr>
      </p:pic>
      <p:sp>
        <p:nvSpPr>
          <p:cNvPr id="4" name="TextBox 3"/>
          <p:cNvSpPr txBox="1"/>
          <p:nvPr/>
        </p:nvSpPr>
        <p:spPr>
          <a:xfrm>
            <a:off x="189186" y="378372"/>
            <a:ext cx="359394" cy="369332"/>
          </a:xfrm>
          <a:prstGeom prst="rect">
            <a:avLst/>
          </a:prstGeom>
          <a:noFill/>
        </p:spPr>
        <p:txBody>
          <a:bodyPr wrap="none" rtlCol="0">
            <a:spAutoFit/>
          </a:bodyPr>
          <a:lstStyle/>
          <a:p>
            <a:r>
              <a:rPr lang="en-US" dirty="0" smtClean="0"/>
              <a:t>5.</a:t>
            </a:r>
            <a:endParaRPr lang="en-US" dirty="0"/>
          </a:p>
        </p:txBody>
      </p:sp>
      <p:sp>
        <p:nvSpPr>
          <p:cNvPr id="5" name="TextBox 4"/>
          <p:cNvSpPr txBox="1"/>
          <p:nvPr/>
        </p:nvSpPr>
        <p:spPr>
          <a:xfrm>
            <a:off x="5281448" y="3318640"/>
            <a:ext cx="359394" cy="369332"/>
          </a:xfrm>
          <a:prstGeom prst="rect">
            <a:avLst/>
          </a:prstGeom>
          <a:noFill/>
        </p:spPr>
        <p:txBody>
          <a:bodyPr wrap="none" rtlCol="0">
            <a:spAutoFit/>
          </a:bodyPr>
          <a:lstStyle/>
          <a:p>
            <a:r>
              <a:rPr lang="en-US" dirty="0" smtClean="0"/>
              <a:t>6.</a:t>
            </a:r>
            <a:endParaRPr lang="en-US" dirty="0"/>
          </a:p>
        </p:txBody>
      </p:sp>
    </p:spTree>
    <p:extLst>
      <p:ext uri="{BB962C8B-B14F-4D97-AF65-F5344CB8AC3E}">
        <p14:creationId xmlns:p14="http://schemas.microsoft.com/office/powerpoint/2010/main" val="412771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9496" y="991726"/>
            <a:ext cx="6096000" cy="4385816"/>
          </a:xfrm>
          <a:prstGeom prst="rect">
            <a:avLst/>
          </a:prstGeom>
        </p:spPr>
        <p:txBody>
          <a:bodyPr>
            <a:spAutoFit/>
          </a:bodyPr>
          <a:lstStyle/>
          <a:p>
            <a:pPr marL="4445" marR="0" indent="-4445">
              <a:spcBef>
                <a:spcPts val="510"/>
              </a:spcBef>
              <a:spcAft>
                <a:spcPts val="0"/>
              </a:spcAft>
              <a:tabLst>
                <a:tab pos="1564640" algn="l"/>
              </a:tabLst>
            </a:pPr>
            <a:r>
              <a:rPr lang="en-US" sz="2400" b="1" kern="0" dirty="0">
                <a:latin typeface="Times New Roman" panose="02020603050405020304" pitchFamily="18" charset="0"/>
                <a:ea typeface="Times New Roman" panose="02020603050405020304" pitchFamily="18" charset="0"/>
              </a:rPr>
              <a:t>CONCLUSION AND FUTURE</a:t>
            </a:r>
            <a:r>
              <a:rPr lang="en-US" sz="2400" b="1" kern="0" spc="-30" dirty="0">
                <a:latin typeface="Times New Roman" panose="02020603050405020304" pitchFamily="18" charset="0"/>
                <a:ea typeface="Times New Roman" panose="02020603050405020304" pitchFamily="18" charset="0"/>
              </a:rPr>
              <a:t> </a:t>
            </a:r>
            <a:r>
              <a:rPr lang="en-US" sz="2400" b="1" kern="0" dirty="0">
                <a:latin typeface="Times New Roman" panose="02020603050405020304" pitchFamily="18" charset="0"/>
                <a:ea typeface="Times New Roman" panose="02020603050405020304" pitchFamily="18" charset="0"/>
              </a:rPr>
              <a:t>WORK</a:t>
            </a:r>
          </a:p>
          <a:p>
            <a:pPr marL="375285" marR="339090" indent="228600">
              <a:lnSpc>
                <a:spcPct val="150000"/>
              </a:lnSpc>
              <a:spcBef>
                <a:spcPts val="885"/>
              </a:spcBef>
              <a:spcAft>
                <a:spcPts val="0"/>
              </a:spcAft>
            </a:pPr>
            <a:r>
              <a:rPr lang="en-US" sz="2400" b="1"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R="339090">
              <a:lnSpc>
                <a:spcPct val="150000"/>
              </a:lnSpc>
              <a:spcBef>
                <a:spcPts val="885"/>
              </a:spcBef>
            </a:pPr>
            <a:r>
              <a:rPr lang="en-US" dirty="0">
                <a:latin typeface="Times New Roman" panose="02020603050405020304" pitchFamily="18" charset="0"/>
                <a:ea typeface="Times New Roman" panose="02020603050405020304" pitchFamily="18" charset="0"/>
              </a:rPr>
              <a:t>To conclude, this application is useful for many small store owners who are in a way illiterates. It can be operated very easily.</a:t>
            </a:r>
          </a:p>
          <a:p>
            <a:pPr marR="339090">
              <a:lnSpc>
                <a:spcPct val="150000"/>
              </a:lnSpc>
              <a:spcBef>
                <a:spcPts val="885"/>
              </a:spcBef>
            </a:pPr>
            <a:r>
              <a:rPr lang="en-US" dirty="0">
                <a:latin typeface="Times New Roman" panose="02020603050405020304" pitchFamily="18" charset="0"/>
                <a:ea typeface="Times New Roman" panose="02020603050405020304" pitchFamily="18" charset="0"/>
              </a:rPr>
              <a:t>We develop the application in java Or HTML to make sure that it is user friendly and make real time payments which is saved in the server using </a:t>
            </a:r>
            <a:r>
              <a:rPr lang="en-US" dirty="0" smtClean="0">
                <a:latin typeface="Times New Roman" panose="02020603050405020304" pitchFamily="18" charset="0"/>
                <a:ea typeface="Times New Roman" panose="02020603050405020304" pitchFamily="18" charset="0"/>
              </a:rPr>
              <a:t>HTML</a:t>
            </a:r>
            <a:r>
              <a:rPr lang="en-US" dirty="0">
                <a:latin typeface="Times New Roman" panose="02020603050405020304" pitchFamily="18" charset="0"/>
                <a:ea typeface="Times New Roman" panose="02020603050405020304" pitchFamily="18" charset="0"/>
              </a:rPr>
              <a:t>.</a:t>
            </a:r>
          </a:p>
          <a:p>
            <a:pPr marL="375285" marR="339090" indent="228600">
              <a:lnSpc>
                <a:spcPct val="150000"/>
              </a:lnSpc>
              <a:spcBef>
                <a:spcPts val="885"/>
              </a:spcBef>
              <a:spcAft>
                <a:spcPts val="0"/>
              </a:spcAft>
            </a:pPr>
            <a:r>
              <a:rPr lang="en-US" dirty="0">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92442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D06CE56-3881-4ADA-8CEF-D18B02C24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 xmlns:a16="http://schemas.microsoft.com/office/drawing/2014/main" id="{79F3C543-62EC-4433-9C93-A2CD8764E9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 xmlns:a16="http://schemas.microsoft.com/office/drawing/2014/main" id="{0671A8AE-40A1-4631-A6B8-581AFF065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38103AF0-C5D3-484D-8B04-5A74C4BF5EFB}"/>
              </a:ext>
            </a:extLst>
          </p:cNvPr>
          <p:cNvPicPr>
            <a:picLocks noChangeAspect="1"/>
          </p:cNvPicPr>
          <p:nvPr/>
        </p:nvPicPr>
        <p:blipFill rotWithShape="1">
          <a:blip r:embed="rId2"/>
          <a:srcRect l="10889" r="4862" b="-3"/>
          <a:stretch/>
        </p:blipFill>
        <p:spPr>
          <a:xfrm>
            <a:off x="3523488" y="10"/>
            <a:ext cx="8668512" cy="6857990"/>
          </a:xfrm>
          <a:prstGeom prst="rect">
            <a:avLst/>
          </a:prstGeom>
        </p:spPr>
      </p:pic>
      <p:sp>
        <p:nvSpPr>
          <p:cNvPr id="15" name="Rectangle 14">
            <a:extLst>
              <a:ext uri="{FF2B5EF4-FFF2-40B4-BE49-F238E27FC236}">
                <a16:creationId xmlns="" xmlns:a16="http://schemas.microsoft.com/office/drawing/2014/main" id="{A44CD100-6267-4E62-AA64-2182A3A6A1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CCBD857-DD44-491D-A6E5-0696A46170F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USECASE DIAGRAM:</a:t>
            </a:r>
          </a:p>
        </p:txBody>
      </p:sp>
      <p:sp>
        <p:nvSpPr>
          <p:cNvPr id="3" name="Content Placeholder 2">
            <a:extLst>
              <a:ext uri="{FF2B5EF4-FFF2-40B4-BE49-F238E27FC236}">
                <a16:creationId xmlns="" xmlns:a16="http://schemas.microsoft.com/office/drawing/2014/main" id="{8A58D1CE-A20F-4FA2-A735-CB4DB2235177}"/>
              </a:ext>
            </a:extLst>
          </p:cNvPr>
          <p:cNvSpPr>
            <a:spLocks noGrp="1"/>
          </p:cNvSpPr>
          <p:nvPr>
            <p:ph idx="1"/>
          </p:nvPr>
        </p:nvSpPr>
        <p:spPr>
          <a:xfrm>
            <a:off x="477980" y="4872922"/>
            <a:ext cx="4023359" cy="1208141"/>
          </a:xfrm>
        </p:spPr>
        <p:txBody>
          <a:bodyPr vert="horz" lIns="91440" tIns="45720" rIns="91440" bIns="45720" rtlCol="0">
            <a:normAutofit/>
          </a:bodyPr>
          <a:lstStyle/>
          <a:p>
            <a:pPr marL="0" indent="0">
              <a:buNone/>
            </a:pPr>
            <a:r>
              <a:rPr lang="en-US" sz="2000"/>
              <a:t>https://app.lucidchart.com/invitations/accept/82242be5-00c2-4ccc-ad55-4a1af23f6f43</a:t>
            </a:r>
          </a:p>
        </p:txBody>
      </p:sp>
      <p:sp>
        <p:nvSpPr>
          <p:cNvPr id="17" name="Rectangle 16">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1835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568" y="-3128211"/>
            <a:ext cx="14967284" cy="12368464"/>
          </a:xfrm>
          <a:prstGeom prst="rect">
            <a:avLst/>
          </a:prstGeom>
        </p:spPr>
      </p:pic>
    </p:spTree>
    <p:extLst>
      <p:ext uri="{BB962C8B-B14F-4D97-AF65-F5344CB8AC3E}">
        <p14:creationId xmlns:p14="http://schemas.microsoft.com/office/powerpoint/2010/main" val="34800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089369191"/>
              </p:ext>
            </p:extLst>
          </p:nvPr>
        </p:nvGraphicFramePr>
        <p:xfrm>
          <a:off x="1015068" y="4637322"/>
          <a:ext cx="8967831" cy="1857076"/>
        </p:xfrm>
        <a:graphic>
          <a:graphicData uri="http://schemas.openxmlformats.org/drawingml/2006/table">
            <a:tbl>
              <a:tblPr firstRow="1" bandRow="1">
                <a:tableStyleId>{5C22544A-7EE6-4342-B048-85BDC9FD1C3A}</a:tableStyleId>
              </a:tblPr>
              <a:tblGrid>
                <a:gridCol w="4490310">
                  <a:extLst>
                    <a:ext uri="{9D8B030D-6E8A-4147-A177-3AD203B41FA5}">
                      <a16:colId xmlns="" xmlns:a16="http://schemas.microsoft.com/office/drawing/2014/main" val="20000"/>
                    </a:ext>
                  </a:extLst>
                </a:gridCol>
                <a:gridCol w="4477521">
                  <a:extLst>
                    <a:ext uri="{9D8B030D-6E8A-4147-A177-3AD203B41FA5}">
                      <a16:colId xmlns="" xmlns:a16="http://schemas.microsoft.com/office/drawing/2014/main" val="20001"/>
                    </a:ext>
                  </a:extLst>
                </a:gridCol>
              </a:tblGrid>
              <a:tr h="253459">
                <a:tc>
                  <a:txBody>
                    <a:bodyPr/>
                    <a:lstStyle/>
                    <a:p>
                      <a:r>
                        <a:rPr lang="en-US"/>
                        <a:t>                       USER</a:t>
                      </a:r>
                      <a:r>
                        <a:rPr lang="en-US" baseline="0"/>
                        <a:t> </a:t>
                      </a:r>
                      <a:endParaRPr lang="en-US"/>
                    </a:p>
                  </a:txBody>
                  <a:tcPr/>
                </a:tc>
                <a:tc>
                  <a:txBody>
                    <a:bodyPr/>
                    <a:lstStyle/>
                    <a:p>
                      <a:r>
                        <a:rPr lang="en-US"/>
                        <a:t>            SYSTEM</a:t>
                      </a:r>
                    </a:p>
                  </a:txBody>
                  <a:tcPr/>
                </a:tc>
                <a:extLst>
                  <a:ext uri="{0D108BD9-81ED-4DB2-BD59-A6C34878D82A}">
                    <a16:rowId xmlns="" xmlns:a16="http://schemas.microsoft.com/office/drawing/2014/main" val="10000"/>
                  </a:ext>
                </a:extLst>
              </a:tr>
              <a:tr h="372829">
                <a:tc>
                  <a:txBody>
                    <a:bodyPr/>
                    <a:lstStyle/>
                    <a:p>
                      <a:r>
                        <a:rPr lang="en-US"/>
                        <a:t>1. Clicks</a:t>
                      </a:r>
                      <a:r>
                        <a:rPr lang="en-US" baseline="0"/>
                        <a:t> on the payment button.</a:t>
                      </a:r>
                      <a:endParaRPr lang="en-US"/>
                    </a:p>
                  </a:txBody>
                  <a:tcPr/>
                </a:tc>
                <a:tc>
                  <a:txBody>
                    <a:bodyPr/>
                    <a:lstStyle/>
                    <a:p>
                      <a:endParaRPr lang="en-US"/>
                    </a:p>
                  </a:txBody>
                  <a:tcPr/>
                </a:tc>
                <a:extLst>
                  <a:ext uri="{0D108BD9-81ED-4DB2-BD59-A6C34878D82A}">
                    <a16:rowId xmlns="" xmlns:a16="http://schemas.microsoft.com/office/drawing/2014/main" val="10001"/>
                  </a:ext>
                </a:extLst>
              </a:tr>
              <a:tr h="372829">
                <a:tc>
                  <a:txBody>
                    <a:bodyPr/>
                    <a:lstStyle/>
                    <a:p>
                      <a:endParaRPr lang="en-US"/>
                    </a:p>
                  </a:txBody>
                  <a:tcPr/>
                </a:tc>
                <a:tc>
                  <a:txBody>
                    <a:bodyPr/>
                    <a:lstStyle/>
                    <a:p>
                      <a:r>
                        <a:rPr lang="en-US"/>
                        <a:t>2. System</a:t>
                      </a:r>
                      <a:r>
                        <a:rPr lang="en-US" baseline="0"/>
                        <a:t> displays on line payment and cash.</a:t>
                      </a:r>
                      <a:endParaRPr lang="en-US"/>
                    </a:p>
                  </a:txBody>
                  <a:tcPr/>
                </a:tc>
                <a:extLst>
                  <a:ext uri="{0D108BD9-81ED-4DB2-BD59-A6C34878D82A}">
                    <a16:rowId xmlns="" xmlns:a16="http://schemas.microsoft.com/office/drawing/2014/main" val="10002"/>
                  </a:ext>
                </a:extLst>
              </a:tr>
              <a:tr h="372829">
                <a:tc>
                  <a:txBody>
                    <a:bodyPr/>
                    <a:lstStyle/>
                    <a:p>
                      <a:r>
                        <a:rPr lang="en-US"/>
                        <a:t>3. Chooses</a:t>
                      </a:r>
                      <a:r>
                        <a:rPr lang="en-US" baseline="0"/>
                        <a:t> the option and pays the bill.</a:t>
                      </a:r>
                      <a:endParaRPr lang="en-US"/>
                    </a:p>
                  </a:txBody>
                  <a:tcPr/>
                </a:tc>
                <a:tc>
                  <a:txBody>
                    <a:bodyPr/>
                    <a:lstStyle/>
                    <a:p>
                      <a:endParaRPr lang="en-US"/>
                    </a:p>
                  </a:txBody>
                  <a:tcPr/>
                </a:tc>
                <a:extLst>
                  <a:ext uri="{0D108BD9-81ED-4DB2-BD59-A6C34878D82A}">
                    <a16:rowId xmlns="" xmlns:a16="http://schemas.microsoft.com/office/drawing/2014/main" val="10003"/>
                  </a:ext>
                </a:extLst>
              </a:tr>
              <a:tr h="372829">
                <a:tc>
                  <a:txBody>
                    <a:bodyPr/>
                    <a:lstStyle/>
                    <a:p>
                      <a:endParaRPr lang="en-US"/>
                    </a:p>
                  </a:txBody>
                  <a:tcPr/>
                </a:tc>
                <a:tc>
                  <a:txBody>
                    <a:bodyPr/>
                    <a:lstStyle/>
                    <a:p>
                      <a:r>
                        <a:rPr lang="en-US"/>
                        <a:t>4. Prints the bill.</a:t>
                      </a:r>
                    </a:p>
                  </a:txBody>
                  <a:tcPr/>
                </a:tc>
                <a:extLst>
                  <a:ext uri="{0D108BD9-81ED-4DB2-BD59-A6C34878D82A}">
                    <a16:rowId xmlns="" xmlns:a16="http://schemas.microsoft.com/office/drawing/2014/main" val="10004"/>
                  </a:ext>
                </a:extLst>
              </a:tr>
            </a:tbl>
          </a:graphicData>
        </a:graphic>
      </p:graphicFrame>
      <p:sp>
        <p:nvSpPr>
          <p:cNvPr id="9" name="TextBox 8"/>
          <p:cNvSpPr txBox="1"/>
          <p:nvPr/>
        </p:nvSpPr>
        <p:spPr>
          <a:xfrm>
            <a:off x="926983" y="209725"/>
            <a:ext cx="8934275" cy="4247317"/>
          </a:xfrm>
          <a:prstGeom prst="rect">
            <a:avLst/>
          </a:prstGeom>
          <a:noFill/>
        </p:spPr>
        <p:txBody>
          <a:bodyPr wrap="square" rtlCol="0">
            <a:spAutoFit/>
          </a:bodyPr>
          <a:lstStyle/>
          <a:p>
            <a:r>
              <a:rPr lang="en-US"/>
              <a:t>DESCRIPTION:</a:t>
            </a:r>
            <a:br>
              <a:rPr lang="en-US"/>
            </a:br>
            <a:endParaRPr lang="en-US"/>
          </a:p>
          <a:p>
            <a:r>
              <a:rPr lang="en-US"/>
              <a:t>USE CASE ID : UC_01</a:t>
            </a:r>
          </a:p>
          <a:p>
            <a:endParaRPr lang="en-US"/>
          </a:p>
          <a:p>
            <a:r>
              <a:rPr lang="en-US"/>
              <a:t>Name : Make Payment</a:t>
            </a:r>
          </a:p>
          <a:p>
            <a:endParaRPr lang="en-US"/>
          </a:p>
          <a:p>
            <a:r>
              <a:rPr lang="en-US"/>
              <a:t>Actor : Customer </a:t>
            </a:r>
          </a:p>
          <a:p>
            <a:endParaRPr lang="en-US"/>
          </a:p>
          <a:p>
            <a:r>
              <a:rPr lang="en-US"/>
              <a:t>Description : Allows customer to make payment.</a:t>
            </a:r>
          </a:p>
          <a:p>
            <a:endParaRPr lang="en-US"/>
          </a:p>
          <a:p>
            <a:r>
              <a:rPr lang="en-US"/>
              <a:t>Preconditions : Customer should buy something to make payment.</a:t>
            </a:r>
          </a:p>
          <a:p>
            <a:endParaRPr lang="en-US"/>
          </a:p>
          <a:p>
            <a:r>
              <a:rPr lang="en-US"/>
              <a:t>Post conditions : Bill will be printed and is given to customer. </a:t>
            </a:r>
          </a:p>
          <a:p>
            <a:endParaRPr lang="en-US"/>
          </a:p>
          <a:p>
            <a:r>
              <a:rPr lang="en-US"/>
              <a:t>Main flow :  </a:t>
            </a:r>
          </a:p>
        </p:txBody>
      </p:sp>
    </p:spTree>
    <p:extLst>
      <p:ext uri="{BB962C8B-B14F-4D97-AF65-F5344CB8AC3E}">
        <p14:creationId xmlns:p14="http://schemas.microsoft.com/office/powerpoint/2010/main" val="360732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1178" y="276837"/>
            <a:ext cx="8405768" cy="3693319"/>
          </a:xfrm>
          <a:prstGeom prst="rect">
            <a:avLst/>
          </a:prstGeom>
          <a:noFill/>
        </p:spPr>
        <p:txBody>
          <a:bodyPr wrap="square" rtlCol="0">
            <a:spAutoFit/>
          </a:bodyPr>
          <a:lstStyle/>
          <a:p>
            <a:r>
              <a:rPr lang="en-US"/>
              <a:t>USE CASE ID : UC_02</a:t>
            </a:r>
          </a:p>
          <a:p>
            <a:endParaRPr lang="en-US"/>
          </a:p>
          <a:p>
            <a:r>
              <a:rPr lang="en-US"/>
              <a:t>Name : Cancel the payment.</a:t>
            </a:r>
          </a:p>
          <a:p>
            <a:endParaRPr lang="en-US"/>
          </a:p>
          <a:p>
            <a:r>
              <a:rPr lang="en-US"/>
              <a:t>Actor : Customer.</a:t>
            </a:r>
          </a:p>
          <a:p>
            <a:endParaRPr lang="en-US"/>
          </a:p>
          <a:p>
            <a:r>
              <a:rPr lang="en-US"/>
              <a:t>Description : Allows the user to delete the items that are purchased.</a:t>
            </a:r>
          </a:p>
          <a:p>
            <a:endParaRPr lang="en-US"/>
          </a:p>
          <a:p>
            <a:r>
              <a:rPr lang="en-US"/>
              <a:t>Preconditions : Cashier should add the payments.</a:t>
            </a:r>
          </a:p>
          <a:p>
            <a:endParaRPr lang="en-US"/>
          </a:p>
          <a:p>
            <a:r>
              <a:rPr lang="en-US"/>
              <a:t>Post conditions : System deletes the products and shows the remaining products.</a:t>
            </a:r>
          </a:p>
          <a:p>
            <a:endParaRPr lang="en-US"/>
          </a:p>
          <a:p>
            <a:r>
              <a:rPr lang="en-US"/>
              <a:t>Main flow : </a:t>
            </a:r>
          </a:p>
        </p:txBody>
      </p:sp>
      <p:graphicFrame>
        <p:nvGraphicFramePr>
          <p:cNvPr id="4" name="Table 3"/>
          <p:cNvGraphicFramePr>
            <a:graphicFrameLocks noGrp="1"/>
          </p:cNvGraphicFramePr>
          <p:nvPr>
            <p:extLst>
              <p:ext uri="{D42A27DB-BD31-4B8C-83A1-F6EECF244321}">
                <p14:modId xmlns:p14="http://schemas.microsoft.com/office/powerpoint/2010/main" val="3137909809"/>
              </p:ext>
            </p:extLst>
          </p:nvPr>
        </p:nvGraphicFramePr>
        <p:xfrm>
          <a:off x="931176" y="3970156"/>
          <a:ext cx="8405770" cy="2562904"/>
        </p:xfrm>
        <a:graphic>
          <a:graphicData uri="http://schemas.openxmlformats.org/drawingml/2006/table">
            <a:tbl>
              <a:tblPr firstRow="1" bandRow="1">
                <a:tableStyleId>{5C22544A-7EE6-4342-B048-85BDC9FD1C3A}</a:tableStyleId>
              </a:tblPr>
              <a:tblGrid>
                <a:gridCol w="4177719">
                  <a:extLst>
                    <a:ext uri="{9D8B030D-6E8A-4147-A177-3AD203B41FA5}">
                      <a16:colId xmlns="" xmlns:a16="http://schemas.microsoft.com/office/drawing/2014/main" val="20000"/>
                    </a:ext>
                  </a:extLst>
                </a:gridCol>
                <a:gridCol w="4228051">
                  <a:extLst>
                    <a:ext uri="{9D8B030D-6E8A-4147-A177-3AD203B41FA5}">
                      <a16:colId xmlns="" xmlns:a16="http://schemas.microsoft.com/office/drawing/2014/main" val="20001"/>
                    </a:ext>
                  </a:extLst>
                </a:gridCol>
              </a:tblGrid>
              <a:tr h="392884">
                <a:tc>
                  <a:txBody>
                    <a:bodyPr/>
                    <a:lstStyle/>
                    <a:p>
                      <a:r>
                        <a:rPr lang="en-US"/>
                        <a:t>                     USER</a:t>
                      </a:r>
                      <a:r>
                        <a:rPr lang="en-US" baseline="0"/>
                        <a:t> </a:t>
                      </a:r>
                      <a:endParaRPr lang="en-US"/>
                    </a:p>
                  </a:txBody>
                  <a:tcPr/>
                </a:tc>
                <a:tc>
                  <a:txBody>
                    <a:bodyPr/>
                    <a:lstStyle/>
                    <a:p>
                      <a:r>
                        <a:rPr lang="en-US"/>
                        <a:t>                        SYSTEM</a:t>
                      </a:r>
                    </a:p>
                  </a:txBody>
                  <a:tcPr/>
                </a:tc>
                <a:extLst>
                  <a:ext uri="{0D108BD9-81ED-4DB2-BD59-A6C34878D82A}">
                    <a16:rowId xmlns="" xmlns:a16="http://schemas.microsoft.com/office/drawing/2014/main" val="10000"/>
                  </a:ext>
                </a:extLst>
              </a:tr>
              <a:tr h="392884">
                <a:tc>
                  <a:txBody>
                    <a:bodyPr/>
                    <a:lstStyle/>
                    <a:p>
                      <a:r>
                        <a:rPr lang="en-US"/>
                        <a:t>1. Clicks on cancel the products  button.</a:t>
                      </a:r>
                    </a:p>
                  </a:txBody>
                  <a:tcPr/>
                </a:tc>
                <a:tc>
                  <a:txBody>
                    <a:bodyPr/>
                    <a:lstStyle/>
                    <a:p>
                      <a:endParaRPr lang="en-US"/>
                    </a:p>
                  </a:txBody>
                  <a:tcPr/>
                </a:tc>
                <a:extLst>
                  <a:ext uri="{0D108BD9-81ED-4DB2-BD59-A6C34878D82A}">
                    <a16:rowId xmlns="" xmlns:a16="http://schemas.microsoft.com/office/drawing/2014/main" val="10001"/>
                  </a:ext>
                </a:extLst>
              </a:tr>
              <a:tr h="671753">
                <a:tc>
                  <a:txBody>
                    <a:bodyPr/>
                    <a:lstStyle/>
                    <a:p>
                      <a:endParaRPr lang="en-US"/>
                    </a:p>
                  </a:txBody>
                  <a:tcPr/>
                </a:tc>
                <a:tc>
                  <a:txBody>
                    <a:bodyPr/>
                    <a:lstStyle/>
                    <a:p>
                      <a:r>
                        <a:rPr lang="en-US"/>
                        <a:t>2. System</a:t>
                      </a:r>
                      <a:r>
                        <a:rPr lang="en-US" baseline="0"/>
                        <a:t> displays ‘X’ mark at the right side</a:t>
                      </a:r>
                    </a:p>
                    <a:p>
                      <a:r>
                        <a:rPr lang="en-US" baseline="0"/>
                        <a:t>of the product.</a:t>
                      </a:r>
                      <a:endParaRPr lang="en-US"/>
                    </a:p>
                  </a:txBody>
                  <a:tcPr/>
                </a:tc>
                <a:extLst>
                  <a:ext uri="{0D108BD9-81ED-4DB2-BD59-A6C34878D82A}">
                    <a16:rowId xmlns="" xmlns:a16="http://schemas.microsoft.com/office/drawing/2014/main" val="10002"/>
                  </a:ext>
                </a:extLst>
              </a:tr>
              <a:tr h="494887">
                <a:tc>
                  <a:txBody>
                    <a:bodyPr/>
                    <a:lstStyle/>
                    <a:p>
                      <a:r>
                        <a:rPr lang="en-US"/>
                        <a:t>3. Removes the products.</a:t>
                      </a:r>
                    </a:p>
                  </a:txBody>
                  <a:tcPr/>
                </a:tc>
                <a:tc>
                  <a:txBody>
                    <a:bodyPr/>
                    <a:lstStyle/>
                    <a:p>
                      <a:endParaRPr lang="en-US"/>
                    </a:p>
                  </a:txBody>
                  <a:tcPr/>
                </a:tc>
                <a:extLst>
                  <a:ext uri="{0D108BD9-81ED-4DB2-BD59-A6C34878D82A}">
                    <a16:rowId xmlns="" xmlns:a16="http://schemas.microsoft.com/office/drawing/2014/main" val="10003"/>
                  </a:ext>
                </a:extLst>
              </a:tr>
              <a:tr h="610496">
                <a:tc>
                  <a:txBody>
                    <a:bodyPr/>
                    <a:lstStyle/>
                    <a:p>
                      <a:endParaRPr lang="en-US"/>
                    </a:p>
                  </a:txBody>
                  <a:tcPr/>
                </a:tc>
                <a:tc>
                  <a:txBody>
                    <a:bodyPr/>
                    <a:lstStyle/>
                    <a:p>
                      <a:r>
                        <a:rPr lang="en-US"/>
                        <a:t>4. Displays the remaining products.</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11298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8565" y="190301"/>
            <a:ext cx="8128000" cy="3693319"/>
          </a:xfrm>
          <a:prstGeom prst="rect">
            <a:avLst/>
          </a:prstGeom>
          <a:noFill/>
        </p:spPr>
        <p:txBody>
          <a:bodyPr wrap="square" rtlCol="0">
            <a:spAutoFit/>
          </a:bodyPr>
          <a:lstStyle/>
          <a:p>
            <a:r>
              <a:rPr lang="en-US"/>
              <a:t>USE CASE ID : UC_03</a:t>
            </a:r>
          </a:p>
          <a:p>
            <a:endParaRPr lang="en-US"/>
          </a:p>
          <a:p>
            <a:r>
              <a:rPr lang="en-US"/>
              <a:t>Name : Feed back</a:t>
            </a:r>
          </a:p>
          <a:p>
            <a:endParaRPr lang="en-US"/>
          </a:p>
          <a:p>
            <a:r>
              <a:rPr lang="en-US"/>
              <a:t>Actor : Customer </a:t>
            </a:r>
          </a:p>
          <a:p>
            <a:endParaRPr lang="en-US"/>
          </a:p>
          <a:p>
            <a:r>
              <a:rPr lang="en-US"/>
              <a:t>Description : User can give the feedback regarding the services.</a:t>
            </a:r>
          </a:p>
          <a:p>
            <a:endParaRPr lang="en-US"/>
          </a:p>
          <a:p>
            <a:r>
              <a:rPr lang="en-US"/>
              <a:t>Preconditions : User should buy some products.</a:t>
            </a:r>
          </a:p>
          <a:p>
            <a:endParaRPr lang="en-US"/>
          </a:p>
          <a:p>
            <a:r>
              <a:rPr lang="en-US"/>
              <a:t>Post conditions : No post conditions.</a:t>
            </a:r>
          </a:p>
          <a:p>
            <a:endParaRPr lang="en-US"/>
          </a:p>
          <a:p>
            <a:r>
              <a:rPr lang="en-US"/>
              <a:t>Main flow :</a:t>
            </a:r>
          </a:p>
        </p:txBody>
      </p:sp>
      <p:graphicFrame>
        <p:nvGraphicFramePr>
          <p:cNvPr id="3" name="Table 2"/>
          <p:cNvGraphicFramePr>
            <a:graphicFrameLocks noGrp="1"/>
          </p:cNvGraphicFramePr>
          <p:nvPr>
            <p:extLst>
              <p:ext uri="{D42A27DB-BD31-4B8C-83A1-F6EECF244321}">
                <p14:modId xmlns:p14="http://schemas.microsoft.com/office/powerpoint/2010/main" val="2950274157"/>
              </p:ext>
            </p:extLst>
          </p:nvPr>
        </p:nvGraphicFramePr>
        <p:xfrm>
          <a:off x="788565" y="3978875"/>
          <a:ext cx="8128000" cy="274365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415781">
                <a:tc>
                  <a:txBody>
                    <a:bodyPr/>
                    <a:lstStyle/>
                    <a:p>
                      <a:r>
                        <a:rPr lang="en-US"/>
                        <a:t>                  USER</a:t>
                      </a:r>
                    </a:p>
                  </a:txBody>
                  <a:tcPr/>
                </a:tc>
                <a:tc>
                  <a:txBody>
                    <a:bodyPr/>
                    <a:lstStyle/>
                    <a:p>
                      <a:r>
                        <a:rPr lang="en-US"/>
                        <a:t>                      SYSTEM</a:t>
                      </a:r>
                    </a:p>
                  </a:txBody>
                  <a:tcPr/>
                </a:tc>
                <a:extLst>
                  <a:ext uri="{0D108BD9-81ED-4DB2-BD59-A6C34878D82A}">
                    <a16:rowId xmlns="" xmlns:a16="http://schemas.microsoft.com/office/drawing/2014/main" val="10000"/>
                  </a:ext>
                </a:extLst>
              </a:tr>
              <a:tr h="407629">
                <a:tc>
                  <a:txBody>
                    <a:bodyPr/>
                    <a:lstStyle/>
                    <a:p>
                      <a:r>
                        <a:rPr lang="en-US"/>
                        <a:t>1. Clicks</a:t>
                      </a:r>
                      <a:r>
                        <a:rPr lang="en-US" baseline="0"/>
                        <a:t> on the feedback button.</a:t>
                      </a:r>
                      <a:endParaRPr lang="en-US"/>
                    </a:p>
                  </a:txBody>
                  <a:tcPr/>
                </a:tc>
                <a:tc>
                  <a:txBody>
                    <a:bodyPr/>
                    <a:lstStyle/>
                    <a:p>
                      <a:endParaRPr lang="en-US"/>
                    </a:p>
                  </a:txBody>
                  <a:tcPr/>
                </a:tc>
                <a:extLst>
                  <a:ext uri="{0D108BD9-81ED-4DB2-BD59-A6C34878D82A}">
                    <a16:rowId xmlns="" xmlns:a16="http://schemas.microsoft.com/office/drawing/2014/main" val="10001"/>
                  </a:ext>
                </a:extLst>
              </a:tr>
              <a:tr h="622041">
                <a:tc>
                  <a:txBody>
                    <a:bodyPr/>
                    <a:lstStyle/>
                    <a:p>
                      <a:endParaRPr lang="en-US"/>
                    </a:p>
                  </a:txBody>
                  <a:tcPr/>
                </a:tc>
                <a:tc>
                  <a:txBody>
                    <a:bodyPr/>
                    <a:lstStyle/>
                    <a:p>
                      <a:r>
                        <a:rPr lang="en-US"/>
                        <a:t>2. Displays all</a:t>
                      </a:r>
                      <a:r>
                        <a:rPr lang="en-US" baseline="0"/>
                        <a:t> the emoji's and description to write.</a:t>
                      </a:r>
                      <a:endParaRPr lang="en-US"/>
                    </a:p>
                  </a:txBody>
                  <a:tcPr/>
                </a:tc>
                <a:extLst>
                  <a:ext uri="{0D108BD9-81ED-4DB2-BD59-A6C34878D82A}">
                    <a16:rowId xmlns="" xmlns:a16="http://schemas.microsoft.com/office/drawing/2014/main" val="10002"/>
                  </a:ext>
                </a:extLst>
              </a:tr>
              <a:tr h="622041">
                <a:tc>
                  <a:txBody>
                    <a:bodyPr/>
                    <a:lstStyle/>
                    <a:p>
                      <a:r>
                        <a:rPr lang="en-US"/>
                        <a:t>3. User</a:t>
                      </a:r>
                      <a:r>
                        <a:rPr lang="en-US" baseline="0"/>
                        <a:t> writes the feedback and clicks enter.</a:t>
                      </a:r>
                      <a:endParaRPr lang="en-US"/>
                    </a:p>
                  </a:txBody>
                  <a:tcPr/>
                </a:tc>
                <a:tc>
                  <a:txBody>
                    <a:bodyPr/>
                    <a:lstStyle/>
                    <a:p>
                      <a:endParaRPr lang="en-US"/>
                    </a:p>
                  </a:txBody>
                  <a:tcPr/>
                </a:tc>
                <a:extLst>
                  <a:ext uri="{0D108BD9-81ED-4DB2-BD59-A6C34878D82A}">
                    <a16:rowId xmlns="" xmlns:a16="http://schemas.microsoft.com/office/drawing/2014/main" val="10003"/>
                  </a:ext>
                </a:extLst>
              </a:tr>
              <a:tr h="622041">
                <a:tc>
                  <a:txBody>
                    <a:bodyPr/>
                    <a:lstStyle/>
                    <a:p>
                      <a:endParaRPr lang="en-US"/>
                    </a:p>
                  </a:txBody>
                  <a:tcPr/>
                </a:tc>
                <a:tc>
                  <a:txBody>
                    <a:bodyPr/>
                    <a:lstStyle/>
                    <a:p>
                      <a:r>
                        <a:rPr lang="en-US"/>
                        <a:t>4. Saves</a:t>
                      </a:r>
                      <a:r>
                        <a:rPr lang="en-US" baseline="0"/>
                        <a:t> the feedback in to the owner account.</a:t>
                      </a:r>
                      <a:endParaRPr lang="en-US"/>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7768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119" y="310393"/>
            <a:ext cx="8188588" cy="3693319"/>
          </a:xfrm>
          <a:prstGeom prst="rect">
            <a:avLst/>
          </a:prstGeom>
          <a:noFill/>
        </p:spPr>
        <p:txBody>
          <a:bodyPr wrap="square" rtlCol="0">
            <a:spAutoFit/>
          </a:bodyPr>
          <a:lstStyle/>
          <a:p>
            <a:r>
              <a:rPr lang="en-US"/>
              <a:t>USE CASE ID : UC_04</a:t>
            </a:r>
          </a:p>
          <a:p>
            <a:endParaRPr lang="en-US"/>
          </a:p>
          <a:p>
            <a:r>
              <a:rPr lang="en-US"/>
              <a:t>Name : Cashier Options</a:t>
            </a:r>
          </a:p>
          <a:p>
            <a:endParaRPr lang="en-US"/>
          </a:p>
          <a:p>
            <a:r>
              <a:rPr lang="en-US"/>
              <a:t>Actor : Cashier</a:t>
            </a:r>
          </a:p>
          <a:p>
            <a:endParaRPr lang="en-US"/>
          </a:p>
          <a:p>
            <a:r>
              <a:rPr lang="en-US"/>
              <a:t>Description : User can use the following options in it.</a:t>
            </a:r>
          </a:p>
          <a:p>
            <a:endParaRPr lang="en-US"/>
          </a:p>
          <a:p>
            <a:r>
              <a:rPr lang="en-US"/>
              <a:t>Preconditions : User should login and get verified.</a:t>
            </a:r>
          </a:p>
          <a:p>
            <a:endParaRPr lang="en-US"/>
          </a:p>
          <a:p>
            <a:r>
              <a:rPr lang="en-US"/>
              <a:t>Post conditions : Once the login is successful system stars billing, else displays error.</a:t>
            </a:r>
          </a:p>
          <a:p>
            <a:endParaRPr lang="en-US"/>
          </a:p>
          <a:p>
            <a:r>
              <a:rPr lang="en-US"/>
              <a:t>Main flow : </a:t>
            </a:r>
          </a:p>
        </p:txBody>
      </p:sp>
      <p:graphicFrame>
        <p:nvGraphicFramePr>
          <p:cNvPr id="3" name="Table 2"/>
          <p:cNvGraphicFramePr>
            <a:graphicFrameLocks noGrp="1"/>
          </p:cNvGraphicFramePr>
          <p:nvPr>
            <p:extLst>
              <p:ext uri="{D42A27DB-BD31-4B8C-83A1-F6EECF244321}">
                <p14:modId xmlns:p14="http://schemas.microsoft.com/office/powerpoint/2010/main" val="802155074"/>
              </p:ext>
            </p:extLst>
          </p:nvPr>
        </p:nvGraphicFramePr>
        <p:xfrm>
          <a:off x="731707" y="4100426"/>
          <a:ext cx="8128000" cy="2308763"/>
        </p:xfrm>
        <a:graphic>
          <a:graphicData uri="http://schemas.openxmlformats.org/drawingml/2006/table">
            <a:tbl>
              <a:tblPr firstRow="1" bandRow="1">
                <a:tableStyleId>{5C22544A-7EE6-4342-B048-85BDC9FD1C3A}</a:tableStyleId>
              </a:tblPr>
              <a:tblGrid>
                <a:gridCol w="4016462">
                  <a:extLst>
                    <a:ext uri="{9D8B030D-6E8A-4147-A177-3AD203B41FA5}">
                      <a16:colId xmlns="" xmlns:a16="http://schemas.microsoft.com/office/drawing/2014/main" val="20000"/>
                    </a:ext>
                  </a:extLst>
                </a:gridCol>
                <a:gridCol w="4111538">
                  <a:extLst>
                    <a:ext uri="{9D8B030D-6E8A-4147-A177-3AD203B41FA5}">
                      <a16:colId xmlns="" xmlns:a16="http://schemas.microsoft.com/office/drawing/2014/main" val="20001"/>
                    </a:ext>
                  </a:extLst>
                </a:gridCol>
              </a:tblGrid>
              <a:tr h="400275">
                <a:tc>
                  <a:txBody>
                    <a:bodyPr/>
                    <a:lstStyle/>
                    <a:p>
                      <a:r>
                        <a:rPr lang="en-US"/>
                        <a:t>                         USER </a:t>
                      </a:r>
                    </a:p>
                  </a:txBody>
                  <a:tcPr/>
                </a:tc>
                <a:tc>
                  <a:txBody>
                    <a:bodyPr/>
                    <a:lstStyle/>
                    <a:p>
                      <a:r>
                        <a:rPr lang="en-US"/>
                        <a:t>                             SYSTEM</a:t>
                      </a:r>
                    </a:p>
                  </a:txBody>
                  <a:tcPr>
                    <a:solidFill>
                      <a:schemeClr val="accent1"/>
                    </a:solidFill>
                  </a:tcPr>
                </a:tc>
                <a:extLst>
                  <a:ext uri="{0D108BD9-81ED-4DB2-BD59-A6C34878D82A}">
                    <a16:rowId xmlns="" xmlns:a16="http://schemas.microsoft.com/office/drawing/2014/main" val="10000"/>
                  </a:ext>
                </a:extLst>
              </a:tr>
              <a:tr h="400275">
                <a:tc>
                  <a:txBody>
                    <a:bodyPr/>
                    <a:lstStyle/>
                    <a:p>
                      <a:r>
                        <a:rPr lang="en-US"/>
                        <a:t>1. User</a:t>
                      </a:r>
                      <a:r>
                        <a:rPr lang="en-US" baseline="0"/>
                        <a:t> login as cashier.</a:t>
                      </a:r>
                      <a:endParaRPr lang="en-US"/>
                    </a:p>
                  </a:txBody>
                  <a:tcPr/>
                </a:tc>
                <a:tc>
                  <a:txBody>
                    <a:bodyPr/>
                    <a:lstStyle/>
                    <a:p>
                      <a:endParaRPr lang="en-US"/>
                    </a:p>
                  </a:txBody>
                  <a:tcPr/>
                </a:tc>
                <a:extLst>
                  <a:ext uri="{0D108BD9-81ED-4DB2-BD59-A6C34878D82A}">
                    <a16:rowId xmlns="" xmlns:a16="http://schemas.microsoft.com/office/drawing/2014/main" val="10001"/>
                  </a:ext>
                </a:extLst>
              </a:tr>
              <a:tr h="400275">
                <a:tc>
                  <a:txBody>
                    <a:bodyPr/>
                    <a:lstStyle/>
                    <a:p>
                      <a:endParaRPr lang="en-US"/>
                    </a:p>
                  </a:txBody>
                  <a:tcPr/>
                </a:tc>
                <a:tc>
                  <a:txBody>
                    <a:bodyPr/>
                    <a:lstStyle/>
                    <a:p>
                      <a:r>
                        <a:rPr lang="en-US"/>
                        <a:t>2. Displays all the</a:t>
                      </a:r>
                      <a:r>
                        <a:rPr lang="en-US" baseline="0"/>
                        <a:t> options.</a:t>
                      </a:r>
                      <a:endParaRPr lang="en-US"/>
                    </a:p>
                  </a:txBody>
                  <a:tcPr/>
                </a:tc>
                <a:extLst>
                  <a:ext uri="{0D108BD9-81ED-4DB2-BD59-A6C34878D82A}">
                    <a16:rowId xmlns="" xmlns:a16="http://schemas.microsoft.com/office/drawing/2014/main" val="10002"/>
                  </a:ext>
                </a:extLst>
              </a:tr>
              <a:tr h="629766">
                <a:tc>
                  <a:txBody>
                    <a:bodyPr/>
                    <a:lstStyle/>
                    <a:p>
                      <a:r>
                        <a:rPr lang="en-US"/>
                        <a:t>3.</a:t>
                      </a:r>
                      <a:r>
                        <a:rPr lang="en-US" baseline="0"/>
                        <a:t> User selects the options and completes the task.</a:t>
                      </a:r>
                      <a:endParaRPr lang="en-US"/>
                    </a:p>
                  </a:txBody>
                  <a:tcPr/>
                </a:tc>
                <a:tc>
                  <a:txBody>
                    <a:bodyPr/>
                    <a:lstStyle/>
                    <a:p>
                      <a:endParaRPr lang="en-US"/>
                    </a:p>
                  </a:txBody>
                  <a:tcPr/>
                </a:tc>
                <a:extLst>
                  <a:ext uri="{0D108BD9-81ED-4DB2-BD59-A6C34878D82A}">
                    <a16:rowId xmlns="" xmlns:a16="http://schemas.microsoft.com/office/drawing/2014/main" val="10003"/>
                  </a:ext>
                </a:extLst>
              </a:tr>
              <a:tr h="467858">
                <a:tc>
                  <a:txBody>
                    <a:bodyPr/>
                    <a:lstStyle/>
                    <a:p>
                      <a:endParaRPr lang="en-US"/>
                    </a:p>
                  </a:txBody>
                  <a:tcPr/>
                </a:tc>
                <a:tc>
                  <a:txBody>
                    <a:bodyPr/>
                    <a:lstStyle/>
                    <a:p>
                      <a:r>
                        <a:rPr lang="en-US"/>
                        <a:t>4. Task</a:t>
                      </a:r>
                      <a:r>
                        <a:rPr lang="en-US" baseline="0"/>
                        <a:t> will be saved in Owner account.</a:t>
                      </a:r>
                      <a:endParaRPr lang="en-US"/>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03063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8840" y="209725"/>
            <a:ext cx="8128000" cy="3693319"/>
          </a:xfrm>
          <a:prstGeom prst="rect">
            <a:avLst/>
          </a:prstGeom>
          <a:noFill/>
        </p:spPr>
        <p:txBody>
          <a:bodyPr wrap="square" rtlCol="0">
            <a:spAutoFit/>
          </a:bodyPr>
          <a:lstStyle/>
          <a:p>
            <a:r>
              <a:rPr lang="en-US"/>
              <a:t>USE CASE ID : UC_05</a:t>
            </a:r>
          </a:p>
          <a:p>
            <a:endParaRPr lang="en-US"/>
          </a:p>
          <a:p>
            <a:r>
              <a:rPr lang="en-US"/>
              <a:t>Name : Owner options.</a:t>
            </a:r>
          </a:p>
          <a:p>
            <a:endParaRPr lang="en-US"/>
          </a:p>
          <a:p>
            <a:r>
              <a:rPr lang="en-US"/>
              <a:t>Actor : Owner.</a:t>
            </a:r>
          </a:p>
          <a:p>
            <a:endParaRPr lang="en-US"/>
          </a:p>
          <a:p>
            <a:r>
              <a:rPr lang="en-US"/>
              <a:t>Description : User can check everything regarding the store.</a:t>
            </a:r>
          </a:p>
          <a:p>
            <a:endParaRPr lang="en-US"/>
          </a:p>
          <a:p>
            <a:r>
              <a:rPr lang="en-US"/>
              <a:t>Preconditions : User should login and get verified.</a:t>
            </a:r>
          </a:p>
          <a:p>
            <a:endParaRPr lang="en-US"/>
          </a:p>
          <a:p>
            <a:r>
              <a:rPr lang="en-US"/>
              <a:t>Post conditions : No post conditions required.</a:t>
            </a:r>
          </a:p>
          <a:p>
            <a:endParaRPr lang="en-US"/>
          </a:p>
          <a:p>
            <a:r>
              <a:rPr lang="en-US"/>
              <a:t>Main flow :</a:t>
            </a:r>
          </a:p>
        </p:txBody>
      </p:sp>
      <p:graphicFrame>
        <p:nvGraphicFramePr>
          <p:cNvPr id="3" name="Table 2"/>
          <p:cNvGraphicFramePr>
            <a:graphicFrameLocks noGrp="1"/>
          </p:cNvGraphicFramePr>
          <p:nvPr>
            <p:extLst>
              <p:ext uri="{D42A27DB-BD31-4B8C-83A1-F6EECF244321}">
                <p14:modId xmlns:p14="http://schemas.microsoft.com/office/powerpoint/2010/main" val="326833418"/>
              </p:ext>
            </p:extLst>
          </p:nvPr>
        </p:nvGraphicFramePr>
        <p:xfrm>
          <a:off x="578840" y="4003712"/>
          <a:ext cx="8128000" cy="274186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381977">
                <a:tc>
                  <a:txBody>
                    <a:bodyPr/>
                    <a:lstStyle/>
                    <a:p>
                      <a:r>
                        <a:rPr lang="en-US"/>
                        <a:t>                         USER</a:t>
                      </a:r>
                    </a:p>
                  </a:txBody>
                  <a:tcPr/>
                </a:tc>
                <a:tc>
                  <a:txBody>
                    <a:bodyPr/>
                    <a:lstStyle/>
                    <a:p>
                      <a:r>
                        <a:rPr lang="en-US"/>
                        <a:t>                 SYSTEM</a:t>
                      </a:r>
                    </a:p>
                  </a:txBody>
                  <a:tcPr/>
                </a:tc>
                <a:extLst>
                  <a:ext uri="{0D108BD9-81ED-4DB2-BD59-A6C34878D82A}">
                    <a16:rowId xmlns="" xmlns:a16="http://schemas.microsoft.com/office/drawing/2014/main" val="10000"/>
                  </a:ext>
                </a:extLst>
              </a:tr>
              <a:tr h="659302">
                <a:tc>
                  <a:txBody>
                    <a:bodyPr/>
                    <a:lstStyle/>
                    <a:p>
                      <a:r>
                        <a:rPr lang="en-US"/>
                        <a:t>1.</a:t>
                      </a:r>
                      <a:r>
                        <a:rPr lang="en-US" baseline="0"/>
                        <a:t> User should login as the owner and get verified.</a:t>
                      </a:r>
                      <a:endParaRPr lang="en-US"/>
                    </a:p>
                  </a:txBody>
                  <a:tcPr/>
                </a:tc>
                <a:tc>
                  <a:txBody>
                    <a:bodyPr/>
                    <a:lstStyle/>
                    <a:p>
                      <a:endParaRPr lang="en-US"/>
                    </a:p>
                  </a:txBody>
                  <a:tcPr/>
                </a:tc>
                <a:extLst>
                  <a:ext uri="{0D108BD9-81ED-4DB2-BD59-A6C34878D82A}">
                    <a16:rowId xmlns="" xmlns:a16="http://schemas.microsoft.com/office/drawing/2014/main" val="10001"/>
                  </a:ext>
                </a:extLst>
              </a:tr>
              <a:tr h="381977">
                <a:tc>
                  <a:txBody>
                    <a:bodyPr/>
                    <a:lstStyle/>
                    <a:p>
                      <a:endParaRPr lang="en-US"/>
                    </a:p>
                  </a:txBody>
                  <a:tcPr/>
                </a:tc>
                <a:tc>
                  <a:txBody>
                    <a:bodyPr/>
                    <a:lstStyle/>
                    <a:p>
                      <a:r>
                        <a:rPr lang="en-US"/>
                        <a:t>2.  System displays options. </a:t>
                      </a:r>
                    </a:p>
                  </a:txBody>
                  <a:tcPr/>
                </a:tc>
                <a:extLst>
                  <a:ext uri="{0D108BD9-81ED-4DB2-BD59-A6C34878D82A}">
                    <a16:rowId xmlns="" xmlns:a16="http://schemas.microsoft.com/office/drawing/2014/main" val="10002"/>
                  </a:ext>
                </a:extLst>
              </a:tr>
              <a:tr h="659302">
                <a:tc>
                  <a:txBody>
                    <a:bodyPr/>
                    <a:lstStyle/>
                    <a:p>
                      <a:r>
                        <a:rPr lang="en-US"/>
                        <a:t>3. User can</a:t>
                      </a:r>
                      <a:r>
                        <a:rPr lang="en-US" baseline="0"/>
                        <a:t> check profit, update pricelist and etc.</a:t>
                      </a:r>
                      <a:endParaRPr lang="en-US"/>
                    </a:p>
                  </a:txBody>
                  <a:tcPr/>
                </a:tc>
                <a:tc>
                  <a:txBody>
                    <a:bodyPr/>
                    <a:lstStyle/>
                    <a:p>
                      <a:endParaRPr lang="en-US"/>
                    </a:p>
                  </a:txBody>
                  <a:tcPr/>
                </a:tc>
                <a:extLst>
                  <a:ext uri="{0D108BD9-81ED-4DB2-BD59-A6C34878D82A}">
                    <a16:rowId xmlns="" xmlns:a16="http://schemas.microsoft.com/office/drawing/2014/main" val="10003"/>
                  </a:ext>
                </a:extLst>
              </a:tr>
              <a:tr h="659302">
                <a:tc>
                  <a:txBody>
                    <a:bodyPr/>
                    <a:lstStyle/>
                    <a:p>
                      <a:endParaRPr lang="en-US"/>
                    </a:p>
                  </a:txBody>
                  <a:tcPr/>
                </a:tc>
                <a:tc>
                  <a:txBody>
                    <a:bodyPr/>
                    <a:lstStyle/>
                    <a:p>
                      <a:r>
                        <a:rPr lang="en-US"/>
                        <a:t>4.</a:t>
                      </a:r>
                      <a:r>
                        <a:rPr lang="en-US" baseline="0"/>
                        <a:t> System makes necessary changes and saves.</a:t>
                      </a:r>
                      <a:endParaRPr lang="en-US"/>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3731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411" y="280086"/>
            <a:ext cx="8369642" cy="3693319"/>
          </a:xfrm>
          <a:prstGeom prst="rect">
            <a:avLst/>
          </a:prstGeom>
          <a:noFill/>
        </p:spPr>
        <p:txBody>
          <a:bodyPr wrap="square" rtlCol="0">
            <a:spAutoFit/>
          </a:bodyPr>
          <a:lstStyle/>
          <a:p>
            <a:r>
              <a:rPr lang="en-US"/>
              <a:t>USE CASE : UC_06</a:t>
            </a:r>
          </a:p>
          <a:p>
            <a:endParaRPr lang="en-US"/>
          </a:p>
          <a:p>
            <a:r>
              <a:rPr lang="en-US"/>
              <a:t>Name : Admin Options.</a:t>
            </a:r>
          </a:p>
          <a:p>
            <a:endParaRPr lang="en-US"/>
          </a:p>
          <a:p>
            <a:r>
              <a:rPr lang="en-US"/>
              <a:t>Actor : Admin.</a:t>
            </a:r>
          </a:p>
          <a:p>
            <a:endParaRPr lang="en-US"/>
          </a:p>
          <a:p>
            <a:r>
              <a:rPr lang="en-US"/>
              <a:t>Description : Admin can modify users, reset and can set the security codes.</a:t>
            </a:r>
          </a:p>
          <a:p>
            <a:endParaRPr lang="en-US"/>
          </a:p>
          <a:p>
            <a:r>
              <a:rPr lang="en-US"/>
              <a:t>Preconditions : User should login and verified.</a:t>
            </a:r>
          </a:p>
          <a:p>
            <a:endParaRPr lang="en-US"/>
          </a:p>
          <a:p>
            <a:r>
              <a:rPr lang="en-US"/>
              <a:t>Post conditions : No post conditions required. </a:t>
            </a:r>
          </a:p>
          <a:p>
            <a:endParaRPr lang="en-US"/>
          </a:p>
          <a:p>
            <a:r>
              <a:rPr lang="en-US"/>
              <a:t>Main flow :  </a:t>
            </a:r>
          </a:p>
        </p:txBody>
      </p:sp>
      <p:graphicFrame>
        <p:nvGraphicFramePr>
          <p:cNvPr id="3" name="Table 2"/>
          <p:cNvGraphicFramePr>
            <a:graphicFrameLocks noGrp="1"/>
          </p:cNvGraphicFramePr>
          <p:nvPr>
            <p:extLst>
              <p:ext uri="{D42A27DB-BD31-4B8C-83A1-F6EECF244321}">
                <p14:modId xmlns:p14="http://schemas.microsoft.com/office/powerpoint/2010/main" val="2034540616"/>
              </p:ext>
            </p:extLst>
          </p:nvPr>
        </p:nvGraphicFramePr>
        <p:xfrm>
          <a:off x="568411" y="4105417"/>
          <a:ext cx="8369642" cy="2285268"/>
        </p:xfrm>
        <a:graphic>
          <a:graphicData uri="http://schemas.openxmlformats.org/drawingml/2006/table">
            <a:tbl>
              <a:tblPr firstRow="1" bandRow="1">
                <a:tableStyleId>{5C22544A-7EE6-4342-B048-85BDC9FD1C3A}</a:tableStyleId>
              </a:tblPr>
              <a:tblGrid>
                <a:gridCol w="4184821">
                  <a:extLst>
                    <a:ext uri="{9D8B030D-6E8A-4147-A177-3AD203B41FA5}">
                      <a16:colId xmlns="" xmlns:a16="http://schemas.microsoft.com/office/drawing/2014/main" val="20000"/>
                    </a:ext>
                  </a:extLst>
                </a:gridCol>
                <a:gridCol w="4184821">
                  <a:extLst>
                    <a:ext uri="{9D8B030D-6E8A-4147-A177-3AD203B41FA5}">
                      <a16:colId xmlns="" xmlns:a16="http://schemas.microsoft.com/office/drawing/2014/main" val="20001"/>
                    </a:ext>
                  </a:extLst>
                </a:gridCol>
              </a:tblGrid>
              <a:tr h="411297">
                <a:tc>
                  <a:txBody>
                    <a:bodyPr/>
                    <a:lstStyle/>
                    <a:p>
                      <a:r>
                        <a:rPr lang="en-US"/>
                        <a:t>                          USER</a:t>
                      </a:r>
                    </a:p>
                  </a:txBody>
                  <a:tcPr/>
                </a:tc>
                <a:tc>
                  <a:txBody>
                    <a:bodyPr/>
                    <a:lstStyle/>
                    <a:p>
                      <a:r>
                        <a:rPr lang="en-US"/>
                        <a:t>               SYSTEM</a:t>
                      </a:r>
                    </a:p>
                  </a:txBody>
                  <a:tcPr/>
                </a:tc>
                <a:extLst>
                  <a:ext uri="{0D108BD9-81ED-4DB2-BD59-A6C34878D82A}">
                    <a16:rowId xmlns="" xmlns:a16="http://schemas.microsoft.com/office/drawing/2014/main" val="10000"/>
                  </a:ext>
                </a:extLst>
              </a:tr>
              <a:tr h="411297">
                <a:tc>
                  <a:txBody>
                    <a:bodyPr/>
                    <a:lstStyle/>
                    <a:p>
                      <a:r>
                        <a:rPr lang="en-US"/>
                        <a:t>1. User</a:t>
                      </a:r>
                      <a:r>
                        <a:rPr lang="en-US" baseline="0"/>
                        <a:t> logins as admin.</a:t>
                      </a:r>
                      <a:endParaRPr lang="en-US"/>
                    </a:p>
                  </a:txBody>
                  <a:tcPr/>
                </a:tc>
                <a:tc>
                  <a:txBody>
                    <a:bodyPr/>
                    <a:lstStyle/>
                    <a:p>
                      <a:endParaRPr lang="en-US"/>
                    </a:p>
                  </a:txBody>
                  <a:tcPr/>
                </a:tc>
                <a:extLst>
                  <a:ext uri="{0D108BD9-81ED-4DB2-BD59-A6C34878D82A}">
                    <a16:rowId xmlns="" xmlns:a16="http://schemas.microsoft.com/office/drawing/2014/main" val="10001"/>
                  </a:ext>
                </a:extLst>
              </a:tr>
              <a:tr h="411297">
                <a:tc>
                  <a:txBody>
                    <a:bodyPr/>
                    <a:lstStyle/>
                    <a:p>
                      <a:endParaRPr lang="en-US"/>
                    </a:p>
                  </a:txBody>
                  <a:tcPr/>
                </a:tc>
                <a:tc>
                  <a:txBody>
                    <a:bodyPr/>
                    <a:lstStyle/>
                    <a:p>
                      <a:r>
                        <a:rPr lang="en-US"/>
                        <a:t>2. Displays options as modify users, security codes, reset</a:t>
                      </a:r>
                      <a:r>
                        <a:rPr lang="en-US" baseline="0"/>
                        <a:t> options.</a:t>
                      </a:r>
                      <a:endParaRPr lang="en-US"/>
                    </a:p>
                  </a:txBody>
                  <a:tcPr/>
                </a:tc>
                <a:extLst>
                  <a:ext uri="{0D108BD9-81ED-4DB2-BD59-A6C34878D82A}">
                    <a16:rowId xmlns="" xmlns:a16="http://schemas.microsoft.com/office/drawing/2014/main" val="10002"/>
                  </a:ext>
                </a:extLst>
              </a:tr>
              <a:tr h="411297">
                <a:tc>
                  <a:txBody>
                    <a:bodyPr/>
                    <a:lstStyle/>
                    <a:p>
                      <a:r>
                        <a:rPr lang="en-US"/>
                        <a:t>3. Admin makes necessary changes.</a:t>
                      </a:r>
                    </a:p>
                  </a:txBody>
                  <a:tcPr/>
                </a:tc>
                <a:tc>
                  <a:txBody>
                    <a:bodyPr/>
                    <a:lstStyle/>
                    <a:p>
                      <a:endParaRPr lang="en-US"/>
                    </a:p>
                  </a:txBody>
                  <a:tcPr/>
                </a:tc>
                <a:extLst>
                  <a:ext uri="{0D108BD9-81ED-4DB2-BD59-A6C34878D82A}">
                    <a16:rowId xmlns="" xmlns:a16="http://schemas.microsoft.com/office/drawing/2014/main" val="10003"/>
                  </a:ext>
                </a:extLst>
              </a:tr>
              <a:tr h="411297">
                <a:tc>
                  <a:txBody>
                    <a:bodyPr/>
                    <a:lstStyle/>
                    <a:p>
                      <a:endParaRPr lang="en-US"/>
                    </a:p>
                  </a:txBody>
                  <a:tcPr/>
                </a:tc>
                <a:tc>
                  <a:txBody>
                    <a:bodyPr/>
                    <a:lstStyle/>
                    <a:p>
                      <a:r>
                        <a:rPr lang="en-US"/>
                        <a:t>4. System</a:t>
                      </a:r>
                      <a:r>
                        <a:rPr lang="en-US" baseline="0"/>
                        <a:t> saves the dates.</a:t>
                      </a:r>
                      <a:endParaRPr lang="en-US"/>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951176006"/>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B3A21"/>
      </a:dk2>
      <a:lt2>
        <a:srgbClr val="E2E7E8"/>
      </a:lt2>
      <a:accent1>
        <a:srgbClr val="C1988C"/>
      </a:accent1>
      <a:accent2>
        <a:srgbClr val="B6A17C"/>
      </a:accent2>
      <a:accent3>
        <a:srgbClr val="A4A67E"/>
      </a:accent3>
      <a:accent4>
        <a:srgbClr val="90A974"/>
      </a:accent4>
      <a:accent5>
        <a:srgbClr val="86AB81"/>
      </a:accent5>
      <a:accent6>
        <a:srgbClr val="77AF88"/>
      </a:accent6>
      <a:hlink>
        <a:srgbClr val="5C8A98"/>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596</Words>
  <Application>Microsoft Office PowerPoint</Application>
  <PresentationFormat>Widescreen</PresentationFormat>
  <Paragraphs>164</Paragraphs>
  <Slides>18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Avenir Next LT Pro</vt:lpstr>
      <vt:lpstr>Calibri</vt:lpstr>
      <vt:lpstr>Calibri Light</vt:lpstr>
      <vt:lpstr>Times New Roman</vt:lpstr>
      <vt:lpstr>AccentBoxVTI</vt:lpstr>
      <vt:lpstr>Office Theme</vt:lpstr>
      <vt:lpstr>USE CASE DESCRIPTION</vt:lpstr>
      <vt:lpstr>USECASE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28</cp:revision>
  <dcterms:created xsi:type="dcterms:W3CDTF">2020-11-08T03:01:15Z</dcterms:created>
  <dcterms:modified xsi:type="dcterms:W3CDTF">2020-12-23T08:07:40Z</dcterms:modified>
</cp:coreProperties>
</file>