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0" r:id="rId4"/>
    <p:sldId id="259"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109" d="100"/>
          <a:sy n="109" d="100"/>
        </p:scale>
        <p:origin x="-630" y="-19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C7DB06-B56E-73BE-2FCD-7D8894F026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ECC8372-AD1C-D2D4-1FAC-33BF2158B9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903F960-4151-F7F8-9BA8-808E5B0F3809}"/>
              </a:ext>
            </a:extLst>
          </p:cNvPr>
          <p:cNvSpPr>
            <a:spLocks noGrp="1"/>
          </p:cNvSpPr>
          <p:nvPr>
            <p:ph type="dt" sz="half" idx="10"/>
          </p:nvPr>
        </p:nvSpPr>
        <p:spPr/>
        <p:txBody>
          <a:bodyPr/>
          <a:lstStyle/>
          <a:p>
            <a:fld id="{FBCA6A8B-2EB5-4B8F-AB98-E1FC3FA190F9}" type="datetimeFigureOut">
              <a:rPr lang="en-IN" smtClean="0"/>
              <a:pPr/>
              <a:t>16-12-2024</a:t>
            </a:fld>
            <a:endParaRPr lang="en-IN"/>
          </a:p>
        </p:txBody>
      </p:sp>
      <p:sp>
        <p:nvSpPr>
          <p:cNvPr id="5" name="Footer Placeholder 4">
            <a:extLst>
              <a:ext uri="{FF2B5EF4-FFF2-40B4-BE49-F238E27FC236}">
                <a16:creationId xmlns:a16="http://schemas.microsoft.com/office/drawing/2014/main" xmlns="" id="{B82FC435-5942-0182-8C6B-D9C9DAE071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F6C36E9-4888-A528-52E4-348720FD76E5}"/>
              </a:ext>
            </a:extLst>
          </p:cNvPr>
          <p:cNvSpPr>
            <a:spLocks noGrp="1"/>
          </p:cNvSpPr>
          <p:nvPr>
            <p:ph type="sldNum" sz="quarter" idx="12"/>
          </p:nvPr>
        </p:nvSpPr>
        <p:spPr/>
        <p:txBody>
          <a:bodyPr/>
          <a:lstStyle/>
          <a:p>
            <a:fld id="{5502E2CF-800E-4434-A77D-5A0979FC9510}" type="slidenum">
              <a:rPr lang="en-IN" smtClean="0"/>
              <a:pPr/>
              <a:t>‹#›</a:t>
            </a:fld>
            <a:endParaRPr lang="en-IN"/>
          </a:p>
        </p:txBody>
      </p:sp>
    </p:spTree>
    <p:extLst>
      <p:ext uri="{BB962C8B-B14F-4D97-AF65-F5344CB8AC3E}">
        <p14:creationId xmlns:p14="http://schemas.microsoft.com/office/powerpoint/2010/main" xmlns="" val="22851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6D564-7D2D-2D5E-041B-2FE375EB4D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BEA24B1-284D-935B-0F37-6BF057A577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DD327C-DB1C-789E-8797-8448F5C6CED8}"/>
              </a:ext>
            </a:extLst>
          </p:cNvPr>
          <p:cNvSpPr>
            <a:spLocks noGrp="1"/>
          </p:cNvSpPr>
          <p:nvPr>
            <p:ph type="dt" sz="half" idx="10"/>
          </p:nvPr>
        </p:nvSpPr>
        <p:spPr/>
        <p:txBody>
          <a:bodyPr/>
          <a:lstStyle/>
          <a:p>
            <a:fld id="{FBCA6A8B-2EB5-4B8F-AB98-E1FC3FA190F9}" type="datetimeFigureOut">
              <a:rPr lang="en-IN" smtClean="0"/>
              <a:pPr/>
              <a:t>16-12-2024</a:t>
            </a:fld>
            <a:endParaRPr lang="en-IN"/>
          </a:p>
        </p:txBody>
      </p:sp>
      <p:sp>
        <p:nvSpPr>
          <p:cNvPr id="5" name="Footer Placeholder 4">
            <a:extLst>
              <a:ext uri="{FF2B5EF4-FFF2-40B4-BE49-F238E27FC236}">
                <a16:creationId xmlns:a16="http://schemas.microsoft.com/office/drawing/2014/main" xmlns="" id="{8D76A13C-A842-58D5-D911-1A194107F3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45972D2-A6B4-D3B5-8F9E-1A5904E163F0}"/>
              </a:ext>
            </a:extLst>
          </p:cNvPr>
          <p:cNvSpPr>
            <a:spLocks noGrp="1"/>
          </p:cNvSpPr>
          <p:nvPr>
            <p:ph type="sldNum" sz="quarter" idx="12"/>
          </p:nvPr>
        </p:nvSpPr>
        <p:spPr/>
        <p:txBody>
          <a:bodyPr/>
          <a:lstStyle/>
          <a:p>
            <a:fld id="{5502E2CF-800E-4434-A77D-5A0979FC9510}" type="slidenum">
              <a:rPr lang="en-IN" smtClean="0"/>
              <a:pPr/>
              <a:t>‹#›</a:t>
            </a:fld>
            <a:endParaRPr lang="en-IN"/>
          </a:p>
        </p:txBody>
      </p:sp>
    </p:spTree>
    <p:extLst>
      <p:ext uri="{BB962C8B-B14F-4D97-AF65-F5344CB8AC3E}">
        <p14:creationId xmlns:p14="http://schemas.microsoft.com/office/powerpoint/2010/main" xmlns="" val="1065139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3CA8D13-A127-874A-2DE7-D30DE79AC9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66CD9C2-A2E4-4A65-D1C1-692114D06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BBA3E68-70D1-2864-143D-97EE481839DF}"/>
              </a:ext>
            </a:extLst>
          </p:cNvPr>
          <p:cNvSpPr>
            <a:spLocks noGrp="1"/>
          </p:cNvSpPr>
          <p:nvPr>
            <p:ph type="dt" sz="half" idx="10"/>
          </p:nvPr>
        </p:nvSpPr>
        <p:spPr/>
        <p:txBody>
          <a:bodyPr/>
          <a:lstStyle/>
          <a:p>
            <a:fld id="{FBCA6A8B-2EB5-4B8F-AB98-E1FC3FA190F9}" type="datetimeFigureOut">
              <a:rPr lang="en-IN" smtClean="0"/>
              <a:pPr/>
              <a:t>16-12-2024</a:t>
            </a:fld>
            <a:endParaRPr lang="en-IN"/>
          </a:p>
        </p:txBody>
      </p:sp>
      <p:sp>
        <p:nvSpPr>
          <p:cNvPr id="5" name="Footer Placeholder 4">
            <a:extLst>
              <a:ext uri="{FF2B5EF4-FFF2-40B4-BE49-F238E27FC236}">
                <a16:creationId xmlns:a16="http://schemas.microsoft.com/office/drawing/2014/main" xmlns="" id="{C05F120D-1AF5-A1B3-BAAC-5218966A11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E98FE5E-A457-BE6A-0894-3455A647F427}"/>
              </a:ext>
            </a:extLst>
          </p:cNvPr>
          <p:cNvSpPr>
            <a:spLocks noGrp="1"/>
          </p:cNvSpPr>
          <p:nvPr>
            <p:ph type="sldNum" sz="quarter" idx="12"/>
          </p:nvPr>
        </p:nvSpPr>
        <p:spPr/>
        <p:txBody>
          <a:bodyPr/>
          <a:lstStyle/>
          <a:p>
            <a:fld id="{5502E2CF-800E-4434-A77D-5A0979FC9510}" type="slidenum">
              <a:rPr lang="en-IN" smtClean="0"/>
              <a:pPr/>
              <a:t>‹#›</a:t>
            </a:fld>
            <a:endParaRPr lang="en-IN"/>
          </a:p>
        </p:txBody>
      </p:sp>
    </p:spTree>
    <p:extLst>
      <p:ext uri="{BB962C8B-B14F-4D97-AF65-F5344CB8AC3E}">
        <p14:creationId xmlns:p14="http://schemas.microsoft.com/office/powerpoint/2010/main" xmlns="" val="39538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DD87D6-4963-30C6-A2FE-697E9D8299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989F65B-33D8-3E89-5C43-2720B571E8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139CFE4-C240-7759-95D5-DE25E0B6D3BE}"/>
              </a:ext>
            </a:extLst>
          </p:cNvPr>
          <p:cNvSpPr>
            <a:spLocks noGrp="1"/>
          </p:cNvSpPr>
          <p:nvPr>
            <p:ph type="dt" sz="half" idx="10"/>
          </p:nvPr>
        </p:nvSpPr>
        <p:spPr/>
        <p:txBody>
          <a:bodyPr/>
          <a:lstStyle/>
          <a:p>
            <a:fld id="{FBCA6A8B-2EB5-4B8F-AB98-E1FC3FA190F9}" type="datetimeFigureOut">
              <a:rPr lang="en-IN" smtClean="0"/>
              <a:pPr/>
              <a:t>16-12-2024</a:t>
            </a:fld>
            <a:endParaRPr lang="en-IN"/>
          </a:p>
        </p:txBody>
      </p:sp>
      <p:sp>
        <p:nvSpPr>
          <p:cNvPr id="5" name="Footer Placeholder 4">
            <a:extLst>
              <a:ext uri="{FF2B5EF4-FFF2-40B4-BE49-F238E27FC236}">
                <a16:creationId xmlns:a16="http://schemas.microsoft.com/office/drawing/2014/main" xmlns="" id="{2B96156A-FA27-B260-0537-38A5FA62E4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8097408-8469-FE81-DECD-CAD21C9B0710}"/>
              </a:ext>
            </a:extLst>
          </p:cNvPr>
          <p:cNvSpPr>
            <a:spLocks noGrp="1"/>
          </p:cNvSpPr>
          <p:nvPr>
            <p:ph type="sldNum" sz="quarter" idx="12"/>
          </p:nvPr>
        </p:nvSpPr>
        <p:spPr/>
        <p:txBody>
          <a:bodyPr/>
          <a:lstStyle/>
          <a:p>
            <a:fld id="{5502E2CF-800E-4434-A77D-5A0979FC9510}" type="slidenum">
              <a:rPr lang="en-IN" smtClean="0"/>
              <a:pPr/>
              <a:t>‹#›</a:t>
            </a:fld>
            <a:endParaRPr lang="en-IN"/>
          </a:p>
        </p:txBody>
      </p:sp>
    </p:spTree>
    <p:extLst>
      <p:ext uri="{BB962C8B-B14F-4D97-AF65-F5344CB8AC3E}">
        <p14:creationId xmlns:p14="http://schemas.microsoft.com/office/powerpoint/2010/main" xmlns="" val="3216164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EE9603-3F9A-FDD3-B667-C8E83ADF7B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044AEBA-4702-D4AD-691C-7FFB0DF5A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61520A3-9E83-D89B-185D-798E38E104B3}"/>
              </a:ext>
            </a:extLst>
          </p:cNvPr>
          <p:cNvSpPr>
            <a:spLocks noGrp="1"/>
          </p:cNvSpPr>
          <p:nvPr>
            <p:ph type="dt" sz="half" idx="10"/>
          </p:nvPr>
        </p:nvSpPr>
        <p:spPr/>
        <p:txBody>
          <a:bodyPr/>
          <a:lstStyle/>
          <a:p>
            <a:fld id="{FBCA6A8B-2EB5-4B8F-AB98-E1FC3FA190F9}" type="datetimeFigureOut">
              <a:rPr lang="en-IN" smtClean="0"/>
              <a:pPr/>
              <a:t>16-12-2024</a:t>
            </a:fld>
            <a:endParaRPr lang="en-IN"/>
          </a:p>
        </p:txBody>
      </p:sp>
      <p:sp>
        <p:nvSpPr>
          <p:cNvPr id="5" name="Footer Placeholder 4">
            <a:extLst>
              <a:ext uri="{FF2B5EF4-FFF2-40B4-BE49-F238E27FC236}">
                <a16:creationId xmlns:a16="http://schemas.microsoft.com/office/drawing/2014/main" xmlns="" id="{C38A8A2F-52A6-0289-87EC-7ECCC74162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B6C9B64-73D3-1547-33D7-D024685C748D}"/>
              </a:ext>
            </a:extLst>
          </p:cNvPr>
          <p:cNvSpPr>
            <a:spLocks noGrp="1"/>
          </p:cNvSpPr>
          <p:nvPr>
            <p:ph type="sldNum" sz="quarter" idx="12"/>
          </p:nvPr>
        </p:nvSpPr>
        <p:spPr/>
        <p:txBody>
          <a:bodyPr/>
          <a:lstStyle/>
          <a:p>
            <a:fld id="{5502E2CF-800E-4434-A77D-5A0979FC9510}" type="slidenum">
              <a:rPr lang="en-IN" smtClean="0"/>
              <a:pPr/>
              <a:t>‹#›</a:t>
            </a:fld>
            <a:endParaRPr lang="en-IN"/>
          </a:p>
        </p:txBody>
      </p:sp>
    </p:spTree>
    <p:extLst>
      <p:ext uri="{BB962C8B-B14F-4D97-AF65-F5344CB8AC3E}">
        <p14:creationId xmlns:p14="http://schemas.microsoft.com/office/powerpoint/2010/main" xmlns="" val="294022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D34B8-7195-34D3-8D05-AA1CFC5874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40C0C24-BA83-198B-35C1-27E393AC0A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2317876-6100-F866-9763-94F37E983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D2E042D-613D-80DC-E67F-61705F59B6AA}"/>
              </a:ext>
            </a:extLst>
          </p:cNvPr>
          <p:cNvSpPr>
            <a:spLocks noGrp="1"/>
          </p:cNvSpPr>
          <p:nvPr>
            <p:ph type="dt" sz="half" idx="10"/>
          </p:nvPr>
        </p:nvSpPr>
        <p:spPr/>
        <p:txBody>
          <a:bodyPr/>
          <a:lstStyle/>
          <a:p>
            <a:fld id="{FBCA6A8B-2EB5-4B8F-AB98-E1FC3FA190F9}" type="datetimeFigureOut">
              <a:rPr lang="en-IN" smtClean="0"/>
              <a:pPr/>
              <a:t>16-12-2024</a:t>
            </a:fld>
            <a:endParaRPr lang="en-IN"/>
          </a:p>
        </p:txBody>
      </p:sp>
      <p:sp>
        <p:nvSpPr>
          <p:cNvPr id="6" name="Footer Placeholder 5">
            <a:extLst>
              <a:ext uri="{FF2B5EF4-FFF2-40B4-BE49-F238E27FC236}">
                <a16:creationId xmlns:a16="http://schemas.microsoft.com/office/drawing/2014/main" xmlns="" id="{EF67529A-FB47-C99B-A09A-DC5E06B41C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6CA8E26-7502-9902-A265-BC1076732DE2}"/>
              </a:ext>
            </a:extLst>
          </p:cNvPr>
          <p:cNvSpPr>
            <a:spLocks noGrp="1"/>
          </p:cNvSpPr>
          <p:nvPr>
            <p:ph type="sldNum" sz="quarter" idx="12"/>
          </p:nvPr>
        </p:nvSpPr>
        <p:spPr/>
        <p:txBody>
          <a:bodyPr/>
          <a:lstStyle/>
          <a:p>
            <a:fld id="{5502E2CF-800E-4434-A77D-5A0979FC9510}" type="slidenum">
              <a:rPr lang="en-IN" smtClean="0"/>
              <a:pPr/>
              <a:t>‹#›</a:t>
            </a:fld>
            <a:endParaRPr lang="en-IN"/>
          </a:p>
        </p:txBody>
      </p:sp>
    </p:spTree>
    <p:extLst>
      <p:ext uri="{BB962C8B-B14F-4D97-AF65-F5344CB8AC3E}">
        <p14:creationId xmlns:p14="http://schemas.microsoft.com/office/powerpoint/2010/main" xmlns="" val="42412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89F41D-79E4-47D5-0CE8-B2A360460A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9BC7E51-33EA-2730-CE1F-1204EDE3DD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FF247EB-6AD9-91FD-AC8F-8531D69CC3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4EB217C-E2C2-00BB-BDF6-22F4A69D9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3B9C19B-8F50-7367-B9FB-B3BA28506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559C2D3-C82A-B03A-E364-22A03502793F}"/>
              </a:ext>
            </a:extLst>
          </p:cNvPr>
          <p:cNvSpPr>
            <a:spLocks noGrp="1"/>
          </p:cNvSpPr>
          <p:nvPr>
            <p:ph type="dt" sz="half" idx="10"/>
          </p:nvPr>
        </p:nvSpPr>
        <p:spPr/>
        <p:txBody>
          <a:bodyPr/>
          <a:lstStyle/>
          <a:p>
            <a:fld id="{FBCA6A8B-2EB5-4B8F-AB98-E1FC3FA190F9}" type="datetimeFigureOut">
              <a:rPr lang="en-IN" smtClean="0"/>
              <a:pPr/>
              <a:t>16-12-2024</a:t>
            </a:fld>
            <a:endParaRPr lang="en-IN"/>
          </a:p>
        </p:txBody>
      </p:sp>
      <p:sp>
        <p:nvSpPr>
          <p:cNvPr id="8" name="Footer Placeholder 7">
            <a:extLst>
              <a:ext uri="{FF2B5EF4-FFF2-40B4-BE49-F238E27FC236}">
                <a16:creationId xmlns:a16="http://schemas.microsoft.com/office/drawing/2014/main" xmlns="" id="{16024542-BAB3-F146-A347-180B98A129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B976895-C71F-B5C5-72E6-9796ABCF5FDD}"/>
              </a:ext>
            </a:extLst>
          </p:cNvPr>
          <p:cNvSpPr>
            <a:spLocks noGrp="1"/>
          </p:cNvSpPr>
          <p:nvPr>
            <p:ph type="sldNum" sz="quarter" idx="12"/>
          </p:nvPr>
        </p:nvSpPr>
        <p:spPr/>
        <p:txBody>
          <a:bodyPr/>
          <a:lstStyle/>
          <a:p>
            <a:fld id="{5502E2CF-800E-4434-A77D-5A0979FC9510}" type="slidenum">
              <a:rPr lang="en-IN" smtClean="0"/>
              <a:pPr/>
              <a:t>‹#›</a:t>
            </a:fld>
            <a:endParaRPr lang="en-IN"/>
          </a:p>
        </p:txBody>
      </p:sp>
    </p:spTree>
    <p:extLst>
      <p:ext uri="{BB962C8B-B14F-4D97-AF65-F5344CB8AC3E}">
        <p14:creationId xmlns:p14="http://schemas.microsoft.com/office/powerpoint/2010/main" xmlns="" val="103569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6FC512-74F5-1DF8-AD5E-D2B7DEA951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E06C8D0-D8D6-38C9-0840-89AA407F203B}"/>
              </a:ext>
            </a:extLst>
          </p:cNvPr>
          <p:cNvSpPr>
            <a:spLocks noGrp="1"/>
          </p:cNvSpPr>
          <p:nvPr>
            <p:ph type="dt" sz="half" idx="10"/>
          </p:nvPr>
        </p:nvSpPr>
        <p:spPr/>
        <p:txBody>
          <a:bodyPr/>
          <a:lstStyle/>
          <a:p>
            <a:fld id="{FBCA6A8B-2EB5-4B8F-AB98-E1FC3FA190F9}" type="datetimeFigureOut">
              <a:rPr lang="en-IN" smtClean="0"/>
              <a:pPr/>
              <a:t>16-12-2024</a:t>
            </a:fld>
            <a:endParaRPr lang="en-IN"/>
          </a:p>
        </p:txBody>
      </p:sp>
      <p:sp>
        <p:nvSpPr>
          <p:cNvPr id="4" name="Footer Placeholder 3">
            <a:extLst>
              <a:ext uri="{FF2B5EF4-FFF2-40B4-BE49-F238E27FC236}">
                <a16:creationId xmlns:a16="http://schemas.microsoft.com/office/drawing/2014/main" xmlns="" id="{C6DF37E7-39AD-2F03-592B-3FF9D043C1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6ABA547-20E4-A375-84AE-D8A6FED2A05E}"/>
              </a:ext>
            </a:extLst>
          </p:cNvPr>
          <p:cNvSpPr>
            <a:spLocks noGrp="1"/>
          </p:cNvSpPr>
          <p:nvPr>
            <p:ph type="sldNum" sz="quarter" idx="12"/>
          </p:nvPr>
        </p:nvSpPr>
        <p:spPr/>
        <p:txBody>
          <a:bodyPr/>
          <a:lstStyle/>
          <a:p>
            <a:fld id="{5502E2CF-800E-4434-A77D-5A0979FC9510}" type="slidenum">
              <a:rPr lang="en-IN" smtClean="0"/>
              <a:pPr/>
              <a:t>‹#›</a:t>
            </a:fld>
            <a:endParaRPr lang="en-IN"/>
          </a:p>
        </p:txBody>
      </p:sp>
    </p:spTree>
    <p:extLst>
      <p:ext uri="{BB962C8B-B14F-4D97-AF65-F5344CB8AC3E}">
        <p14:creationId xmlns:p14="http://schemas.microsoft.com/office/powerpoint/2010/main" xmlns="" val="232178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36C0953-7CE6-0CE6-FA03-2D5C92C4FDB8}"/>
              </a:ext>
            </a:extLst>
          </p:cNvPr>
          <p:cNvSpPr>
            <a:spLocks noGrp="1"/>
          </p:cNvSpPr>
          <p:nvPr>
            <p:ph type="dt" sz="half" idx="10"/>
          </p:nvPr>
        </p:nvSpPr>
        <p:spPr/>
        <p:txBody>
          <a:bodyPr/>
          <a:lstStyle/>
          <a:p>
            <a:fld id="{FBCA6A8B-2EB5-4B8F-AB98-E1FC3FA190F9}" type="datetimeFigureOut">
              <a:rPr lang="en-IN" smtClean="0"/>
              <a:pPr/>
              <a:t>16-12-2024</a:t>
            </a:fld>
            <a:endParaRPr lang="en-IN"/>
          </a:p>
        </p:txBody>
      </p:sp>
      <p:sp>
        <p:nvSpPr>
          <p:cNvPr id="3" name="Footer Placeholder 2">
            <a:extLst>
              <a:ext uri="{FF2B5EF4-FFF2-40B4-BE49-F238E27FC236}">
                <a16:creationId xmlns:a16="http://schemas.microsoft.com/office/drawing/2014/main" xmlns="" id="{5CC668EC-EEF3-6F43-601A-AF8CBE05BE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417830D-348E-4420-3141-53E7ED543ED0}"/>
              </a:ext>
            </a:extLst>
          </p:cNvPr>
          <p:cNvSpPr>
            <a:spLocks noGrp="1"/>
          </p:cNvSpPr>
          <p:nvPr>
            <p:ph type="sldNum" sz="quarter" idx="12"/>
          </p:nvPr>
        </p:nvSpPr>
        <p:spPr/>
        <p:txBody>
          <a:bodyPr/>
          <a:lstStyle/>
          <a:p>
            <a:fld id="{5502E2CF-800E-4434-A77D-5A0979FC9510}" type="slidenum">
              <a:rPr lang="en-IN" smtClean="0"/>
              <a:pPr/>
              <a:t>‹#›</a:t>
            </a:fld>
            <a:endParaRPr lang="en-IN"/>
          </a:p>
        </p:txBody>
      </p:sp>
    </p:spTree>
    <p:extLst>
      <p:ext uri="{BB962C8B-B14F-4D97-AF65-F5344CB8AC3E}">
        <p14:creationId xmlns:p14="http://schemas.microsoft.com/office/powerpoint/2010/main" xmlns="" val="142798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834F1-129F-3597-A3CC-ED4CF2A92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0F75774-B937-06C4-21B6-5653C5110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47213D2-B9ED-901E-6176-798E046F3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464F947-C8A9-FE17-7536-238EDCD00ABF}"/>
              </a:ext>
            </a:extLst>
          </p:cNvPr>
          <p:cNvSpPr>
            <a:spLocks noGrp="1"/>
          </p:cNvSpPr>
          <p:nvPr>
            <p:ph type="dt" sz="half" idx="10"/>
          </p:nvPr>
        </p:nvSpPr>
        <p:spPr/>
        <p:txBody>
          <a:bodyPr/>
          <a:lstStyle/>
          <a:p>
            <a:fld id="{FBCA6A8B-2EB5-4B8F-AB98-E1FC3FA190F9}" type="datetimeFigureOut">
              <a:rPr lang="en-IN" smtClean="0"/>
              <a:pPr/>
              <a:t>16-12-2024</a:t>
            </a:fld>
            <a:endParaRPr lang="en-IN"/>
          </a:p>
        </p:txBody>
      </p:sp>
      <p:sp>
        <p:nvSpPr>
          <p:cNvPr id="6" name="Footer Placeholder 5">
            <a:extLst>
              <a:ext uri="{FF2B5EF4-FFF2-40B4-BE49-F238E27FC236}">
                <a16:creationId xmlns:a16="http://schemas.microsoft.com/office/drawing/2014/main" xmlns="" id="{1E273738-C333-7DFB-EAAB-53FBAE9B11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19E4C09-655D-A471-BBE6-09CBB2457AFE}"/>
              </a:ext>
            </a:extLst>
          </p:cNvPr>
          <p:cNvSpPr>
            <a:spLocks noGrp="1"/>
          </p:cNvSpPr>
          <p:nvPr>
            <p:ph type="sldNum" sz="quarter" idx="12"/>
          </p:nvPr>
        </p:nvSpPr>
        <p:spPr/>
        <p:txBody>
          <a:bodyPr/>
          <a:lstStyle/>
          <a:p>
            <a:fld id="{5502E2CF-800E-4434-A77D-5A0979FC9510}" type="slidenum">
              <a:rPr lang="en-IN" smtClean="0"/>
              <a:pPr/>
              <a:t>‹#›</a:t>
            </a:fld>
            <a:endParaRPr lang="en-IN"/>
          </a:p>
        </p:txBody>
      </p:sp>
    </p:spTree>
    <p:extLst>
      <p:ext uri="{BB962C8B-B14F-4D97-AF65-F5344CB8AC3E}">
        <p14:creationId xmlns:p14="http://schemas.microsoft.com/office/powerpoint/2010/main" xmlns="" val="116648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9D605-98A9-0E8F-0D40-1612B3AD1C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098FAF7-25CF-1B53-959B-DFFE6C481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7DFE8A2-FE49-237D-2A3E-F2383BAC4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9130498-4E77-8188-67B5-95A78FDC825A}"/>
              </a:ext>
            </a:extLst>
          </p:cNvPr>
          <p:cNvSpPr>
            <a:spLocks noGrp="1"/>
          </p:cNvSpPr>
          <p:nvPr>
            <p:ph type="dt" sz="half" idx="10"/>
          </p:nvPr>
        </p:nvSpPr>
        <p:spPr/>
        <p:txBody>
          <a:bodyPr/>
          <a:lstStyle/>
          <a:p>
            <a:fld id="{FBCA6A8B-2EB5-4B8F-AB98-E1FC3FA190F9}" type="datetimeFigureOut">
              <a:rPr lang="en-IN" smtClean="0"/>
              <a:pPr/>
              <a:t>16-12-2024</a:t>
            </a:fld>
            <a:endParaRPr lang="en-IN"/>
          </a:p>
        </p:txBody>
      </p:sp>
      <p:sp>
        <p:nvSpPr>
          <p:cNvPr id="6" name="Footer Placeholder 5">
            <a:extLst>
              <a:ext uri="{FF2B5EF4-FFF2-40B4-BE49-F238E27FC236}">
                <a16:creationId xmlns:a16="http://schemas.microsoft.com/office/drawing/2014/main" xmlns="" id="{5C8EAEE9-2A76-6B04-551F-79740F3419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C9BB69A-CA06-F2E1-4F98-9244BA280075}"/>
              </a:ext>
            </a:extLst>
          </p:cNvPr>
          <p:cNvSpPr>
            <a:spLocks noGrp="1"/>
          </p:cNvSpPr>
          <p:nvPr>
            <p:ph type="sldNum" sz="quarter" idx="12"/>
          </p:nvPr>
        </p:nvSpPr>
        <p:spPr/>
        <p:txBody>
          <a:bodyPr/>
          <a:lstStyle/>
          <a:p>
            <a:fld id="{5502E2CF-800E-4434-A77D-5A0979FC9510}" type="slidenum">
              <a:rPr lang="en-IN" smtClean="0"/>
              <a:pPr/>
              <a:t>‹#›</a:t>
            </a:fld>
            <a:endParaRPr lang="en-IN"/>
          </a:p>
        </p:txBody>
      </p:sp>
    </p:spTree>
    <p:extLst>
      <p:ext uri="{BB962C8B-B14F-4D97-AF65-F5344CB8AC3E}">
        <p14:creationId xmlns:p14="http://schemas.microsoft.com/office/powerpoint/2010/main" xmlns="" val="50344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6656C96-B99B-7C4E-36BF-4A0E6A3D67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18429B9-79DE-24E0-8D8B-03DC03726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1CB81AC-A290-959A-AA1A-1F18AE25D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A6A8B-2EB5-4B8F-AB98-E1FC3FA190F9}" type="datetimeFigureOut">
              <a:rPr lang="en-IN" smtClean="0"/>
              <a:pPr/>
              <a:t>16-12-2024</a:t>
            </a:fld>
            <a:endParaRPr lang="en-IN"/>
          </a:p>
        </p:txBody>
      </p:sp>
      <p:sp>
        <p:nvSpPr>
          <p:cNvPr id="5" name="Footer Placeholder 4">
            <a:extLst>
              <a:ext uri="{FF2B5EF4-FFF2-40B4-BE49-F238E27FC236}">
                <a16:creationId xmlns:a16="http://schemas.microsoft.com/office/drawing/2014/main" xmlns="" id="{ABA02A99-225C-1A77-09E5-E91047823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0600030-B10D-EFE8-A61B-2A91FCA988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2E2CF-800E-4434-A77D-5A0979FC9510}" type="slidenum">
              <a:rPr lang="en-IN" smtClean="0"/>
              <a:pPr/>
              <a:t>‹#›</a:t>
            </a:fld>
            <a:endParaRPr lang="en-IN"/>
          </a:p>
        </p:txBody>
      </p:sp>
    </p:spTree>
    <p:extLst>
      <p:ext uri="{BB962C8B-B14F-4D97-AF65-F5344CB8AC3E}">
        <p14:creationId xmlns:p14="http://schemas.microsoft.com/office/powerpoint/2010/main" xmlns="" val="3265853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3775" y="984624"/>
            <a:ext cx="9296400" cy="1075577"/>
          </a:xfrm>
        </p:spPr>
        <p:txBody>
          <a:bodyPr>
            <a:noAutofit/>
          </a:bodyPr>
          <a:lstStyle/>
          <a:p>
            <a:r>
              <a:rPr lang="en-US" sz="3600" dirty="0">
                <a:latin typeface="Times New Roman" pitchFamily="18" charset="0"/>
                <a:cs typeface="Times New Roman" pitchFamily="18" charset="0"/>
              </a:rPr>
              <a:t>MANAKULA VINAYAGAR INSTITUTE OF TECHNOLOGY</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PUDUCHERRY-605107</a:t>
            </a:r>
            <a:br>
              <a:rPr lang="en-US" sz="3600" dirty="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1901825" y="1737376"/>
            <a:ext cx="7636182" cy="4378288"/>
          </a:xfrm>
        </p:spPr>
        <p:txBody>
          <a:bodyPr>
            <a:noAutofit/>
          </a:bodyPr>
          <a:lstStyle/>
          <a:p>
            <a:r>
              <a:rPr lang="en-US" sz="2800" b="1" dirty="0">
                <a:latin typeface="Times New Roman" pitchFamily="18" charset="0"/>
                <a:cs typeface="Times New Roman" pitchFamily="18" charset="0"/>
              </a:rPr>
              <a:t> IOT BASED SMART FARMING SYSTEM  </a:t>
            </a:r>
          </a:p>
          <a:p>
            <a:r>
              <a:rPr lang="en-US" sz="2000" b="1" dirty="0" err="1" smtClean="0">
                <a:latin typeface="Times New Roman" pitchFamily="18" charset="0"/>
                <a:cs typeface="Times New Roman" pitchFamily="18" charset="0"/>
              </a:rPr>
              <a:t>B.Tech</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CSE(ICB)</a:t>
            </a: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Presented </a:t>
            </a:r>
            <a:r>
              <a:rPr lang="en-US" sz="2000" b="1" dirty="0" smtClean="0">
                <a:latin typeface="Times New Roman" pitchFamily="18" charset="0"/>
                <a:cs typeface="Times New Roman" pitchFamily="18" charset="0"/>
              </a:rPr>
              <a:t>by</a:t>
            </a:r>
          </a:p>
          <a:p>
            <a:r>
              <a:rPr lang="en-US" sz="2000" b="1" dirty="0" smtClean="0">
                <a:latin typeface="Times New Roman" pitchFamily="18" charset="0"/>
                <a:cs typeface="Times New Roman" pitchFamily="18" charset="0"/>
              </a:rPr>
              <a:t>S.HARISH</a:t>
            </a:r>
          </a:p>
          <a:p>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S.BALAMURALIKRISHNA</a:t>
            </a:r>
          </a:p>
          <a:p>
            <a:r>
              <a:rPr lang="en-US" sz="2000" b="1" dirty="0" smtClean="0">
                <a:latin typeface="Times New Roman" pitchFamily="18" charset="0"/>
                <a:cs typeface="Times New Roman" pitchFamily="18" charset="0"/>
              </a:rPr>
              <a:t>S.PRIYADARSHAN</a:t>
            </a:r>
            <a:endParaRPr lang="en-US" sz="2000" b="1"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Project guide</a:t>
            </a: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MR.PALANIVEL</a:t>
            </a:r>
            <a:endParaRPr lang="en-US" sz="2000"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sp>
        <p:nvSpPr>
          <p:cNvPr id="4" name="AutoShape 2" descr="Puducherry Technological University"/>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FB7B4474-93B4-4F94-83A2-444ED447641C}" type="slidenum">
              <a:rPr lang="en-US" smtClean="0"/>
              <a:pPr/>
              <a:t>1</a:t>
            </a:fld>
            <a:endParaRPr lang="en-US"/>
          </a:p>
        </p:txBody>
      </p:sp>
    </p:spTree>
    <p:extLst>
      <p:ext uri="{BB962C8B-B14F-4D97-AF65-F5344CB8AC3E}">
        <p14:creationId xmlns:p14="http://schemas.microsoft.com/office/powerpoint/2010/main" xmlns="" val="90870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C0109-793B-124A-F2F9-3EB9876741AF}"/>
              </a:ext>
            </a:extLst>
          </p:cNvPr>
          <p:cNvSpPr>
            <a:spLocks noGrp="1"/>
          </p:cNvSpPr>
          <p:nvPr>
            <p:ph type="title"/>
          </p:nvPr>
        </p:nvSpPr>
        <p:spPr>
          <a:xfrm>
            <a:off x="838200" y="365125"/>
            <a:ext cx="10515600" cy="785249"/>
          </a:xfrm>
        </p:spPr>
        <p:txBody>
          <a:bodyPr>
            <a:normAutofit/>
          </a:bodyPr>
          <a:lstStyle/>
          <a:p>
            <a:pPr algn="ctr"/>
            <a:r>
              <a:rPr lang="en-IN" sz="3600" b="1" dirty="0">
                <a:latin typeface="Times New Roman" panose="02020603050405020304" pitchFamily="18" charset="0"/>
                <a:cs typeface="Times New Roman" panose="02020603050405020304" pitchFamily="18" charset="0"/>
              </a:rPr>
              <a:t>WIFI MODULE-ESP 8266</a:t>
            </a:r>
          </a:p>
        </p:txBody>
      </p:sp>
      <p:sp>
        <p:nvSpPr>
          <p:cNvPr id="3" name="Content Placeholder 2">
            <a:extLst>
              <a:ext uri="{FF2B5EF4-FFF2-40B4-BE49-F238E27FC236}">
                <a16:creationId xmlns:a16="http://schemas.microsoft.com/office/drawing/2014/main" xmlns="" id="{E9432C98-082A-F7D5-D34D-386A5CD5EE4C}"/>
              </a:ext>
            </a:extLst>
          </p:cNvPr>
          <p:cNvSpPr>
            <a:spLocks noGrp="1"/>
          </p:cNvSpPr>
          <p:nvPr>
            <p:ph idx="1"/>
          </p:nvPr>
        </p:nvSpPr>
        <p:spPr>
          <a:xfrm>
            <a:off x="838200" y="1406013"/>
            <a:ext cx="10515600" cy="4770950"/>
          </a:xfrm>
        </p:spPr>
        <p:txBody>
          <a:bodyPr/>
          <a:lstStyle/>
          <a:p>
            <a:pPr algn="just"/>
            <a:r>
              <a:rPr lang="en-IN" dirty="0">
                <a:latin typeface="Times New Roman" panose="02020603050405020304" pitchFamily="18" charset="0"/>
                <a:cs typeface="Times New Roman" panose="02020603050405020304" pitchFamily="18" charset="0"/>
              </a:rPr>
              <a:t>ESP8266 Wi-Fi Module is SOC with TCP/IP protocol stack integrated which facilitates any microcontroller to access Wi-Fi network. ESP8266 module is cost effective module and supports APSD for VOIP Applications and Bluetooth co-existence interfaces. </a:t>
            </a:r>
          </a:p>
          <a:p>
            <a:pPr algn="just"/>
            <a:r>
              <a:rPr lang="en-IN" dirty="0">
                <a:latin typeface="Times New Roman" panose="02020603050405020304" pitchFamily="18" charset="0"/>
                <a:cs typeface="Times New Roman" panose="02020603050405020304" pitchFamily="18" charset="0"/>
              </a:rPr>
              <a:t>Technical Specifications: 802.11b/g/n; Wi-Fi Direct, 1MB Flash Memory, SDIO 1.1/2.0, SPI, UART, Standby Power Consumption of &lt;1.0mW.</a:t>
            </a:r>
          </a:p>
          <a:p>
            <a:endParaRPr lang="en-IN" dirty="0"/>
          </a:p>
        </p:txBody>
      </p:sp>
      <p:pic>
        <p:nvPicPr>
          <p:cNvPr id="4" name="Picture 3">
            <a:extLst>
              <a:ext uri="{FF2B5EF4-FFF2-40B4-BE49-F238E27FC236}">
                <a16:creationId xmlns:a16="http://schemas.microsoft.com/office/drawing/2014/main" xmlns="" id="{3CF35B46-C722-256B-A6B0-26D3CBB16DEC}"/>
              </a:ext>
            </a:extLst>
          </p:cNvPr>
          <p:cNvPicPr>
            <a:picLocks noChangeAspect="1"/>
          </p:cNvPicPr>
          <p:nvPr/>
        </p:nvPicPr>
        <p:blipFill>
          <a:blip r:embed="rId2"/>
          <a:stretch>
            <a:fillRect/>
          </a:stretch>
        </p:blipFill>
        <p:spPr>
          <a:xfrm>
            <a:off x="3944782" y="3791488"/>
            <a:ext cx="2670279" cy="1883827"/>
          </a:xfrm>
          <a:prstGeom prst="rect">
            <a:avLst/>
          </a:prstGeom>
        </p:spPr>
      </p:pic>
      <p:sp>
        <p:nvSpPr>
          <p:cNvPr id="5" name="TextBox 4">
            <a:extLst>
              <a:ext uri="{FF2B5EF4-FFF2-40B4-BE49-F238E27FC236}">
                <a16:creationId xmlns:a16="http://schemas.microsoft.com/office/drawing/2014/main" xmlns="" id="{602F452E-6A2F-4776-A58D-FFAC48248B51}"/>
              </a:ext>
            </a:extLst>
          </p:cNvPr>
          <p:cNvSpPr txBox="1"/>
          <p:nvPr/>
        </p:nvSpPr>
        <p:spPr>
          <a:xfrm>
            <a:off x="5240594" y="6056671"/>
            <a:ext cx="631904" cy="369332"/>
          </a:xfrm>
          <a:prstGeom prst="rect">
            <a:avLst/>
          </a:prstGeom>
          <a:noFill/>
        </p:spPr>
        <p:txBody>
          <a:bodyPr wrap="none" rtlCol="0">
            <a:spAutoFit/>
          </a:bodyPr>
          <a:lstStyle/>
          <a:p>
            <a:r>
              <a:rPr lang="en-US" dirty="0"/>
              <a:t>Fig:4</a:t>
            </a:r>
            <a:endParaRPr lang="en-IN" dirty="0"/>
          </a:p>
        </p:txBody>
      </p:sp>
    </p:spTree>
    <p:extLst>
      <p:ext uri="{BB962C8B-B14F-4D97-AF65-F5344CB8AC3E}">
        <p14:creationId xmlns:p14="http://schemas.microsoft.com/office/powerpoint/2010/main" xmlns="" val="300478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D10B01-2C58-02F2-3E67-5C5342E37410}"/>
              </a:ext>
            </a:extLst>
          </p:cNvPr>
          <p:cNvSpPr>
            <a:spLocks noGrp="1"/>
          </p:cNvSpPr>
          <p:nvPr>
            <p:ph type="title"/>
          </p:nvPr>
        </p:nvSpPr>
        <p:spPr>
          <a:xfrm>
            <a:off x="838200" y="365125"/>
            <a:ext cx="10515600" cy="470617"/>
          </a:xfrm>
        </p:spPr>
        <p:txBody>
          <a:bodyPr>
            <a:noAutofit/>
          </a:bodyPr>
          <a:lstStyle/>
          <a:p>
            <a:pPr algn="ctr"/>
            <a:r>
              <a:rPr lang="en-US" sz="3600" b="1" dirty="0">
                <a:latin typeface="Times New Roman" panose="02020603050405020304" pitchFamily="18" charset="0"/>
                <a:cs typeface="Times New Roman" panose="02020603050405020304" pitchFamily="18" charset="0"/>
              </a:rPr>
              <a:t>WATER PUMP</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23159C5-54B8-D501-EFEB-44EF3036BFC6}"/>
              </a:ext>
            </a:extLst>
          </p:cNvPr>
          <p:cNvSpPr>
            <a:spLocks noGrp="1"/>
          </p:cNvSpPr>
          <p:nvPr>
            <p:ph idx="1"/>
          </p:nvPr>
        </p:nvSpPr>
        <p:spPr>
          <a:xfrm>
            <a:off x="838200" y="1052052"/>
            <a:ext cx="10515600" cy="5565058"/>
          </a:xfrm>
        </p:spPr>
        <p:txBody>
          <a:bodyPr/>
          <a:lstStyle/>
          <a:p>
            <a:pPr algn="just"/>
            <a:r>
              <a:rPr lang="en-US" dirty="0">
                <a:latin typeface="Times New Roman" panose="02020603050405020304" pitchFamily="18" charset="0"/>
                <a:cs typeface="Times New Roman" panose="02020603050405020304" pitchFamily="18" charset="0"/>
              </a:rPr>
              <a:t>Motor drive use to the rotation directions of motors are controlled by Motor Control Pin.</a:t>
            </a:r>
          </a:p>
          <a:p>
            <a:pPr algn="just"/>
            <a:r>
              <a:rPr lang="en-US" dirty="0">
                <a:latin typeface="Times New Roman" panose="02020603050405020304" pitchFamily="18" charset="0"/>
                <a:cs typeface="Times New Roman" panose="02020603050405020304" pitchFamily="18" charset="0"/>
              </a:rPr>
              <a:t>The IN1 and IN2 are controlling Motor 1 while IN3 and IN4 are controlling Motor 2. Beside motor rotate direction, this Motor Driver Module is able to control motors' speed as well by Motor PWM Control Pin. </a:t>
            </a:r>
          </a:p>
          <a:p>
            <a:pPr algn="just"/>
            <a:r>
              <a:rPr lang="en-US" dirty="0">
                <a:latin typeface="Times New Roman" panose="02020603050405020304" pitchFamily="18" charset="0"/>
                <a:cs typeface="Times New Roman" panose="02020603050405020304" pitchFamily="18" charset="0"/>
              </a:rPr>
              <a:t>Water Pump motor is used to supply water to field.</a:t>
            </a:r>
          </a:p>
          <a:p>
            <a:endParaRPr lang="en-IN" dirty="0"/>
          </a:p>
        </p:txBody>
      </p:sp>
      <p:pic>
        <p:nvPicPr>
          <p:cNvPr id="4" name="Picture 3">
            <a:extLst>
              <a:ext uri="{FF2B5EF4-FFF2-40B4-BE49-F238E27FC236}">
                <a16:creationId xmlns:a16="http://schemas.microsoft.com/office/drawing/2014/main" xmlns="" id="{2800E1DE-8F43-E93F-C793-BA8C747899A1}"/>
              </a:ext>
            </a:extLst>
          </p:cNvPr>
          <p:cNvPicPr>
            <a:picLocks noChangeAspect="1"/>
          </p:cNvPicPr>
          <p:nvPr/>
        </p:nvPicPr>
        <p:blipFill>
          <a:blip r:embed="rId2"/>
          <a:stretch>
            <a:fillRect/>
          </a:stretch>
        </p:blipFill>
        <p:spPr>
          <a:xfrm>
            <a:off x="4218530" y="4109884"/>
            <a:ext cx="3568618" cy="1806730"/>
          </a:xfrm>
          <a:prstGeom prst="rect">
            <a:avLst/>
          </a:prstGeom>
        </p:spPr>
      </p:pic>
      <p:sp>
        <p:nvSpPr>
          <p:cNvPr id="5" name="TextBox 4">
            <a:extLst>
              <a:ext uri="{FF2B5EF4-FFF2-40B4-BE49-F238E27FC236}">
                <a16:creationId xmlns:a16="http://schemas.microsoft.com/office/drawing/2014/main" xmlns="" id="{6688E721-3A40-43F9-2E50-D0C5CE3E5C91}"/>
              </a:ext>
            </a:extLst>
          </p:cNvPr>
          <p:cNvSpPr txBox="1"/>
          <p:nvPr/>
        </p:nvSpPr>
        <p:spPr>
          <a:xfrm>
            <a:off x="5712542" y="6312310"/>
            <a:ext cx="631904" cy="369332"/>
          </a:xfrm>
          <a:prstGeom prst="rect">
            <a:avLst/>
          </a:prstGeom>
          <a:noFill/>
        </p:spPr>
        <p:txBody>
          <a:bodyPr wrap="none" rtlCol="0">
            <a:spAutoFit/>
          </a:bodyPr>
          <a:lstStyle/>
          <a:p>
            <a:r>
              <a:rPr lang="en-US" dirty="0"/>
              <a:t>Fig:5</a:t>
            </a:r>
            <a:endParaRPr lang="en-IN" dirty="0"/>
          </a:p>
        </p:txBody>
      </p:sp>
    </p:spTree>
    <p:extLst>
      <p:ext uri="{BB962C8B-B14F-4D97-AF65-F5344CB8AC3E}">
        <p14:creationId xmlns:p14="http://schemas.microsoft.com/office/powerpoint/2010/main" xmlns="" val="344910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8332D-5707-9564-1965-0FA33B6BE0EC}"/>
              </a:ext>
            </a:extLst>
          </p:cNvPr>
          <p:cNvSpPr>
            <a:spLocks noGrp="1"/>
          </p:cNvSpPr>
          <p:nvPr>
            <p:ph type="title"/>
          </p:nvPr>
        </p:nvSpPr>
        <p:spPr>
          <a:xfrm>
            <a:off x="838200" y="365126"/>
            <a:ext cx="10515600" cy="657430"/>
          </a:xfrm>
        </p:spPr>
        <p:txBody>
          <a:bodyPr>
            <a:normAutofit/>
          </a:bodyPr>
          <a:lstStyle/>
          <a:p>
            <a:pPr algn="ctr"/>
            <a:r>
              <a:rPr lang="en-IN" sz="3600" b="1" dirty="0">
                <a:latin typeface="Times New Roman" panose="02020603050405020304" pitchFamily="18" charset="0"/>
                <a:cs typeface="Times New Roman" panose="02020603050405020304" pitchFamily="18" charset="0"/>
              </a:rPr>
              <a:t>SENSORS</a:t>
            </a:r>
          </a:p>
        </p:txBody>
      </p:sp>
      <p:pic>
        <p:nvPicPr>
          <p:cNvPr id="4" name="Content Placeholder 3">
            <a:extLst>
              <a:ext uri="{FF2B5EF4-FFF2-40B4-BE49-F238E27FC236}">
                <a16:creationId xmlns:a16="http://schemas.microsoft.com/office/drawing/2014/main" xmlns="" id="{6B88C6E2-C711-4F8C-4F9F-6A4C9D23A451}"/>
              </a:ext>
            </a:extLst>
          </p:cNvPr>
          <p:cNvPicPr>
            <a:picLocks noGrp="1" noChangeAspect="1"/>
          </p:cNvPicPr>
          <p:nvPr>
            <p:ph idx="1"/>
          </p:nvPr>
        </p:nvPicPr>
        <p:blipFill>
          <a:blip r:embed="rId2"/>
          <a:stretch>
            <a:fillRect/>
          </a:stretch>
        </p:blipFill>
        <p:spPr>
          <a:xfrm>
            <a:off x="974869" y="1636407"/>
            <a:ext cx="3174343" cy="2384986"/>
          </a:xfrm>
          <a:prstGeom prst="rect">
            <a:avLst/>
          </a:prstGeom>
        </p:spPr>
      </p:pic>
      <p:pic>
        <p:nvPicPr>
          <p:cNvPr id="5" name="Picture 4">
            <a:extLst>
              <a:ext uri="{FF2B5EF4-FFF2-40B4-BE49-F238E27FC236}">
                <a16:creationId xmlns:a16="http://schemas.microsoft.com/office/drawing/2014/main" xmlns="" id="{F0B62FC5-77D4-2866-A339-F18DA182DB7E}"/>
              </a:ext>
            </a:extLst>
          </p:cNvPr>
          <p:cNvPicPr>
            <a:picLocks noChangeAspect="1"/>
          </p:cNvPicPr>
          <p:nvPr/>
        </p:nvPicPr>
        <p:blipFill>
          <a:blip r:embed="rId3"/>
          <a:stretch>
            <a:fillRect/>
          </a:stretch>
        </p:blipFill>
        <p:spPr>
          <a:xfrm>
            <a:off x="7176073" y="1678525"/>
            <a:ext cx="4041058" cy="2300749"/>
          </a:xfrm>
          <a:prstGeom prst="rect">
            <a:avLst/>
          </a:prstGeom>
        </p:spPr>
      </p:pic>
      <p:sp>
        <p:nvSpPr>
          <p:cNvPr id="6" name="TextBox 5">
            <a:extLst>
              <a:ext uri="{FF2B5EF4-FFF2-40B4-BE49-F238E27FC236}">
                <a16:creationId xmlns:a16="http://schemas.microsoft.com/office/drawing/2014/main" xmlns="" id="{EEEC9EB1-EEA4-E103-1DDF-A195DD5325CE}"/>
              </a:ext>
            </a:extLst>
          </p:cNvPr>
          <p:cNvSpPr txBox="1"/>
          <p:nvPr/>
        </p:nvSpPr>
        <p:spPr>
          <a:xfrm>
            <a:off x="974870" y="4286865"/>
            <a:ext cx="417723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Fig:6 TEMPERATURE SENSOR-DHT11</a:t>
            </a:r>
          </a:p>
        </p:txBody>
      </p:sp>
      <p:sp>
        <p:nvSpPr>
          <p:cNvPr id="7" name="TextBox 6">
            <a:extLst>
              <a:ext uri="{FF2B5EF4-FFF2-40B4-BE49-F238E27FC236}">
                <a16:creationId xmlns:a16="http://schemas.microsoft.com/office/drawing/2014/main" xmlns="" id="{0D716EE0-13CE-D1B2-A2F0-3A6886F4CC6B}"/>
              </a:ext>
            </a:extLst>
          </p:cNvPr>
          <p:cNvSpPr txBox="1"/>
          <p:nvPr/>
        </p:nvSpPr>
        <p:spPr>
          <a:xfrm>
            <a:off x="7393858" y="4265911"/>
            <a:ext cx="5025893" cy="369332"/>
          </a:xfrm>
          <a:prstGeom prst="rect">
            <a:avLst/>
          </a:prstGeom>
          <a:noFill/>
        </p:spPr>
        <p:txBody>
          <a:bodyPr wrap="square" rtlCol="0">
            <a:spAutoFit/>
          </a:bodyPr>
          <a:lstStyle/>
          <a:p>
            <a:r>
              <a:rPr lang="fr-FR" dirty="0" err="1">
                <a:latin typeface="Times New Roman" panose="02020603050405020304" pitchFamily="18" charset="0"/>
                <a:cs typeface="Times New Roman" panose="02020603050405020304" pitchFamily="18" charset="0"/>
              </a:rPr>
              <a:t>Fig</a:t>
            </a:r>
            <a:r>
              <a:rPr lang="fr-FR" dirty="0">
                <a:latin typeface="Times New Roman" panose="02020603050405020304" pitchFamily="18" charset="0"/>
                <a:cs typeface="Times New Roman" panose="02020603050405020304" pitchFamily="18" charset="0"/>
              </a:rPr>
              <a:t>: 7 SOIL MOISTURE SENSOR-FC 28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5064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25EB64-79E7-113F-FD8B-952C87D5C030}"/>
              </a:ext>
            </a:extLst>
          </p:cNvPr>
          <p:cNvSpPr>
            <a:spLocks noGrp="1"/>
          </p:cNvSpPr>
          <p:nvPr>
            <p:ph type="title"/>
          </p:nvPr>
        </p:nvSpPr>
        <p:spPr>
          <a:xfrm>
            <a:off x="838200" y="365125"/>
            <a:ext cx="10515600" cy="627933"/>
          </a:xfrm>
        </p:spPr>
        <p:txBody>
          <a:bodyPr>
            <a:normAutofit/>
          </a:bodyPr>
          <a:lstStyle/>
          <a:p>
            <a:pPr algn="ctr"/>
            <a:r>
              <a:rPr lang="en-IN" sz="3600" b="1" dirty="0">
                <a:latin typeface="Times New Roman" panose="02020603050405020304" pitchFamily="18" charset="0"/>
                <a:cs typeface="Times New Roman" panose="02020603050405020304" pitchFamily="18" charset="0"/>
              </a:rPr>
              <a:t>POWER SUPPLY </a:t>
            </a:r>
          </a:p>
        </p:txBody>
      </p:sp>
      <p:pic>
        <p:nvPicPr>
          <p:cNvPr id="4" name="Content Placeholder 3">
            <a:extLst>
              <a:ext uri="{FF2B5EF4-FFF2-40B4-BE49-F238E27FC236}">
                <a16:creationId xmlns:a16="http://schemas.microsoft.com/office/drawing/2014/main" xmlns="" id="{25506D33-23BC-25B9-FA03-38F4320917A1}"/>
              </a:ext>
            </a:extLst>
          </p:cNvPr>
          <p:cNvPicPr>
            <a:picLocks noGrp="1" noChangeAspect="1"/>
          </p:cNvPicPr>
          <p:nvPr>
            <p:ph idx="1"/>
          </p:nvPr>
        </p:nvPicPr>
        <p:blipFill>
          <a:blip r:embed="rId2"/>
          <a:stretch>
            <a:fillRect/>
          </a:stretch>
        </p:blipFill>
        <p:spPr>
          <a:xfrm>
            <a:off x="1013250" y="1708576"/>
            <a:ext cx="3676207" cy="2397041"/>
          </a:xfrm>
          <a:prstGeom prst="rect">
            <a:avLst/>
          </a:prstGeom>
        </p:spPr>
      </p:pic>
      <p:pic>
        <p:nvPicPr>
          <p:cNvPr id="5" name="Picture 4">
            <a:extLst>
              <a:ext uri="{FF2B5EF4-FFF2-40B4-BE49-F238E27FC236}">
                <a16:creationId xmlns:a16="http://schemas.microsoft.com/office/drawing/2014/main" xmlns="" id="{8E0B072A-83B2-93C7-F697-1E3220C6E568}"/>
              </a:ext>
            </a:extLst>
          </p:cNvPr>
          <p:cNvPicPr>
            <a:picLocks noChangeAspect="1"/>
          </p:cNvPicPr>
          <p:nvPr/>
        </p:nvPicPr>
        <p:blipFill>
          <a:blip r:embed="rId3"/>
          <a:stretch>
            <a:fillRect/>
          </a:stretch>
        </p:blipFill>
        <p:spPr>
          <a:xfrm>
            <a:off x="7419590" y="1964926"/>
            <a:ext cx="3676206" cy="2207505"/>
          </a:xfrm>
          <a:prstGeom prst="rect">
            <a:avLst/>
          </a:prstGeom>
        </p:spPr>
      </p:pic>
      <p:sp>
        <p:nvSpPr>
          <p:cNvPr id="6" name="TextBox 5">
            <a:extLst>
              <a:ext uri="{FF2B5EF4-FFF2-40B4-BE49-F238E27FC236}">
                <a16:creationId xmlns:a16="http://schemas.microsoft.com/office/drawing/2014/main" xmlns="" id="{2BEF2642-CE74-D0F9-0E6E-859903ED4F86}"/>
              </a:ext>
            </a:extLst>
          </p:cNvPr>
          <p:cNvSpPr txBox="1"/>
          <p:nvPr/>
        </p:nvSpPr>
        <p:spPr>
          <a:xfrm>
            <a:off x="707580" y="4545832"/>
            <a:ext cx="3766929" cy="369332"/>
          </a:xfrm>
          <a:prstGeom prst="rect">
            <a:avLst/>
          </a:prstGeom>
          <a:noFill/>
        </p:spPr>
        <p:txBody>
          <a:bodyPr wrap="none" rtlCol="0">
            <a:spAutoFit/>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Fig:8 RECHARGEABLE BATTERY  </a:t>
            </a:r>
          </a:p>
        </p:txBody>
      </p:sp>
      <p:sp>
        <p:nvSpPr>
          <p:cNvPr id="7" name="TextBox 6">
            <a:extLst>
              <a:ext uri="{FF2B5EF4-FFF2-40B4-BE49-F238E27FC236}">
                <a16:creationId xmlns:a16="http://schemas.microsoft.com/office/drawing/2014/main" xmlns="" id="{41769962-C9BF-71BB-B0A9-067AA6D7A128}"/>
              </a:ext>
            </a:extLst>
          </p:cNvPr>
          <p:cNvSpPr txBox="1"/>
          <p:nvPr/>
        </p:nvSpPr>
        <p:spPr>
          <a:xfrm>
            <a:off x="5664948" y="4493342"/>
            <a:ext cx="6530827" cy="369332"/>
          </a:xfrm>
          <a:prstGeom prst="rect">
            <a:avLst/>
          </a:prstGeom>
          <a:noFill/>
        </p:spPr>
        <p:txBody>
          <a:bodyPr wrap="none" rtlCol="0">
            <a:spAutoFit/>
          </a:bodyPr>
          <a:lstStyle/>
          <a:p>
            <a:r>
              <a:rPr lang="en-IN" sz="1800" kern="100" dirty="0">
                <a:effectLst/>
                <a:latin typeface="Times New Roman" panose="02020603050405020304" pitchFamily="18" charset="0"/>
                <a:ea typeface="Calibri" panose="020F0502020204030204" pitchFamily="34" charset="0"/>
                <a:cs typeface="Latha" panose="020B0604020202020204" pitchFamily="34" charset="0"/>
              </a:rPr>
              <a:t>Fig:9 BATTERY CHARGING CIRCUIT WITH TRANSFORMER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xmlns="" val="1079124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4FEA7-ABB2-D93E-2BCE-4900E7C14219}"/>
              </a:ext>
            </a:extLst>
          </p:cNvPr>
          <p:cNvSpPr>
            <a:spLocks noGrp="1"/>
          </p:cNvSpPr>
          <p:nvPr>
            <p:ph type="title"/>
          </p:nvPr>
        </p:nvSpPr>
        <p:spPr>
          <a:xfrm>
            <a:off x="838200" y="365126"/>
            <a:ext cx="10515600" cy="588604"/>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CIRCUIT DESCRIPTION &amp; WORKING PRINCIPAL </a:t>
            </a:r>
          </a:p>
        </p:txBody>
      </p:sp>
      <p:sp>
        <p:nvSpPr>
          <p:cNvPr id="3" name="Content Placeholder 2">
            <a:extLst>
              <a:ext uri="{FF2B5EF4-FFF2-40B4-BE49-F238E27FC236}">
                <a16:creationId xmlns:a16="http://schemas.microsoft.com/office/drawing/2014/main" xmlns="" id="{381CB573-D8AC-8695-202F-C881177153B6}"/>
              </a:ext>
            </a:extLst>
          </p:cNvPr>
          <p:cNvSpPr>
            <a:spLocks noGrp="1"/>
          </p:cNvSpPr>
          <p:nvPr>
            <p:ph idx="1"/>
          </p:nvPr>
        </p:nvSpPr>
        <p:spPr>
          <a:xfrm>
            <a:off x="838200" y="1189703"/>
            <a:ext cx="10515600" cy="4987260"/>
          </a:xfrm>
        </p:spPr>
        <p:txBody>
          <a:bodyPr/>
          <a:lstStyle/>
          <a:p>
            <a:pPr algn="just"/>
            <a:r>
              <a:rPr lang="en-US" dirty="0"/>
              <a:t> </a:t>
            </a:r>
            <a:r>
              <a:rPr lang="en-US" dirty="0">
                <a:latin typeface="Times New Roman" panose="02020603050405020304" pitchFamily="18" charset="0"/>
                <a:cs typeface="Times New Roman" panose="02020603050405020304" pitchFamily="18" charset="0"/>
              </a:rPr>
              <a:t>In this circuit there is a programmed ARDUINO which is connected with sensors (soil moisture and temperature) and a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module. The working principal of the model based on storing data from the sensors with the help of ARDUINO and passing it to wife module.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is also charging circuit with AC/DC converter for charging battery. In the case if the battery is not charged there further an adaptor which can explicitly gives power to ARDUINO circuits.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46792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87B2A3-DDFB-319F-6363-682069D2B937}"/>
              </a:ext>
            </a:extLst>
          </p:cNvPr>
          <p:cNvSpPr>
            <a:spLocks noGrp="1"/>
          </p:cNvSpPr>
          <p:nvPr>
            <p:ph type="title"/>
          </p:nvPr>
        </p:nvSpPr>
        <p:spPr>
          <a:xfrm>
            <a:off x="206477" y="365125"/>
            <a:ext cx="11562736" cy="559107"/>
          </a:xfrm>
        </p:spPr>
        <p:txBody>
          <a:bodyPr>
            <a:noAutofit/>
          </a:bodyPr>
          <a:lstStyle/>
          <a:p>
            <a:pPr algn="ctr"/>
            <a:r>
              <a:rPr lang="en-IN" sz="3600" b="1" dirty="0">
                <a:latin typeface="Times New Roman" panose="02020603050405020304" pitchFamily="18" charset="0"/>
                <a:cs typeface="Times New Roman" panose="02020603050405020304" pitchFamily="18" charset="0"/>
              </a:rPr>
              <a:t>CIRCUIT DESCRIPTION &amp; WORKING PRINCIPAL </a:t>
            </a:r>
          </a:p>
        </p:txBody>
      </p:sp>
      <p:pic>
        <p:nvPicPr>
          <p:cNvPr id="4" name="Content Placeholder 3">
            <a:extLst>
              <a:ext uri="{FF2B5EF4-FFF2-40B4-BE49-F238E27FC236}">
                <a16:creationId xmlns:a16="http://schemas.microsoft.com/office/drawing/2014/main" xmlns="" id="{F9E6843A-CAD6-9FC2-BE7C-75883A07C5B9}"/>
              </a:ext>
            </a:extLst>
          </p:cNvPr>
          <p:cNvPicPr>
            <a:picLocks noGrp="1" noChangeAspect="1"/>
          </p:cNvPicPr>
          <p:nvPr>
            <p:ph idx="1"/>
          </p:nvPr>
        </p:nvPicPr>
        <p:blipFill>
          <a:blip r:embed="rId2"/>
          <a:stretch>
            <a:fillRect/>
          </a:stretch>
        </p:blipFill>
        <p:spPr>
          <a:xfrm>
            <a:off x="6704474" y="1700980"/>
            <a:ext cx="4671447" cy="3205316"/>
          </a:xfrm>
          <a:prstGeom prst="rect">
            <a:avLst/>
          </a:prstGeom>
        </p:spPr>
      </p:pic>
      <p:sp>
        <p:nvSpPr>
          <p:cNvPr id="6" name="TextBox 5">
            <a:extLst>
              <a:ext uri="{FF2B5EF4-FFF2-40B4-BE49-F238E27FC236}">
                <a16:creationId xmlns:a16="http://schemas.microsoft.com/office/drawing/2014/main" xmlns="" id="{A72D61B1-F471-364C-56A4-83126D363358}"/>
              </a:ext>
            </a:extLst>
          </p:cNvPr>
          <p:cNvSpPr txBox="1"/>
          <p:nvPr/>
        </p:nvSpPr>
        <p:spPr>
          <a:xfrm>
            <a:off x="2745463" y="5761703"/>
            <a:ext cx="645753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Fig:10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CIRCUIT DESCRIPTION &amp; WORKING PRINCIPAL</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A9BF6418-9B18-2751-4B09-588719E94658}"/>
              </a:ext>
            </a:extLst>
          </p:cNvPr>
          <p:cNvPicPr>
            <a:picLocks noChangeAspect="1"/>
          </p:cNvPicPr>
          <p:nvPr/>
        </p:nvPicPr>
        <p:blipFill>
          <a:blip r:embed="rId3"/>
          <a:stretch>
            <a:fillRect/>
          </a:stretch>
        </p:blipFill>
        <p:spPr>
          <a:xfrm>
            <a:off x="557883" y="1700980"/>
            <a:ext cx="5538117" cy="3205316"/>
          </a:xfrm>
          <a:prstGeom prst="rect">
            <a:avLst/>
          </a:prstGeom>
        </p:spPr>
      </p:pic>
    </p:spTree>
    <p:extLst>
      <p:ext uri="{BB962C8B-B14F-4D97-AF65-F5344CB8AC3E}">
        <p14:creationId xmlns:p14="http://schemas.microsoft.com/office/powerpoint/2010/main" xmlns="" val="2962031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02865-384B-FA14-678B-CF052614EA30}"/>
              </a:ext>
            </a:extLst>
          </p:cNvPr>
          <p:cNvSpPr>
            <a:spLocks noGrp="1"/>
          </p:cNvSpPr>
          <p:nvPr>
            <p:ph type="title"/>
          </p:nvPr>
        </p:nvSpPr>
        <p:spPr>
          <a:xfrm>
            <a:off x="838200" y="296300"/>
            <a:ext cx="10515600" cy="519778"/>
          </a:xfrm>
        </p:spPr>
        <p:txBody>
          <a:bodyPr>
            <a:noAutofit/>
          </a:bodyPr>
          <a:lstStyle/>
          <a:p>
            <a:pPr algn="ctr"/>
            <a:r>
              <a:rPr lang="en-IN" sz="3600" b="1" dirty="0">
                <a:latin typeface="Times New Roman" panose="02020603050405020304" pitchFamily="18" charset="0"/>
                <a:cs typeface="Times New Roman" panose="02020603050405020304" pitchFamily="18" charset="0"/>
              </a:rPr>
              <a:t>ALGORITHMS</a:t>
            </a:r>
          </a:p>
        </p:txBody>
      </p:sp>
      <p:sp>
        <p:nvSpPr>
          <p:cNvPr id="3" name="Content Placeholder 2">
            <a:extLst>
              <a:ext uri="{FF2B5EF4-FFF2-40B4-BE49-F238E27FC236}">
                <a16:creationId xmlns:a16="http://schemas.microsoft.com/office/drawing/2014/main" xmlns="" id="{750BE37A-4A58-A3A6-B464-B6CED58EDFF9}"/>
              </a:ext>
            </a:extLst>
          </p:cNvPr>
          <p:cNvSpPr>
            <a:spLocks noGrp="1"/>
          </p:cNvSpPr>
          <p:nvPr>
            <p:ph idx="1"/>
          </p:nvPr>
        </p:nvSpPr>
        <p:spPr>
          <a:xfrm>
            <a:off x="838199" y="1130710"/>
            <a:ext cx="10931013" cy="5046253"/>
          </a:xfrm>
        </p:spPr>
        <p:txBody>
          <a:bodyPr/>
          <a:lstStyle/>
          <a:p>
            <a:pPr marL="0" indent="0">
              <a:buNone/>
            </a:pPr>
            <a:r>
              <a:rPr lang="en-US" b="1" dirty="0">
                <a:latin typeface="Times New Roman" panose="02020603050405020304" pitchFamily="18" charset="0"/>
                <a:cs typeface="Times New Roman" panose="02020603050405020304" pitchFamily="18" charset="0"/>
              </a:rPr>
              <a:t>THE ALGORITHM OF OVERALL PROCESS: - </a:t>
            </a:r>
          </a:p>
          <a:p>
            <a:pPr algn="just"/>
            <a:r>
              <a:rPr lang="en-US" dirty="0">
                <a:latin typeface="Times New Roman" panose="02020603050405020304" pitchFamily="18" charset="0"/>
                <a:cs typeface="Times New Roman" panose="02020603050405020304" pitchFamily="18" charset="0"/>
              </a:rPr>
              <a:t>STEP 1: START THE PROCESS</a:t>
            </a:r>
          </a:p>
          <a:p>
            <a:pPr algn="just"/>
            <a:r>
              <a:rPr lang="en-US" dirty="0">
                <a:latin typeface="Times New Roman" panose="02020603050405020304" pitchFamily="18" charset="0"/>
                <a:cs typeface="Times New Roman" panose="02020603050405020304" pitchFamily="18" charset="0"/>
              </a:rPr>
              <a:t>STEP 2: CONNECTED TO BLUETOOTH </a:t>
            </a:r>
          </a:p>
          <a:p>
            <a:pPr algn="just"/>
            <a:r>
              <a:rPr lang="en-US" dirty="0">
                <a:latin typeface="Times New Roman" panose="02020603050405020304" pitchFamily="18" charset="0"/>
                <a:cs typeface="Times New Roman" panose="02020603050405020304" pitchFamily="18" charset="0"/>
              </a:rPr>
              <a:t>STEP 3: READ TEMERATURE AND HUMIDITY  </a:t>
            </a:r>
          </a:p>
          <a:p>
            <a:pPr algn="just"/>
            <a:r>
              <a:rPr lang="en-US" dirty="0">
                <a:latin typeface="Times New Roman" panose="02020603050405020304" pitchFamily="18" charset="0"/>
                <a:cs typeface="Times New Roman" panose="02020603050405020304" pitchFamily="18" charset="0"/>
              </a:rPr>
              <a:t>STEP 4: GET TEMPERATURE AND HUMIDITY VALUE S FROM ANOLOG PINS  </a:t>
            </a:r>
          </a:p>
          <a:p>
            <a:pPr algn="just"/>
            <a:r>
              <a:rPr lang="en-US" dirty="0">
                <a:latin typeface="Times New Roman" panose="02020603050405020304" pitchFamily="18" charset="0"/>
                <a:cs typeface="Times New Roman" panose="02020603050405020304" pitchFamily="18" charset="0"/>
              </a:rPr>
              <a:t>STEP 5: SEND DATA TO APPLICATION  </a:t>
            </a:r>
          </a:p>
          <a:p>
            <a:pPr algn="just"/>
            <a:r>
              <a:rPr lang="en-US" dirty="0">
                <a:latin typeface="Times New Roman" panose="02020603050405020304" pitchFamily="18" charset="0"/>
                <a:cs typeface="Times New Roman" panose="02020603050405020304" pitchFamily="18" charset="0"/>
              </a:rPr>
              <a:t>STEP 6: DELAY   TO 10 SECONDS </a:t>
            </a:r>
          </a:p>
          <a:p>
            <a:pPr algn="just"/>
            <a:r>
              <a:rPr lang="en-US" dirty="0">
                <a:latin typeface="Times New Roman" panose="02020603050405020304" pitchFamily="18" charset="0"/>
                <a:cs typeface="Times New Roman" panose="02020603050405020304" pitchFamily="18" charset="0"/>
              </a:rPr>
              <a:t>STEP 7: REPEAT   STEP 4, 5 &amp; 6 UNTIL THE PROCESS END </a:t>
            </a:r>
          </a:p>
          <a:p>
            <a:pPr algn="just"/>
            <a:r>
              <a:rPr lang="en-US" dirty="0">
                <a:latin typeface="Times New Roman" panose="02020603050405020304" pitchFamily="18" charset="0"/>
                <a:cs typeface="Times New Roman" panose="02020603050405020304" pitchFamily="18" charset="0"/>
              </a:rPr>
              <a:t>STEP 8: END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7625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F958E0-1A07-08A7-13EC-C003B17369A2}"/>
              </a:ext>
            </a:extLst>
          </p:cNvPr>
          <p:cNvSpPr>
            <a:spLocks noGrp="1"/>
          </p:cNvSpPr>
          <p:nvPr>
            <p:ph type="title"/>
          </p:nvPr>
        </p:nvSpPr>
        <p:spPr>
          <a:xfrm>
            <a:off x="838200" y="365125"/>
            <a:ext cx="10515600" cy="627933"/>
          </a:xfrm>
        </p:spPr>
        <p:txBody>
          <a:bodyPr>
            <a:normAutofit/>
          </a:bodyPr>
          <a:lstStyle/>
          <a:p>
            <a:pPr algn="ctr"/>
            <a:r>
              <a:rPr lang="en-IN" sz="3600" b="1" dirty="0">
                <a:latin typeface="Times New Roman" panose="02020603050405020304" pitchFamily="18" charset="0"/>
                <a:cs typeface="Times New Roman" panose="02020603050405020304" pitchFamily="18" charset="0"/>
              </a:rPr>
              <a:t>OUTPUT GRAPHS </a:t>
            </a:r>
          </a:p>
        </p:txBody>
      </p:sp>
      <p:pic>
        <p:nvPicPr>
          <p:cNvPr id="4" name="Content Placeholder 3">
            <a:extLst>
              <a:ext uri="{FF2B5EF4-FFF2-40B4-BE49-F238E27FC236}">
                <a16:creationId xmlns:a16="http://schemas.microsoft.com/office/drawing/2014/main" xmlns="" id="{10D7E210-96A2-F7BB-5DFE-E54B83F5B7F1}"/>
              </a:ext>
            </a:extLst>
          </p:cNvPr>
          <p:cNvPicPr>
            <a:picLocks noGrp="1" noChangeAspect="1"/>
          </p:cNvPicPr>
          <p:nvPr>
            <p:ph idx="1"/>
          </p:nvPr>
        </p:nvPicPr>
        <p:blipFill>
          <a:blip r:embed="rId2"/>
          <a:stretch>
            <a:fillRect/>
          </a:stretch>
        </p:blipFill>
        <p:spPr>
          <a:xfrm>
            <a:off x="1400380" y="1276990"/>
            <a:ext cx="3240445" cy="3633531"/>
          </a:xfrm>
          <a:prstGeom prst="rect">
            <a:avLst/>
          </a:prstGeom>
        </p:spPr>
      </p:pic>
      <p:pic>
        <p:nvPicPr>
          <p:cNvPr id="5" name="Picture 4">
            <a:extLst>
              <a:ext uri="{FF2B5EF4-FFF2-40B4-BE49-F238E27FC236}">
                <a16:creationId xmlns:a16="http://schemas.microsoft.com/office/drawing/2014/main" xmlns="" id="{B717EF2D-3228-454E-570F-C0D9D3269103}"/>
              </a:ext>
            </a:extLst>
          </p:cNvPr>
          <p:cNvPicPr>
            <a:picLocks noChangeAspect="1"/>
          </p:cNvPicPr>
          <p:nvPr/>
        </p:nvPicPr>
        <p:blipFill>
          <a:blip r:embed="rId3"/>
          <a:stretch>
            <a:fillRect/>
          </a:stretch>
        </p:blipFill>
        <p:spPr>
          <a:xfrm>
            <a:off x="7639665" y="1276990"/>
            <a:ext cx="3076826" cy="3633530"/>
          </a:xfrm>
          <a:prstGeom prst="rect">
            <a:avLst/>
          </a:prstGeom>
        </p:spPr>
      </p:pic>
      <p:sp>
        <p:nvSpPr>
          <p:cNvPr id="6" name="TextBox 5">
            <a:extLst>
              <a:ext uri="{FF2B5EF4-FFF2-40B4-BE49-F238E27FC236}">
                <a16:creationId xmlns:a16="http://schemas.microsoft.com/office/drawing/2014/main" xmlns="" id="{B48D041B-7F1C-9075-CBE6-C864FE28DFD0}"/>
              </a:ext>
            </a:extLst>
          </p:cNvPr>
          <p:cNvSpPr txBox="1"/>
          <p:nvPr/>
        </p:nvSpPr>
        <p:spPr>
          <a:xfrm>
            <a:off x="2866104" y="5257844"/>
            <a:ext cx="6459792" cy="646331"/>
          </a:xfrm>
          <a:prstGeom prst="rect">
            <a:avLst/>
          </a:prstGeom>
          <a:noFill/>
        </p:spPr>
        <p:txBody>
          <a:bodyPr wrap="square" rtlCol="0">
            <a:spAutoFit/>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Fig: 11. Live Data of Temperature with Date and Time </a:t>
            </a:r>
          </a:p>
          <a:p>
            <a:endParaRPr lang="en-IN" dirty="0"/>
          </a:p>
        </p:txBody>
      </p:sp>
    </p:spTree>
    <p:extLst>
      <p:ext uri="{BB962C8B-B14F-4D97-AF65-F5344CB8AC3E}">
        <p14:creationId xmlns:p14="http://schemas.microsoft.com/office/powerpoint/2010/main" xmlns="" val="312849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9C40BC-8BFE-0174-06DD-808EC15F858B}"/>
              </a:ext>
            </a:extLst>
          </p:cNvPr>
          <p:cNvSpPr>
            <a:spLocks noGrp="1"/>
          </p:cNvSpPr>
          <p:nvPr>
            <p:ph type="title"/>
          </p:nvPr>
        </p:nvSpPr>
        <p:spPr>
          <a:xfrm>
            <a:off x="838200" y="365126"/>
            <a:ext cx="10515600" cy="775416"/>
          </a:xfrm>
        </p:spPr>
        <p:txBody>
          <a:bodyPr>
            <a:normAutofit/>
          </a:bodyPr>
          <a:lstStyle/>
          <a:p>
            <a:pPr algn="ctr"/>
            <a:r>
              <a:rPr lang="en-IN" sz="3600" b="1" dirty="0">
                <a:latin typeface="Times New Roman" panose="02020603050405020304" pitchFamily="18" charset="0"/>
                <a:cs typeface="Times New Roman" panose="02020603050405020304" pitchFamily="18" charset="0"/>
              </a:rPr>
              <a:t>CONCLUSION</a:t>
            </a:r>
            <a:r>
              <a:rPr lang="en-IN" dirty="0"/>
              <a:t> </a:t>
            </a:r>
          </a:p>
        </p:txBody>
      </p:sp>
      <p:sp>
        <p:nvSpPr>
          <p:cNvPr id="3" name="Content Placeholder 2">
            <a:extLst>
              <a:ext uri="{FF2B5EF4-FFF2-40B4-BE49-F238E27FC236}">
                <a16:creationId xmlns:a16="http://schemas.microsoft.com/office/drawing/2014/main" xmlns="" id="{F0F99516-14B8-FFB1-B070-071C900FB2EE}"/>
              </a:ext>
            </a:extLst>
          </p:cNvPr>
          <p:cNvSpPr>
            <a:spLocks noGrp="1"/>
          </p:cNvSpPr>
          <p:nvPr>
            <p:ph idx="1"/>
          </p:nvPr>
        </p:nvSpPr>
        <p:spPr>
          <a:xfrm>
            <a:off x="838200" y="1386348"/>
            <a:ext cx="10515600" cy="4790615"/>
          </a:xfrm>
        </p:spPr>
        <p:txBody>
          <a:bodyPr>
            <a:normAutofit/>
          </a:bodyPr>
          <a:lstStyle/>
          <a:p>
            <a:pPr algn="just"/>
            <a:r>
              <a:rPr lang="en-US" dirty="0">
                <a:latin typeface="Times New Roman" panose="02020603050405020304" pitchFamily="18" charset="0"/>
                <a:cs typeface="Times New Roman" panose="02020603050405020304" pitchFamily="18" charset="0"/>
              </a:rPr>
              <a:t>IoT based SMART FARMING SYSTEM for Live Monitoring of Temperature and Soil Moisture has been proposed using Arduino and Cloud Computing. </a:t>
            </a:r>
          </a:p>
          <a:p>
            <a:pPr algn="just"/>
            <a:r>
              <a:rPr lang="en-US" dirty="0">
                <a:latin typeface="Times New Roman" panose="02020603050405020304" pitchFamily="18" charset="0"/>
                <a:cs typeface="Times New Roman" panose="02020603050405020304" pitchFamily="18" charset="0"/>
              </a:rPr>
              <a:t>The System has high efficiency and accuracy in fetching the live data of temperature and soil moisture. </a:t>
            </a:r>
          </a:p>
          <a:p>
            <a:pPr algn="just"/>
            <a:r>
              <a:rPr lang="en-US" dirty="0">
                <a:latin typeface="Times New Roman" panose="02020603050405020304" pitchFamily="18" charset="0"/>
                <a:cs typeface="Times New Roman" panose="02020603050405020304" pitchFamily="18" charset="0"/>
              </a:rPr>
              <a:t>The IoT based smart farming System being proposed via this report will assist farmers in increasing the agriculture yield and take efficient care of food production as the System will always provide helping hand to farmers for getting accurate live feed of environmental temperature and soil moisture with more than 99% accurate results.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1977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A5E203-2E2B-9C4A-7BD1-7F64F342A258}"/>
              </a:ext>
            </a:extLst>
          </p:cNvPr>
          <p:cNvSpPr>
            <a:spLocks noGrp="1"/>
          </p:cNvSpPr>
          <p:nvPr>
            <p:ph type="title"/>
          </p:nvPr>
        </p:nvSpPr>
        <p:spPr>
          <a:xfrm>
            <a:off x="838200" y="365126"/>
            <a:ext cx="10515600" cy="647598"/>
          </a:xfrm>
        </p:spPr>
        <p:txBody>
          <a:bodyPr>
            <a:normAutofit/>
          </a:bodyPr>
          <a:lstStyle/>
          <a:p>
            <a:pPr algn="ctr"/>
            <a:r>
              <a:rPr lang="en-IN" sz="3600" b="1" dirty="0">
                <a:latin typeface="Times New Roman" panose="02020603050405020304" pitchFamily="18" charset="0"/>
                <a:cs typeface="Times New Roman" panose="02020603050405020304" pitchFamily="18" charset="0"/>
              </a:rPr>
              <a:t>FUTURE SCOPE </a:t>
            </a:r>
          </a:p>
        </p:txBody>
      </p:sp>
      <p:sp>
        <p:nvSpPr>
          <p:cNvPr id="3" name="Content Placeholder 2">
            <a:extLst>
              <a:ext uri="{FF2B5EF4-FFF2-40B4-BE49-F238E27FC236}">
                <a16:creationId xmlns:a16="http://schemas.microsoft.com/office/drawing/2014/main" xmlns="" id="{83BBCE76-8478-4CE8-0503-A484217822BB}"/>
              </a:ext>
            </a:extLst>
          </p:cNvPr>
          <p:cNvSpPr>
            <a:spLocks noGrp="1"/>
          </p:cNvSpPr>
          <p:nvPr>
            <p:ph idx="1"/>
          </p:nvPr>
        </p:nvSpPr>
        <p:spPr>
          <a:xfrm>
            <a:off x="838200" y="1435510"/>
            <a:ext cx="10515600" cy="4741453"/>
          </a:xfrm>
        </p:spPr>
        <p:txBody>
          <a:bodyPr/>
          <a:lstStyle/>
          <a:p>
            <a:pPr algn="just"/>
            <a:r>
              <a:rPr lang="en-US" dirty="0">
                <a:latin typeface="Times New Roman" panose="02020603050405020304" pitchFamily="18" charset="0"/>
                <a:cs typeface="Times New Roman" panose="02020603050405020304" pitchFamily="18" charset="0"/>
              </a:rPr>
              <a:t>Future work would be focused more on increasing sensors on this system to fetch more data especially with regard to Pest Control and by also integrating GPS module in this system to enhance this Agriculture IoT Technology to full-fledged Agriculture Precision ready product.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6267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28600"/>
            <a:ext cx="8839200" cy="6400800"/>
          </a:xfrm>
        </p:spPr>
        <p:txBody>
          <a:bodyPr>
            <a:normAutofit/>
          </a:bodyPr>
          <a:lstStyle/>
          <a:p>
            <a:pPr marL="0" indent="0" algn="ctr">
              <a:buNone/>
            </a:pPr>
            <a:r>
              <a:rPr lang="en-US" sz="3600" b="1" dirty="0">
                <a:latin typeface="Times New Roman" panose="02020603050405020304" pitchFamily="18" charset="0"/>
                <a:cs typeface="Times New Roman" panose="02020603050405020304" pitchFamily="18" charset="0"/>
              </a:rPr>
              <a:t>OUTLINE OF THE PRESENTATION </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SENSORS &amp; POWER SUPPLY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CIRCUIT DESCRIPTION &amp; WORKING PRINCIPAL</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ALGORITHMS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FUTURE SCOPE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REFERENCES </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B7B4474-93B4-4F94-83A2-444ED447641C}" type="slidenum">
              <a:rPr lang="en-US" smtClean="0"/>
              <a:pPr/>
              <a:t>2</a:t>
            </a:fld>
            <a:endParaRPr lang="en-US"/>
          </a:p>
        </p:txBody>
      </p:sp>
    </p:spTree>
    <p:extLst>
      <p:ext uri="{BB962C8B-B14F-4D97-AF65-F5344CB8AC3E}">
        <p14:creationId xmlns:p14="http://schemas.microsoft.com/office/powerpoint/2010/main" xmlns="" val="855466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789A5-D85F-5DAD-B4F5-B130E989926E}"/>
              </a:ext>
            </a:extLst>
          </p:cNvPr>
          <p:cNvSpPr>
            <a:spLocks noGrp="1"/>
          </p:cNvSpPr>
          <p:nvPr>
            <p:ph type="title"/>
          </p:nvPr>
        </p:nvSpPr>
        <p:spPr>
          <a:xfrm>
            <a:off x="838200" y="365125"/>
            <a:ext cx="10515600" cy="775417"/>
          </a:xfrm>
        </p:spPr>
        <p:txBody>
          <a:bodyPr>
            <a:normAutofit/>
          </a:bodyPr>
          <a:lstStyle/>
          <a:p>
            <a:pPr algn="ctr"/>
            <a:r>
              <a:rPr lang="en-IN"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82D0DA08-A5A3-62D8-8DC4-DC57C63F566A}"/>
              </a:ext>
            </a:extLst>
          </p:cNvPr>
          <p:cNvSpPr>
            <a:spLocks noGrp="1"/>
          </p:cNvSpPr>
          <p:nvPr>
            <p:ph idx="1"/>
          </p:nvPr>
        </p:nvSpPr>
        <p:spPr>
          <a:xfrm>
            <a:off x="838200" y="1297858"/>
            <a:ext cx="10515600" cy="4879105"/>
          </a:xfrm>
        </p:spPr>
        <p:txBody>
          <a:bodyPr>
            <a:normAutofit fontScale="85000" lnSpcReduction="20000"/>
          </a:bodyPr>
          <a:lstStyle/>
          <a:p>
            <a:pPr algn="just"/>
            <a:r>
              <a:rPr lang="en-IN" sz="2400" dirty="0">
                <a:latin typeface="Times New Roman" panose="02020603050405020304" pitchFamily="18" charset="0"/>
                <a:cs typeface="Times New Roman" panose="02020603050405020304" pitchFamily="18" charset="0"/>
              </a:rPr>
              <a:t>Raj Kumar, G.; Chandra Shekhar, Y.; Shweta, V.; Ritesh, R. Smart agriculture—Urgent need of the day in developing countries. Sustain. Compute. Inform. Syst. 2021, 30, 100512. [Google Scholar]</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El </a:t>
            </a:r>
            <a:r>
              <a:rPr lang="en-IN" sz="2400" dirty="0" err="1">
                <a:latin typeface="Times New Roman" panose="02020603050405020304" pitchFamily="18" charset="0"/>
                <a:cs typeface="Times New Roman" panose="02020603050405020304" pitchFamily="18" charset="0"/>
              </a:rPr>
              <a:t>Nahry</a:t>
            </a:r>
            <a:r>
              <a:rPr lang="en-IN" sz="2400" dirty="0">
                <a:latin typeface="Times New Roman" panose="02020603050405020304" pitchFamily="18" charset="0"/>
                <a:cs typeface="Times New Roman" panose="02020603050405020304" pitchFamily="18" charset="0"/>
              </a:rPr>
              <a:t>, A.H.; Mohamed, E.S. Potentiality of land and water resources in African Sahara: A case study of south Egypt. Environ. Earth Sci. 2011, 63, 1263–1275. [Google Scholar] [Crossruff]</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Palombi, L.; Sessa, R. Climate-Smart Agriculture: Source Book; Food and Agriculture Organization: Rome, Italy, 2013. [Google Scholar]</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Adamides</a:t>
            </a:r>
            <a:r>
              <a:rPr lang="en-IN" sz="2400" dirty="0">
                <a:latin typeface="Times New Roman" panose="02020603050405020304" pitchFamily="18" charset="0"/>
                <a:cs typeface="Times New Roman" panose="02020603050405020304" pitchFamily="18" charset="0"/>
              </a:rPr>
              <a:t>, G.; </a:t>
            </a:r>
            <a:r>
              <a:rPr lang="en-IN" sz="2400" dirty="0" err="1">
                <a:latin typeface="Times New Roman" panose="02020603050405020304" pitchFamily="18" charset="0"/>
                <a:cs typeface="Times New Roman" panose="02020603050405020304" pitchFamily="18" charset="0"/>
              </a:rPr>
              <a:t>Kalatzis</a:t>
            </a:r>
            <a:r>
              <a:rPr lang="en-IN" sz="2400" dirty="0">
                <a:latin typeface="Times New Roman" panose="02020603050405020304" pitchFamily="18" charset="0"/>
                <a:cs typeface="Times New Roman" panose="02020603050405020304" pitchFamily="18" charset="0"/>
              </a:rPr>
              <a:t>, N.; </a:t>
            </a:r>
            <a:r>
              <a:rPr lang="en-IN" sz="2400" dirty="0" err="1">
                <a:latin typeface="Times New Roman" panose="02020603050405020304" pitchFamily="18" charset="0"/>
                <a:cs typeface="Times New Roman" panose="02020603050405020304" pitchFamily="18" charset="0"/>
              </a:rPr>
              <a:t>Stylianou</a:t>
            </a:r>
            <a:r>
              <a:rPr lang="en-IN" sz="2400" dirty="0">
                <a:latin typeface="Times New Roman" panose="02020603050405020304" pitchFamily="18" charset="0"/>
                <a:cs typeface="Times New Roman" panose="02020603050405020304" pitchFamily="18" charset="0"/>
              </a:rPr>
              <a:t>, A.; Mariano’s, N.; </a:t>
            </a:r>
            <a:r>
              <a:rPr lang="en-IN" sz="2400" dirty="0" err="1">
                <a:latin typeface="Times New Roman" panose="02020603050405020304" pitchFamily="18" charset="0"/>
                <a:cs typeface="Times New Roman" panose="02020603050405020304" pitchFamily="18" charset="0"/>
              </a:rPr>
              <a:t>Chatzipapadopoulos</a:t>
            </a:r>
            <a:r>
              <a:rPr lang="en-IN" sz="2400" dirty="0">
                <a:latin typeface="Times New Roman" panose="02020603050405020304" pitchFamily="18" charset="0"/>
                <a:cs typeface="Times New Roman" panose="02020603050405020304" pitchFamily="18" charset="0"/>
              </a:rPr>
              <a:t>, F.; </a:t>
            </a:r>
            <a:r>
              <a:rPr lang="en-IN" sz="2400" dirty="0" err="1">
                <a:latin typeface="Times New Roman" panose="02020603050405020304" pitchFamily="18" charset="0"/>
                <a:cs typeface="Times New Roman" panose="02020603050405020304" pitchFamily="18" charset="0"/>
              </a:rPr>
              <a:t>Giannakopoulou</a:t>
            </a:r>
            <a:r>
              <a:rPr lang="en-IN" sz="2400" dirty="0">
                <a:latin typeface="Times New Roman" panose="02020603050405020304" pitchFamily="18" charset="0"/>
                <a:cs typeface="Times New Roman" panose="02020603050405020304" pitchFamily="18" charset="0"/>
              </a:rPr>
              <a:t>, M.; </a:t>
            </a:r>
            <a:r>
              <a:rPr lang="en-IN" sz="2400" dirty="0" err="1">
                <a:latin typeface="Times New Roman" panose="02020603050405020304" pitchFamily="18" charset="0"/>
                <a:cs typeface="Times New Roman" panose="02020603050405020304" pitchFamily="18" charset="0"/>
              </a:rPr>
              <a:t>Papadavid</a:t>
            </a:r>
            <a:r>
              <a:rPr lang="en-IN" sz="2400" dirty="0">
                <a:latin typeface="Times New Roman" panose="02020603050405020304" pitchFamily="18" charset="0"/>
                <a:cs typeface="Times New Roman" panose="02020603050405020304" pitchFamily="18" charset="0"/>
              </a:rPr>
              <a:t>, G.; </a:t>
            </a:r>
            <a:r>
              <a:rPr lang="en-IN" sz="2400" dirty="0" err="1">
                <a:latin typeface="Times New Roman" panose="02020603050405020304" pitchFamily="18" charset="0"/>
                <a:cs typeface="Times New Roman" panose="02020603050405020304" pitchFamily="18" charset="0"/>
              </a:rPr>
              <a:t>Vassiliou</a:t>
            </a:r>
            <a:r>
              <a:rPr lang="en-IN" sz="2400" dirty="0">
                <a:latin typeface="Times New Roman" panose="02020603050405020304" pitchFamily="18" charset="0"/>
                <a:cs typeface="Times New Roman" panose="02020603050405020304" pitchFamily="18" charset="0"/>
              </a:rPr>
              <a:t>, V.; </a:t>
            </a:r>
            <a:r>
              <a:rPr lang="en-IN" sz="2400" dirty="0" err="1">
                <a:latin typeface="Times New Roman" panose="02020603050405020304" pitchFamily="18" charset="0"/>
                <a:cs typeface="Times New Roman" panose="02020603050405020304" pitchFamily="18" charset="0"/>
              </a:rPr>
              <a:t>Neocleous</a:t>
            </a:r>
            <a:r>
              <a:rPr lang="en-IN" sz="2400" dirty="0">
                <a:latin typeface="Times New Roman" panose="02020603050405020304" pitchFamily="18" charset="0"/>
                <a:cs typeface="Times New Roman" panose="02020603050405020304" pitchFamily="18" charset="0"/>
              </a:rPr>
              <a:t>, D. Smart Farming Techniques for Climate Change Adaptation in Cyprus. Atmosphere 2020, 11, 557. [Google Scholar] [</a:t>
            </a:r>
            <a:r>
              <a:rPr lang="en-IN" sz="2400" dirty="0" err="1">
                <a:latin typeface="Times New Roman" panose="02020603050405020304" pitchFamily="18" charset="0"/>
                <a:cs typeface="Times New Roman" panose="02020603050405020304" pitchFamily="18" charset="0"/>
              </a:rPr>
              <a:t>CrossRef</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Patil, K.A.; Kale, N.R. A model for smart agriculture using IoT. In Proceedings of the 2016 International Conference on Global Trends in Signal Processing, Information Computing and Communication, Jalgaon, India, 22–24 December 2016; IEEE: Jalgaon, India, 2016; pp. 543–545. [Google Scholar] </a:t>
            </a:r>
          </a:p>
          <a:p>
            <a:endParaRPr lang="en-IN" dirty="0"/>
          </a:p>
        </p:txBody>
      </p:sp>
    </p:spTree>
    <p:extLst>
      <p:ext uri="{BB962C8B-B14F-4D97-AF65-F5344CB8AC3E}">
        <p14:creationId xmlns:p14="http://schemas.microsoft.com/office/powerpoint/2010/main" xmlns="" val="14203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028512-B553-508A-A419-C50AEA3C975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E12D0CC3-EF36-6839-8B16-CD638F09EFDC}"/>
              </a:ext>
            </a:extLst>
          </p:cNvPr>
          <p:cNvPicPr>
            <a:picLocks noGrp="1" noChangeAspect="1"/>
          </p:cNvPicPr>
          <p:nvPr>
            <p:ph idx="1"/>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xmlns="" val="414940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5314F7-5549-0EF2-55F6-DFE3B7A14056}"/>
              </a:ext>
            </a:extLst>
          </p:cNvPr>
          <p:cNvSpPr>
            <a:spLocks noGrp="1"/>
          </p:cNvSpPr>
          <p:nvPr>
            <p:ph type="title"/>
          </p:nvPr>
        </p:nvSpPr>
        <p:spPr>
          <a:xfrm>
            <a:off x="553065" y="367071"/>
            <a:ext cx="10515600" cy="625987"/>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OBJECTIVES</a:t>
            </a:r>
            <a:endParaRPr lang="en-IN" dirty="0"/>
          </a:p>
        </p:txBody>
      </p:sp>
      <p:sp>
        <p:nvSpPr>
          <p:cNvPr id="3" name="Content Placeholder 2">
            <a:extLst>
              <a:ext uri="{FF2B5EF4-FFF2-40B4-BE49-F238E27FC236}">
                <a16:creationId xmlns:a16="http://schemas.microsoft.com/office/drawing/2014/main" xmlns="" id="{D2DF9727-2550-DCF4-20AC-722764709E8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project is help to farmer into day to day life.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And its implement in large  and small scale farming a land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9720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BF81A-5450-2CC2-FF10-D941ACA957A4}"/>
              </a:ext>
            </a:extLst>
          </p:cNvPr>
          <p:cNvSpPr>
            <a:spLocks noGrp="1"/>
          </p:cNvSpPr>
          <p:nvPr>
            <p:ph type="title"/>
          </p:nvPr>
        </p:nvSpPr>
        <p:spPr>
          <a:xfrm>
            <a:off x="690716" y="551939"/>
            <a:ext cx="10515600" cy="568940"/>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xmlns="" id="{94B10B27-3B15-0546-5E62-187AAC6272AB}"/>
              </a:ext>
            </a:extLst>
          </p:cNvPr>
          <p:cNvSpPr>
            <a:spLocks noGrp="1"/>
          </p:cNvSpPr>
          <p:nvPr>
            <p:ph idx="1"/>
          </p:nvPr>
        </p:nvSpPr>
        <p:spPr>
          <a:xfrm>
            <a:off x="838200" y="1671484"/>
            <a:ext cx="10515600" cy="4505479"/>
          </a:xfrm>
        </p:spPr>
        <p:txBody>
          <a:bodyPr/>
          <a:lstStyle/>
          <a:p>
            <a:pPr algn="just"/>
            <a:r>
              <a:rPr lang="en-US" dirty="0">
                <a:latin typeface="Times New Roman" panose="02020603050405020304" pitchFamily="18" charset="0"/>
                <a:cs typeface="Times New Roman" panose="02020603050405020304" pitchFamily="18" charset="0"/>
              </a:rPr>
              <a:t>This system is proved Automatic irrigation by   using moisture sensor and Temperature sensor also indicated moister level in soil as show in data.</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system is can use in different plants and different plants system also use this system.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Crop automatic water circulated by detection moister level in soil to measure and controlled by IoT(Internet of Things)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0410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AD47F-CF07-B094-073F-F7CA9B9C9345}"/>
              </a:ext>
            </a:extLst>
          </p:cNvPr>
          <p:cNvSpPr>
            <a:spLocks noGrp="1"/>
          </p:cNvSpPr>
          <p:nvPr>
            <p:ph type="title"/>
          </p:nvPr>
        </p:nvSpPr>
        <p:spPr>
          <a:xfrm>
            <a:off x="838200" y="365125"/>
            <a:ext cx="10515600" cy="490281"/>
          </a:xfrm>
        </p:spPr>
        <p:txBody>
          <a:bodyPr>
            <a:noAutofit/>
          </a:bodyPr>
          <a:lstStyle/>
          <a:p>
            <a:pPr algn="ctr"/>
            <a:r>
              <a:rPr lang="en-IN" sz="3600"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xmlns="" id="{F97F77F6-7DB5-FC9C-B8FB-CD90A5BB0B6B}"/>
              </a:ext>
            </a:extLst>
          </p:cNvPr>
          <p:cNvSpPr>
            <a:spLocks noGrp="1"/>
          </p:cNvSpPr>
          <p:nvPr>
            <p:ph idx="1"/>
          </p:nvPr>
        </p:nvSpPr>
        <p:spPr>
          <a:xfrm>
            <a:off x="838200" y="1288026"/>
            <a:ext cx="10515600" cy="4888937"/>
          </a:xfrm>
        </p:spPr>
        <p:txBody>
          <a:bodyPr/>
          <a:lstStyle/>
          <a:p>
            <a:pPr marL="0" indent="0">
              <a:buNone/>
            </a:pPr>
            <a:r>
              <a:rPr lang="en-US" b="1" dirty="0">
                <a:latin typeface="Times New Roman" panose="02020603050405020304" pitchFamily="18" charset="0"/>
                <a:ea typeface="Tahoma" panose="020B0604030504040204" pitchFamily="34" charset="0"/>
                <a:cs typeface="Times New Roman" panose="02020603050405020304" pitchFamily="18" charset="0"/>
              </a:rPr>
              <a:t>SMART FARMING</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Historically, ancient agriculture practices were related to the production of food in cultivated lands for the survival of humans and the breeding of animals, and was called the traditional agricultural .</a:t>
            </a:r>
          </a:p>
          <a:p>
            <a:pPr marL="0" indent="0" algn="just">
              <a:buNone/>
            </a:pPr>
            <a:r>
              <a:rPr lang="en-US" b="1" dirty="0">
                <a:latin typeface="Times New Roman" panose="02020603050405020304" pitchFamily="18" charset="0"/>
                <a:ea typeface="Tahoma" panose="020B0604030504040204" pitchFamily="34" charset="0"/>
                <a:cs typeface="Times New Roman" panose="02020603050405020304" pitchFamily="18" charset="0"/>
              </a:rPr>
              <a:t>INTERNET OF THINGS</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The Internet of Things (IoT) is a new technology that allows devices to connect remotely to achieve smart farming. </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The IoT has begun to influence a vast range of industries, from health, trade, communications, energy and agriculture, to enhance efficiency and performance across all markets.</a:t>
            </a:r>
          </a:p>
          <a:p>
            <a:pPr marL="0" indent="0" algn="just">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xmlns="" val="214872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739C53-936C-00C6-56CA-549F170E2D1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920A12F8-7DBF-1F2F-DED8-A64A10FE4947}"/>
              </a:ext>
            </a:extLst>
          </p:cNvPr>
          <p:cNvPicPr>
            <a:picLocks noGrp="1" noChangeAspect="1"/>
          </p:cNvPicPr>
          <p:nvPr>
            <p:ph idx="1"/>
          </p:nvPr>
        </p:nvPicPr>
        <p:blipFill>
          <a:blip r:embed="rId2"/>
          <a:stretch>
            <a:fillRect/>
          </a:stretch>
        </p:blipFill>
        <p:spPr>
          <a:xfrm>
            <a:off x="0" y="0"/>
            <a:ext cx="12192000" cy="5987845"/>
          </a:xfrm>
          <a:prstGeom prst="rect">
            <a:avLst/>
          </a:prstGeom>
        </p:spPr>
      </p:pic>
      <p:sp>
        <p:nvSpPr>
          <p:cNvPr id="5" name="TextBox 4">
            <a:extLst>
              <a:ext uri="{FF2B5EF4-FFF2-40B4-BE49-F238E27FC236}">
                <a16:creationId xmlns:a16="http://schemas.microsoft.com/office/drawing/2014/main" xmlns="" id="{9E3C2CE5-F252-7E52-4AE7-4A7E421B1EF1}"/>
              </a:ext>
            </a:extLst>
          </p:cNvPr>
          <p:cNvSpPr txBox="1"/>
          <p:nvPr/>
        </p:nvSpPr>
        <p:spPr>
          <a:xfrm>
            <a:off x="5142271" y="6123543"/>
            <a:ext cx="145517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2204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880FB-43C5-7849-9E33-007D4B5065FB}"/>
              </a:ext>
            </a:extLst>
          </p:cNvPr>
          <p:cNvSpPr>
            <a:spLocks noGrp="1"/>
          </p:cNvSpPr>
          <p:nvPr>
            <p:ph type="title"/>
          </p:nvPr>
        </p:nvSpPr>
        <p:spPr>
          <a:xfrm>
            <a:off x="838200" y="365126"/>
            <a:ext cx="10515600" cy="657430"/>
          </a:xfrm>
        </p:spPr>
        <p:txBody>
          <a:bodyPr>
            <a:normAutofit/>
          </a:bodyPr>
          <a:lstStyle/>
          <a:p>
            <a:pPr algn="ctr"/>
            <a:r>
              <a:rPr lang="en-IN" sz="36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xmlns="" id="{7865C16B-8836-764E-5713-B5A5453DD7AB}"/>
              </a:ext>
            </a:extLst>
          </p:cNvPr>
          <p:cNvSpPr>
            <a:spLocks noGrp="1"/>
          </p:cNvSpPr>
          <p:nvPr>
            <p:ph idx="1"/>
          </p:nvPr>
        </p:nvSpPr>
        <p:spPr>
          <a:xfrm>
            <a:off x="838200" y="1337188"/>
            <a:ext cx="10515600" cy="4839776"/>
          </a:xfrm>
        </p:spPr>
        <p:txBody>
          <a:bodyPr/>
          <a:lstStyle/>
          <a:p>
            <a:pPr marL="0" indent="0">
              <a:buNone/>
            </a:pPr>
            <a:r>
              <a:rPr lang="en-US" b="1" dirty="0">
                <a:latin typeface="Times New Roman" panose="02020603050405020304" pitchFamily="18" charset="0"/>
                <a:cs typeface="Times New Roman" panose="02020603050405020304" pitchFamily="18" charset="0"/>
              </a:rPr>
              <a:t>DEFINITION IOT BASED SMART FARMING SYSTEM  </a:t>
            </a:r>
          </a:p>
          <a:p>
            <a:pPr algn="just"/>
            <a:r>
              <a:rPr lang="en-US" dirty="0">
                <a:latin typeface="Times New Roman" panose="02020603050405020304" pitchFamily="18" charset="0"/>
                <a:cs typeface="Times New Roman" panose="02020603050405020304" pitchFamily="18" charset="0"/>
              </a:rPr>
              <a:t> IoT based SMART FARMING SYSTEM is regarded as IoT gadget focusing on Live Monitoring of Environmental data in terms of Temperature, Moisture and other types depending on the sensors integrated with it. </a:t>
            </a:r>
          </a:p>
          <a:p>
            <a:pPr algn="just"/>
            <a:r>
              <a:rPr lang="en-US" dirty="0">
                <a:latin typeface="Times New Roman" panose="02020603050405020304" pitchFamily="18" charset="0"/>
                <a:cs typeface="Times New Roman" panose="02020603050405020304" pitchFamily="18" charset="0"/>
              </a:rPr>
              <a:t>The system provides the concept of “Plug &amp; Sense” in which farmers can directly implement smart farming by as such putting the System on the field and getting Live Data feeds on various devices like Smart Phones, Tablets </a:t>
            </a:r>
            <a:r>
              <a:rPr lang="en-US" dirty="0" err="1">
                <a:latin typeface="Times New Roman" panose="02020603050405020304" pitchFamily="18" charset="0"/>
                <a:cs typeface="Times New Roman" panose="02020603050405020304" pitchFamily="18" charset="0"/>
              </a:rPr>
              <a:t>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191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6AE7A-8D37-6EF9-507A-0B3AD13EE74E}"/>
              </a:ext>
            </a:extLst>
          </p:cNvPr>
          <p:cNvSpPr>
            <a:spLocks noGrp="1"/>
          </p:cNvSpPr>
          <p:nvPr>
            <p:ph type="title"/>
          </p:nvPr>
        </p:nvSpPr>
        <p:spPr>
          <a:xfrm>
            <a:off x="167148" y="365125"/>
            <a:ext cx="12024852" cy="490281"/>
          </a:xfrm>
        </p:spPr>
        <p:txBody>
          <a:bodyPr>
            <a:noAutofit/>
          </a:bodyPr>
          <a:lstStyle/>
          <a:p>
            <a:r>
              <a:rPr lang="en-IN" sz="3600" b="1" dirty="0">
                <a:latin typeface="Times New Roman" panose="02020603050405020304" pitchFamily="18" charset="0"/>
                <a:cs typeface="Times New Roman" panose="02020603050405020304" pitchFamily="18" charset="0"/>
              </a:rPr>
              <a:t>DEFINITION IOT BASED SMART FARMING SYSTEM </a:t>
            </a:r>
          </a:p>
        </p:txBody>
      </p:sp>
      <p:pic>
        <p:nvPicPr>
          <p:cNvPr id="4" name="Content Placeholder 3">
            <a:extLst>
              <a:ext uri="{FF2B5EF4-FFF2-40B4-BE49-F238E27FC236}">
                <a16:creationId xmlns:a16="http://schemas.microsoft.com/office/drawing/2014/main" xmlns="" id="{BA09945B-450F-4FFF-238E-B5AB8FFC62D5}"/>
              </a:ext>
            </a:extLst>
          </p:cNvPr>
          <p:cNvPicPr>
            <a:picLocks noGrp="1" noChangeAspect="1"/>
          </p:cNvPicPr>
          <p:nvPr>
            <p:ph idx="1"/>
          </p:nvPr>
        </p:nvPicPr>
        <p:blipFill>
          <a:blip r:embed="rId2"/>
          <a:stretch>
            <a:fillRect/>
          </a:stretch>
        </p:blipFill>
        <p:spPr>
          <a:xfrm>
            <a:off x="3123970" y="1485574"/>
            <a:ext cx="5334462" cy="2999492"/>
          </a:xfrm>
          <a:prstGeom prst="rect">
            <a:avLst/>
          </a:prstGeom>
        </p:spPr>
      </p:pic>
      <p:sp>
        <p:nvSpPr>
          <p:cNvPr id="5" name="TextBox 4">
            <a:extLst>
              <a:ext uri="{FF2B5EF4-FFF2-40B4-BE49-F238E27FC236}">
                <a16:creationId xmlns:a16="http://schemas.microsoft.com/office/drawing/2014/main" xmlns="" id="{AF2F806B-1490-52D2-4FAF-629F02D47C85}"/>
              </a:ext>
            </a:extLst>
          </p:cNvPr>
          <p:cNvSpPr txBox="1"/>
          <p:nvPr/>
        </p:nvSpPr>
        <p:spPr>
          <a:xfrm>
            <a:off x="4306529" y="5093110"/>
            <a:ext cx="2497394" cy="369332"/>
          </a:xfrm>
          <a:prstGeom prst="rect">
            <a:avLst/>
          </a:prstGeom>
          <a:noFill/>
        </p:spPr>
        <p:txBody>
          <a:bodyPr wrap="square" rtlCol="0">
            <a:spAutoFit/>
          </a:bodyPr>
          <a:lstStyle/>
          <a:p>
            <a:pPr algn="ctr"/>
            <a:r>
              <a:rPr lang="en-US" dirty="0"/>
              <a:t>Fig:2</a:t>
            </a:r>
            <a:endParaRPr lang="en-IN" dirty="0"/>
          </a:p>
        </p:txBody>
      </p:sp>
    </p:spTree>
    <p:extLst>
      <p:ext uri="{BB962C8B-B14F-4D97-AF65-F5344CB8AC3E}">
        <p14:creationId xmlns:p14="http://schemas.microsoft.com/office/powerpoint/2010/main" xmlns="" val="347744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B4EB7-CFED-F700-882A-6090E355A8B1}"/>
              </a:ext>
            </a:extLst>
          </p:cNvPr>
          <p:cNvSpPr>
            <a:spLocks noGrp="1"/>
          </p:cNvSpPr>
          <p:nvPr>
            <p:ph type="title"/>
          </p:nvPr>
        </p:nvSpPr>
        <p:spPr>
          <a:xfrm>
            <a:off x="838200" y="365126"/>
            <a:ext cx="10515600" cy="588604"/>
          </a:xfrm>
        </p:spPr>
        <p:txBody>
          <a:bodyPr>
            <a:noAutofit/>
          </a:bodyPr>
          <a:lstStyle/>
          <a:p>
            <a:pPr algn="ctr"/>
            <a:r>
              <a:rPr lang="en-IN" sz="3600" b="1" dirty="0">
                <a:latin typeface="Times New Roman" panose="02020603050405020304" pitchFamily="18" charset="0"/>
                <a:cs typeface="Times New Roman" panose="02020603050405020304" pitchFamily="18" charset="0"/>
              </a:rPr>
              <a:t>ARDUINO UNO  </a:t>
            </a:r>
          </a:p>
        </p:txBody>
      </p:sp>
      <p:sp>
        <p:nvSpPr>
          <p:cNvPr id="3" name="Content Placeholder 2">
            <a:extLst>
              <a:ext uri="{FF2B5EF4-FFF2-40B4-BE49-F238E27FC236}">
                <a16:creationId xmlns:a16="http://schemas.microsoft.com/office/drawing/2014/main" xmlns="" id="{9A158B35-D343-C1B1-3A3E-F31894E24A81}"/>
              </a:ext>
            </a:extLst>
          </p:cNvPr>
          <p:cNvSpPr>
            <a:spLocks noGrp="1"/>
          </p:cNvSpPr>
          <p:nvPr>
            <p:ph idx="1"/>
          </p:nvPr>
        </p:nvSpPr>
        <p:spPr>
          <a:xfrm>
            <a:off x="838200" y="1179871"/>
            <a:ext cx="10515600" cy="4997092"/>
          </a:xfrm>
        </p:spPr>
        <p:txBody>
          <a:bodyPr/>
          <a:lstStyle/>
          <a:p>
            <a:pPr algn="just"/>
            <a:r>
              <a:rPr lang="en-IN" dirty="0">
                <a:latin typeface="Times New Roman" panose="02020603050405020304" pitchFamily="18" charset="0"/>
                <a:cs typeface="Times New Roman" panose="02020603050405020304" pitchFamily="18" charset="0"/>
              </a:rPr>
              <a:t>The Arduino Uno is a microcontroller board based on the ATmega328(datasheet). It has 14 digital input/output pins (of which 6 can be used as PWM outputs),6 analogy inputs, a 16 MHz crystal oscillator, a USB connection, a power jack, an ICSP header, and a reset button.</a:t>
            </a:r>
          </a:p>
          <a:p>
            <a:endParaRPr lang="en-IN" dirty="0"/>
          </a:p>
        </p:txBody>
      </p:sp>
      <p:pic>
        <p:nvPicPr>
          <p:cNvPr id="4" name="Picture 3">
            <a:extLst>
              <a:ext uri="{FF2B5EF4-FFF2-40B4-BE49-F238E27FC236}">
                <a16:creationId xmlns:a16="http://schemas.microsoft.com/office/drawing/2014/main" xmlns="" id="{5EB8BAE4-E9F3-FDAF-0369-DC26AFFB2C83}"/>
              </a:ext>
            </a:extLst>
          </p:cNvPr>
          <p:cNvPicPr>
            <a:picLocks noChangeAspect="1"/>
          </p:cNvPicPr>
          <p:nvPr/>
        </p:nvPicPr>
        <p:blipFill>
          <a:blip r:embed="rId2"/>
          <a:stretch>
            <a:fillRect/>
          </a:stretch>
        </p:blipFill>
        <p:spPr>
          <a:xfrm>
            <a:off x="3991898" y="3429000"/>
            <a:ext cx="3291071" cy="2031315"/>
          </a:xfrm>
          <a:prstGeom prst="rect">
            <a:avLst/>
          </a:prstGeom>
        </p:spPr>
      </p:pic>
      <p:sp>
        <p:nvSpPr>
          <p:cNvPr id="5" name="TextBox 4">
            <a:extLst>
              <a:ext uri="{FF2B5EF4-FFF2-40B4-BE49-F238E27FC236}">
                <a16:creationId xmlns:a16="http://schemas.microsoft.com/office/drawing/2014/main" xmlns="" id="{BE1BD409-5A63-F4C2-C940-687523C95D97}"/>
              </a:ext>
            </a:extLst>
          </p:cNvPr>
          <p:cNvSpPr txBox="1"/>
          <p:nvPr/>
        </p:nvSpPr>
        <p:spPr>
          <a:xfrm>
            <a:off x="4886632" y="5807631"/>
            <a:ext cx="2074607" cy="369332"/>
          </a:xfrm>
          <a:prstGeom prst="rect">
            <a:avLst/>
          </a:prstGeom>
          <a:noFill/>
        </p:spPr>
        <p:txBody>
          <a:bodyPr wrap="square" rtlCol="0">
            <a:spAutoFit/>
          </a:bodyPr>
          <a:lstStyle/>
          <a:p>
            <a:pPr algn="ctr"/>
            <a:r>
              <a:rPr lang="en-US" dirty="0"/>
              <a:t>Fig:3</a:t>
            </a:r>
            <a:endParaRPr lang="en-IN" dirty="0"/>
          </a:p>
        </p:txBody>
      </p:sp>
    </p:spTree>
    <p:extLst>
      <p:ext uri="{BB962C8B-B14F-4D97-AF65-F5344CB8AC3E}">
        <p14:creationId xmlns:p14="http://schemas.microsoft.com/office/powerpoint/2010/main" xmlns="" val="2809517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1103</Words>
  <Application>Microsoft Office PowerPoint</Application>
  <PresentationFormat>Custom</PresentationFormat>
  <Paragraphs>101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MANAKULA VINAYAGAR INSTITUTE OF TECHNOLOGY PUDUCHERRY-605107 </vt:lpstr>
      <vt:lpstr>Slide 2</vt:lpstr>
      <vt:lpstr>OBJECTIVES</vt:lpstr>
      <vt:lpstr>INTRODUCTION</vt:lpstr>
      <vt:lpstr>LITERATURE REVIEW</vt:lpstr>
      <vt:lpstr>Slide 6</vt:lpstr>
      <vt:lpstr>METHODOLOGY</vt:lpstr>
      <vt:lpstr>DEFINITION IOT BASED SMART FARMING SYSTEM </vt:lpstr>
      <vt:lpstr>ARDUINO UNO  </vt:lpstr>
      <vt:lpstr>WIFI MODULE-ESP 8266</vt:lpstr>
      <vt:lpstr>WATER PUMP</vt:lpstr>
      <vt:lpstr>SENSORS</vt:lpstr>
      <vt:lpstr>POWER SUPPLY </vt:lpstr>
      <vt:lpstr>CIRCUIT DESCRIPTION &amp; WORKING PRINCIPAL </vt:lpstr>
      <vt:lpstr>CIRCUIT DESCRIPTION &amp; WORKING PRINCIPAL </vt:lpstr>
      <vt:lpstr>ALGORITHMS</vt:lpstr>
      <vt:lpstr>OUTPUT GRAPHS </vt:lpstr>
      <vt:lpstr>CONCLUSION </vt:lpstr>
      <vt:lpstr>FUTURE SCOPE </vt:lpstr>
      <vt:lpstr>REFERENCES</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MANAKULA VINAYAGAR INSTITUTE OF TECHNOLOGY PUDUCHERRY-605107 </dc:title>
  <dc:creator>Raja kumaran Maha</dc:creator>
  <cp:lastModifiedBy>AI&amp;ML</cp:lastModifiedBy>
  <cp:revision>4</cp:revision>
  <dcterms:created xsi:type="dcterms:W3CDTF">2024-07-18T16:41:14Z</dcterms:created>
  <dcterms:modified xsi:type="dcterms:W3CDTF">2024-12-16T04:22:31Z</dcterms:modified>
</cp:coreProperties>
</file>