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80" r:id="rId3"/>
    <p:sldId id="281" r:id="rId4"/>
    <p:sldId id="282" r:id="rId5"/>
    <p:sldId id="279" r:id="rId6"/>
    <p:sldId id="258" r:id="rId7"/>
    <p:sldId id="259" r:id="rId8"/>
    <p:sldId id="283" r:id="rId9"/>
    <p:sldId id="261" r:id="rId10"/>
    <p:sldId id="262" r:id="rId11"/>
    <p:sldId id="266" r:id="rId12"/>
    <p:sldId id="267" r:id="rId13"/>
    <p:sldId id="269" r:id="rId14"/>
    <p:sldId id="284" r:id="rId15"/>
    <p:sldId id="285" r:id="rId16"/>
    <p:sldId id="286" r:id="rId17"/>
    <p:sldId id="277" r:id="rId18"/>
    <p:sldId id="27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9C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434" autoAdjust="0"/>
  </p:normalViewPr>
  <p:slideViewPr>
    <p:cSldViewPr snapToGrid="0">
      <p:cViewPr varScale="1">
        <p:scale>
          <a:sx n="93" d="100"/>
          <a:sy n="93" d="100"/>
        </p:scale>
        <p:origin x="726" y="6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297666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740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732cef24ef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732cef24ef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3937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32cef24ef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32cef24ef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507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32cef24ef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32cef24ef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506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32cef24ef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32cef24ef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5922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32cef24ef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32cef24ef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148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32cef24ef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32cef24ef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7413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32cef24ef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32cef24ef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217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32cef24ef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32cef24ef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759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732cef24ef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732cef24ef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228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288304" y="745067"/>
            <a:ext cx="3711858" cy="12063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dirty="0" smtClean="0">
                <a:solidFill>
                  <a:srgbClr val="FA9C12"/>
                </a:solidFill>
                <a:latin typeface="Futura Md BT" panose="020B0602020204020303" pitchFamily="34" charset="0"/>
                <a:ea typeface="Yu Gothic UI" panose="020B0500000000000000" pitchFamily="34" charset="-128"/>
                <a:cs typeface="Calibri Light" panose="020F0302020204030204" pitchFamily="34" charset="0"/>
              </a:rPr>
              <a:t>SANITIZE WORLD</a:t>
            </a:r>
            <a:br>
              <a:rPr lang="en-GB" sz="3200" dirty="0" smtClean="0">
                <a:solidFill>
                  <a:srgbClr val="FA9C12"/>
                </a:solidFill>
                <a:latin typeface="Futura Md BT" panose="020B0602020204020303" pitchFamily="34" charset="0"/>
                <a:ea typeface="Yu Gothic UI" panose="020B0500000000000000" pitchFamily="34" charset="-128"/>
                <a:cs typeface="Calibri Light" panose="020F0302020204030204" pitchFamily="34" charset="0"/>
              </a:rPr>
            </a:br>
            <a:r>
              <a:rPr lang="en-GB" sz="3200" dirty="0" smtClean="0">
                <a:solidFill>
                  <a:srgbClr val="FA9C12"/>
                </a:solidFill>
                <a:latin typeface="Futura Md BT" panose="020B0602020204020303" pitchFamily="34" charset="0"/>
                <a:ea typeface="Yu Gothic UI" panose="020B0500000000000000" pitchFamily="34" charset="-128"/>
                <a:cs typeface="Calibri Light" panose="020F0302020204030204" pitchFamily="34" charset="0"/>
              </a:rPr>
              <a:t>E-COM WEBSITE</a:t>
            </a:r>
            <a:endParaRPr sz="3200" dirty="0">
              <a:solidFill>
                <a:srgbClr val="FA9C12"/>
              </a:solidFill>
              <a:latin typeface="Futura Md BT" panose="020B0602020204020303" pitchFamily="34" charset="0"/>
              <a:ea typeface="Yu Gothic UI" panose="020B0500000000000000" pitchFamily="34" charset="-128"/>
              <a:cs typeface="Calibri Light" panose="020F0302020204030204" pitchFamily="34" charset="0"/>
            </a:endParaRPr>
          </a:p>
        </p:txBody>
      </p:sp>
      <p:sp>
        <p:nvSpPr>
          <p:cNvPr id="55" name="Google Shape;55;p13"/>
          <p:cNvSpPr txBox="1"/>
          <p:nvPr/>
        </p:nvSpPr>
        <p:spPr>
          <a:xfrm>
            <a:off x="6126692" y="4080580"/>
            <a:ext cx="2873470" cy="8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err="1" smtClean="0">
                <a:solidFill>
                  <a:srgbClr val="FA9C12"/>
                </a:solidFill>
                <a:latin typeface="Futura Md BT" panose="020B0602020204020303" pitchFamily="34" charset="0"/>
              </a:rPr>
              <a:t>Moonien</a:t>
            </a:r>
            <a:r>
              <a:rPr lang="en-GB" sz="1600" dirty="0" smtClean="0">
                <a:solidFill>
                  <a:srgbClr val="FA9C12"/>
                </a:solidFill>
                <a:latin typeface="Futura Md BT" panose="020B0602020204020303" pitchFamily="34" charset="0"/>
              </a:rPr>
              <a:t> </a:t>
            </a:r>
            <a:r>
              <a:rPr lang="en-GB" sz="1600" dirty="0" err="1" smtClean="0">
                <a:solidFill>
                  <a:srgbClr val="FA9C12"/>
                </a:solidFill>
                <a:latin typeface="Futura Md BT" panose="020B0602020204020303" pitchFamily="34" charset="0"/>
              </a:rPr>
              <a:t>Murugen</a:t>
            </a:r>
            <a:endParaRPr lang="en-GB" sz="1600" dirty="0">
              <a:solidFill>
                <a:srgbClr val="FA9C12"/>
              </a:solidFill>
              <a:latin typeface="Futura Md BT" panose="020B0602020204020303" pitchFamily="34" charset="0"/>
            </a:endParaRPr>
          </a:p>
          <a:p>
            <a:pPr marL="0" lvl="0" indent="0" algn="l" rtl="0">
              <a:spcBef>
                <a:spcPts val="0"/>
              </a:spcBef>
              <a:spcAft>
                <a:spcPts val="0"/>
              </a:spcAft>
              <a:buNone/>
            </a:pPr>
            <a:r>
              <a:rPr lang="en-GB" sz="1600" dirty="0" smtClean="0">
                <a:solidFill>
                  <a:srgbClr val="FA9C12"/>
                </a:solidFill>
                <a:latin typeface="Futura Md BT" panose="020B0602020204020303" pitchFamily="34" charset="0"/>
              </a:rPr>
              <a:t>Madarbakus Hussain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19"/>
          <p:cNvSpPr/>
          <p:nvPr/>
        </p:nvSpPr>
        <p:spPr>
          <a:xfrm>
            <a:off x="7465500" y="256853"/>
            <a:ext cx="1508100" cy="575515"/>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u="sng">
                <a:solidFill>
                  <a:srgbClr val="FFFFFF"/>
                </a:solidFill>
              </a:rPr>
              <a:t>server.php</a:t>
            </a:r>
            <a:endParaRPr b="1" u="sng">
              <a:solidFill>
                <a:srgbClr val="FFFFFF"/>
              </a:solidFill>
            </a:endParaRPr>
          </a:p>
        </p:txBody>
      </p:sp>
      <p:cxnSp>
        <p:nvCxnSpPr>
          <p:cNvPr id="123" name="Google Shape;123;p19"/>
          <p:cNvCxnSpPr>
            <a:endCxn id="122" idx="1"/>
          </p:cNvCxnSpPr>
          <p:nvPr/>
        </p:nvCxnSpPr>
        <p:spPr>
          <a:xfrm>
            <a:off x="5658115" y="526913"/>
            <a:ext cx="1807385" cy="17698"/>
          </a:xfrm>
          <a:prstGeom prst="straightConnector1">
            <a:avLst/>
          </a:prstGeom>
          <a:noFill/>
          <a:ln w="19050" cap="flat" cmpd="sng">
            <a:solidFill>
              <a:srgbClr val="FF0000"/>
            </a:solidFill>
            <a:prstDash val="solid"/>
            <a:round/>
            <a:headEnd type="none" w="med" len="med"/>
            <a:tailEnd type="none" w="med" len="med"/>
          </a:ln>
        </p:spPr>
      </p:cxnSp>
      <p:sp>
        <p:nvSpPr>
          <p:cNvPr id="129" name="Google Shape;129;p19"/>
          <p:cNvSpPr/>
          <p:nvPr/>
        </p:nvSpPr>
        <p:spPr>
          <a:xfrm>
            <a:off x="5758072" y="3332880"/>
            <a:ext cx="1508100" cy="717000"/>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Account </a:t>
            </a:r>
            <a:r>
              <a:rPr lang="en" dirty="0" smtClean="0">
                <a:solidFill>
                  <a:srgbClr val="FFFFFF"/>
                </a:solidFill>
              </a:rPr>
              <a:t>saved </a:t>
            </a:r>
            <a:r>
              <a:rPr lang="en" dirty="0">
                <a:solidFill>
                  <a:srgbClr val="FFFFFF"/>
                </a:solidFill>
              </a:rPr>
              <a:t>in database.</a:t>
            </a:r>
            <a:endParaRPr dirty="0">
              <a:solidFill>
                <a:srgbClr val="FFFFFF"/>
              </a:solidFill>
            </a:endParaRPr>
          </a:p>
        </p:txBody>
      </p:sp>
      <p:sp>
        <p:nvSpPr>
          <p:cNvPr id="132" name="Google Shape;132;p19"/>
          <p:cNvSpPr/>
          <p:nvPr/>
        </p:nvSpPr>
        <p:spPr>
          <a:xfrm>
            <a:off x="7465500" y="3469574"/>
            <a:ext cx="1610400" cy="684536"/>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Cookie save for 1 hour.</a:t>
            </a:r>
            <a:endParaRPr dirty="0">
              <a:solidFill>
                <a:srgbClr val="FFFFFF"/>
              </a:solidFill>
            </a:endParaRPr>
          </a:p>
        </p:txBody>
      </p:sp>
      <p:pic>
        <p:nvPicPr>
          <p:cNvPr id="2" name="Picture 1"/>
          <p:cNvPicPr>
            <a:picLocks noChangeAspect="1"/>
          </p:cNvPicPr>
          <p:nvPr/>
        </p:nvPicPr>
        <p:blipFill>
          <a:blip r:embed="rId3"/>
          <a:stretch>
            <a:fillRect/>
          </a:stretch>
        </p:blipFill>
        <p:spPr>
          <a:xfrm>
            <a:off x="18663" y="1966327"/>
            <a:ext cx="6448425" cy="695325"/>
          </a:xfrm>
          <a:prstGeom prst="rect">
            <a:avLst/>
          </a:prstGeom>
        </p:spPr>
      </p:pic>
      <p:pic>
        <p:nvPicPr>
          <p:cNvPr id="3" name="Picture 2"/>
          <p:cNvPicPr>
            <a:picLocks noChangeAspect="1"/>
          </p:cNvPicPr>
          <p:nvPr/>
        </p:nvPicPr>
        <p:blipFill>
          <a:blip r:embed="rId4"/>
          <a:stretch>
            <a:fillRect/>
          </a:stretch>
        </p:blipFill>
        <p:spPr>
          <a:xfrm>
            <a:off x="-4152" y="41485"/>
            <a:ext cx="5662265" cy="1914005"/>
          </a:xfrm>
          <a:prstGeom prst="rect">
            <a:avLst/>
          </a:prstGeom>
        </p:spPr>
      </p:pic>
      <p:sp>
        <p:nvSpPr>
          <p:cNvPr id="21" name="Rounded Rectangle 20"/>
          <p:cNvSpPr/>
          <p:nvPr/>
        </p:nvSpPr>
        <p:spPr>
          <a:xfrm>
            <a:off x="-4151" y="1525018"/>
            <a:ext cx="3065849" cy="324329"/>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8" name="Picture 7"/>
          <p:cNvPicPr>
            <a:picLocks noChangeAspect="1"/>
          </p:cNvPicPr>
          <p:nvPr/>
        </p:nvPicPr>
        <p:blipFill rotWithShape="1">
          <a:blip r:embed="rId5"/>
          <a:srcRect b="50637"/>
          <a:stretch/>
        </p:blipFill>
        <p:spPr>
          <a:xfrm>
            <a:off x="-4152" y="2674577"/>
            <a:ext cx="2577807" cy="2332898"/>
          </a:xfrm>
          <a:prstGeom prst="rect">
            <a:avLst/>
          </a:prstGeom>
        </p:spPr>
      </p:pic>
      <p:pic>
        <p:nvPicPr>
          <p:cNvPr id="9" name="Picture 8"/>
          <p:cNvPicPr>
            <a:picLocks noChangeAspect="1"/>
          </p:cNvPicPr>
          <p:nvPr/>
        </p:nvPicPr>
        <p:blipFill rotWithShape="1">
          <a:blip r:embed="rId5"/>
          <a:srcRect t="49278"/>
          <a:stretch/>
        </p:blipFill>
        <p:spPr>
          <a:xfrm>
            <a:off x="2573655" y="2661652"/>
            <a:ext cx="2571750" cy="2391470"/>
          </a:xfrm>
          <a:prstGeom prst="rect">
            <a:avLst/>
          </a:prstGeom>
        </p:spPr>
      </p:pic>
      <p:cxnSp>
        <p:nvCxnSpPr>
          <p:cNvPr id="39" name="Google Shape;123;p19"/>
          <p:cNvCxnSpPr>
            <a:stCxn id="21" idx="3"/>
          </p:cNvCxnSpPr>
          <p:nvPr/>
        </p:nvCxnSpPr>
        <p:spPr>
          <a:xfrm flipV="1">
            <a:off x="3061698" y="1687182"/>
            <a:ext cx="5209002" cy="1"/>
          </a:xfrm>
          <a:prstGeom prst="straightConnector1">
            <a:avLst/>
          </a:prstGeom>
          <a:noFill/>
          <a:ln w="19050" cap="flat" cmpd="sng">
            <a:solidFill>
              <a:srgbClr val="FF0000"/>
            </a:solidFill>
            <a:prstDash val="solid"/>
            <a:round/>
            <a:headEnd type="none" w="med" len="med"/>
            <a:tailEnd type="none" w="med" len="med"/>
          </a:ln>
        </p:spPr>
      </p:cxnSp>
      <p:cxnSp>
        <p:nvCxnSpPr>
          <p:cNvPr id="42" name="Google Shape;123;p19"/>
          <p:cNvCxnSpPr>
            <a:stCxn id="132" idx="0"/>
          </p:cNvCxnSpPr>
          <p:nvPr/>
        </p:nvCxnSpPr>
        <p:spPr>
          <a:xfrm flipV="1">
            <a:off x="8270700" y="1687182"/>
            <a:ext cx="0" cy="1782392"/>
          </a:xfrm>
          <a:prstGeom prst="straightConnector1">
            <a:avLst/>
          </a:prstGeom>
          <a:noFill/>
          <a:ln w="19050" cap="flat" cmpd="sng">
            <a:solidFill>
              <a:srgbClr val="FF0000"/>
            </a:solidFill>
            <a:prstDash val="solid"/>
            <a:round/>
            <a:headEnd type="none" w="med" len="med"/>
            <a:tailEnd type="none" w="med" len="med"/>
          </a:ln>
        </p:spPr>
      </p:cxnSp>
      <p:cxnSp>
        <p:nvCxnSpPr>
          <p:cNvPr id="130" name="Google Shape;130;p19"/>
          <p:cNvCxnSpPr>
            <a:stCxn id="2" idx="3"/>
            <a:endCxn id="129" idx="0"/>
          </p:cNvCxnSpPr>
          <p:nvPr/>
        </p:nvCxnSpPr>
        <p:spPr>
          <a:xfrm>
            <a:off x="6467088" y="2313990"/>
            <a:ext cx="45034" cy="1018890"/>
          </a:xfrm>
          <a:prstGeom prst="bentConnector2">
            <a:avLst/>
          </a:prstGeom>
          <a:noFill/>
          <a:ln w="19050" cap="flat" cmpd="sng">
            <a:solidFill>
              <a:srgbClr val="FF0000"/>
            </a:solidFill>
            <a:prstDash val="solid"/>
            <a:round/>
            <a:headEnd type="none" w="med" len="med"/>
            <a:tailEnd type="none" w="med" len="med"/>
          </a:ln>
        </p:spPr>
      </p:cxnSp>
      <p:cxnSp>
        <p:nvCxnSpPr>
          <p:cNvPr id="56" name="Google Shape;130;p19"/>
          <p:cNvCxnSpPr>
            <a:endCxn id="132" idx="2"/>
          </p:cNvCxnSpPr>
          <p:nvPr/>
        </p:nvCxnSpPr>
        <p:spPr>
          <a:xfrm flipV="1">
            <a:off x="4877499" y="4154110"/>
            <a:ext cx="3393201" cy="285646"/>
          </a:xfrm>
          <a:prstGeom prst="bentConnector2">
            <a:avLst/>
          </a:prstGeom>
          <a:noFill/>
          <a:ln w="19050" cap="flat" cmpd="sng">
            <a:solidFill>
              <a:srgbClr val="FF0000"/>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0457" y="89154"/>
            <a:ext cx="6638712" cy="962757"/>
          </a:xfrm>
          <a:prstGeom prst="rect">
            <a:avLst/>
          </a:prstGeom>
        </p:spPr>
      </p:pic>
      <p:pic>
        <p:nvPicPr>
          <p:cNvPr id="187" name="Google Shape;187;p23"/>
          <p:cNvPicPr preferRelativeResize="0"/>
          <p:nvPr/>
        </p:nvPicPr>
        <p:blipFill>
          <a:blip r:embed="rId4">
            <a:alphaModFix/>
          </a:blip>
          <a:stretch>
            <a:fillRect/>
          </a:stretch>
        </p:blipFill>
        <p:spPr>
          <a:xfrm>
            <a:off x="270850" y="2553150"/>
            <a:ext cx="3129400" cy="783325"/>
          </a:xfrm>
          <a:prstGeom prst="rect">
            <a:avLst/>
          </a:prstGeom>
          <a:noFill/>
          <a:ln>
            <a:noFill/>
          </a:ln>
        </p:spPr>
      </p:pic>
      <p:sp>
        <p:nvSpPr>
          <p:cNvPr id="188" name="Google Shape;188;p23"/>
          <p:cNvSpPr/>
          <p:nvPr/>
        </p:nvSpPr>
        <p:spPr>
          <a:xfrm>
            <a:off x="3718200" y="2553150"/>
            <a:ext cx="4585800" cy="2404500"/>
          </a:xfrm>
          <a:prstGeom prst="round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rgbClr val="FFFFFF"/>
                </a:solidFill>
              </a:rPr>
              <a:t>The navigation bar has been included on the HOME </a:t>
            </a:r>
            <a:r>
              <a:rPr lang="en" dirty="0" smtClean="0">
                <a:solidFill>
                  <a:srgbClr val="FFFFFF"/>
                </a:solidFill>
              </a:rPr>
              <a:t>page(</a:t>
            </a:r>
            <a:r>
              <a:rPr lang="en" b="1" u="sng" dirty="0" smtClean="0">
                <a:solidFill>
                  <a:srgbClr val="FFFFFF"/>
                </a:solidFill>
              </a:rPr>
              <a:t>index.php</a:t>
            </a:r>
            <a:r>
              <a:rPr lang="en" dirty="0">
                <a:solidFill>
                  <a:srgbClr val="FFFFFF"/>
                </a:solidFill>
              </a:rPr>
              <a:t>), on the CONTACT US page (</a:t>
            </a:r>
            <a:r>
              <a:rPr lang="en" b="1" u="sng" dirty="0" smtClean="0">
                <a:solidFill>
                  <a:srgbClr val="FFFFFF"/>
                </a:solidFill>
              </a:rPr>
              <a:t>contactus.php</a:t>
            </a:r>
            <a:r>
              <a:rPr lang="en" dirty="0">
                <a:solidFill>
                  <a:srgbClr val="FFFFFF"/>
                </a:solidFill>
              </a:rPr>
              <a:t>) and the ABOUT US </a:t>
            </a:r>
            <a:r>
              <a:rPr lang="en" dirty="0" smtClean="0">
                <a:solidFill>
                  <a:srgbClr val="FFFFFF"/>
                </a:solidFill>
              </a:rPr>
              <a:t>page(</a:t>
            </a:r>
            <a:r>
              <a:rPr lang="en" b="1" u="sng" dirty="0" smtClean="0">
                <a:solidFill>
                  <a:srgbClr val="FFFFFF"/>
                </a:solidFill>
              </a:rPr>
              <a:t>about.php</a:t>
            </a:r>
            <a:r>
              <a:rPr lang="en" dirty="0">
                <a:solidFill>
                  <a:srgbClr val="FFFFFF"/>
                </a:solidFill>
              </a:rPr>
              <a:t>) so as for the buttons to be dynamic. The navigation bar codes have been stored in the ‘</a:t>
            </a:r>
            <a:r>
              <a:rPr lang="en" b="1" u="sng" dirty="0">
                <a:solidFill>
                  <a:srgbClr val="FFFFFF"/>
                </a:solidFill>
              </a:rPr>
              <a:t>header.php</a:t>
            </a:r>
            <a:r>
              <a:rPr lang="en" dirty="0">
                <a:solidFill>
                  <a:srgbClr val="FFFFFF"/>
                </a:solidFill>
              </a:rPr>
              <a:t>’ and using the ‘include() ‘function we can access the 3 pages in which we have included the code.</a:t>
            </a:r>
            <a:endParaRPr dirty="0">
              <a:solidFill>
                <a:srgbClr val="FFFFFF"/>
              </a:solidFill>
            </a:endParaRPr>
          </a:p>
        </p:txBody>
      </p:sp>
      <p:cxnSp>
        <p:nvCxnSpPr>
          <p:cNvPr id="189" name="Google Shape;189;p23"/>
          <p:cNvCxnSpPr>
            <a:stCxn id="187" idx="0"/>
          </p:cNvCxnSpPr>
          <p:nvPr/>
        </p:nvCxnSpPr>
        <p:spPr>
          <a:xfrm flipH="1" flipV="1">
            <a:off x="1222625" y="786038"/>
            <a:ext cx="612925" cy="1767112"/>
          </a:xfrm>
          <a:prstGeom prst="straightConnector1">
            <a:avLst/>
          </a:prstGeom>
          <a:noFill/>
          <a:ln w="9525" cap="flat" cmpd="sng">
            <a:solidFill>
              <a:srgbClr val="FF0000"/>
            </a:solidFill>
            <a:prstDash val="solid"/>
            <a:round/>
            <a:headEnd type="none" w="med" len="med"/>
            <a:tailEnd type="triangle" w="med" len="med"/>
          </a:ln>
        </p:spPr>
      </p:cxnSp>
      <p:cxnSp>
        <p:nvCxnSpPr>
          <p:cNvPr id="191" name="Google Shape;191;p23"/>
          <p:cNvCxnSpPr>
            <a:stCxn id="187" idx="0"/>
          </p:cNvCxnSpPr>
          <p:nvPr/>
        </p:nvCxnSpPr>
        <p:spPr>
          <a:xfrm flipV="1">
            <a:off x="1835550" y="786038"/>
            <a:ext cx="1564700" cy="1767112"/>
          </a:xfrm>
          <a:prstGeom prst="straightConnector1">
            <a:avLst/>
          </a:prstGeom>
          <a:noFill/>
          <a:ln w="9525" cap="flat" cmpd="sng">
            <a:solidFill>
              <a:srgbClr val="FF0000"/>
            </a:solidFill>
            <a:prstDash val="solid"/>
            <a:round/>
            <a:headEnd type="none" w="med" len="med"/>
            <a:tailEnd type="triangle" w="med" len="med"/>
          </a:ln>
        </p:spPr>
      </p:cxnSp>
      <p:sp>
        <p:nvSpPr>
          <p:cNvPr id="192" name="Google Shape;192;p23"/>
          <p:cNvSpPr/>
          <p:nvPr/>
        </p:nvSpPr>
        <p:spPr>
          <a:xfrm>
            <a:off x="6142409" y="1586175"/>
            <a:ext cx="1275300" cy="508800"/>
          </a:xfrm>
          <a:prstGeom prst="round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u="sng" dirty="0" smtClean="0">
                <a:solidFill>
                  <a:srgbClr val="FFFFFF"/>
                </a:solidFill>
              </a:rPr>
              <a:t>index.php</a:t>
            </a:r>
            <a:endParaRPr b="1" u="sng" dirty="0">
              <a:solidFill>
                <a:srgbClr val="FFFFFF"/>
              </a:solidFill>
            </a:endParaRPr>
          </a:p>
        </p:txBody>
      </p:sp>
      <p:cxnSp>
        <p:nvCxnSpPr>
          <p:cNvPr id="193" name="Google Shape;193;p23"/>
          <p:cNvCxnSpPr>
            <a:stCxn id="192" idx="0"/>
          </p:cNvCxnSpPr>
          <p:nvPr/>
        </p:nvCxnSpPr>
        <p:spPr>
          <a:xfrm flipH="1" flipV="1">
            <a:off x="6638459" y="918975"/>
            <a:ext cx="141600" cy="667200"/>
          </a:xfrm>
          <a:prstGeom prst="straightConnector1">
            <a:avLst/>
          </a:prstGeom>
          <a:noFill/>
          <a:ln w="19050" cap="flat" cmpd="sng">
            <a:solidFill>
              <a:srgbClr val="FF0000"/>
            </a:solidFill>
            <a:prstDash val="solid"/>
            <a:round/>
            <a:headEnd type="none" w="med" len="med"/>
            <a:tailEnd type="triangle" w="med" len="med"/>
          </a:ln>
        </p:spPr>
      </p:cxnSp>
      <p:cxnSp>
        <p:nvCxnSpPr>
          <p:cNvPr id="17" name="Google Shape;191;p23"/>
          <p:cNvCxnSpPr>
            <a:stCxn id="187" idx="0"/>
          </p:cNvCxnSpPr>
          <p:nvPr/>
        </p:nvCxnSpPr>
        <p:spPr>
          <a:xfrm flipV="1">
            <a:off x="1835550" y="678095"/>
            <a:ext cx="2767272" cy="1875055"/>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24"/>
          <p:cNvSpPr/>
          <p:nvPr/>
        </p:nvSpPr>
        <p:spPr>
          <a:xfrm>
            <a:off x="4342218" y="3128369"/>
            <a:ext cx="3645300" cy="1567500"/>
          </a:xfrm>
          <a:prstGeom prst="round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First we have created a database called </a:t>
            </a:r>
            <a:r>
              <a:rPr lang="en" dirty="0" smtClean="0">
                <a:solidFill>
                  <a:srgbClr val="FFFFFF"/>
                </a:solidFill>
              </a:rPr>
              <a:t>‘sw_db</a:t>
            </a:r>
            <a:r>
              <a:rPr lang="en" dirty="0">
                <a:solidFill>
                  <a:srgbClr val="FFFFFF"/>
                </a:solidFill>
              </a:rPr>
              <a:t>’ with tables namely:</a:t>
            </a:r>
            <a:endParaRPr dirty="0">
              <a:solidFill>
                <a:srgbClr val="FFFFFF"/>
              </a:solidFill>
            </a:endParaRPr>
          </a:p>
          <a:p>
            <a:pPr marL="457200" lvl="0" indent="-317500" algn="l" rtl="0">
              <a:spcBef>
                <a:spcPts val="0"/>
              </a:spcBef>
              <a:spcAft>
                <a:spcPts val="0"/>
              </a:spcAft>
              <a:buClr>
                <a:srgbClr val="FFFFFF"/>
              </a:buClr>
              <a:buSzPts val="1400"/>
              <a:buChar char="●"/>
            </a:pPr>
            <a:r>
              <a:rPr lang="en-GB" dirty="0">
                <a:solidFill>
                  <a:srgbClr val="FFFFFF"/>
                </a:solidFill>
              </a:rPr>
              <a:t>f</a:t>
            </a:r>
            <a:r>
              <a:rPr lang="en" dirty="0" smtClean="0">
                <a:solidFill>
                  <a:srgbClr val="FFFFFF"/>
                </a:solidFill>
              </a:rPr>
              <a:t>eedbacktable</a:t>
            </a:r>
          </a:p>
          <a:p>
            <a:pPr marL="457200" lvl="0" indent="-317500" algn="l" rtl="0">
              <a:spcBef>
                <a:spcPts val="0"/>
              </a:spcBef>
              <a:spcAft>
                <a:spcPts val="0"/>
              </a:spcAft>
              <a:buClr>
                <a:srgbClr val="FFFFFF"/>
              </a:buClr>
              <a:buSzPts val="1400"/>
              <a:buChar char="●"/>
            </a:pPr>
            <a:r>
              <a:rPr lang="en" dirty="0" smtClean="0">
                <a:solidFill>
                  <a:srgbClr val="FFFFFF"/>
                </a:solidFill>
              </a:rPr>
              <a:t>orders</a:t>
            </a:r>
            <a:endParaRPr dirty="0">
              <a:solidFill>
                <a:srgbClr val="FFFFFF"/>
              </a:solidFill>
            </a:endParaRPr>
          </a:p>
          <a:p>
            <a:pPr marL="457200" lvl="0" indent="-317500" algn="l" rtl="0">
              <a:spcBef>
                <a:spcPts val="0"/>
              </a:spcBef>
              <a:spcAft>
                <a:spcPts val="0"/>
              </a:spcAft>
              <a:buClr>
                <a:srgbClr val="FFFFFF"/>
              </a:buClr>
              <a:buSzPts val="1400"/>
              <a:buChar char="●"/>
            </a:pPr>
            <a:r>
              <a:rPr lang="en-GB" dirty="0" smtClean="0">
                <a:solidFill>
                  <a:srgbClr val="FFFFFF"/>
                </a:solidFill>
              </a:rPr>
              <a:t>products</a:t>
            </a:r>
            <a:endParaRPr dirty="0">
              <a:solidFill>
                <a:srgbClr val="FFFFFF"/>
              </a:solidFill>
            </a:endParaRPr>
          </a:p>
          <a:p>
            <a:pPr marL="457200" lvl="0" indent="-317500" algn="l" rtl="0">
              <a:spcBef>
                <a:spcPts val="0"/>
              </a:spcBef>
              <a:spcAft>
                <a:spcPts val="0"/>
              </a:spcAft>
              <a:buClr>
                <a:srgbClr val="FFFFFF"/>
              </a:buClr>
              <a:buSzPts val="1400"/>
              <a:buChar char="●"/>
            </a:pPr>
            <a:r>
              <a:rPr lang="en" dirty="0">
                <a:solidFill>
                  <a:srgbClr val="FFFFFF"/>
                </a:solidFill>
              </a:rPr>
              <a:t>users</a:t>
            </a:r>
            <a:endParaRPr dirty="0">
              <a:solidFill>
                <a:srgbClr val="FFFFFF"/>
              </a:solidFill>
            </a:endParaRPr>
          </a:p>
        </p:txBody>
      </p:sp>
      <p:cxnSp>
        <p:nvCxnSpPr>
          <p:cNvPr id="200" name="Google Shape;200;p24"/>
          <p:cNvCxnSpPr>
            <a:stCxn id="2" idx="3"/>
            <a:endCxn id="199" idx="0"/>
          </p:cNvCxnSpPr>
          <p:nvPr/>
        </p:nvCxnSpPr>
        <p:spPr>
          <a:xfrm>
            <a:off x="3774701" y="1918936"/>
            <a:ext cx="2390167" cy="1209433"/>
          </a:xfrm>
          <a:prstGeom prst="curvedConnector2">
            <a:avLst/>
          </a:prstGeom>
          <a:noFill/>
          <a:ln w="9525" cap="flat" cmpd="sng">
            <a:solidFill>
              <a:srgbClr val="FF0000"/>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878594" y="983590"/>
            <a:ext cx="2896107" cy="1870691"/>
          </a:xfrm>
          <a:prstGeom prst="rect">
            <a:avLst/>
          </a:prstGeom>
        </p:spPr>
      </p:pic>
      <p:sp>
        <p:nvSpPr>
          <p:cNvPr id="10" name="Google Shape;80;p15"/>
          <p:cNvSpPr/>
          <p:nvPr/>
        </p:nvSpPr>
        <p:spPr>
          <a:xfrm>
            <a:off x="0" y="267713"/>
            <a:ext cx="1859622" cy="441789"/>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en-GB" dirty="0" smtClean="0">
                <a:solidFill>
                  <a:srgbClr val="FFFFFF"/>
                </a:solidFill>
              </a:rPr>
              <a:t>Database creation</a:t>
            </a:r>
            <a:endParaRPr b="1" u="sng" dirty="0">
              <a:solidFill>
                <a:srgbClr val="FFFFFF"/>
              </a:solidFill>
            </a:endParaRPr>
          </a:p>
          <a:p>
            <a:pPr marL="0" lvl="0" indent="0" algn="l" rtl="0">
              <a:spcBef>
                <a:spcPts val="0"/>
              </a:spcBef>
              <a:spcAft>
                <a:spcPts val="0"/>
              </a:spcAft>
              <a:buNone/>
            </a:pPr>
            <a:endParaRPr b="1" dirty="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p:nvPr/>
        </p:nvSpPr>
        <p:spPr>
          <a:xfrm>
            <a:off x="6647380" y="2315757"/>
            <a:ext cx="2169300" cy="1325146"/>
          </a:xfrm>
          <a:prstGeom prst="round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lvl="0"/>
            <a:r>
              <a:rPr lang="en" dirty="0">
                <a:solidFill>
                  <a:srgbClr val="FFFFFF"/>
                </a:solidFill>
              </a:rPr>
              <a:t>This code is used to display the </a:t>
            </a:r>
            <a:r>
              <a:rPr lang="en" dirty="0" smtClean="0">
                <a:solidFill>
                  <a:srgbClr val="FFFFFF"/>
                </a:solidFill>
              </a:rPr>
              <a:t>products that </a:t>
            </a:r>
            <a:r>
              <a:rPr lang="en" dirty="0">
                <a:solidFill>
                  <a:srgbClr val="FFFFFF"/>
                </a:solidFill>
              </a:rPr>
              <a:t>we can </a:t>
            </a:r>
            <a:r>
              <a:rPr lang="en" dirty="0" smtClean="0">
                <a:solidFill>
                  <a:srgbClr val="FFFFFF"/>
                </a:solidFill>
              </a:rPr>
              <a:t>buy on the e-com website.</a:t>
            </a:r>
          </a:p>
          <a:p>
            <a:pPr lvl="0"/>
            <a:r>
              <a:rPr lang="en" dirty="0" smtClean="0">
                <a:solidFill>
                  <a:srgbClr val="FFFFFF"/>
                </a:solidFill>
              </a:rPr>
              <a:t>(</a:t>
            </a:r>
            <a:r>
              <a:rPr lang="en" b="1" u="sng" dirty="0">
                <a:solidFill>
                  <a:srgbClr val="FFFFFF"/>
                </a:solidFill>
              </a:rPr>
              <a:t>index1.php</a:t>
            </a:r>
            <a:r>
              <a:rPr lang="en" dirty="0" smtClean="0">
                <a:solidFill>
                  <a:srgbClr val="FFFFFF"/>
                </a:solidFill>
              </a:rPr>
              <a:t>)</a:t>
            </a:r>
            <a:endParaRPr dirty="0">
              <a:solidFill>
                <a:srgbClr val="FFFFFF"/>
              </a:solidFill>
            </a:endParaRPr>
          </a:p>
          <a:p>
            <a:pPr marL="0" lvl="0" indent="0" algn="l" rtl="0">
              <a:spcBef>
                <a:spcPts val="0"/>
              </a:spcBef>
              <a:spcAft>
                <a:spcPts val="0"/>
              </a:spcAft>
              <a:buNone/>
            </a:pPr>
            <a:endParaRPr dirty="0">
              <a:solidFill>
                <a:srgbClr val="FFFFFF"/>
              </a:solidFill>
            </a:endParaRPr>
          </a:p>
        </p:txBody>
      </p:sp>
      <p:sp>
        <p:nvSpPr>
          <p:cNvPr id="218" name="Google Shape;218;p26"/>
          <p:cNvSpPr txBox="1"/>
          <p:nvPr/>
        </p:nvSpPr>
        <p:spPr>
          <a:xfrm>
            <a:off x="2735800" y="1473425"/>
            <a:ext cx="36900" cy="1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0" y="416974"/>
            <a:ext cx="5609690" cy="3504548"/>
          </a:xfrm>
          <a:prstGeom prst="rect">
            <a:avLst/>
          </a:prstGeom>
        </p:spPr>
      </p:pic>
      <p:sp>
        <p:nvSpPr>
          <p:cNvPr id="221" name="Google Shape;221;p26"/>
          <p:cNvSpPr/>
          <p:nvPr/>
        </p:nvSpPr>
        <p:spPr>
          <a:xfrm>
            <a:off x="6647380" y="1173692"/>
            <a:ext cx="1983000" cy="706500"/>
          </a:xfrm>
          <a:prstGeom prst="round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Fetching the data from </a:t>
            </a:r>
            <a:r>
              <a:rPr lang="en" dirty="0" smtClean="0">
                <a:solidFill>
                  <a:srgbClr val="FFFFFF"/>
                </a:solidFill>
              </a:rPr>
              <a:t>the </a:t>
            </a:r>
            <a:r>
              <a:rPr lang="en" dirty="0">
                <a:solidFill>
                  <a:srgbClr val="FFFFFF"/>
                </a:solidFill>
              </a:rPr>
              <a:t>database</a:t>
            </a:r>
            <a:endParaRPr dirty="0">
              <a:solidFill>
                <a:srgbClr val="FFFFFF"/>
              </a:solidFill>
            </a:endParaRPr>
          </a:p>
        </p:txBody>
      </p:sp>
      <p:cxnSp>
        <p:nvCxnSpPr>
          <p:cNvPr id="14" name="Google Shape;200;p24"/>
          <p:cNvCxnSpPr>
            <a:endCxn id="221" idx="0"/>
          </p:cNvCxnSpPr>
          <p:nvPr/>
        </p:nvCxnSpPr>
        <p:spPr>
          <a:xfrm>
            <a:off x="3852809" y="482885"/>
            <a:ext cx="3786071" cy="690807"/>
          </a:xfrm>
          <a:prstGeom prst="curvedConnector2">
            <a:avLst/>
          </a:prstGeom>
          <a:noFill/>
          <a:ln w="9525" cap="flat" cmpd="sng">
            <a:solidFill>
              <a:srgbClr val="FF0000"/>
            </a:solidFill>
            <a:prstDash val="solid"/>
            <a:round/>
            <a:headEnd type="none" w="med" len="med"/>
            <a:tailEnd type="none" w="med" len="med"/>
          </a:ln>
        </p:spPr>
      </p:cxnSp>
      <p:pic>
        <p:nvPicPr>
          <p:cNvPr id="5" name="Picture 4"/>
          <p:cNvPicPr>
            <a:picLocks noChangeAspect="1"/>
          </p:cNvPicPr>
          <p:nvPr/>
        </p:nvPicPr>
        <p:blipFill rotWithShape="1">
          <a:blip r:embed="rId4"/>
          <a:srcRect b="45863"/>
          <a:stretch/>
        </p:blipFill>
        <p:spPr>
          <a:xfrm>
            <a:off x="0" y="4347402"/>
            <a:ext cx="7851382" cy="630571"/>
          </a:xfrm>
          <a:prstGeom prst="rect">
            <a:avLst/>
          </a:prstGeom>
        </p:spPr>
      </p:pic>
      <p:sp>
        <p:nvSpPr>
          <p:cNvPr id="18" name="Google Shape;217;p26"/>
          <p:cNvSpPr/>
          <p:nvPr/>
        </p:nvSpPr>
        <p:spPr>
          <a:xfrm>
            <a:off x="1" y="3952935"/>
            <a:ext cx="2609636" cy="363054"/>
          </a:xfrm>
          <a:prstGeom prst="round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FFFFFF"/>
                </a:solidFill>
              </a:rPr>
              <a:t>ID taken from local database.</a:t>
            </a:r>
            <a:endParaRPr dirty="0">
              <a:solidFill>
                <a:srgbClr val="FFFFFF"/>
              </a:solidFill>
            </a:endParaRPr>
          </a:p>
          <a:p>
            <a:pPr marL="0" lvl="0" indent="0" algn="l" rtl="0">
              <a:spcBef>
                <a:spcPts val="0"/>
              </a:spcBef>
              <a:spcAft>
                <a:spcPts val="0"/>
              </a:spcAft>
              <a:buNone/>
            </a:pPr>
            <a:endParaRPr dirty="0">
              <a:solidFill>
                <a:srgbClr val="FFFFFF"/>
              </a:solidFill>
            </a:endParaRPr>
          </a:p>
        </p:txBody>
      </p:sp>
      <p:sp>
        <p:nvSpPr>
          <p:cNvPr id="19" name="Google Shape;217;p26"/>
          <p:cNvSpPr/>
          <p:nvPr/>
        </p:nvSpPr>
        <p:spPr>
          <a:xfrm>
            <a:off x="0" y="6452"/>
            <a:ext cx="965772" cy="379109"/>
          </a:xfrm>
          <a:prstGeom prst="round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solidFill>
                  <a:srgbClr val="FFFFFF"/>
                </a:solidFill>
              </a:rPr>
              <a:t>Display</a:t>
            </a:r>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endParaRPr dirty="0">
              <a:solidFill>
                <a:srgbClr val="FFFFFF"/>
              </a:solidFill>
            </a:endParaRPr>
          </a:p>
        </p:txBody>
      </p:sp>
      <p:cxnSp>
        <p:nvCxnSpPr>
          <p:cNvPr id="20" name="Google Shape;123;p19"/>
          <p:cNvCxnSpPr>
            <a:endCxn id="217" idx="1"/>
          </p:cNvCxnSpPr>
          <p:nvPr/>
        </p:nvCxnSpPr>
        <p:spPr>
          <a:xfrm>
            <a:off x="4705997" y="2853113"/>
            <a:ext cx="1941383" cy="125217"/>
          </a:xfrm>
          <a:prstGeom prst="straightConnector1">
            <a:avLst/>
          </a:prstGeom>
          <a:noFill/>
          <a:ln w="19050" cap="flat" cmpd="sng">
            <a:solidFill>
              <a:srgbClr val="FF0000"/>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7;p26"/>
          <p:cNvSpPr/>
          <p:nvPr/>
        </p:nvSpPr>
        <p:spPr>
          <a:xfrm>
            <a:off x="-1" y="129742"/>
            <a:ext cx="2948683" cy="379109"/>
          </a:xfrm>
          <a:prstGeom prst="round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solidFill>
                  <a:srgbClr val="FFFFFF"/>
                </a:solidFill>
              </a:rPr>
              <a:t>Selection of product and checkout</a:t>
            </a:r>
            <a:endParaRPr lang="en-GB" dirty="0" smtClean="0">
              <a:solidFill>
                <a:srgbClr val="FFFFFF"/>
              </a:solidFill>
            </a:endParaRPr>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endParaRPr dirty="0">
              <a:solidFill>
                <a:srgbClr val="FFFFFF"/>
              </a:solidFill>
            </a:endParaRPr>
          </a:p>
        </p:txBody>
      </p:sp>
      <p:pic>
        <p:nvPicPr>
          <p:cNvPr id="5" name="Picture 4"/>
          <p:cNvPicPr>
            <a:picLocks noChangeAspect="1"/>
          </p:cNvPicPr>
          <p:nvPr/>
        </p:nvPicPr>
        <p:blipFill>
          <a:blip r:embed="rId2"/>
          <a:stretch>
            <a:fillRect/>
          </a:stretch>
        </p:blipFill>
        <p:spPr>
          <a:xfrm>
            <a:off x="164388" y="765721"/>
            <a:ext cx="4161034" cy="1937221"/>
          </a:xfrm>
          <a:prstGeom prst="rect">
            <a:avLst/>
          </a:prstGeom>
        </p:spPr>
      </p:pic>
      <p:sp>
        <p:nvSpPr>
          <p:cNvPr id="7" name="Google Shape;217;p26"/>
          <p:cNvSpPr/>
          <p:nvPr/>
        </p:nvSpPr>
        <p:spPr>
          <a:xfrm>
            <a:off x="6080588" y="90270"/>
            <a:ext cx="2948683" cy="837161"/>
          </a:xfrm>
          <a:prstGeom prst="round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solidFill>
                  <a:srgbClr val="FFFFFF"/>
                </a:solidFill>
              </a:rPr>
              <a:t>On the search bar, we enter a keyword to facilitate the product we want</a:t>
            </a:r>
            <a:endParaRPr dirty="0">
              <a:solidFill>
                <a:srgbClr val="FFFFFF"/>
              </a:solidFill>
            </a:endParaRPr>
          </a:p>
        </p:txBody>
      </p:sp>
      <p:cxnSp>
        <p:nvCxnSpPr>
          <p:cNvPr id="8" name="Google Shape;123;p19"/>
          <p:cNvCxnSpPr>
            <a:endCxn id="7" idx="1"/>
          </p:cNvCxnSpPr>
          <p:nvPr/>
        </p:nvCxnSpPr>
        <p:spPr>
          <a:xfrm flipV="1">
            <a:off x="3760342" y="508851"/>
            <a:ext cx="2320246" cy="266536"/>
          </a:xfrm>
          <a:prstGeom prst="bentConnector3">
            <a:avLst>
              <a:gd name="adj1" fmla="val 406"/>
            </a:avLst>
          </a:prstGeom>
          <a:noFill/>
          <a:ln w="19050" cap="flat" cmpd="sng">
            <a:solidFill>
              <a:srgbClr val="FF0000"/>
            </a:solidFill>
            <a:prstDash val="solid"/>
            <a:round/>
            <a:headEnd type="none" w="med" len="med"/>
            <a:tailEnd type="none" w="med" len="med"/>
          </a:ln>
        </p:spPr>
      </p:cxnSp>
      <p:pic>
        <p:nvPicPr>
          <p:cNvPr id="15" name="Picture 14"/>
          <p:cNvPicPr>
            <a:picLocks noChangeAspect="1"/>
          </p:cNvPicPr>
          <p:nvPr/>
        </p:nvPicPr>
        <p:blipFill>
          <a:blip r:embed="rId3"/>
          <a:stretch>
            <a:fillRect/>
          </a:stretch>
        </p:blipFill>
        <p:spPr>
          <a:xfrm>
            <a:off x="4325422" y="2959812"/>
            <a:ext cx="4467438" cy="1954783"/>
          </a:xfrm>
          <a:prstGeom prst="rect">
            <a:avLst/>
          </a:prstGeom>
        </p:spPr>
      </p:pic>
      <p:sp>
        <p:nvSpPr>
          <p:cNvPr id="16" name="Google Shape;217;p26"/>
          <p:cNvSpPr/>
          <p:nvPr/>
        </p:nvSpPr>
        <p:spPr>
          <a:xfrm>
            <a:off x="462337" y="3638592"/>
            <a:ext cx="2948683" cy="837161"/>
          </a:xfrm>
          <a:prstGeom prst="round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solidFill>
                  <a:srgbClr val="FFFFFF"/>
                </a:solidFill>
              </a:rPr>
              <a:t>We obtained results due to search bar</a:t>
            </a:r>
            <a:endParaRPr dirty="0">
              <a:solidFill>
                <a:srgbClr val="FFFFFF"/>
              </a:solidFill>
            </a:endParaRPr>
          </a:p>
        </p:txBody>
      </p:sp>
      <p:cxnSp>
        <p:nvCxnSpPr>
          <p:cNvPr id="17" name="Google Shape;123;p19"/>
          <p:cNvCxnSpPr>
            <a:stCxn id="16" idx="3"/>
          </p:cNvCxnSpPr>
          <p:nvPr/>
        </p:nvCxnSpPr>
        <p:spPr>
          <a:xfrm flipV="1">
            <a:off x="3411020" y="3082247"/>
            <a:ext cx="914402" cy="974926"/>
          </a:xfrm>
          <a:prstGeom prst="straightConnector1">
            <a:avLst/>
          </a:prstGeom>
          <a:noFill/>
          <a:ln w="19050" cap="flat" cmpd="sng">
            <a:solidFill>
              <a:srgbClr val="FF0000"/>
            </a:solidFill>
            <a:prstDash val="solid"/>
            <a:round/>
            <a:headEnd type="none" w="med" len="med"/>
            <a:tailEnd type="none" w="med" len="med"/>
          </a:ln>
        </p:spPr>
      </p:cxnSp>
    </p:spTree>
    <p:extLst>
      <p:ext uri="{BB962C8B-B14F-4D97-AF65-F5344CB8AC3E}">
        <p14:creationId xmlns:p14="http://schemas.microsoft.com/office/powerpoint/2010/main" val="2167128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6526"/>
          <a:stretch/>
        </p:blipFill>
        <p:spPr>
          <a:xfrm>
            <a:off x="0" y="605222"/>
            <a:ext cx="4481380" cy="2856087"/>
          </a:xfrm>
          <a:prstGeom prst="rect">
            <a:avLst/>
          </a:prstGeom>
        </p:spPr>
      </p:pic>
      <p:sp>
        <p:nvSpPr>
          <p:cNvPr id="5" name="Google Shape;192;p23"/>
          <p:cNvSpPr/>
          <p:nvPr/>
        </p:nvSpPr>
        <p:spPr>
          <a:xfrm>
            <a:off x="0" y="96422"/>
            <a:ext cx="1818526" cy="508800"/>
          </a:xfrm>
          <a:prstGeom prst="round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u="sng" dirty="0">
                <a:solidFill>
                  <a:srgbClr val="FFFFFF"/>
                </a:solidFill>
              </a:rPr>
              <a:t>p</a:t>
            </a:r>
            <a:r>
              <a:rPr lang="en" b="1" u="sng" dirty="0" smtClean="0">
                <a:solidFill>
                  <a:srgbClr val="FFFFFF"/>
                </a:solidFill>
              </a:rPr>
              <a:t>roduct-detail.php</a:t>
            </a:r>
            <a:endParaRPr b="1" u="sng" dirty="0">
              <a:solidFill>
                <a:srgbClr val="FFFFFF"/>
              </a:solidFill>
            </a:endParaRPr>
          </a:p>
        </p:txBody>
      </p:sp>
      <p:pic>
        <p:nvPicPr>
          <p:cNvPr id="6" name="Picture 5"/>
          <p:cNvPicPr>
            <a:picLocks noChangeAspect="1"/>
          </p:cNvPicPr>
          <p:nvPr/>
        </p:nvPicPr>
        <p:blipFill>
          <a:blip r:embed="rId3"/>
          <a:stretch>
            <a:fillRect/>
          </a:stretch>
        </p:blipFill>
        <p:spPr>
          <a:xfrm>
            <a:off x="4481380" y="1612048"/>
            <a:ext cx="4662620" cy="3531452"/>
          </a:xfrm>
          <a:prstGeom prst="rect">
            <a:avLst/>
          </a:prstGeom>
        </p:spPr>
      </p:pic>
      <p:sp>
        <p:nvSpPr>
          <p:cNvPr id="7" name="Google Shape;217;p26"/>
          <p:cNvSpPr/>
          <p:nvPr/>
        </p:nvSpPr>
        <p:spPr>
          <a:xfrm>
            <a:off x="71919" y="4018154"/>
            <a:ext cx="2948683" cy="568500"/>
          </a:xfrm>
          <a:prstGeom prst="round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solidFill>
                  <a:srgbClr val="FFFFFF"/>
                </a:solidFill>
              </a:rPr>
              <a:t>Clicking on the product we want &amp; add it to cart</a:t>
            </a:r>
            <a:endParaRPr dirty="0">
              <a:solidFill>
                <a:srgbClr val="FFFFFF"/>
              </a:solidFill>
            </a:endParaRPr>
          </a:p>
        </p:txBody>
      </p:sp>
      <p:cxnSp>
        <p:nvCxnSpPr>
          <p:cNvPr id="8" name="Google Shape;123;p19"/>
          <p:cNvCxnSpPr>
            <a:stCxn id="7" idx="0"/>
          </p:cNvCxnSpPr>
          <p:nvPr/>
        </p:nvCxnSpPr>
        <p:spPr>
          <a:xfrm rot="5400000" flipH="1" flipV="1">
            <a:off x="1522666" y="2797617"/>
            <a:ext cx="1244132" cy="1196942"/>
          </a:xfrm>
          <a:prstGeom prst="bentConnector3">
            <a:avLst>
              <a:gd name="adj1" fmla="val 30181"/>
            </a:avLst>
          </a:prstGeom>
          <a:noFill/>
          <a:ln w="19050" cap="flat" cmpd="sng">
            <a:solidFill>
              <a:srgbClr val="FF0000"/>
            </a:solidFill>
            <a:prstDash val="solid"/>
            <a:round/>
            <a:headEnd type="none" w="med" len="med"/>
            <a:tailEnd type="none" w="med" len="med"/>
          </a:ln>
        </p:spPr>
      </p:cxnSp>
      <p:cxnSp>
        <p:nvCxnSpPr>
          <p:cNvPr id="9" name="Google Shape;123;p19"/>
          <p:cNvCxnSpPr>
            <a:stCxn id="7" idx="3"/>
          </p:cNvCxnSpPr>
          <p:nvPr/>
        </p:nvCxnSpPr>
        <p:spPr>
          <a:xfrm flipV="1">
            <a:off x="3020602" y="3708971"/>
            <a:ext cx="1460778" cy="593433"/>
          </a:xfrm>
          <a:prstGeom prst="bentConnector3">
            <a:avLst>
              <a:gd name="adj1" fmla="val 50000"/>
            </a:avLst>
          </a:prstGeom>
          <a:noFill/>
          <a:ln w="19050" cap="flat" cmpd="sng">
            <a:solidFill>
              <a:srgbClr val="FF0000"/>
            </a:solidFill>
            <a:prstDash val="solid"/>
            <a:round/>
            <a:headEnd type="none" w="med" len="med"/>
            <a:tailEnd type="none" w="med" len="med"/>
          </a:ln>
        </p:spPr>
      </p:cxnSp>
      <p:sp>
        <p:nvSpPr>
          <p:cNvPr id="18" name="Google Shape;217;p26"/>
          <p:cNvSpPr/>
          <p:nvPr/>
        </p:nvSpPr>
        <p:spPr>
          <a:xfrm>
            <a:off x="4604670" y="350822"/>
            <a:ext cx="4056445" cy="908521"/>
          </a:xfrm>
          <a:prstGeom prst="round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solidFill>
                  <a:srgbClr val="FFFFFF"/>
                </a:solidFill>
              </a:rPr>
              <a:t>In the code below, when the product is selected, it searches it by Id and add it to a new variable </a:t>
            </a:r>
            <a:r>
              <a:rPr lang="en-GB" dirty="0" err="1" smtClean="0">
                <a:solidFill>
                  <a:srgbClr val="FFFFFF"/>
                </a:solidFill>
              </a:rPr>
              <a:t>pID</a:t>
            </a:r>
            <a:r>
              <a:rPr lang="en-GB" dirty="0" smtClean="0">
                <a:solidFill>
                  <a:srgbClr val="FFFFFF"/>
                </a:solidFill>
              </a:rPr>
              <a:t>(to know that this id is included in the cart).</a:t>
            </a:r>
            <a:endParaRPr dirty="0">
              <a:solidFill>
                <a:srgbClr val="FFFFFF"/>
              </a:solidFill>
            </a:endParaRPr>
          </a:p>
        </p:txBody>
      </p:sp>
      <p:sp>
        <p:nvSpPr>
          <p:cNvPr id="21" name="Rounded Rectangle 20"/>
          <p:cNvSpPr/>
          <p:nvPr/>
        </p:nvSpPr>
        <p:spPr>
          <a:xfrm>
            <a:off x="4686632" y="1871100"/>
            <a:ext cx="3337485" cy="324329"/>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2" name="Rounded Rectangle 21"/>
          <p:cNvSpPr/>
          <p:nvPr/>
        </p:nvSpPr>
        <p:spPr>
          <a:xfrm>
            <a:off x="4964149" y="3616503"/>
            <a:ext cx="3337485" cy="195209"/>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3551192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8791" r="9506"/>
          <a:stretch/>
        </p:blipFill>
        <p:spPr>
          <a:xfrm>
            <a:off x="0" y="366495"/>
            <a:ext cx="4746662" cy="1047750"/>
          </a:xfrm>
          <a:prstGeom prst="rect">
            <a:avLst/>
          </a:prstGeom>
        </p:spPr>
      </p:pic>
      <p:sp>
        <p:nvSpPr>
          <p:cNvPr id="5" name="Google Shape;217;p26"/>
          <p:cNvSpPr/>
          <p:nvPr/>
        </p:nvSpPr>
        <p:spPr>
          <a:xfrm>
            <a:off x="0" y="0"/>
            <a:ext cx="4046170" cy="399191"/>
          </a:xfrm>
          <a:prstGeom prst="round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solidFill>
                  <a:srgbClr val="FFFFFF"/>
                </a:solidFill>
              </a:rPr>
              <a:t>This appears on top of the page with a message </a:t>
            </a:r>
            <a:endParaRPr dirty="0">
              <a:solidFill>
                <a:srgbClr val="FFFFFF"/>
              </a:solidFill>
            </a:endParaRPr>
          </a:p>
        </p:txBody>
      </p:sp>
      <p:pic>
        <p:nvPicPr>
          <p:cNvPr id="6" name="Picture 5"/>
          <p:cNvPicPr>
            <a:picLocks noChangeAspect="1"/>
          </p:cNvPicPr>
          <p:nvPr/>
        </p:nvPicPr>
        <p:blipFill>
          <a:blip r:embed="rId3"/>
          <a:stretch>
            <a:fillRect/>
          </a:stretch>
        </p:blipFill>
        <p:spPr>
          <a:xfrm>
            <a:off x="4357835" y="1414245"/>
            <a:ext cx="4786165" cy="1538876"/>
          </a:xfrm>
          <a:prstGeom prst="rect">
            <a:avLst/>
          </a:prstGeom>
        </p:spPr>
      </p:pic>
      <p:sp>
        <p:nvSpPr>
          <p:cNvPr id="7" name="Google Shape;192;p23"/>
          <p:cNvSpPr/>
          <p:nvPr/>
        </p:nvSpPr>
        <p:spPr>
          <a:xfrm>
            <a:off x="1875034" y="1651216"/>
            <a:ext cx="996594" cy="377689"/>
          </a:xfrm>
          <a:prstGeom prst="round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u="sng" dirty="0" smtClean="0">
                <a:solidFill>
                  <a:srgbClr val="FFFFFF"/>
                </a:solidFill>
              </a:rPr>
              <a:t>cart.php</a:t>
            </a:r>
            <a:endParaRPr b="1" u="sng" dirty="0">
              <a:solidFill>
                <a:srgbClr val="FFFFFF"/>
              </a:solidFill>
            </a:endParaRPr>
          </a:p>
        </p:txBody>
      </p:sp>
      <p:cxnSp>
        <p:nvCxnSpPr>
          <p:cNvPr id="8" name="Google Shape;193;p23"/>
          <p:cNvCxnSpPr>
            <a:stCxn id="7" idx="3"/>
            <a:endCxn id="6" idx="1"/>
          </p:cNvCxnSpPr>
          <p:nvPr/>
        </p:nvCxnSpPr>
        <p:spPr>
          <a:xfrm>
            <a:off x="2871628" y="1840061"/>
            <a:ext cx="1486207" cy="343622"/>
          </a:xfrm>
          <a:prstGeom prst="bentConnector3">
            <a:avLst>
              <a:gd name="adj1" fmla="val 50000"/>
            </a:avLst>
          </a:prstGeom>
          <a:noFill/>
          <a:ln w="19050" cap="flat" cmpd="sng">
            <a:solidFill>
              <a:srgbClr val="FF0000"/>
            </a:solidFill>
            <a:prstDash val="solid"/>
            <a:round/>
            <a:headEnd type="none" w="med" len="med"/>
            <a:tailEnd type="triangle" w="med" len="med"/>
          </a:ln>
        </p:spPr>
      </p:cxnSp>
      <p:cxnSp>
        <p:nvCxnSpPr>
          <p:cNvPr id="13" name="Google Shape;123;p19"/>
          <p:cNvCxnSpPr>
            <a:stCxn id="7" idx="1"/>
          </p:cNvCxnSpPr>
          <p:nvPr/>
        </p:nvCxnSpPr>
        <p:spPr>
          <a:xfrm rot="10800000">
            <a:off x="1099336" y="1137907"/>
            <a:ext cx="775698" cy="702154"/>
          </a:xfrm>
          <a:prstGeom prst="bentConnector3">
            <a:avLst>
              <a:gd name="adj1" fmla="val 100331"/>
            </a:avLst>
          </a:prstGeom>
          <a:noFill/>
          <a:ln w="19050" cap="flat" cmpd="sng">
            <a:solidFill>
              <a:srgbClr val="FF0000"/>
            </a:solidFill>
            <a:prstDash val="solid"/>
            <a:round/>
            <a:headEnd type="none" w="med" len="med"/>
            <a:tailEnd type="none" w="med" len="med"/>
          </a:ln>
        </p:spPr>
      </p:cxnSp>
      <p:pic>
        <p:nvPicPr>
          <p:cNvPr id="20" name="Picture 19"/>
          <p:cNvPicPr>
            <a:picLocks noChangeAspect="1"/>
          </p:cNvPicPr>
          <p:nvPr/>
        </p:nvPicPr>
        <p:blipFill>
          <a:blip r:embed="rId4"/>
          <a:stretch>
            <a:fillRect/>
          </a:stretch>
        </p:blipFill>
        <p:spPr>
          <a:xfrm>
            <a:off x="-1" y="2217750"/>
            <a:ext cx="4119937" cy="1866980"/>
          </a:xfrm>
          <a:prstGeom prst="rect">
            <a:avLst/>
          </a:prstGeom>
        </p:spPr>
      </p:pic>
      <p:pic>
        <p:nvPicPr>
          <p:cNvPr id="21" name="Picture 20"/>
          <p:cNvPicPr>
            <a:picLocks noChangeAspect="1"/>
          </p:cNvPicPr>
          <p:nvPr/>
        </p:nvPicPr>
        <p:blipFill>
          <a:blip r:embed="rId5"/>
          <a:stretch>
            <a:fillRect/>
          </a:stretch>
        </p:blipFill>
        <p:spPr>
          <a:xfrm>
            <a:off x="0" y="4082149"/>
            <a:ext cx="4119937" cy="1176684"/>
          </a:xfrm>
          <a:prstGeom prst="rect">
            <a:avLst/>
          </a:prstGeom>
        </p:spPr>
      </p:pic>
      <p:cxnSp>
        <p:nvCxnSpPr>
          <p:cNvPr id="22" name="Google Shape;123;p19"/>
          <p:cNvCxnSpPr>
            <a:stCxn id="21" idx="3"/>
          </p:cNvCxnSpPr>
          <p:nvPr/>
        </p:nvCxnSpPr>
        <p:spPr>
          <a:xfrm flipV="1">
            <a:off x="4119937" y="2856217"/>
            <a:ext cx="3328827" cy="1814274"/>
          </a:xfrm>
          <a:prstGeom prst="bentConnector3">
            <a:avLst>
              <a:gd name="adj1" fmla="val 99691"/>
            </a:avLst>
          </a:prstGeom>
          <a:noFill/>
          <a:ln w="19050" cap="flat" cmpd="sng">
            <a:solidFill>
              <a:srgbClr val="FF0000"/>
            </a:solidFill>
            <a:prstDash val="solid"/>
            <a:round/>
            <a:headEnd type="none" w="med" len="med"/>
            <a:tailEnd type="none" w="med" len="med"/>
          </a:ln>
        </p:spPr>
      </p:cxnSp>
    </p:spTree>
    <p:extLst>
      <p:ext uri="{BB962C8B-B14F-4D97-AF65-F5344CB8AC3E}">
        <p14:creationId xmlns:p14="http://schemas.microsoft.com/office/powerpoint/2010/main" val="3110005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463425"/>
            <a:ext cx="6734175" cy="3371850"/>
          </a:xfrm>
          <a:prstGeom prst="rect">
            <a:avLst/>
          </a:prstGeom>
        </p:spPr>
      </p:pic>
      <p:sp>
        <p:nvSpPr>
          <p:cNvPr id="308" name="Google Shape;308;p34"/>
          <p:cNvSpPr/>
          <p:nvPr/>
        </p:nvSpPr>
        <p:spPr>
          <a:xfrm>
            <a:off x="0" y="217478"/>
            <a:ext cx="4530903" cy="1015421"/>
          </a:xfrm>
          <a:prstGeom prst="round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rPr>
              <a:t>Creating a connection for our contact form using PDO.Using PDO we can switch between different databases and platforms.</a:t>
            </a:r>
            <a:endParaRPr dirty="0">
              <a:solidFill>
                <a:schemeClr val="dk1"/>
              </a:solidFill>
            </a:endParaRPr>
          </a:p>
        </p:txBody>
      </p:sp>
      <p:sp>
        <p:nvSpPr>
          <p:cNvPr id="310" name="Google Shape;310;p34"/>
          <p:cNvSpPr/>
          <p:nvPr/>
        </p:nvSpPr>
        <p:spPr>
          <a:xfrm>
            <a:off x="5992321" y="363373"/>
            <a:ext cx="1483707" cy="639000"/>
          </a:xfrm>
          <a:prstGeom prst="round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u="sng" dirty="0" smtClean="0">
                <a:solidFill>
                  <a:srgbClr val="FFFFFF"/>
                </a:solidFill>
              </a:rPr>
              <a:t>contactus.php</a:t>
            </a:r>
            <a:endParaRPr b="1" u="sng" dirty="0">
              <a:solidFill>
                <a:srgbClr val="FFFFFF"/>
              </a:solidFill>
            </a:endParaRPr>
          </a:p>
        </p:txBody>
      </p:sp>
      <p:cxnSp>
        <p:nvCxnSpPr>
          <p:cNvPr id="311" name="Google Shape;311;p34"/>
          <p:cNvCxnSpPr>
            <a:stCxn id="310" idx="2"/>
          </p:cNvCxnSpPr>
          <p:nvPr/>
        </p:nvCxnSpPr>
        <p:spPr>
          <a:xfrm flipH="1">
            <a:off x="5352836" y="1002373"/>
            <a:ext cx="1381339" cy="641492"/>
          </a:xfrm>
          <a:prstGeom prst="straightConnector1">
            <a:avLst/>
          </a:prstGeom>
          <a:noFill/>
          <a:ln w="19050" cap="flat" cmpd="sng">
            <a:solidFill>
              <a:srgbClr val="FF0000"/>
            </a:solidFill>
            <a:prstDash val="solid"/>
            <a:round/>
            <a:headEnd type="none" w="med" len="med"/>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5"/>
          <p:cNvSpPr/>
          <p:nvPr/>
        </p:nvSpPr>
        <p:spPr>
          <a:xfrm>
            <a:off x="4326918" y="0"/>
            <a:ext cx="3780000" cy="1821300"/>
          </a:xfrm>
          <a:prstGeom prst="round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rPr>
              <a:t>When we send the Message , it will go to our database in the feedback Table and if the entries are empty then it will redirect us to the contact page by using the header() function.</a:t>
            </a:r>
            <a:endParaRPr dirty="0">
              <a:solidFill>
                <a:schemeClr val="dk1"/>
              </a:solidFill>
            </a:endParaRPr>
          </a:p>
        </p:txBody>
      </p:sp>
      <p:pic>
        <p:nvPicPr>
          <p:cNvPr id="2" name="Picture 1"/>
          <p:cNvPicPr>
            <a:picLocks noChangeAspect="1"/>
          </p:cNvPicPr>
          <p:nvPr/>
        </p:nvPicPr>
        <p:blipFill>
          <a:blip r:embed="rId3"/>
          <a:stretch>
            <a:fillRect/>
          </a:stretch>
        </p:blipFill>
        <p:spPr>
          <a:xfrm>
            <a:off x="1" y="0"/>
            <a:ext cx="3298004" cy="3117785"/>
          </a:xfrm>
          <a:prstGeom prst="rect">
            <a:avLst/>
          </a:prstGeom>
        </p:spPr>
      </p:pic>
      <p:pic>
        <p:nvPicPr>
          <p:cNvPr id="3" name="Picture 2"/>
          <p:cNvPicPr>
            <a:picLocks noChangeAspect="1"/>
          </p:cNvPicPr>
          <p:nvPr/>
        </p:nvPicPr>
        <p:blipFill>
          <a:blip r:embed="rId4"/>
          <a:stretch>
            <a:fillRect/>
          </a:stretch>
        </p:blipFill>
        <p:spPr>
          <a:xfrm>
            <a:off x="1" y="3963017"/>
            <a:ext cx="4552949" cy="333375"/>
          </a:xfrm>
          <a:prstGeom prst="rect">
            <a:avLst/>
          </a:prstGeom>
        </p:spPr>
      </p:pic>
      <p:pic>
        <p:nvPicPr>
          <p:cNvPr id="4" name="Picture 3"/>
          <p:cNvPicPr>
            <a:picLocks noChangeAspect="1"/>
          </p:cNvPicPr>
          <p:nvPr/>
        </p:nvPicPr>
        <p:blipFill>
          <a:blip r:embed="rId5"/>
          <a:stretch>
            <a:fillRect/>
          </a:stretch>
        </p:blipFill>
        <p:spPr>
          <a:xfrm>
            <a:off x="1" y="3696298"/>
            <a:ext cx="4552950" cy="276225"/>
          </a:xfrm>
          <a:prstGeom prst="rect">
            <a:avLst/>
          </a:prstGeom>
        </p:spPr>
      </p:pic>
      <p:sp>
        <p:nvSpPr>
          <p:cNvPr id="11" name="Google Shape;217;p26"/>
          <p:cNvSpPr/>
          <p:nvPr/>
        </p:nvSpPr>
        <p:spPr>
          <a:xfrm>
            <a:off x="1" y="3234261"/>
            <a:ext cx="3537627" cy="399191"/>
          </a:xfrm>
          <a:prstGeom prst="round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solidFill>
                  <a:srgbClr val="FFFFFF"/>
                </a:solidFill>
              </a:rPr>
              <a:t>Admin can check feedback on database.</a:t>
            </a:r>
            <a:endParaRPr dirty="0">
              <a:solidFill>
                <a:srgbClr val="FFFFFF"/>
              </a:solidFill>
            </a:endParaRPr>
          </a:p>
        </p:txBody>
      </p:sp>
      <p:cxnSp>
        <p:nvCxnSpPr>
          <p:cNvPr id="12" name="Google Shape;311;p34"/>
          <p:cNvCxnSpPr>
            <a:stCxn id="316" idx="1"/>
          </p:cNvCxnSpPr>
          <p:nvPr/>
        </p:nvCxnSpPr>
        <p:spPr>
          <a:xfrm flipH="1">
            <a:off x="2846959" y="910650"/>
            <a:ext cx="1479959" cy="320746"/>
          </a:xfrm>
          <a:prstGeom prst="straightConnector1">
            <a:avLst/>
          </a:prstGeom>
          <a:noFill/>
          <a:ln w="19050" cap="flat" cmpd="sng">
            <a:solidFill>
              <a:srgbClr val="FF0000"/>
            </a:solidFill>
            <a:prstDash val="solid"/>
            <a:round/>
            <a:headEnd type="none" w="med" len="med"/>
            <a:tailEnd type="triangle" w="med" len="med"/>
          </a:ln>
        </p:spPr>
      </p:cxnSp>
      <p:pic>
        <p:nvPicPr>
          <p:cNvPr id="6" name="Picture 5"/>
          <p:cNvPicPr>
            <a:picLocks noChangeAspect="1"/>
          </p:cNvPicPr>
          <p:nvPr/>
        </p:nvPicPr>
        <p:blipFill>
          <a:blip r:embed="rId6"/>
          <a:stretch>
            <a:fillRect/>
          </a:stretch>
        </p:blipFill>
        <p:spPr>
          <a:xfrm>
            <a:off x="5285466" y="2612354"/>
            <a:ext cx="3858534" cy="2531146"/>
          </a:xfrm>
          <a:prstGeom prst="rect">
            <a:avLst/>
          </a:prstGeom>
        </p:spPr>
      </p:pic>
      <p:sp>
        <p:nvSpPr>
          <p:cNvPr id="15" name="Google Shape;310;p34"/>
          <p:cNvSpPr/>
          <p:nvPr/>
        </p:nvSpPr>
        <p:spPr>
          <a:xfrm>
            <a:off x="5475064" y="1919708"/>
            <a:ext cx="1483707" cy="438702"/>
          </a:xfrm>
          <a:prstGeom prst="round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u="sng" dirty="0" smtClean="0">
                <a:solidFill>
                  <a:srgbClr val="FFFFFF"/>
                </a:solidFill>
              </a:rPr>
              <a:t>contactus.php</a:t>
            </a:r>
            <a:endParaRPr b="1" u="sng" dirty="0">
              <a:solidFill>
                <a:srgbClr val="FFFFFF"/>
              </a:solidFill>
            </a:endParaRPr>
          </a:p>
        </p:txBody>
      </p:sp>
      <p:cxnSp>
        <p:nvCxnSpPr>
          <p:cNvPr id="16" name="Google Shape;311;p34"/>
          <p:cNvCxnSpPr>
            <a:stCxn id="15" idx="2"/>
            <a:endCxn id="6" idx="0"/>
          </p:cNvCxnSpPr>
          <p:nvPr/>
        </p:nvCxnSpPr>
        <p:spPr>
          <a:xfrm>
            <a:off x="6216918" y="2358410"/>
            <a:ext cx="997815" cy="253944"/>
          </a:xfrm>
          <a:prstGeom prst="straightConnector1">
            <a:avLst/>
          </a:prstGeom>
          <a:noFill/>
          <a:ln w="19050" cap="flat" cmpd="sng">
            <a:solidFill>
              <a:srgbClr val="FF0000"/>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rgbClr val="FA9C12"/>
                </a:solidFill>
                <a:latin typeface="Futura Md BT" panose="020B0602020204020303" pitchFamily="34" charset="0"/>
              </a:rPr>
              <a:t>PRESENTATION</a:t>
            </a:r>
            <a:endParaRPr lang="fr-FR" dirty="0">
              <a:solidFill>
                <a:srgbClr val="FA9C12"/>
              </a:solidFill>
              <a:latin typeface="Futura Md BT" panose="020B0602020204020303" pitchFamily="34" charset="0"/>
            </a:endParaRPr>
          </a:p>
        </p:txBody>
      </p:sp>
    </p:spTree>
    <p:extLst>
      <p:ext uri="{BB962C8B-B14F-4D97-AF65-F5344CB8AC3E}">
        <p14:creationId xmlns:p14="http://schemas.microsoft.com/office/powerpoint/2010/main" val="41372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2833" r="2818"/>
          <a:stretch/>
        </p:blipFill>
        <p:spPr>
          <a:xfrm>
            <a:off x="2047611" y="1254848"/>
            <a:ext cx="5484055" cy="2224910"/>
          </a:xfrm>
          <a:prstGeom prst="rect">
            <a:avLst/>
          </a:prstGeom>
        </p:spPr>
      </p:pic>
      <p:sp>
        <p:nvSpPr>
          <p:cNvPr id="4" name="Google Shape;73;p14"/>
          <p:cNvSpPr/>
          <p:nvPr/>
        </p:nvSpPr>
        <p:spPr>
          <a:xfrm>
            <a:off x="7768681" y="2530537"/>
            <a:ext cx="1056821" cy="548619"/>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u="sng" dirty="0" smtClean="0">
                <a:solidFill>
                  <a:srgbClr val="FFFFFF"/>
                </a:solidFill>
              </a:rPr>
              <a:t>index.php</a:t>
            </a:r>
            <a:endParaRPr b="1" u="sng" dirty="0">
              <a:solidFill>
                <a:srgbClr val="FFFFFF"/>
              </a:solidFill>
            </a:endParaRPr>
          </a:p>
        </p:txBody>
      </p:sp>
      <p:cxnSp>
        <p:nvCxnSpPr>
          <p:cNvPr id="5" name="Google Shape;95;p16"/>
          <p:cNvCxnSpPr>
            <a:stCxn id="4" idx="1"/>
          </p:cNvCxnSpPr>
          <p:nvPr/>
        </p:nvCxnSpPr>
        <p:spPr>
          <a:xfrm flipH="1" flipV="1">
            <a:off x="7294652" y="2530537"/>
            <a:ext cx="474029" cy="274310"/>
          </a:xfrm>
          <a:prstGeom prst="straightConnector1">
            <a:avLst/>
          </a:prstGeom>
          <a:noFill/>
          <a:ln w="19050" cap="flat" cmpd="sng">
            <a:solidFill>
              <a:srgbClr val="FF0000"/>
            </a:solidFill>
            <a:prstDash val="solid"/>
            <a:round/>
            <a:headEnd type="none" w="med" len="med"/>
            <a:tailEnd type="triangle" w="med" len="med"/>
          </a:ln>
        </p:spPr>
      </p:cxnSp>
      <p:sp>
        <p:nvSpPr>
          <p:cNvPr id="11" name="Google Shape;73;p14"/>
          <p:cNvSpPr/>
          <p:nvPr/>
        </p:nvSpPr>
        <p:spPr>
          <a:xfrm>
            <a:off x="-1" y="176396"/>
            <a:ext cx="2628768" cy="780836"/>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FFFFFF"/>
                </a:solidFill>
              </a:rPr>
              <a:t>On entering the website name on search bar, we enter </a:t>
            </a:r>
            <a:r>
              <a:rPr lang="en-GB" dirty="0" smtClean="0">
                <a:solidFill>
                  <a:srgbClr val="FFFFFF"/>
                </a:solidFill>
              </a:rPr>
              <a:t>the homepage</a:t>
            </a:r>
            <a:r>
              <a:rPr lang="en" dirty="0">
                <a:solidFill>
                  <a:srgbClr val="FFFFFF"/>
                </a:solidFill>
              </a:rPr>
              <a:t>.</a:t>
            </a:r>
            <a:endParaRPr dirty="0">
              <a:solidFill>
                <a:srgbClr val="FFFFFF"/>
              </a:solidFill>
            </a:endParaRPr>
          </a:p>
        </p:txBody>
      </p:sp>
      <p:sp>
        <p:nvSpPr>
          <p:cNvPr id="12" name="Google Shape;73;p14"/>
          <p:cNvSpPr/>
          <p:nvPr/>
        </p:nvSpPr>
        <p:spPr>
          <a:xfrm>
            <a:off x="3099391" y="3777374"/>
            <a:ext cx="3380493" cy="535250"/>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dirty="0" smtClean="0">
                <a:solidFill>
                  <a:srgbClr val="FFFFFF"/>
                </a:solidFill>
              </a:rPr>
              <a:t>From now we can browse into the page.</a:t>
            </a:r>
            <a:endParaRPr dirty="0">
              <a:solidFill>
                <a:srgbClr val="FFFFFF"/>
              </a:solidFill>
            </a:endParaRPr>
          </a:p>
        </p:txBody>
      </p:sp>
    </p:spTree>
    <p:extLst>
      <p:ext uri="{BB962C8B-B14F-4D97-AF65-F5344CB8AC3E}">
        <p14:creationId xmlns:p14="http://schemas.microsoft.com/office/powerpoint/2010/main" val="3535711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2833" r="2818"/>
          <a:stretch/>
        </p:blipFill>
        <p:spPr>
          <a:xfrm>
            <a:off x="380144" y="1181529"/>
            <a:ext cx="5866544" cy="2380088"/>
          </a:xfrm>
          <a:prstGeom prst="rect">
            <a:avLst/>
          </a:prstGeom>
        </p:spPr>
      </p:pic>
      <p:cxnSp>
        <p:nvCxnSpPr>
          <p:cNvPr id="7" name="Google Shape;95;p16"/>
          <p:cNvCxnSpPr>
            <a:stCxn id="10" idx="2"/>
            <a:endCxn id="18" idx="0"/>
          </p:cNvCxnSpPr>
          <p:nvPr/>
        </p:nvCxnSpPr>
        <p:spPr>
          <a:xfrm>
            <a:off x="5051459" y="553755"/>
            <a:ext cx="95894" cy="627774"/>
          </a:xfrm>
          <a:prstGeom prst="straightConnector1">
            <a:avLst/>
          </a:prstGeom>
          <a:noFill/>
          <a:ln w="19050" cap="flat" cmpd="sng">
            <a:solidFill>
              <a:srgbClr val="FF0000"/>
            </a:solidFill>
            <a:prstDash val="solid"/>
            <a:round/>
            <a:headEnd type="none" w="med" len="med"/>
            <a:tailEnd type="triangle" w="med" len="med"/>
          </a:ln>
        </p:spPr>
      </p:cxnSp>
      <p:sp>
        <p:nvSpPr>
          <p:cNvPr id="10" name="Google Shape;73;p14"/>
          <p:cNvSpPr/>
          <p:nvPr/>
        </p:nvSpPr>
        <p:spPr>
          <a:xfrm>
            <a:off x="4399493" y="5136"/>
            <a:ext cx="1303932" cy="548619"/>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u="sng" dirty="0" smtClean="0">
                <a:solidFill>
                  <a:srgbClr val="FFFFFF"/>
                </a:solidFill>
              </a:rPr>
              <a:t>header</a:t>
            </a:r>
            <a:r>
              <a:rPr lang="en" b="1" u="sng" dirty="0" smtClean="0">
                <a:solidFill>
                  <a:srgbClr val="FFFFFF"/>
                </a:solidFill>
              </a:rPr>
              <a:t>.php</a:t>
            </a:r>
            <a:endParaRPr b="1" u="sng" dirty="0">
              <a:solidFill>
                <a:srgbClr val="FFFFFF"/>
              </a:solidFill>
            </a:endParaRPr>
          </a:p>
        </p:txBody>
      </p:sp>
      <p:sp>
        <p:nvSpPr>
          <p:cNvPr id="16" name="Google Shape;64;p14"/>
          <p:cNvSpPr/>
          <p:nvPr/>
        </p:nvSpPr>
        <p:spPr>
          <a:xfrm>
            <a:off x="380144" y="3863082"/>
            <a:ext cx="3873356" cy="893852"/>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dirty="0" smtClean="0">
                <a:solidFill>
                  <a:srgbClr val="FFFFFF"/>
                </a:solidFill>
              </a:rPr>
              <a:t>The navigation bar is found in </a:t>
            </a:r>
            <a:r>
              <a:rPr lang="en-GB" i="1" dirty="0" smtClean="0">
                <a:solidFill>
                  <a:srgbClr val="FFFFFF"/>
                </a:solidFill>
              </a:rPr>
              <a:t>header.php. </a:t>
            </a:r>
          </a:p>
          <a:p>
            <a:pPr marL="0" lvl="0" indent="0" algn="l" rtl="0">
              <a:spcBef>
                <a:spcPts val="0"/>
              </a:spcBef>
              <a:spcAft>
                <a:spcPts val="0"/>
              </a:spcAft>
              <a:buNone/>
            </a:pPr>
            <a:r>
              <a:rPr lang="en-GB" dirty="0" smtClean="0">
                <a:solidFill>
                  <a:srgbClr val="FFFFFF"/>
                </a:solidFill>
              </a:rPr>
              <a:t>We can browse on clicking on the different items on the navigation bar.</a:t>
            </a:r>
            <a:endParaRPr dirty="0">
              <a:solidFill>
                <a:srgbClr val="FFFFFF"/>
              </a:solidFill>
            </a:endParaRPr>
          </a:p>
        </p:txBody>
      </p:sp>
      <p:sp>
        <p:nvSpPr>
          <p:cNvPr id="18" name="Rounded Rectangle 17"/>
          <p:cNvSpPr/>
          <p:nvPr/>
        </p:nvSpPr>
        <p:spPr>
          <a:xfrm>
            <a:off x="4140485" y="1181529"/>
            <a:ext cx="2013735" cy="326309"/>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43665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1;p14"/>
          <p:cNvSpPr/>
          <p:nvPr/>
        </p:nvSpPr>
        <p:spPr>
          <a:xfrm>
            <a:off x="6983917" y="256867"/>
            <a:ext cx="1222624" cy="331016"/>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u="sng" dirty="0">
                <a:solidFill>
                  <a:srgbClr val="FFFFFF"/>
                </a:solidFill>
              </a:rPr>
              <a:t>l</a:t>
            </a:r>
            <a:r>
              <a:rPr lang="en" b="1" u="sng" dirty="0" smtClean="0">
                <a:solidFill>
                  <a:srgbClr val="FFFFFF"/>
                </a:solidFill>
              </a:rPr>
              <a:t>ogin2.php</a:t>
            </a:r>
            <a:endParaRPr b="1" u="sng" dirty="0">
              <a:solidFill>
                <a:srgbClr val="FFFFFF"/>
              </a:solidFill>
            </a:endParaRPr>
          </a:p>
        </p:txBody>
      </p:sp>
      <p:sp>
        <p:nvSpPr>
          <p:cNvPr id="5" name="Google Shape;67;p14"/>
          <p:cNvSpPr/>
          <p:nvPr/>
        </p:nvSpPr>
        <p:spPr>
          <a:xfrm>
            <a:off x="3337388" y="4552686"/>
            <a:ext cx="5712431" cy="457500"/>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If you already have an account or need to register, these Hypertext REFerence(href) will help to access the required </a:t>
            </a:r>
            <a:r>
              <a:rPr lang="en" dirty="0" smtClean="0">
                <a:solidFill>
                  <a:srgbClr val="FFFFFF"/>
                </a:solidFill>
              </a:rPr>
              <a:t>page.</a:t>
            </a:r>
            <a:endParaRPr dirty="0">
              <a:solidFill>
                <a:srgbClr val="FFFFFF"/>
              </a:solidFill>
            </a:endParaRPr>
          </a:p>
        </p:txBody>
      </p:sp>
      <p:pic>
        <p:nvPicPr>
          <p:cNvPr id="6" name="Picture 5"/>
          <p:cNvPicPr>
            <a:picLocks noChangeAspect="1"/>
          </p:cNvPicPr>
          <p:nvPr/>
        </p:nvPicPr>
        <p:blipFill>
          <a:blip r:embed="rId2"/>
          <a:stretch>
            <a:fillRect/>
          </a:stretch>
        </p:blipFill>
        <p:spPr>
          <a:xfrm>
            <a:off x="5115672" y="936246"/>
            <a:ext cx="3935860" cy="3056080"/>
          </a:xfrm>
          <a:prstGeom prst="rect">
            <a:avLst/>
          </a:prstGeom>
        </p:spPr>
      </p:pic>
      <p:pic>
        <p:nvPicPr>
          <p:cNvPr id="7" name="Picture 6"/>
          <p:cNvPicPr>
            <a:picLocks noChangeAspect="1"/>
          </p:cNvPicPr>
          <p:nvPr/>
        </p:nvPicPr>
        <p:blipFill rotWithShape="1">
          <a:blip r:embed="rId3"/>
          <a:srcRect l="63125" b="85136"/>
          <a:stretch/>
        </p:blipFill>
        <p:spPr>
          <a:xfrm>
            <a:off x="256854" y="195227"/>
            <a:ext cx="2164916" cy="353406"/>
          </a:xfrm>
          <a:prstGeom prst="rect">
            <a:avLst/>
          </a:prstGeom>
        </p:spPr>
      </p:pic>
      <p:cxnSp>
        <p:nvCxnSpPr>
          <p:cNvPr id="8" name="Google Shape;95;p16"/>
          <p:cNvCxnSpPr/>
          <p:nvPr/>
        </p:nvCxnSpPr>
        <p:spPr>
          <a:xfrm flipH="1" flipV="1">
            <a:off x="2095928" y="380562"/>
            <a:ext cx="893852" cy="145973"/>
          </a:xfrm>
          <a:prstGeom prst="straightConnector1">
            <a:avLst/>
          </a:prstGeom>
          <a:noFill/>
          <a:ln w="19050" cap="flat" cmpd="sng">
            <a:solidFill>
              <a:srgbClr val="FF0000"/>
            </a:solidFill>
            <a:prstDash val="solid"/>
            <a:round/>
            <a:headEnd type="none" w="med" len="med"/>
            <a:tailEnd type="triangle" w="med" len="med"/>
          </a:ln>
        </p:spPr>
      </p:cxnSp>
      <p:sp>
        <p:nvSpPr>
          <p:cNvPr id="9" name="Rounded Rectangle 8"/>
          <p:cNvSpPr/>
          <p:nvPr/>
        </p:nvSpPr>
        <p:spPr>
          <a:xfrm>
            <a:off x="1767155" y="256867"/>
            <a:ext cx="328773" cy="24739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1" name="Google Shape;67;p14"/>
          <p:cNvSpPr/>
          <p:nvPr/>
        </p:nvSpPr>
        <p:spPr>
          <a:xfrm>
            <a:off x="2989779" y="111375"/>
            <a:ext cx="3203825" cy="603137"/>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rgbClr val="FFFFFF"/>
                </a:solidFill>
              </a:rPr>
              <a:t>On clicking the log in button, it directs user to login page</a:t>
            </a:r>
            <a:endParaRPr dirty="0">
              <a:solidFill>
                <a:srgbClr val="FFFFFF"/>
              </a:solidFill>
            </a:endParaRPr>
          </a:p>
        </p:txBody>
      </p:sp>
      <p:cxnSp>
        <p:nvCxnSpPr>
          <p:cNvPr id="13" name="Straight Connector 12"/>
          <p:cNvCxnSpPr>
            <a:stCxn id="11" idx="3"/>
            <a:endCxn id="4" idx="1"/>
          </p:cNvCxnSpPr>
          <p:nvPr/>
        </p:nvCxnSpPr>
        <p:spPr>
          <a:xfrm>
            <a:off x="6193604" y="412944"/>
            <a:ext cx="790313" cy="943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Google Shape;95;p16"/>
          <p:cNvCxnSpPr>
            <a:stCxn id="4" idx="2"/>
          </p:cNvCxnSpPr>
          <p:nvPr/>
        </p:nvCxnSpPr>
        <p:spPr>
          <a:xfrm>
            <a:off x="7595229" y="587883"/>
            <a:ext cx="0" cy="348363"/>
          </a:xfrm>
          <a:prstGeom prst="straightConnector1">
            <a:avLst/>
          </a:prstGeom>
          <a:noFill/>
          <a:ln w="19050" cap="flat" cmpd="sng">
            <a:solidFill>
              <a:srgbClr val="FF0000"/>
            </a:solidFill>
            <a:prstDash val="solid"/>
            <a:round/>
            <a:headEnd type="none" w="med" len="med"/>
            <a:tailEnd type="triangle" w="med" len="med"/>
          </a:ln>
        </p:spPr>
      </p:cxnSp>
      <p:sp>
        <p:nvSpPr>
          <p:cNvPr id="20" name="Rounded Rectangle 19"/>
          <p:cNvSpPr/>
          <p:nvPr/>
        </p:nvSpPr>
        <p:spPr>
          <a:xfrm>
            <a:off x="6346063" y="2743200"/>
            <a:ext cx="1275708" cy="183713"/>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33" name="Picture 32"/>
          <p:cNvPicPr/>
          <p:nvPr/>
        </p:nvPicPr>
        <p:blipFill rotWithShape="1">
          <a:blip r:embed="rId4">
            <a:extLst>
              <a:ext uri="{28A0092B-C50C-407E-A947-70E740481C1C}">
                <a14:useLocalDpi xmlns:a14="http://schemas.microsoft.com/office/drawing/2010/main" val="0"/>
              </a:ext>
            </a:extLst>
          </a:blip>
          <a:srcRect l="62376"/>
          <a:stretch/>
        </p:blipFill>
        <p:spPr>
          <a:xfrm>
            <a:off x="1157678" y="1042519"/>
            <a:ext cx="2919450" cy="3322190"/>
          </a:xfrm>
          <a:prstGeom prst="rect">
            <a:avLst/>
          </a:prstGeom>
        </p:spPr>
      </p:pic>
      <p:sp>
        <p:nvSpPr>
          <p:cNvPr id="34" name="Rounded Rectangle 33"/>
          <p:cNvSpPr/>
          <p:nvPr/>
        </p:nvSpPr>
        <p:spPr>
          <a:xfrm>
            <a:off x="2173042" y="3992326"/>
            <a:ext cx="1275708" cy="91856"/>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35" name="Straight Connector 34"/>
          <p:cNvCxnSpPr>
            <a:stCxn id="34" idx="3"/>
            <a:endCxn id="5" idx="0"/>
          </p:cNvCxnSpPr>
          <p:nvPr/>
        </p:nvCxnSpPr>
        <p:spPr>
          <a:xfrm>
            <a:off x="3448750" y="4038254"/>
            <a:ext cx="2744854" cy="51443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0"/>
          </p:cNvCxnSpPr>
          <p:nvPr/>
        </p:nvCxnSpPr>
        <p:spPr>
          <a:xfrm flipV="1">
            <a:off x="6193604" y="2926913"/>
            <a:ext cx="790313" cy="162577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Google Shape;71;p14"/>
          <p:cNvSpPr/>
          <p:nvPr/>
        </p:nvSpPr>
        <p:spPr>
          <a:xfrm>
            <a:off x="301521" y="4527207"/>
            <a:ext cx="1311522" cy="353485"/>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u="sng" dirty="0" smtClean="0">
                <a:solidFill>
                  <a:srgbClr val="FFFFFF"/>
                </a:solidFill>
              </a:rPr>
              <a:t>register</a:t>
            </a:r>
            <a:r>
              <a:rPr lang="en" b="1" u="sng" dirty="0" smtClean="0">
                <a:solidFill>
                  <a:srgbClr val="FFFFFF"/>
                </a:solidFill>
              </a:rPr>
              <a:t>.php</a:t>
            </a:r>
            <a:endParaRPr b="1" u="sng" dirty="0">
              <a:solidFill>
                <a:srgbClr val="FFFFFF"/>
              </a:solidFill>
            </a:endParaRPr>
          </a:p>
        </p:txBody>
      </p:sp>
      <p:cxnSp>
        <p:nvCxnSpPr>
          <p:cNvPr id="42" name="Google Shape;95;p16"/>
          <p:cNvCxnSpPr>
            <a:stCxn id="41" idx="0"/>
          </p:cNvCxnSpPr>
          <p:nvPr/>
        </p:nvCxnSpPr>
        <p:spPr>
          <a:xfrm flipV="1">
            <a:off x="957282" y="4119505"/>
            <a:ext cx="415370" cy="407702"/>
          </a:xfrm>
          <a:prstGeom prst="straightConnector1">
            <a:avLst/>
          </a:prstGeom>
          <a:noFill/>
          <a:ln w="19050" cap="flat" cmpd="sng">
            <a:solidFill>
              <a:srgbClr val="FF0000"/>
            </a:solidFill>
            <a:prstDash val="solid"/>
            <a:round/>
            <a:headEnd type="none" w="med" len="med"/>
            <a:tailEnd type="triangle" w="med" len="med"/>
          </a:ln>
        </p:spPr>
      </p:cxnSp>
    </p:spTree>
    <p:extLst>
      <p:ext uri="{BB962C8B-B14F-4D97-AF65-F5344CB8AC3E}">
        <p14:creationId xmlns:p14="http://schemas.microsoft.com/office/powerpoint/2010/main" val="3716161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5"/>
          <p:cNvSpPr/>
          <p:nvPr/>
        </p:nvSpPr>
        <p:spPr>
          <a:xfrm>
            <a:off x="2704611" y="2705973"/>
            <a:ext cx="2576306" cy="818063"/>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The part to connect the database to the website is found in  </a:t>
            </a:r>
            <a:r>
              <a:rPr lang="en" b="1" u="sng" dirty="0" smtClean="0">
                <a:solidFill>
                  <a:srgbClr val="FFFFFF"/>
                </a:solidFill>
              </a:rPr>
              <a:t>init.php</a:t>
            </a:r>
            <a:endParaRPr b="1" u="sng" dirty="0">
              <a:solidFill>
                <a:srgbClr val="FFFFFF"/>
              </a:solidFill>
            </a:endParaRPr>
          </a:p>
          <a:p>
            <a:pPr marL="0" lvl="0" indent="0" algn="l" rtl="0">
              <a:spcBef>
                <a:spcPts val="0"/>
              </a:spcBef>
              <a:spcAft>
                <a:spcPts val="0"/>
              </a:spcAft>
              <a:buNone/>
            </a:pPr>
            <a:endParaRPr b="1" dirty="0">
              <a:solidFill>
                <a:srgbClr val="FFFFFF"/>
              </a:solidFill>
            </a:endParaRPr>
          </a:p>
        </p:txBody>
      </p:sp>
      <p:pic>
        <p:nvPicPr>
          <p:cNvPr id="2" name="Picture 1"/>
          <p:cNvPicPr>
            <a:picLocks noChangeAspect="1"/>
          </p:cNvPicPr>
          <p:nvPr/>
        </p:nvPicPr>
        <p:blipFill>
          <a:blip r:embed="rId3"/>
          <a:stretch>
            <a:fillRect/>
          </a:stretch>
        </p:blipFill>
        <p:spPr>
          <a:xfrm>
            <a:off x="366231" y="392130"/>
            <a:ext cx="8267700" cy="1790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95600"/>
            <a:ext cx="5257718" cy="3070200"/>
          </a:xfrm>
          <a:prstGeom prst="rect">
            <a:avLst/>
          </a:prstGeom>
        </p:spPr>
      </p:pic>
      <p:sp>
        <p:nvSpPr>
          <p:cNvPr id="86" name="Google Shape;86;p16"/>
          <p:cNvSpPr/>
          <p:nvPr/>
        </p:nvSpPr>
        <p:spPr>
          <a:xfrm>
            <a:off x="387275" y="3835850"/>
            <a:ext cx="2412300" cy="739800"/>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FFFFFF"/>
                </a:solidFill>
              </a:rPr>
              <a:t> ‘</a:t>
            </a:r>
            <a:r>
              <a:rPr lang="en" sz="1200" dirty="0" smtClean="0">
                <a:solidFill>
                  <a:srgbClr val="FFFFFF"/>
                </a:solidFill>
              </a:rPr>
              <a:t>reg’ </a:t>
            </a:r>
            <a:r>
              <a:rPr lang="en" sz="1200" dirty="0">
                <a:solidFill>
                  <a:srgbClr val="FFFFFF"/>
                </a:solidFill>
              </a:rPr>
              <a:t>is the name of the submit button found on </a:t>
            </a:r>
            <a:r>
              <a:rPr lang="en" sz="1200" b="1" u="sng" dirty="0" smtClean="0">
                <a:solidFill>
                  <a:srgbClr val="FFFFFF"/>
                </a:solidFill>
              </a:rPr>
              <a:t>register.p</a:t>
            </a:r>
            <a:r>
              <a:rPr lang="en" sz="1200" b="1" u="sng" dirty="0" smtClean="0">
                <a:solidFill>
                  <a:srgbClr val="FFFFFF"/>
                </a:solidFill>
              </a:rPr>
              <a:t>hp</a:t>
            </a:r>
            <a:r>
              <a:rPr lang="en" sz="1200" b="1" dirty="0" smtClean="0">
                <a:solidFill>
                  <a:srgbClr val="FFFFFF"/>
                </a:solidFill>
              </a:rPr>
              <a:t> </a:t>
            </a:r>
            <a:endParaRPr sz="1200" b="1" dirty="0">
              <a:solidFill>
                <a:srgbClr val="FFFFFF"/>
              </a:solidFill>
            </a:endParaRPr>
          </a:p>
        </p:txBody>
      </p:sp>
      <p:cxnSp>
        <p:nvCxnSpPr>
          <p:cNvPr id="88" name="Google Shape;88;p16"/>
          <p:cNvCxnSpPr>
            <a:stCxn id="86" idx="3"/>
          </p:cNvCxnSpPr>
          <p:nvPr/>
        </p:nvCxnSpPr>
        <p:spPr>
          <a:xfrm>
            <a:off x="2799575" y="4205750"/>
            <a:ext cx="612300" cy="519000"/>
          </a:xfrm>
          <a:prstGeom prst="straightConnector1">
            <a:avLst/>
          </a:prstGeom>
          <a:noFill/>
          <a:ln w="19050" cap="flat" cmpd="sng">
            <a:solidFill>
              <a:srgbClr val="FF0000"/>
            </a:solidFill>
            <a:prstDash val="solid"/>
            <a:round/>
            <a:headEnd type="none" w="med" len="med"/>
            <a:tailEnd type="none" w="med" len="med"/>
          </a:ln>
        </p:spPr>
      </p:cxnSp>
      <p:sp>
        <p:nvSpPr>
          <p:cNvPr id="89" name="Google Shape;89;p16"/>
          <p:cNvSpPr/>
          <p:nvPr/>
        </p:nvSpPr>
        <p:spPr>
          <a:xfrm>
            <a:off x="5439650" y="558600"/>
            <a:ext cx="273000" cy="1069800"/>
          </a:xfrm>
          <a:prstGeom prst="rightBrace">
            <a:avLst>
              <a:gd name="adj1" fmla="val 50000"/>
              <a:gd name="adj2" fmla="val 50000"/>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5815175" y="598500"/>
            <a:ext cx="1775100" cy="990000"/>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These are the input made on the sign up form </a:t>
            </a:r>
            <a:r>
              <a:rPr lang="en" dirty="0" smtClean="0">
                <a:solidFill>
                  <a:srgbClr val="FFFFFF"/>
                </a:solidFill>
              </a:rPr>
              <a:t>(</a:t>
            </a:r>
            <a:r>
              <a:rPr lang="en" b="1" u="sng" dirty="0" smtClean="0">
                <a:solidFill>
                  <a:srgbClr val="FFFFFF"/>
                </a:solidFill>
              </a:rPr>
              <a:t>register.php</a:t>
            </a:r>
            <a:r>
              <a:rPr lang="en" dirty="0" smtClean="0">
                <a:solidFill>
                  <a:srgbClr val="FFFFFF"/>
                </a:solidFill>
              </a:rPr>
              <a:t>) </a:t>
            </a:r>
            <a:endParaRPr dirty="0">
              <a:solidFill>
                <a:srgbClr val="FFFFFF"/>
              </a:solidFill>
            </a:endParaRPr>
          </a:p>
        </p:txBody>
      </p:sp>
      <p:sp>
        <p:nvSpPr>
          <p:cNvPr id="91" name="Google Shape;91;p16"/>
          <p:cNvSpPr/>
          <p:nvPr/>
        </p:nvSpPr>
        <p:spPr>
          <a:xfrm>
            <a:off x="5815175" y="1844450"/>
            <a:ext cx="2287200" cy="1763700"/>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While submitting the form, the form validation checks if it is filled correctly and displays those errors on the form itself (connected to </a:t>
            </a:r>
            <a:r>
              <a:rPr lang="en" b="1" u="sng">
                <a:solidFill>
                  <a:srgbClr val="FFFFFF"/>
                </a:solidFill>
              </a:rPr>
              <a:t>errors.php</a:t>
            </a:r>
            <a:r>
              <a:rPr lang="en" b="1">
                <a:solidFill>
                  <a:srgbClr val="FFFFFF"/>
                </a:solidFill>
              </a:rPr>
              <a:t> </a:t>
            </a:r>
            <a:r>
              <a:rPr lang="en">
                <a:solidFill>
                  <a:srgbClr val="FFFFFF"/>
                </a:solidFill>
              </a:rPr>
              <a:t>to display errors)</a:t>
            </a:r>
            <a:endParaRPr>
              <a:solidFill>
                <a:srgbClr val="FFFFFF"/>
              </a:solidFill>
            </a:endParaRPr>
          </a:p>
        </p:txBody>
      </p:sp>
      <p:sp>
        <p:nvSpPr>
          <p:cNvPr id="92" name="Google Shape;92;p16"/>
          <p:cNvSpPr/>
          <p:nvPr/>
        </p:nvSpPr>
        <p:spPr>
          <a:xfrm>
            <a:off x="5394125" y="1844450"/>
            <a:ext cx="273000" cy="1308600"/>
          </a:xfrm>
          <a:prstGeom prst="rightBrace">
            <a:avLst>
              <a:gd name="adj1" fmla="val 50000"/>
              <a:gd name="adj2" fmla="val 50000"/>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3487775" y="3723275"/>
            <a:ext cx="1515740" cy="406936"/>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u="sng" dirty="0">
                <a:solidFill>
                  <a:srgbClr val="FFFFFF"/>
                </a:solidFill>
              </a:rPr>
              <a:t>server.php</a:t>
            </a:r>
            <a:endParaRPr b="1" u="sng" dirty="0">
              <a:solidFill>
                <a:srgbClr val="FFFFFF"/>
              </a:solidFill>
            </a:endParaRPr>
          </a:p>
        </p:txBody>
      </p:sp>
      <p:cxnSp>
        <p:nvCxnSpPr>
          <p:cNvPr id="95" name="Google Shape;95;p16"/>
          <p:cNvCxnSpPr>
            <a:stCxn id="86" idx="0"/>
          </p:cNvCxnSpPr>
          <p:nvPr/>
        </p:nvCxnSpPr>
        <p:spPr>
          <a:xfrm flipH="1" flipV="1">
            <a:off x="1458930" y="558600"/>
            <a:ext cx="134495" cy="3277250"/>
          </a:xfrm>
          <a:prstGeom prst="straightConnector1">
            <a:avLst/>
          </a:prstGeom>
          <a:noFill/>
          <a:ln w="19050" cap="flat" cmpd="sng">
            <a:solidFill>
              <a:srgbClr val="FF0000"/>
            </a:solidFill>
            <a:prstDash val="solid"/>
            <a:round/>
            <a:headEnd type="none" w="med" len="med"/>
            <a:tailEnd type="triangle" w="med" len="med"/>
          </a:ln>
        </p:spPr>
      </p:cxnSp>
      <p:cxnSp>
        <p:nvCxnSpPr>
          <p:cNvPr id="15" name="Google Shape;95;p16"/>
          <p:cNvCxnSpPr>
            <a:stCxn id="93" idx="0"/>
          </p:cNvCxnSpPr>
          <p:nvPr/>
        </p:nvCxnSpPr>
        <p:spPr>
          <a:xfrm flipH="1" flipV="1">
            <a:off x="4130211" y="3153050"/>
            <a:ext cx="115434" cy="570225"/>
          </a:xfrm>
          <a:prstGeom prst="straightConnector1">
            <a:avLst/>
          </a:prstGeom>
          <a:noFill/>
          <a:ln w="19050" cap="flat" cmpd="sng">
            <a:solidFill>
              <a:srgbClr val="FF0000"/>
            </a:solidFill>
            <a:prstDash val="solid"/>
            <a:round/>
            <a:headEnd type="none" w="med" len="med"/>
            <a:tailEnd type="triangle" w="med" len="med"/>
          </a:ln>
        </p:spPr>
      </p:cxnSp>
      <p:pic>
        <p:nvPicPr>
          <p:cNvPr id="7" name="Picture 6"/>
          <p:cNvPicPr>
            <a:picLocks noChangeAspect="1"/>
          </p:cNvPicPr>
          <p:nvPr/>
        </p:nvPicPr>
        <p:blipFill>
          <a:blip r:embed="rId4"/>
          <a:stretch>
            <a:fillRect/>
          </a:stretch>
        </p:blipFill>
        <p:spPr>
          <a:xfrm>
            <a:off x="2027326" y="4700261"/>
            <a:ext cx="5048250" cy="342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23706"/>
            <a:ext cx="4240386" cy="1638658"/>
          </a:xfrm>
          <a:prstGeom prst="rect">
            <a:avLst/>
          </a:prstGeom>
        </p:spPr>
      </p:pic>
      <p:sp>
        <p:nvSpPr>
          <p:cNvPr id="5" name="Google Shape;106;p17"/>
          <p:cNvSpPr/>
          <p:nvPr/>
        </p:nvSpPr>
        <p:spPr>
          <a:xfrm>
            <a:off x="0" y="-11308"/>
            <a:ext cx="1468200" cy="334398"/>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u="sng">
                <a:solidFill>
                  <a:srgbClr val="FFFFFF"/>
                </a:solidFill>
              </a:rPr>
              <a:t>errors.php</a:t>
            </a:r>
            <a:endParaRPr b="1" u="sng">
              <a:solidFill>
                <a:srgbClr val="FFFFFF"/>
              </a:solidFill>
            </a:endParaRPr>
          </a:p>
        </p:txBody>
      </p:sp>
      <p:pic>
        <p:nvPicPr>
          <p:cNvPr id="7" name="Picture 6"/>
          <p:cNvPicPr>
            <a:picLocks noChangeAspect="1"/>
          </p:cNvPicPr>
          <p:nvPr/>
        </p:nvPicPr>
        <p:blipFill>
          <a:blip r:embed="rId3"/>
          <a:stretch>
            <a:fillRect/>
          </a:stretch>
        </p:blipFill>
        <p:spPr>
          <a:xfrm>
            <a:off x="6387235" y="847072"/>
            <a:ext cx="1575687" cy="2060514"/>
          </a:xfrm>
          <a:prstGeom prst="rect">
            <a:avLst/>
          </a:prstGeom>
        </p:spPr>
      </p:pic>
      <p:sp>
        <p:nvSpPr>
          <p:cNvPr id="8" name="Google Shape;80;p15"/>
          <p:cNvSpPr/>
          <p:nvPr/>
        </p:nvSpPr>
        <p:spPr>
          <a:xfrm>
            <a:off x="5540278" y="155892"/>
            <a:ext cx="3223577" cy="553026"/>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en-GB" dirty="0" smtClean="0">
                <a:solidFill>
                  <a:srgbClr val="FFFFFF"/>
                </a:solidFill>
              </a:rPr>
              <a:t>When nothing has been filled &amp; register button is clicked</a:t>
            </a:r>
            <a:endParaRPr b="1" u="sng" dirty="0">
              <a:solidFill>
                <a:srgbClr val="FFFFFF"/>
              </a:solidFill>
            </a:endParaRPr>
          </a:p>
          <a:p>
            <a:pPr marL="0" lvl="0" indent="0" algn="l" rtl="0">
              <a:spcBef>
                <a:spcPts val="0"/>
              </a:spcBef>
              <a:spcAft>
                <a:spcPts val="0"/>
              </a:spcAft>
              <a:buNone/>
            </a:pPr>
            <a:endParaRPr b="1" dirty="0">
              <a:solidFill>
                <a:srgbClr val="FFFFFF"/>
              </a:solidFill>
            </a:endParaRPr>
          </a:p>
        </p:txBody>
      </p:sp>
      <p:pic>
        <p:nvPicPr>
          <p:cNvPr id="9" name="Picture 8"/>
          <p:cNvPicPr>
            <a:picLocks noChangeAspect="1"/>
          </p:cNvPicPr>
          <p:nvPr/>
        </p:nvPicPr>
        <p:blipFill>
          <a:blip r:embed="rId4"/>
          <a:stretch>
            <a:fillRect/>
          </a:stretch>
        </p:blipFill>
        <p:spPr>
          <a:xfrm>
            <a:off x="1107700" y="2477804"/>
            <a:ext cx="2024983" cy="1846727"/>
          </a:xfrm>
          <a:prstGeom prst="rect">
            <a:avLst/>
          </a:prstGeom>
        </p:spPr>
      </p:pic>
      <p:sp>
        <p:nvSpPr>
          <p:cNvPr id="10" name="Google Shape;80;p15"/>
          <p:cNvSpPr/>
          <p:nvPr/>
        </p:nvSpPr>
        <p:spPr>
          <a:xfrm>
            <a:off x="508404" y="4419620"/>
            <a:ext cx="3223577" cy="553026"/>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en-GB" dirty="0" smtClean="0">
                <a:solidFill>
                  <a:srgbClr val="FFFFFF"/>
                </a:solidFill>
              </a:rPr>
              <a:t>On confirming password, when check is over and ther</a:t>
            </a:r>
            <a:r>
              <a:rPr lang="en-GB" dirty="0" smtClean="0">
                <a:solidFill>
                  <a:srgbClr val="FFFFFF"/>
                </a:solidFill>
              </a:rPr>
              <a:t>e </a:t>
            </a:r>
            <a:r>
              <a:rPr lang="en-GB" dirty="0" smtClean="0">
                <a:solidFill>
                  <a:srgbClr val="FFFFFF"/>
                </a:solidFill>
              </a:rPr>
              <a:t>is an error.</a:t>
            </a:r>
            <a:endParaRPr b="1" u="sng" dirty="0">
              <a:solidFill>
                <a:srgbClr val="FFFFFF"/>
              </a:solidFill>
            </a:endParaRPr>
          </a:p>
          <a:p>
            <a:pPr marL="0" lvl="0" indent="0" algn="l" rtl="0">
              <a:spcBef>
                <a:spcPts val="0"/>
              </a:spcBef>
              <a:spcAft>
                <a:spcPts val="0"/>
              </a:spcAft>
              <a:buNone/>
            </a:pPr>
            <a:endParaRPr b="1" dirty="0">
              <a:solidFill>
                <a:srgbClr val="FFFFFF"/>
              </a:solidFill>
            </a:endParaRPr>
          </a:p>
        </p:txBody>
      </p:sp>
      <p:cxnSp>
        <p:nvCxnSpPr>
          <p:cNvPr id="11" name="Google Shape;123;p19"/>
          <p:cNvCxnSpPr>
            <a:stCxn id="4" idx="3"/>
            <a:endCxn id="7" idx="1"/>
          </p:cNvCxnSpPr>
          <p:nvPr/>
        </p:nvCxnSpPr>
        <p:spPr>
          <a:xfrm>
            <a:off x="4240386" y="1143035"/>
            <a:ext cx="2146849" cy="734294"/>
          </a:xfrm>
          <a:prstGeom prst="straightConnector1">
            <a:avLst/>
          </a:prstGeom>
          <a:noFill/>
          <a:ln w="19050" cap="flat" cmpd="sng">
            <a:solidFill>
              <a:srgbClr val="FF0000"/>
            </a:solidFill>
            <a:prstDash val="solid"/>
            <a:round/>
            <a:headEnd type="none" w="med" len="med"/>
            <a:tailEnd type="none" w="med" len="med"/>
          </a:ln>
        </p:spPr>
      </p:cxnSp>
      <p:cxnSp>
        <p:nvCxnSpPr>
          <p:cNvPr id="14" name="Google Shape;123;p19"/>
          <p:cNvCxnSpPr>
            <a:stCxn id="4" idx="2"/>
            <a:endCxn id="9" idx="0"/>
          </p:cNvCxnSpPr>
          <p:nvPr/>
        </p:nvCxnSpPr>
        <p:spPr>
          <a:xfrm flipH="1">
            <a:off x="2120192" y="1962364"/>
            <a:ext cx="1" cy="515440"/>
          </a:xfrm>
          <a:prstGeom prst="straightConnector1">
            <a:avLst/>
          </a:prstGeom>
          <a:noFill/>
          <a:ln w="19050" cap="flat" cmpd="sng">
            <a:solidFill>
              <a:srgbClr val="FF0000"/>
            </a:solidFill>
            <a:prstDash val="solid"/>
            <a:round/>
            <a:headEnd type="none" w="med" len="med"/>
            <a:tailEnd type="none" w="med" len="med"/>
          </a:ln>
        </p:spPr>
      </p:cxnSp>
    </p:spTree>
    <p:extLst>
      <p:ext uri="{BB962C8B-B14F-4D97-AF65-F5344CB8AC3E}">
        <p14:creationId xmlns:p14="http://schemas.microsoft.com/office/powerpoint/2010/main" val="3059285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8"/>
          <p:cNvPicPr preferRelativeResize="0"/>
          <p:nvPr/>
        </p:nvPicPr>
        <p:blipFill rotWithShape="1">
          <a:blip r:embed="rId3">
            <a:alphaModFix/>
          </a:blip>
          <a:srcRect l="5265" t="11449" r="31519" b="49041"/>
          <a:stretch/>
        </p:blipFill>
        <p:spPr>
          <a:xfrm>
            <a:off x="0" y="565006"/>
            <a:ext cx="6322127" cy="2231349"/>
          </a:xfrm>
          <a:prstGeom prst="rect">
            <a:avLst/>
          </a:prstGeom>
          <a:noFill/>
          <a:ln>
            <a:noFill/>
          </a:ln>
        </p:spPr>
      </p:pic>
      <p:sp>
        <p:nvSpPr>
          <p:cNvPr id="114" name="Google Shape;114;p18"/>
          <p:cNvSpPr/>
          <p:nvPr/>
        </p:nvSpPr>
        <p:spPr>
          <a:xfrm>
            <a:off x="5794625" y="2894134"/>
            <a:ext cx="3227523" cy="2037000"/>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After checking if all were inputted correctly, we have to check in the database if there is the same username or same email already inputted by another user and display an error message </a:t>
            </a:r>
            <a:r>
              <a:rPr lang="en" dirty="0" smtClean="0">
                <a:solidFill>
                  <a:srgbClr val="FFFFFF"/>
                </a:solidFill>
              </a:rPr>
              <a:t>if it is in the warning panel.</a:t>
            </a:r>
            <a:endParaRPr dirty="0">
              <a:solidFill>
                <a:srgbClr val="FFFFFF"/>
              </a:solidFill>
            </a:endParaRPr>
          </a:p>
        </p:txBody>
      </p:sp>
      <p:sp>
        <p:nvSpPr>
          <p:cNvPr id="115" name="Google Shape;115;p18"/>
          <p:cNvSpPr/>
          <p:nvPr/>
        </p:nvSpPr>
        <p:spPr>
          <a:xfrm>
            <a:off x="7408386" y="1582774"/>
            <a:ext cx="1508100" cy="693000"/>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u="sng">
                <a:solidFill>
                  <a:srgbClr val="FFFFFF"/>
                </a:solidFill>
              </a:rPr>
              <a:t>server.php</a:t>
            </a:r>
            <a:endParaRPr b="1" u="sng">
              <a:solidFill>
                <a:srgbClr val="FFFFFF"/>
              </a:solidFill>
            </a:endParaRPr>
          </a:p>
        </p:txBody>
      </p:sp>
      <p:cxnSp>
        <p:nvCxnSpPr>
          <p:cNvPr id="116" name="Google Shape;116;p18"/>
          <p:cNvCxnSpPr>
            <a:stCxn id="112" idx="3"/>
            <a:endCxn id="115" idx="1"/>
          </p:cNvCxnSpPr>
          <p:nvPr/>
        </p:nvCxnSpPr>
        <p:spPr>
          <a:xfrm>
            <a:off x="6322127" y="1680681"/>
            <a:ext cx="1086259" cy="248593"/>
          </a:xfrm>
          <a:prstGeom prst="straightConnector1">
            <a:avLst/>
          </a:prstGeom>
          <a:noFill/>
          <a:ln w="19050" cap="flat" cmpd="sng">
            <a:solidFill>
              <a:srgbClr val="FF0000"/>
            </a:solidFill>
            <a:prstDash val="solid"/>
            <a:round/>
            <a:headEnd type="none" w="med" len="med"/>
            <a:tailEnd type="none" w="med" len="med"/>
          </a:ln>
        </p:spPr>
      </p:cxnSp>
      <p:pic>
        <p:nvPicPr>
          <p:cNvPr id="3" name="Picture 2"/>
          <p:cNvPicPr>
            <a:picLocks noChangeAspect="1"/>
          </p:cNvPicPr>
          <p:nvPr/>
        </p:nvPicPr>
        <p:blipFill rotWithShape="1">
          <a:blip r:embed="rId4"/>
          <a:srcRect t="6262" r="9406" b="30391"/>
          <a:stretch/>
        </p:blipFill>
        <p:spPr>
          <a:xfrm>
            <a:off x="2133653" y="2894134"/>
            <a:ext cx="2407525" cy="1767155"/>
          </a:xfrm>
          <a:prstGeom prst="rect">
            <a:avLst/>
          </a:prstGeom>
        </p:spPr>
      </p:pic>
      <p:cxnSp>
        <p:nvCxnSpPr>
          <p:cNvPr id="9" name="Google Shape;116;p18"/>
          <p:cNvCxnSpPr>
            <a:stCxn id="3" idx="3"/>
            <a:endCxn id="114" idx="1"/>
          </p:cNvCxnSpPr>
          <p:nvPr/>
        </p:nvCxnSpPr>
        <p:spPr>
          <a:xfrm>
            <a:off x="4541178" y="3777712"/>
            <a:ext cx="1253447" cy="134922"/>
          </a:xfrm>
          <a:prstGeom prst="straightConnector1">
            <a:avLst/>
          </a:prstGeom>
          <a:noFill/>
          <a:ln w="19050" cap="flat" cmpd="sng">
            <a:solidFill>
              <a:srgbClr val="FF0000"/>
            </a:solidFill>
            <a:prstDash val="solid"/>
            <a:round/>
            <a:headEnd type="none" w="med" len="med"/>
            <a:tailEnd type="none" w="med" len="med"/>
          </a:ln>
        </p:spPr>
      </p:cxnSp>
      <p:sp>
        <p:nvSpPr>
          <p:cNvPr id="18" name="Google Shape;114;p18"/>
          <p:cNvSpPr/>
          <p:nvPr/>
        </p:nvSpPr>
        <p:spPr>
          <a:xfrm>
            <a:off x="0" y="82120"/>
            <a:ext cx="3227523" cy="467228"/>
          </a:xfrm>
          <a:prstGeom prst="round1Rect">
            <a:avLst>
              <a:gd name="adj" fmla="val 16667"/>
            </a:avLst>
          </a:prstGeom>
          <a:solidFill>
            <a:srgbClr val="741B4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dirty="0" smtClean="0">
                <a:solidFill>
                  <a:srgbClr val="FFFFFF"/>
                </a:solidFill>
              </a:rPr>
              <a:t>In the register page, on clicking the register button</a:t>
            </a:r>
            <a:endParaRPr dirty="0">
              <a:solidFill>
                <a:srgbClr val="FFFFFF"/>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529</Words>
  <Application>Microsoft Office PowerPoint</Application>
  <PresentationFormat>On-screen Show (16:9)</PresentationFormat>
  <Paragraphs>54</Paragraphs>
  <Slides>18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Yu Gothic UI</vt:lpstr>
      <vt:lpstr>Arial</vt:lpstr>
      <vt:lpstr>Calibri Light</vt:lpstr>
      <vt:lpstr>Futura Md BT</vt:lpstr>
      <vt:lpstr>Simple Dark</vt:lpstr>
      <vt:lpstr>SANITIZE WORLD E-COM WEBSITE</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SANITIZE WORLD E-COM WEBSITE</dc:title>
  <cp:lastModifiedBy>Liaquat Hussain Madarbakus</cp:lastModifiedBy>
  <cp:revision>24</cp:revision>
  <dcterms:modified xsi:type="dcterms:W3CDTF">2021-05-18T19:09:30Z</dcterms:modified>
</cp:coreProperties>
</file>