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41"/>
  </p:notesMasterIdLst>
  <p:handoutMasterIdLst>
    <p:handoutMasterId r:id="rId42"/>
  </p:handoutMasterIdLst>
  <p:sldIdLst>
    <p:sldId id="295" r:id="rId3"/>
    <p:sldId id="396" r:id="rId4"/>
    <p:sldId id="392" r:id="rId5"/>
    <p:sldId id="394" r:id="rId6"/>
    <p:sldId id="403" r:id="rId7"/>
    <p:sldId id="395" r:id="rId8"/>
    <p:sldId id="367" r:id="rId9"/>
    <p:sldId id="400" r:id="rId10"/>
    <p:sldId id="314" r:id="rId11"/>
    <p:sldId id="357" r:id="rId12"/>
    <p:sldId id="359" r:id="rId13"/>
    <p:sldId id="344" r:id="rId14"/>
    <p:sldId id="346" r:id="rId15"/>
    <p:sldId id="317" r:id="rId16"/>
    <p:sldId id="373" r:id="rId17"/>
    <p:sldId id="376" r:id="rId18"/>
    <p:sldId id="323" r:id="rId19"/>
    <p:sldId id="372" r:id="rId20"/>
    <p:sldId id="374" r:id="rId21"/>
    <p:sldId id="389" r:id="rId22"/>
    <p:sldId id="391" r:id="rId23"/>
    <p:sldId id="398" r:id="rId24"/>
    <p:sldId id="390" r:id="rId25"/>
    <p:sldId id="375" r:id="rId26"/>
    <p:sldId id="348" r:id="rId27"/>
    <p:sldId id="353" r:id="rId28"/>
    <p:sldId id="377" r:id="rId29"/>
    <p:sldId id="378" r:id="rId30"/>
    <p:sldId id="379" r:id="rId31"/>
    <p:sldId id="380" r:id="rId32"/>
    <p:sldId id="381" r:id="rId33"/>
    <p:sldId id="382" r:id="rId34"/>
    <p:sldId id="404" r:id="rId35"/>
    <p:sldId id="383" r:id="rId36"/>
    <p:sldId id="384" r:id="rId37"/>
    <p:sldId id="385" r:id="rId38"/>
    <p:sldId id="386" r:id="rId39"/>
    <p:sldId id="362" r:id="rId40"/>
  </p:sldIdLst>
  <p:sldSz cx="9144000" cy="6858000" type="screen4x3"/>
  <p:notesSz cx="69342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003300"/>
    <a:srgbClr val="008000"/>
    <a:srgbClr val="663300"/>
    <a:srgbClr val="660033"/>
    <a:srgbClr val="800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1" autoAdjust="0"/>
  </p:normalViewPr>
  <p:slideViewPr>
    <p:cSldViewPr>
      <p:cViewPr varScale="1">
        <p:scale>
          <a:sx n="64" d="100"/>
          <a:sy n="64" d="100"/>
        </p:scale>
        <p:origin x="16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EBD6D1C-4ED4-4D63-880E-9AC1280CD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8635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78736D11-0E84-4410-80AF-1D448095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1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DD93AB-126F-4773-BBC9-21C5019EAC6E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88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82D815E-5D2D-4E91-9544-C8F28569DFDA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24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8700CD-3025-46C9-88EE-7287D6887024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761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C764A77-37FA-431F-8DC1-FCA1548A8101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026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A90FDF-6DE9-4F89-8BDD-0ACC8C54CD2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50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388F562-3FA9-4FFF-BD7F-20C40F72695D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327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01DAE2-8C35-4095-919D-EB31B25FD40F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295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106860-DFA7-429E-8472-F07B5BD076D2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768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2F61D-E89D-4D1B-A23D-790295CF2CD4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715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6E749-1220-4780-BA8D-26E76F80B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23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C02A-5EDA-4567-BFE6-38F1728FE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94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36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7E6E3-8053-4F60-8D3B-AD31430CE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51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F958-CA9E-405C-A7E3-F231BEB6F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D2F4-6F20-4339-8B06-5CD52013B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7563-8D03-4AF7-85A5-ABEA58967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1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D7EA2-8AAA-49DD-86CB-D82542E5A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3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DFD3C-B77C-43D9-81A1-C20176DE3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9E26-2D87-4218-A7FF-526F41485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8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C4EA6-F951-40D8-A6E0-F3E8E159E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14960-11D2-4981-9A5E-9F1400171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FD326-C13B-4628-85EE-FBB1E5E13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70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FA34C-4F46-48B2-918A-6C9DEB77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4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9614A-6671-4805-9205-1001F74BC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8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101C-EF71-49E5-B6B4-7A1C32F14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DE04D-0954-4455-BD21-F19A1615B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03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1AA-138D-4578-BD9D-60C4CD13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675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3341A-6863-450E-86BA-A3A65DF0E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37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90EAA-9E70-4F9E-995D-AE5E98AA5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173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5A9D-D5EE-4B88-BB83-82C6D0EB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2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1C609-7642-4DD7-B684-59C86B8DD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64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0E83-1DCB-46C4-85CD-689A94868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0F4294DF-1D6A-4BEC-B6E2-40C9AE03A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Times New Roman" pitchFamily="18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CA6A073E-A66F-4D70-8AB6-7A3A9C361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le-trapnell-lab.github.io/cufflinks/manual/" TargetMode="External"/><Relationship Id="rId2" Type="http://schemas.openxmlformats.org/officeDocument/2006/relationships/hyperlink" Target="http://bioinformatics.oxfordjournals.org/content/26/1/139.l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iomedcentral.com/content/pdf/s13059-014-0550-8.pdf" TargetMode="External"/><Relationship Id="rId4" Type="http://schemas.openxmlformats.org/officeDocument/2006/relationships/hyperlink" Target="http://nar.oxfordjournals.org/content/early/2015/02/10/nar.gkv00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9240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Quality Control and </a:t>
            </a:r>
            <a:br>
              <a:rPr lang="en-US" dirty="0" smtClean="0"/>
            </a:br>
            <a:r>
              <a:rPr lang="en-US" dirty="0" smtClean="0"/>
              <a:t>Data Normalization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smtClean="0"/>
              <a:t>Jenny Drnevich, Ph.D.</a:t>
            </a:r>
          </a:p>
          <a:p>
            <a:r>
              <a:rPr lang="en-US" sz="2000" smtClean="0"/>
              <a:t>Functional Genomics Bioinformatics Specialist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dirty="0" smtClean="0"/>
              <a:t>Distribution of Raw Counts</a:t>
            </a:r>
            <a:br>
              <a:rPr lang="en-US" dirty="0" smtClean="0"/>
            </a:br>
            <a:r>
              <a:rPr lang="en-US" sz="2400" dirty="0" err="1" smtClean="0"/>
              <a:t>log2</a:t>
            </a:r>
            <a:r>
              <a:rPr lang="en-US" sz="2400" dirty="0" smtClean="0"/>
              <a:t>(count + 0.5)</a:t>
            </a:r>
          </a:p>
        </p:txBody>
      </p:sp>
      <p:pic>
        <p:nvPicPr>
          <p:cNvPr id="8195" name="Picture 3" descr="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99836"/>
            <a:ext cx="524351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638800" y="1828800"/>
            <a:ext cx="320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One outlier sample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Differences in overall shape between two processing batches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5715000" y="4038600"/>
            <a:ext cx="312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rgbClr val="FF0000"/>
                </a:solidFill>
              </a:rPr>
              <a:t>Don't want to see differences in overall shape of raw data between treatment groups!!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1371600"/>
            <a:ext cx="5105400" cy="533400"/>
          </a:xfrm>
        </p:spPr>
        <p:txBody>
          <a:bodyPr/>
          <a:lstStyle/>
          <a:p>
            <a:r>
              <a:rPr lang="en-US" smtClean="0"/>
              <a:t>Simple clustering on samples</a:t>
            </a:r>
          </a:p>
        </p:txBody>
      </p:sp>
      <p:pic>
        <p:nvPicPr>
          <p:cNvPr id="10243" name="Picture 4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PCA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17875"/>
            <a:ext cx="6781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throw out a sample…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If suspect a sample of being low quality: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Go ahead and do normalization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Go through QC diagnostics again to see if the sample is still different from others.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sample still very different from others, </a:t>
            </a:r>
            <a:r>
              <a:rPr lang="en-US" u="sng" dirty="0" smtClean="0"/>
              <a:t>throw out!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sample slightly different from others, judgment call: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How extensive are the defects?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How much of the data is usable?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Trade-off between cost of rerunning and quality of data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If decide to throw out any samples, re-do normalization on remaining samples.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see batch effects in raw data: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4114800"/>
          </a:xfrm>
        </p:spPr>
        <p:txBody>
          <a:bodyPr/>
          <a:lstStyle/>
          <a:p>
            <a:r>
              <a:rPr lang="en-US" dirty="0" smtClean="0"/>
              <a:t>Do normalization and check to see if batch effects disappear</a:t>
            </a:r>
          </a:p>
          <a:p>
            <a:r>
              <a:rPr lang="en-US" dirty="0" smtClean="0"/>
              <a:t>If still have batch effects, must account for it statistically when running model…</a:t>
            </a:r>
          </a:p>
        </p:txBody>
      </p:sp>
      <p:pic>
        <p:nvPicPr>
          <p:cNvPr id="14340" name="Picture 5" descr="overview_Rfinal_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4008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69342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1. Filtering out low/bad information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2. Normalization</a:t>
            </a:r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Low/Bad Information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029200"/>
          </a:xfrm>
        </p:spPr>
        <p:txBody>
          <a:bodyPr/>
          <a:lstStyle/>
          <a:p>
            <a:r>
              <a:rPr lang="en-US" dirty="0" smtClean="0"/>
              <a:t>Multi-reads</a:t>
            </a:r>
          </a:p>
          <a:p>
            <a:pPr lvl="1"/>
            <a:r>
              <a:rPr lang="en-US" sz="2400" dirty="0" smtClean="0"/>
              <a:t>Do not map uniquely</a:t>
            </a:r>
          </a:p>
          <a:p>
            <a:pPr lvl="1"/>
            <a:r>
              <a:rPr lang="en-US" sz="2400" dirty="0" smtClean="0"/>
              <a:t>Common in gene families</a:t>
            </a:r>
          </a:p>
          <a:p>
            <a:pPr lvl="1"/>
            <a:r>
              <a:rPr lang="en-US" sz="2400" dirty="0" smtClean="0"/>
              <a:t>Leave out </a:t>
            </a:r>
            <a:r>
              <a:rPr lang="en-US" sz="2000" dirty="0" smtClean="0"/>
              <a:t>(featureCounts) </a:t>
            </a:r>
            <a:r>
              <a:rPr lang="en-US" sz="2400" dirty="0" smtClean="0"/>
              <a:t>or proportionately divide between possible genes </a:t>
            </a:r>
            <a:r>
              <a:rPr lang="en-US" sz="2000" dirty="0" smtClean="0"/>
              <a:t>(cufflinks)</a:t>
            </a:r>
          </a:p>
          <a:p>
            <a:r>
              <a:rPr lang="en-US" dirty="0" smtClean="0"/>
              <a:t>Sequencing errors </a:t>
            </a:r>
          </a:p>
          <a:p>
            <a:pPr lvl="1"/>
            <a:r>
              <a:rPr lang="en-US" sz="2400" dirty="0" smtClean="0"/>
              <a:t>Un-mapped reads just ignored</a:t>
            </a:r>
          </a:p>
          <a:p>
            <a:pPr lvl="1"/>
            <a:r>
              <a:rPr lang="en-US" sz="2400" dirty="0" smtClean="0"/>
              <a:t>Most genes have few reads</a:t>
            </a:r>
          </a:p>
          <a:p>
            <a:pPr lvl="1"/>
            <a:r>
              <a:rPr lang="en-US" sz="2400" dirty="0" smtClean="0"/>
              <a:t>Correct by filtering out</a:t>
            </a:r>
            <a:endParaRPr lang="en-US" sz="20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18" y="3245370"/>
            <a:ext cx="3581400" cy="3581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Filtering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software to generate counts will output all genes even if 0 counts in all samples.</a:t>
            </a:r>
          </a:p>
          <a:p>
            <a:endParaRPr lang="en-US" sz="1200" dirty="0" smtClean="0"/>
          </a:p>
          <a:p>
            <a:r>
              <a:rPr lang="en-US" sz="2400" dirty="0" smtClean="0"/>
              <a:t>Large numbers of genes may have only a few reads total among all reps; real or sequencing errors?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What number of reads do you consider “real”?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Can filter out based on:</a:t>
            </a:r>
          </a:p>
          <a:p>
            <a:pPr lvl="1"/>
            <a:r>
              <a:rPr lang="en-US" sz="2400" dirty="0" smtClean="0"/>
              <a:t>Total reads across all samples (e.g., &lt; 10)</a:t>
            </a:r>
          </a:p>
          <a:p>
            <a:pPr lvl="1"/>
            <a:r>
              <a:rPr lang="en-US" sz="2400" dirty="0" smtClean="0"/>
              <a:t>Require one or more samples to have &gt; 1 </a:t>
            </a:r>
            <a:r>
              <a:rPr lang="en-US" sz="2400" dirty="0" err="1" smtClean="0"/>
              <a:t>CPM</a:t>
            </a:r>
            <a:endParaRPr lang="en-US" sz="2400" dirty="0" smtClean="0"/>
          </a:p>
          <a:p>
            <a:pPr lvl="1"/>
            <a:r>
              <a:rPr lang="en-US" sz="2400" dirty="0" smtClean="0"/>
              <a:t>0 total reads in one group (save for inspection)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Normalization Assumptions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dirty="0" smtClean="0"/>
              <a:t>Most methods of normalization assume: </a:t>
            </a:r>
          </a:p>
          <a:p>
            <a:pPr lvl="1"/>
            <a:r>
              <a:rPr lang="en-US" b="1" dirty="0" smtClean="0"/>
              <a:t>Most genes are not changing </a:t>
            </a:r>
          </a:p>
          <a:p>
            <a:pPr lvl="1"/>
            <a:r>
              <a:rPr lang="en-US" b="1" dirty="0" smtClean="0"/>
              <a:t>Changes are not all in same direction</a:t>
            </a:r>
          </a:p>
          <a:p>
            <a:pPr lvl="1"/>
            <a:endParaRPr lang="en-US" sz="1200" dirty="0" smtClean="0"/>
          </a:p>
          <a:p>
            <a:r>
              <a:rPr lang="en-US" dirty="0" smtClean="0"/>
              <a:t>If have reason to expect &gt;40% of genes changing and/or most change in same direction , then don’t use regular normalization methods! Instead:</a:t>
            </a:r>
          </a:p>
          <a:p>
            <a:pPr lvl="1"/>
            <a:r>
              <a:rPr lang="en-US" sz="2400" dirty="0" smtClean="0"/>
              <a:t>Spiked controls</a:t>
            </a:r>
          </a:p>
          <a:p>
            <a:pPr lvl="1"/>
            <a:r>
              <a:rPr lang="en-US" sz="2400" dirty="0" smtClean="0"/>
              <a:t>Housekeeping genes**</a:t>
            </a:r>
          </a:p>
          <a:p>
            <a:pPr lvl="1"/>
            <a:r>
              <a:rPr lang="en-US" sz="2400" dirty="0" smtClean="0"/>
              <a:t>Don’t normalize at all if will add more bias than removes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RNA-Seq Normalization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 smtClean="0"/>
              <a:t>Total mapped reads differ between samples, but *assumed* should be the same</a:t>
            </a:r>
          </a:p>
          <a:p>
            <a:r>
              <a:rPr lang="en-US" sz="2400" dirty="0" smtClean="0"/>
              <a:t>Longer genes will have higher read counts than shorter genes with same # mRNAs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sz="2400" dirty="0" smtClean="0">
                <a:solidFill>
                  <a:srgbClr val="FF0000"/>
                </a:solidFill>
              </a:rPr>
              <a:t> solution: </a:t>
            </a:r>
            <a:r>
              <a:rPr lang="en-US" sz="2400" b="1" u="sng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eads (</a:t>
            </a:r>
            <a:r>
              <a:rPr lang="en-US" sz="2400" b="1" u="sng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ragments) </a:t>
            </a:r>
            <a:r>
              <a:rPr lang="en-US" sz="2400" b="1" u="sng" dirty="0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er </a:t>
            </a:r>
            <a:r>
              <a:rPr lang="en-US" sz="2400" b="1" u="sng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rgbClr val="FF0000"/>
                </a:solidFill>
              </a:rPr>
              <a:t>ilobase of gene per </a:t>
            </a:r>
            <a:r>
              <a:rPr lang="en-US" sz="2400" b="1" u="sng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illion mapped reads (RPKM / FPKM)</a:t>
            </a:r>
          </a:p>
          <a:p>
            <a:r>
              <a:rPr lang="en-US" sz="2400" dirty="0" smtClean="0"/>
              <a:t>Sequence content also known to affect read count</a:t>
            </a:r>
          </a:p>
          <a:p>
            <a:r>
              <a:rPr lang="en-US" sz="2400" dirty="0" smtClean="0"/>
              <a:t>Longer genes still more likely to be called DE than shorter genes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RNA-Seq Normalization II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114800"/>
          </a:xfrm>
        </p:spPr>
        <p:txBody>
          <a:bodyPr/>
          <a:lstStyle/>
          <a:p>
            <a:r>
              <a:rPr lang="en-US" sz="2400" dirty="0" smtClean="0"/>
              <a:t>Gene length and content less important when only comparing between samples, not between genes</a:t>
            </a:r>
          </a:p>
          <a:p>
            <a:r>
              <a:rPr lang="en-US" sz="2400" dirty="0" smtClean="0"/>
              <a:t>But gene length bias in DE can affect data mining</a:t>
            </a:r>
          </a:p>
          <a:p>
            <a:r>
              <a:rPr lang="en-US" sz="2400" dirty="0" smtClean="0"/>
              <a:t>Changes in high abundance genes can affect total pool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9544" y="3105807"/>
            <a:ext cx="1828800" cy="1828800"/>
            <a:chOff x="2057400" y="3276600"/>
            <a:chExt cx="1828800" cy="1828800"/>
          </a:xfrm>
        </p:grpSpPr>
        <p:sp>
          <p:nvSpPr>
            <p:cNvPr id="43012" name="Oval 3"/>
            <p:cNvSpPr>
              <a:spLocks noChangeArrowheads="1"/>
            </p:cNvSpPr>
            <p:nvPr/>
          </p:nvSpPr>
          <p:spPr bwMode="auto">
            <a:xfrm>
              <a:off x="2057400" y="3276600"/>
              <a:ext cx="1828800" cy="18288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TextBox 5"/>
            <p:cNvSpPr txBox="1">
              <a:spLocks noChangeArrowheads="1"/>
            </p:cNvSpPr>
            <p:nvPr/>
          </p:nvSpPr>
          <p:spPr bwMode="auto">
            <a:xfrm>
              <a:off x="2362200" y="3657600"/>
              <a:ext cx="1219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/>
                <a:t>Gene A: 20</a:t>
              </a:r>
            </a:p>
          </p:txBody>
        </p:sp>
        <p:sp>
          <p:nvSpPr>
            <p:cNvPr id="43015" name="TextBox 7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1524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/>
                <a:t>Total pool: 10 </a:t>
              </a:r>
              <a:r>
                <a:rPr lang="en-US" sz="1400" dirty="0" err="1"/>
                <a:t>E8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84751" y="3410607"/>
            <a:ext cx="1524000" cy="1219200"/>
            <a:chOff x="5029200" y="3581400"/>
            <a:chExt cx="1524000" cy="1219200"/>
          </a:xfrm>
        </p:grpSpPr>
        <p:sp>
          <p:nvSpPr>
            <p:cNvPr id="43013" name="Oval 4"/>
            <p:cNvSpPr>
              <a:spLocks noChangeArrowheads="1"/>
            </p:cNvSpPr>
            <p:nvPr/>
          </p:nvSpPr>
          <p:spPr bwMode="auto">
            <a:xfrm>
              <a:off x="5105400" y="3581400"/>
              <a:ext cx="1295400" cy="12192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TextBox 9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1219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/>
                <a:t>Gene A: 20</a:t>
              </a:r>
            </a:p>
          </p:txBody>
        </p:sp>
        <p:sp>
          <p:nvSpPr>
            <p:cNvPr id="43017" name="TextBox 10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1524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 dirty="0"/>
                <a:t>Total pool: 5 </a:t>
              </a:r>
              <a:r>
                <a:rPr lang="en-US" sz="1400" dirty="0" err="1"/>
                <a:t>E8</a:t>
              </a:r>
              <a:endParaRPr lang="en-US" sz="1400" dirty="0"/>
            </a:p>
          </p:txBody>
        </p:sp>
      </p:grpSp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457200" y="5700637"/>
            <a:ext cx="838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Solution: use scaling factors and/or subset of genes to estimate </a:t>
            </a:r>
            <a:r>
              <a:rPr lang="en-US" sz="2800" dirty="0" smtClean="0">
                <a:solidFill>
                  <a:srgbClr val="FF0000"/>
                </a:solidFill>
              </a:rPr>
              <a:t>effective library size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51" y="2971800"/>
            <a:ext cx="5435249" cy="271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351" y="2733472"/>
            <a:ext cx="368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Robinson &amp; </a:t>
            </a:r>
            <a:r>
              <a:rPr lang="en-US" sz="1200" dirty="0" err="1" smtClean="0"/>
              <a:t>Oshlack</a:t>
            </a:r>
            <a:r>
              <a:rPr lang="en-US" sz="1200" dirty="0" smtClean="0"/>
              <a:t> </a:t>
            </a:r>
            <a:r>
              <a:rPr lang="en-US" sz="1200" i="1" dirty="0"/>
              <a:t>Genome Biology</a:t>
            </a:r>
            <a:r>
              <a:rPr lang="en-US" sz="1200" dirty="0"/>
              <a:t> 2010, </a:t>
            </a:r>
            <a:r>
              <a:rPr lang="en-US" sz="1200" b="1" dirty="0" err="1"/>
              <a:t>11</a:t>
            </a:r>
            <a:r>
              <a:rPr lang="en-US" sz="1200" dirty="0" err="1"/>
              <a:t>:R25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2672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design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factors, levels and replicates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Align reads 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 to get .bam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 counts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featureCounts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.bam + .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gtf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get .txt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QC diagnostics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Sequencing quality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FastQC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smtClean="0"/>
              <a:t>% aligned to genome and gene models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dirty="0" smtClean="0"/>
              <a:t>Detection of outliers or batch effects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8200" y="990600"/>
            <a:ext cx="4419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2400" kern="0" dirty="0" smtClean="0"/>
              <a:t>Data pre-processing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kern="0" dirty="0" smtClean="0"/>
              <a:t>Filter out no/low information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kern="0" dirty="0" smtClean="0"/>
              <a:t>Normalization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kern="0" dirty="0" smtClean="0"/>
              <a:t>Statistical Analysis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kern="0" dirty="0" smtClean="0"/>
              <a:t>Make design &amp; contrast matrices</a:t>
            </a:r>
            <a:endParaRPr lang="en-US" sz="1800" kern="0" dirty="0"/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kern="0" dirty="0" smtClean="0"/>
              <a:t>Get lists of differentially expressed genes</a:t>
            </a:r>
            <a:endParaRPr lang="en-US" sz="2400" kern="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kern="0" dirty="0" smtClean="0"/>
              <a:t>Data Mining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b="1" kern="0" dirty="0" smtClean="0"/>
              <a:t>Venn Diagrams</a:t>
            </a:r>
            <a:r>
              <a:rPr lang="en-US" sz="1800" kern="0" dirty="0" smtClean="0"/>
              <a:t>: compare 2+ gene lists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b="1" kern="0" dirty="0" err="1" smtClean="0"/>
              <a:t>Heatmaps</a:t>
            </a:r>
            <a:r>
              <a:rPr lang="en-US" sz="1800" b="1" kern="0" dirty="0" smtClean="0"/>
              <a:t> &amp; WGCNA:</a:t>
            </a:r>
            <a:r>
              <a:rPr lang="en-US" sz="1800" kern="0" dirty="0" smtClean="0"/>
              <a:t> visualize expression patterns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b="1" kern="0" dirty="0" smtClean="0"/>
              <a:t>Annotation</a:t>
            </a:r>
            <a:r>
              <a:rPr lang="en-US" sz="1800" kern="0" dirty="0" smtClean="0"/>
              <a:t>: gathering known information about the genes </a:t>
            </a:r>
          </a:p>
          <a:p>
            <a:pPr marL="690563" lvl="1" indent="-290513">
              <a:buFont typeface="Wingdings" pitchFamily="2" charset="2"/>
              <a:buChar char="Ø"/>
            </a:pPr>
            <a:r>
              <a:rPr lang="en-US" sz="1800" b="1" kern="0" dirty="0" smtClean="0"/>
              <a:t>Over-representation testing: </a:t>
            </a:r>
            <a:r>
              <a:rPr lang="en-US" sz="1800" kern="0" dirty="0" smtClean="0"/>
              <a:t>finding types of genes that appear more often than expected</a:t>
            </a:r>
            <a:r>
              <a:rPr lang="en-US" sz="1600" kern="0" dirty="0" smtClean="0">
                <a:solidFill>
                  <a:srgbClr val="FF0000"/>
                </a:solidFill>
              </a:rPr>
              <a:t> 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07085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smtClean="0"/>
              <a:t>RNA-Seq Normalization Methods</a:t>
            </a:r>
            <a:br>
              <a:rPr lang="en-US" smtClean="0"/>
            </a:br>
            <a:r>
              <a:rPr lang="en-US" i="1" smtClean="0"/>
              <a:t>for QC/clustering/heatmaps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16859" y="1676400"/>
            <a:ext cx="8763000" cy="4724400"/>
          </a:xfrm>
        </p:spPr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edgeR</a:t>
            </a:r>
            <a:r>
              <a:rPr lang="en-US" dirty="0"/>
              <a:t> – modified </a:t>
            </a:r>
            <a:r>
              <a:rPr lang="en-US" dirty="0" err="1"/>
              <a:t>logCPM</a:t>
            </a:r>
            <a:r>
              <a:rPr lang="en-US" dirty="0"/>
              <a:t> </a:t>
            </a:r>
            <a:r>
              <a:rPr lang="en-US" sz="1400" dirty="0"/>
              <a:t>(Counts Per Million mapped reads)</a:t>
            </a:r>
          </a:p>
          <a:p>
            <a:pPr lvl="1"/>
            <a:r>
              <a:rPr lang="en-US" sz="2000" dirty="0"/>
              <a:t>Total mapped reads + extra normalization factor</a:t>
            </a:r>
          </a:p>
          <a:p>
            <a:pPr lvl="1"/>
            <a:r>
              <a:rPr lang="en-US" sz="2000" dirty="0"/>
              <a:t>Proportional offset to avoid zeros, </a:t>
            </a:r>
            <a:r>
              <a:rPr lang="en-US" sz="2000" dirty="0" err="1" smtClean="0"/>
              <a:t>log2</a:t>
            </a:r>
            <a:r>
              <a:rPr lang="en-US" sz="2000" dirty="0" smtClean="0"/>
              <a:t>-transformed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cufflinks – FPKM </a:t>
            </a:r>
            <a:r>
              <a:rPr lang="en-US" sz="1200" dirty="0" smtClean="0"/>
              <a:t>(Fragments Per </a:t>
            </a:r>
            <a:r>
              <a:rPr lang="en-US" sz="1200" dirty="0" err="1" smtClean="0"/>
              <a:t>Kilobase</a:t>
            </a:r>
            <a:r>
              <a:rPr lang="en-US" sz="1200" dirty="0" smtClean="0"/>
              <a:t> of gene per Million mapped reads)</a:t>
            </a:r>
          </a:p>
          <a:p>
            <a:pPr lvl="1"/>
            <a:r>
              <a:rPr lang="en-US" sz="1800" dirty="0" smtClean="0"/>
              <a:t>Total mapped reads </a:t>
            </a:r>
            <a:r>
              <a:rPr lang="en-US" sz="1400" dirty="0" smtClean="0"/>
              <a:t>(all genes </a:t>
            </a:r>
            <a:r>
              <a:rPr lang="en-US" sz="1400" dirty="0"/>
              <a:t>/</a:t>
            </a:r>
            <a:r>
              <a:rPr lang="en-US" sz="1400" dirty="0" smtClean="0"/>
              <a:t> bottom 75% / </a:t>
            </a:r>
            <a:r>
              <a:rPr lang="en-US" sz="1400" dirty="0" smtClean="0">
                <a:solidFill>
                  <a:srgbClr val="FF0000"/>
                </a:solidFill>
              </a:rPr>
              <a:t>geometric</a:t>
            </a:r>
            <a:r>
              <a:rPr lang="en-US" sz="1400" dirty="0" smtClean="0"/>
              <a:t>) </a:t>
            </a:r>
            <a:r>
              <a:rPr lang="en-US" sz="1800" dirty="0" smtClean="0"/>
              <a:t>AND gene length</a:t>
            </a:r>
          </a:p>
          <a:p>
            <a:pPr lvl="1"/>
            <a:r>
              <a:rPr lang="en-US" sz="1800" dirty="0" smtClean="0"/>
              <a:t>Will still yield values of zero </a:t>
            </a:r>
          </a:p>
          <a:p>
            <a:pPr lvl="1"/>
            <a:r>
              <a:rPr lang="en-US" sz="1800" dirty="0" smtClean="0"/>
              <a:t>For optimal plotting need to add small constant and </a:t>
            </a:r>
            <a:r>
              <a:rPr lang="en-US" sz="1800" dirty="0" err="1" smtClean="0"/>
              <a:t>log2</a:t>
            </a:r>
            <a:r>
              <a:rPr lang="en-US" sz="1800" dirty="0" smtClean="0"/>
              <a:t> transform.</a:t>
            </a:r>
          </a:p>
          <a:p>
            <a:r>
              <a:rPr lang="en-US" sz="2400" dirty="0" smtClean="0"/>
              <a:t>R/</a:t>
            </a:r>
            <a:r>
              <a:rPr lang="en-US" sz="2400" dirty="0" err="1" smtClean="0"/>
              <a:t>limma</a:t>
            </a:r>
            <a:r>
              <a:rPr lang="en-US" sz="2400" dirty="0" smtClean="0"/>
              <a:t> – “</a:t>
            </a:r>
            <a:r>
              <a:rPr lang="en-US" sz="2400" dirty="0" err="1" smtClean="0"/>
              <a:t>voom</a:t>
            </a:r>
            <a:r>
              <a:rPr lang="en-US" sz="2400" dirty="0" smtClean="0"/>
              <a:t>” </a:t>
            </a:r>
            <a:r>
              <a:rPr lang="en-US" sz="1200" dirty="0" smtClean="0"/>
              <a:t>(mean-variance modeling at the observational level)</a:t>
            </a:r>
          </a:p>
          <a:p>
            <a:pPr lvl="1"/>
            <a:r>
              <a:rPr lang="en-US" sz="1800" dirty="0" smtClean="0"/>
              <a:t>Total mapped reads + extra normalization factor</a:t>
            </a:r>
          </a:p>
          <a:p>
            <a:pPr lvl="1"/>
            <a:r>
              <a:rPr lang="en-US" sz="1800" dirty="0" smtClean="0"/>
              <a:t>Constant offset to avoid zeros, </a:t>
            </a:r>
            <a:r>
              <a:rPr lang="en-US" sz="1800" dirty="0" err="1" smtClean="0"/>
              <a:t>log2</a:t>
            </a:r>
            <a:r>
              <a:rPr lang="en-US" sz="1800" dirty="0" smtClean="0"/>
              <a:t>-transformed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RPKM</a:t>
            </a:r>
            <a:r>
              <a:rPr lang="en-US" dirty="0" smtClean="0"/>
              <a:t> vs. “</a:t>
            </a:r>
            <a:r>
              <a:rPr lang="en-US" dirty="0" err="1" smtClean="0"/>
              <a:t>voom</a:t>
            </a:r>
            <a:r>
              <a:rPr lang="en-US" dirty="0" smtClean="0"/>
              <a:t>”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219200"/>
            <a:ext cx="8763000" cy="4114800"/>
          </a:xfrm>
          <a:blipFill rotWithShape="1">
            <a:blip r:embed="rId2"/>
            <a:stretch>
              <a:fillRect l="-139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429000" y="4114800"/>
            <a:ext cx="1066800" cy="91440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10200" y="4165600"/>
            <a:ext cx="2286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 ½ or ¼ smallest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RPKM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value</a:t>
            </a:r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 bwMode="auto">
          <a:xfrm flipV="1">
            <a:off x="4495800" y="4495800"/>
            <a:ext cx="9144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679" name="TextBox 11"/>
          <p:cNvSpPr txBox="1">
            <a:spLocks noChangeArrowheads="1"/>
          </p:cNvSpPr>
          <p:nvPr/>
        </p:nvSpPr>
        <p:spPr bwMode="auto">
          <a:xfrm>
            <a:off x="381000" y="5715000"/>
            <a:ext cx="8763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In practice, </a:t>
            </a:r>
            <a:r>
              <a:rPr lang="en-US" sz="2800" dirty="0" err="1">
                <a:solidFill>
                  <a:srgbClr val="0070C0"/>
                </a:solidFill>
              </a:rPr>
              <a:t>edgeR’s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cpm</a:t>
            </a:r>
            <a:r>
              <a:rPr lang="en-US" sz="2800" dirty="0" smtClean="0">
                <a:solidFill>
                  <a:srgbClr val="0070C0"/>
                </a:solidFill>
              </a:rPr>
              <a:t> values almost </a:t>
            </a:r>
            <a:r>
              <a:rPr lang="en-US" sz="2800" dirty="0">
                <a:solidFill>
                  <a:srgbClr val="0070C0"/>
                </a:solidFill>
              </a:rPr>
              <a:t>identical to </a:t>
            </a:r>
            <a:r>
              <a:rPr lang="en-US" sz="2800" dirty="0" err="1">
                <a:solidFill>
                  <a:srgbClr val="0070C0"/>
                </a:solidFill>
              </a:rPr>
              <a:t>voom</a:t>
            </a:r>
            <a:r>
              <a:rPr lang="en-US" sz="2800" dirty="0">
                <a:solidFill>
                  <a:srgbClr val="0070C0"/>
                </a:solidFill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FPKM</a:t>
            </a:r>
            <a:r>
              <a:rPr lang="en-US" dirty="0" smtClean="0"/>
              <a:t> not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Dillies et al. </a:t>
            </a:r>
            <a:r>
              <a:rPr lang="en-US" i="1" dirty="0" smtClean="0"/>
              <a:t>A </a:t>
            </a:r>
            <a:r>
              <a:rPr lang="en-US" i="1" dirty="0"/>
              <a:t>comprehensive evaluation of normalization methods for </a:t>
            </a:r>
            <a:r>
              <a:rPr lang="en-US" i="1" dirty="0" err="1"/>
              <a:t>Illumina</a:t>
            </a:r>
            <a:r>
              <a:rPr lang="en-US" i="1" dirty="0"/>
              <a:t> high-throughput RNA sequencing data analysis. </a:t>
            </a:r>
            <a:r>
              <a:rPr lang="en-US" sz="2000" dirty="0"/>
              <a:t>Brief </a:t>
            </a:r>
            <a:r>
              <a:rPr lang="en-US" sz="2000" dirty="0" err="1"/>
              <a:t>Bioinform</a:t>
            </a:r>
            <a:r>
              <a:rPr lang="en-US" sz="2000" dirty="0"/>
              <a:t> (</a:t>
            </a:r>
            <a:r>
              <a:rPr lang="en-US" sz="2000" dirty="0" smtClean="0"/>
              <a:t>2012) </a:t>
            </a:r>
            <a:r>
              <a:rPr lang="en-US" sz="2000" dirty="0" err="1" smtClean="0"/>
              <a:t>doi</a:t>
            </a:r>
            <a:r>
              <a:rPr lang="en-US" sz="2000" dirty="0"/>
              <a:t>: </a:t>
            </a:r>
            <a:r>
              <a:rPr lang="en-US" sz="2000" dirty="0" smtClean="0"/>
              <a:t>10.1093/bib/</a:t>
            </a:r>
            <a:r>
              <a:rPr lang="en-US" sz="2000" dirty="0" err="1" smtClean="0"/>
              <a:t>bbs046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“Based on three real mRNA and one </a:t>
            </a:r>
            <a:r>
              <a:rPr lang="en-US" sz="2400" dirty="0" err="1"/>
              <a:t>miRNA-seq</a:t>
            </a:r>
            <a:r>
              <a:rPr lang="en-US" sz="2400" dirty="0"/>
              <a:t> datasets, we confirm previous observations that </a:t>
            </a:r>
            <a:r>
              <a:rPr lang="en-US" sz="2400" b="1" dirty="0" err="1"/>
              <a:t>RPKM</a:t>
            </a:r>
            <a:r>
              <a:rPr lang="en-US" sz="2400" dirty="0"/>
              <a:t> and </a:t>
            </a:r>
            <a:r>
              <a:rPr lang="en-US" sz="2400" dirty="0" err="1"/>
              <a:t>TC</a:t>
            </a:r>
            <a:r>
              <a:rPr lang="en-US" sz="2400" dirty="0"/>
              <a:t>, both of which are still widely in use [40, 41], are ineffective and </a:t>
            </a:r>
            <a:r>
              <a:rPr lang="en-US" sz="2400" b="1" dirty="0"/>
              <a:t>should be definitively abandoned in the context of </a:t>
            </a:r>
            <a:r>
              <a:rPr lang="en-US" sz="2400" b="1" dirty="0" smtClean="0"/>
              <a:t>differential </a:t>
            </a:r>
            <a:r>
              <a:rPr lang="en-US" sz="2400" b="1" dirty="0"/>
              <a:t>analysis</a:t>
            </a:r>
            <a:r>
              <a:rPr lang="en-US" sz="2400" b="1" dirty="0" smtClean="0"/>
              <a:t>.</a:t>
            </a:r>
            <a:r>
              <a:rPr lang="en-US" sz="2400" dirty="0" smtClean="0"/>
              <a:t>”   </a:t>
            </a:r>
            <a:r>
              <a:rPr lang="en-US" sz="2000" dirty="0" smtClean="0"/>
              <a:t>(emphasis mine)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Top methods: TMM (edgeR) and RLE (</a:t>
            </a:r>
            <a:r>
              <a:rPr lang="en-US" dirty="0" err="1" smtClean="0">
                <a:solidFill>
                  <a:srgbClr val="FF0000"/>
                </a:solidFill>
              </a:rPr>
              <a:t>DESeq</a:t>
            </a:r>
            <a:r>
              <a:rPr lang="en-US" dirty="0" smtClean="0">
                <a:solidFill>
                  <a:srgbClr val="FF0000"/>
                </a:solidFill>
              </a:rPr>
              <a:t>; geometric)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72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smtClean="0"/>
              <a:t>RNA-Seq Normalization Methods</a:t>
            </a:r>
            <a:br>
              <a:rPr lang="en-US" smtClean="0"/>
            </a:br>
            <a:r>
              <a:rPr lang="en-US" i="1" smtClean="0"/>
              <a:t>for statistical analysis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495800"/>
          </a:xfrm>
        </p:spPr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edgeR</a:t>
            </a:r>
            <a:r>
              <a:rPr lang="en-US" dirty="0"/>
              <a:t> – </a:t>
            </a:r>
            <a:r>
              <a:rPr lang="en-US" b="1" dirty="0"/>
              <a:t>raw counts</a:t>
            </a:r>
            <a:endParaRPr lang="en-US" sz="1400" b="1" dirty="0"/>
          </a:p>
          <a:p>
            <a:pPr lvl="1"/>
            <a:r>
              <a:rPr lang="en-US" sz="2000" dirty="0"/>
              <a:t>Total mapped reads + extra normalization factor accounted for in </a:t>
            </a:r>
            <a:r>
              <a:rPr lang="en-US" sz="2000" dirty="0" smtClean="0"/>
              <a:t>model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smtClean="0"/>
              <a:t>cufflinks – FPKM</a:t>
            </a:r>
          </a:p>
          <a:p>
            <a:pPr lvl="1"/>
            <a:r>
              <a:rPr lang="en-US" sz="1800" dirty="0" smtClean="0"/>
              <a:t>For better statistical properties, add small constant and </a:t>
            </a:r>
            <a:r>
              <a:rPr lang="en-US" sz="1800" dirty="0" err="1" smtClean="0"/>
              <a:t>log2</a:t>
            </a:r>
            <a:r>
              <a:rPr lang="en-US" sz="1800" dirty="0" smtClean="0"/>
              <a:t> transform.</a:t>
            </a:r>
          </a:p>
          <a:p>
            <a:r>
              <a:rPr lang="en-US" sz="2400" dirty="0" smtClean="0"/>
              <a:t>R/</a:t>
            </a:r>
            <a:r>
              <a:rPr lang="en-US" sz="2400" dirty="0" err="1" smtClean="0"/>
              <a:t>limma</a:t>
            </a:r>
            <a:r>
              <a:rPr lang="en-US" sz="2400" dirty="0" smtClean="0"/>
              <a:t> – “</a:t>
            </a:r>
            <a:r>
              <a:rPr lang="en-US" sz="2400" dirty="0" err="1" smtClean="0"/>
              <a:t>voom</a:t>
            </a:r>
            <a:r>
              <a:rPr lang="en-US" sz="2400" dirty="0" smtClean="0"/>
              <a:t>” </a:t>
            </a:r>
          </a:p>
          <a:p>
            <a:pPr lvl="1"/>
            <a:r>
              <a:rPr lang="en-US" sz="1800" dirty="0" smtClean="0"/>
              <a:t>Same as for QC</a:t>
            </a:r>
          </a:p>
          <a:p>
            <a:pPr lvl="1"/>
            <a:r>
              <a:rPr lang="en-US" sz="1800" dirty="0" smtClean="0"/>
              <a:t>Also estimates weights from mean-variance trend to include in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needed for Bioconductor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4114800"/>
          </a:xfrm>
        </p:spPr>
        <p:txBody>
          <a:bodyPr/>
          <a:lstStyle/>
          <a:p>
            <a:r>
              <a:rPr lang="en-US" b="1" dirty="0" smtClean="0"/>
              <a:t>Read counts per feature </a:t>
            </a:r>
            <a:r>
              <a:rPr lang="en-US" dirty="0" smtClean="0"/>
              <a:t>in tab-delimited-text format, either 1 per sample or combined into one file.</a:t>
            </a:r>
          </a:p>
          <a:p>
            <a:r>
              <a:rPr lang="en-US" dirty="0" smtClean="0"/>
              <a:t>Optional “</a:t>
            </a:r>
            <a:r>
              <a:rPr lang="en-US" b="1" dirty="0" smtClean="0"/>
              <a:t>Targets</a:t>
            </a:r>
            <a:r>
              <a:rPr lang="en-US" dirty="0" smtClean="0"/>
              <a:t>” file to describe the samples, depending on number of samples.</a:t>
            </a:r>
          </a:p>
          <a:p>
            <a:pPr lvl="1"/>
            <a:r>
              <a:rPr lang="en-US" dirty="0" smtClean="0"/>
              <a:t>Use simple, short names with only letters, numbers, underscores and periods</a:t>
            </a:r>
          </a:p>
          <a:p>
            <a:pPr lvl="1"/>
            <a:r>
              <a:rPr lang="en-US" dirty="0" smtClean="0"/>
              <a:t>Do not start column labels or text entries with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111138"/>
            <a:ext cx="7772400" cy="533400"/>
          </a:xfrm>
        </p:spPr>
        <p:txBody>
          <a:bodyPr/>
          <a:lstStyle/>
          <a:p>
            <a:r>
              <a:rPr lang="en-US" dirty="0" smtClean="0"/>
              <a:t>Targets 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95" y="3933786"/>
            <a:ext cx="8305800" cy="292421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One row per sample, plus header row.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dirty="0"/>
              <a:t>Label</a:t>
            </a:r>
            <a:r>
              <a:rPr lang="en-US" sz="2000" dirty="0"/>
              <a:t> column should have unique names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dirty="0" smtClean="0"/>
              <a:t>files</a:t>
            </a:r>
            <a:r>
              <a:rPr lang="en-US" sz="2000" dirty="0" smtClean="0"/>
              <a:t> </a:t>
            </a:r>
            <a:r>
              <a:rPr lang="en-US" sz="2000" dirty="0"/>
              <a:t>column should have name </a:t>
            </a:r>
            <a:r>
              <a:rPr lang="en-US" sz="2000" dirty="0" smtClean="0"/>
              <a:t>of count </a:t>
            </a:r>
            <a:r>
              <a:rPr lang="en-US" sz="2000" dirty="0"/>
              <a:t>data </a:t>
            </a:r>
            <a:r>
              <a:rPr lang="en-US" sz="2000" dirty="0" smtClean="0"/>
              <a:t>file</a:t>
            </a:r>
            <a:r>
              <a:rPr lang="en-US" sz="2000" dirty="0"/>
              <a:t> </a:t>
            </a:r>
            <a:r>
              <a:rPr lang="en-US" sz="2000" dirty="0" smtClean="0"/>
              <a:t>(will put this in in R)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Give treatment groups for each sample and read </a:t>
            </a:r>
            <a:r>
              <a:rPr lang="en-US" sz="2000" dirty="0" smtClean="0"/>
              <a:t>numbers (must be </a:t>
            </a:r>
            <a:r>
              <a:rPr lang="en-US" sz="2000" b="1" dirty="0" smtClean="0"/>
              <a:t>Tota</a:t>
            </a:r>
            <a:r>
              <a:rPr lang="en-US" sz="2000" b="1" dirty="0" smtClean="0"/>
              <a:t>l, Trimmed, </a:t>
            </a:r>
            <a:r>
              <a:rPr lang="en-US" sz="2000" b="1" dirty="0" err="1" smtClean="0"/>
              <a:t>UniqMap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MultiMap</a:t>
            </a:r>
            <a:r>
              <a:rPr lang="en-US" sz="2000" b="1" dirty="0" smtClean="0"/>
              <a:t>, Assigned, Ambiguous and </a:t>
            </a:r>
            <a:r>
              <a:rPr lang="en-US" sz="2000" b="1" dirty="0" err="1" smtClean="0"/>
              <a:t>NoFeatures</a:t>
            </a:r>
            <a:r>
              <a:rPr lang="en-US" sz="2000" dirty="0" smtClean="0"/>
              <a:t> for the demo codes to work properly)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In Excel, do File -&gt; Save As -&gt; Current Folder -&gt; Save as type: Text (Tab delimited) (*.txt), File name: Targets.txt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2" t="24157" r="35556" b="33210"/>
          <a:stretch/>
        </p:blipFill>
        <p:spPr>
          <a:xfrm>
            <a:off x="169720" y="644538"/>
            <a:ext cx="8804557" cy="328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on Graphs in 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r>
              <a:rPr lang="en-US" dirty="0" smtClean="0"/>
              <a:t>Graphing functions in R will open a new window for the graph.</a:t>
            </a:r>
          </a:p>
          <a:p>
            <a:r>
              <a:rPr lang="en-US" dirty="0" smtClean="0"/>
              <a:t>Can save in this window, but for high-res graphics, use codes in </a:t>
            </a:r>
            <a:r>
              <a:rPr lang="en-US" dirty="0" err="1" smtClean="0"/>
              <a:t>Heatmap</a:t>
            </a:r>
            <a:r>
              <a:rPr lang="en-US" dirty="0" smtClean="0"/>
              <a:t> Demo.</a:t>
            </a:r>
          </a:p>
          <a:p>
            <a:r>
              <a:rPr lang="en-US" dirty="0" smtClean="0"/>
              <a:t>Can open many </a:t>
            </a:r>
            <a:r>
              <a:rPr lang="en-US" sz="2000" dirty="0" smtClean="0"/>
              <a:t>(~20?) </a:t>
            </a:r>
            <a:r>
              <a:rPr lang="en-US" dirty="0" smtClean="0"/>
              <a:t>graphing windows at once using “x11()”</a:t>
            </a:r>
          </a:p>
          <a:p>
            <a:r>
              <a:rPr lang="en-US" dirty="0" smtClean="0"/>
              <a:t>Some graphing functions will output the graphic to the working directory instead of opening a new window. These can be opened and viewed outside of R.</a:t>
            </a:r>
          </a:p>
          <a:p>
            <a:pPr lvl="1">
              <a:buFont typeface="Times New Roman" pitchFamily="18" charset="0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How to make sense of this!?!?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First, look for  </a:t>
            </a:r>
            <a:r>
              <a:rPr lang="en-US" sz="2400" b="1" smtClean="0">
                <a:solidFill>
                  <a:srgbClr val="FF0000"/>
                </a:solidFill>
              </a:rPr>
              <a:t>&lt;-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, typically near the beginning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(or sometimes  </a:t>
            </a:r>
            <a:r>
              <a:rPr lang="en-US" sz="2400" b="1" smtClean="0">
                <a:solidFill>
                  <a:srgbClr val="FF0000"/>
                </a:solidFill>
              </a:rPr>
              <a:t>=</a:t>
            </a:r>
            <a:r>
              <a:rPr lang="en-US" sz="2400" smtClean="0">
                <a:solidFill>
                  <a:srgbClr val="FF0000"/>
                </a:solidFill>
              </a:rPr>
              <a:t>  </a:t>
            </a:r>
            <a:r>
              <a:rPr lang="en-US" sz="2400" smtClean="0"/>
              <a:t>as in goseq vignette)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smtClean="0"/>
              <a:t>If no </a:t>
            </a:r>
            <a:r>
              <a:rPr lang="en-US" sz="2400" b="1" smtClean="0">
                <a:solidFill>
                  <a:srgbClr val="FF0000"/>
                </a:solidFill>
              </a:rPr>
              <a:t>&lt;-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FF0000"/>
                </a:solidFill>
              </a:rPr>
              <a:t>=</a:t>
            </a:r>
            <a:r>
              <a:rPr lang="en-US" sz="2400" smtClean="0"/>
              <a:t> , then not assigning results to anything (e.g., plots, writing to external files)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533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109788" indent="-2109788">
              <a:defRPr/>
            </a:pP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results.RNA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results.RNA$batch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&gt; 1 , 2:3 ] &lt;- log2(matrix(1:10,nrow = 5, </a:t>
            </a: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ncol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= 2)) * 			    </a:t>
            </a: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test.data$value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</a:t>
            </a: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i.type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== "</a:t>
            </a:r>
            <a:r>
              <a:rPr lang="en-US" sz="18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cDNA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"]</a:t>
            </a:r>
            <a:b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&lt;-</a:t>
            </a:r>
            <a:r>
              <a:rPr lang="en-US" sz="2400" smtClean="0"/>
              <a:t> is the assignment operator, and it means: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chemeClr val="tx2"/>
                </a:solidFill>
              </a:rPr>
              <a:t>__put_results_here__  </a:t>
            </a:r>
            <a:r>
              <a:rPr lang="en-US" sz="2400" b="1" smtClean="0">
                <a:solidFill>
                  <a:srgbClr val="FF0000"/>
                </a:solidFill>
              </a:rPr>
              <a:t>&lt;-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___compute_this___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Second, look for left parentheses </a:t>
            </a:r>
            <a:r>
              <a:rPr lang="en-US" sz="2400" b="1" u="sng" smtClean="0">
                <a:solidFill>
                  <a:srgbClr val="FF0000"/>
                </a:solidFill>
              </a:rPr>
              <a:t>(</a:t>
            </a:r>
            <a:r>
              <a:rPr lang="en-US" sz="2400" smtClean="0"/>
              <a:t> </a:t>
            </a:r>
          </a:p>
          <a:p>
            <a:pPr>
              <a:buFontTx/>
              <a:buNone/>
            </a:pPr>
            <a:r>
              <a:rPr lang="en-US" sz="2400" smtClean="0"/>
              <a:t>	the words just to the left are functions: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Can look up the help pages for functions:</a:t>
            </a:r>
          </a:p>
          <a:p>
            <a:pPr>
              <a:buFontTx/>
              <a:buNone/>
            </a:pPr>
            <a:r>
              <a:rPr lang="en-US" sz="2400" smtClean="0"/>
              <a:t>	?log2</a:t>
            </a:r>
          </a:p>
          <a:p>
            <a:pPr>
              <a:buFontTx/>
              <a:buNone/>
            </a:pPr>
            <a:r>
              <a:rPr lang="en-US" sz="2400" smtClean="0"/>
              <a:t>	?matrix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8194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109788" indent="-2109788">
              <a:defRPr/>
            </a:pP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results.RNA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[</a:t>
            </a: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results.RNA$batch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 &gt; 1 , 2:3 ] &lt;- </a:t>
            </a:r>
            <a:r>
              <a:rPr lang="en-US" sz="1800" kern="0" dirty="0">
                <a:solidFill>
                  <a:srgbClr val="FF0000"/>
                </a:solidFill>
                <a:latin typeface="+mn-lt"/>
                <a:ea typeface="+mj-ea"/>
                <a:cs typeface="Courier New" pitchFamily="49" charset="0"/>
              </a:rPr>
              <a:t>log2</a:t>
            </a:r>
            <a:r>
              <a:rPr lang="en-US" sz="1800" b="1" u="sng" kern="0" dirty="0">
                <a:solidFill>
                  <a:srgbClr val="FF0000"/>
                </a:solidFill>
                <a:latin typeface="+mn-lt"/>
                <a:ea typeface="+mj-ea"/>
                <a:cs typeface="Courier New" pitchFamily="49" charset="0"/>
              </a:rPr>
              <a:t>(</a:t>
            </a:r>
            <a:r>
              <a:rPr lang="en-US" sz="1800" kern="0" dirty="0">
                <a:solidFill>
                  <a:srgbClr val="FF0000"/>
                </a:solidFill>
                <a:latin typeface="+mn-lt"/>
                <a:ea typeface="+mj-ea"/>
                <a:cs typeface="Courier New" pitchFamily="49" charset="0"/>
              </a:rPr>
              <a:t>matrix</a:t>
            </a:r>
            <a:r>
              <a:rPr lang="en-US" sz="1800" b="1" u="sng" kern="0" dirty="0">
                <a:solidFill>
                  <a:srgbClr val="FF0000"/>
                </a:solidFill>
                <a:latin typeface="+mn-lt"/>
                <a:ea typeface="+mj-ea"/>
                <a:cs typeface="Courier New" pitchFamily="49" charset="0"/>
              </a:rPr>
              <a:t>(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1:10,nrow = 5, </a:t>
            </a: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ncol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 = 2)) * 			    </a:t>
            </a: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test.data$value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[</a:t>
            </a: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i.type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 == "</a:t>
            </a:r>
            <a:r>
              <a:rPr lang="en-US" sz="1800" kern="0" dirty="0" err="1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cDNA</a:t>
            </a:r>
            <a:r>
              <a:rPr lang="en-US" sz="1800" kern="0" dirty="0">
                <a:solidFill>
                  <a:schemeClr val="tx2"/>
                </a:solidFill>
                <a:latin typeface="+mn-lt"/>
                <a:ea typeface="+mj-ea"/>
                <a:cs typeface="Courier New" pitchFamily="49" charset="0"/>
              </a:rPr>
              <a:t>"]</a:t>
            </a:r>
            <a: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1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1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RNA-Seq Read Counts</a:t>
            </a:r>
          </a:p>
        </p:txBody>
      </p:sp>
      <p:pic>
        <p:nvPicPr>
          <p:cNvPr id="38915" name="Content Placeholder 3" descr="Rna-seq-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066800"/>
            <a:ext cx="7305675" cy="2624138"/>
          </a:xfrm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2819400" y="3810000"/>
            <a:ext cx="3152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/>
              <a:t>http://www.cs.cmu.edu/~maschulz/projects.html</a:t>
            </a:r>
          </a:p>
        </p:txBody>
      </p:sp>
      <p:pic>
        <p:nvPicPr>
          <p:cNvPr id="38917" name="Picture 5" descr="RNA-Seq-mapping-of-short-reads-in-exon-exon-junctions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2352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52400" y="6477000"/>
            <a:ext cx="43227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100"/>
              <a:t>http://www.bgiamericas.com/sequencing-services/rna-sequencing/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3657600" y="4267200"/>
            <a:ext cx="5181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indent="173038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Sum read counts per “feature”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Gene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Transcript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Exon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38877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8" grpId="0"/>
      <p:bldP spid="389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Identify the matching right parenthesis </a:t>
            </a:r>
            <a:r>
              <a:rPr lang="en-US" sz="2400" b="1" u="sng" smtClean="0">
                <a:solidFill>
                  <a:srgbClr val="FF0000"/>
                </a:solidFill>
              </a:rPr>
              <a:t>)</a:t>
            </a:r>
            <a:r>
              <a:rPr lang="en-US" sz="2400" smtClean="0"/>
              <a:t> for each left parenthesis; everything in between are the arguments to that function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log2( </a:t>
            </a:r>
            <a:r>
              <a:rPr lang="en-US" sz="2400" smtClean="0">
                <a:solidFill>
                  <a:schemeClr val="tx2"/>
                </a:solidFill>
              </a:rPr>
              <a:t>matrix(1:10, nrow = 5, ncol = 2 ) </a:t>
            </a:r>
            <a:r>
              <a:rPr lang="en-US" sz="240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matrix(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1:10, nrow = 5, ncol = 2 </a:t>
            </a:r>
            <a:r>
              <a:rPr lang="en-US" sz="2400" smtClean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smtClean="0"/>
              <a:t>If more than 1 argument, will be separated by commas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Next look for subsetting, indicated by </a:t>
            </a:r>
            <a:r>
              <a:rPr lang="en-US" sz="2400" b="1" smtClean="0">
                <a:solidFill>
                  <a:srgbClr val="FF0000"/>
                </a:solidFill>
              </a:rPr>
              <a:t>$, [ or [[</a:t>
            </a:r>
          </a:p>
          <a:p>
            <a:pPr>
              <a:buFontTx/>
              <a:buNone/>
            </a:pPr>
            <a:endParaRPr lang="en-US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$ </a:t>
            </a:r>
            <a:r>
              <a:rPr lang="en-US" sz="2400" smtClean="0"/>
              <a:t>- pulls out a named column from a data frame or named item from a list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0000"/>
                </a:solidFill>
              </a:rPr>
              <a:t>[ </a:t>
            </a:r>
            <a:r>
              <a:rPr lang="en-US" sz="2400" smtClean="0"/>
              <a:t>- starts subsetting, if </a:t>
            </a:r>
            <a:r>
              <a:rPr lang="en-US" sz="2400" b="1" smtClean="0">
                <a:solidFill>
                  <a:srgbClr val="FF0000"/>
                </a:solidFill>
              </a:rPr>
              <a:t>[ ]</a:t>
            </a:r>
            <a:r>
              <a:rPr lang="en-US" sz="2400" smtClean="0"/>
              <a:t> either a vector or list, if </a:t>
            </a:r>
            <a:r>
              <a:rPr lang="en-US" sz="2400" b="1" smtClean="0">
                <a:solidFill>
                  <a:srgbClr val="FF0000"/>
                </a:solidFill>
              </a:rPr>
              <a:t>[ , ]</a:t>
            </a:r>
            <a:r>
              <a:rPr lang="en-US" sz="2400" smtClean="0"/>
              <a:t> a matrix or data frame, if </a:t>
            </a:r>
            <a:r>
              <a:rPr lang="en-US" sz="2400" b="1" smtClean="0">
                <a:solidFill>
                  <a:srgbClr val="FF0000"/>
                </a:solidFill>
              </a:rPr>
              <a:t>[ [  ] ] </a:t>
            </a:r>
            <a:r>
              <a:rPr lang="en-US" sz="2400" smtClean="0"/>
              <a:t>a list</a:t>
            </a:r>
          </a:p>
          <a:p>
            <a:pPr>
              <a:buFontTx/>
              <a:buNone/>
            </a:pPr>
            <a:endParaRPr lang="en-US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chemeClr val="tx2"/>
                </a:solidFill>
              </a:rPr>
              <a:t>results.RNA</a:t>
            </a:r>
            <a:r>
              <a:rPr lang="en-US" sz="2000" b="1" smtClean="0">
                <a:solidFill>
                  <a:srgbClr val="FF0000"/>
                </a:solidFill>
              </a:rPr>
              <a:t>[</a:t>
            </a:r>
            <a:r>
              <a:rPr lang="en-US" sz="2000" smtClean="0">
                <a:solidFill>
                  <a:schemeClr val="tx2"/>
                </a:solidFill>
              </a:rPr>
              <a:t>results.RNA</a:t>
            </a:r>
            <a:r>
              <a:rPr lang="en-US" sz="2000" b="1" smtClean="0">
                <a:solidFill>
                  <a:srgbClr val="FF0000"/>
                </a:solidFill>
              </a:rPr>
              <a:t>$</a:t>
            </a:r>
            <a:r>
              <a:rPr lang="en-US" sz="2000" smtClean="0">
                <a:solidFill>
                  <a:srgbClr val="FF0000"/>
                </a:solidFill>
              </a:rPr>
              <a:t>batch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2"/>
                </a:solidFill>
              </a:rPr>
              <a:t>&gt; 1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,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2"/>
                </a:solidFill>
              </a:rPr>
              <a:t>2:3</a:t>
            </a:r>
            <a:r>
              <a:rPr lang="en-US" sz="2000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]</a:t>
            </a:r>
            <a:r>
              <a:rPr lang="en-US" sz="2000" smtClean="0"/>
              <a:t> </a:t>
            </a:r>
          </a:p>
          <a:p>
            <a:pPr>
              <a:buFontTx/>
              <a:buNone/>
            </a:pPr>
            <a:endParaRPr lang="en-US" sz="24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000" smtClean="0">
                <a:solidFill>
                  <a:schemeClr val="tx2"/>
                </a:solidFill>
              </a:rPr>
              <a:t>test.data</a:t>
            </a:r>
            <a:r>
              <a:rPr lang="en-US" sz="2000" b="1" smtClean="0">
                <a:solidFill>
                  <a:srgbClr val="FF0000"/>
                </a:solidFill>
              </a:rPr>
              <a:t>$</a:t>
            </a:r>
            <a:r>
              <a:rPr lang="en-US" sz="2000" smtClean="0">
                <a:solidFill>
                  <a:srgbClr val="FF0000"/>
                </a:solidFill>
              </a:rPr>
              <a:t>value</a:t>
            </a:r>
            <a:r>
              <a:rPr lang="en-US" sz="2000" b="1" smtClean="0">
                <a:solidFill>
                  <a:srgbClr val="FF0000"/>
                </a:solidFill>
              </a:rPr>
              <a:t>[ </a:t>
            </a:r>
            <a:r>
              <a:rPr lang="en-US" sz="2000" smtClean="0">
                <a:solidFill>
                  <a:schemeClr val="tx2"/>
                </a:solidFill>
              </a:rPr>
              <a:t>i.type == "cDNA“ </a:t>
            </a:r>
            <a:r>
              <a:rPr lang="en-US" sz="2000" b="1" smtClean="0">
                <a:solidFill>
                  <a:srgbClr val="FF0000"/>
                </a:solidFill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71007" y="835077"/>
            <a:ext cx="8534400" cy="5257800"/>
          </a:xfrm>
        </p:spPr>
        <p:txBody>
          <a:bodyPr/>
          <a:lstStyle/>
          <a:p>
            <a:pPr>
              <a:buFontTx/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/>
              <a:t>Math symbols +, -, *, /, ^  have normal functions: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log2(matrix(1:10,nrow = 5, </a:t>
            </a:r>
            <a:r>
              <a:rPr lang="en-US" sz="1800" dirty="0" err="1" smtClean="0">
                <a:solidFill>
                  <a:schemeClr val="tx2"/>
                </a:solidFill>
              </a:rPr>
              <a:t>ncol</a:t>
            </a:r>
            <a:r>
              <a:rPr lang="en-US" sz="1800" dirty="0" smtClean="0">
                <a:solidFill>
                  <a:schemeClr val="tx2"/>
                </a:solidFill>
              </a:rPr>
              <a:t> = 2)) </a:t>
            </a:r>
            <a:r>
              <a:rPr lang="en-US" sz="1800" b="1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test.data$value</a:t>
            </a: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dirty="0" err="1" smtClean="0">
                <a:solidFill>
                  <a:schemeClr val="tx2"/>
                </a:solidFill>
              </a:rPr>
              <a:t>i.type</a:t>
            </a:r>
            <a:r>
              <a:rPr lang="en-US" sz="1800" dirty="0" smtClean="0">
                <a:solidFill>
                  <a:schemeClr val="tx2"/>
                </a:solidFill>
              </a:rPr>
              <a:t> == "cDNA"]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800" dirty="0" smtClean="0"/>
          </a:p>
          <a:p>
            <a:pPr>
              <a:buFontTx/>
              <a:buNone/>
            </a:pPr>
            <a:r>
              <a:rPr lang="en-US" sz="2400" dirty="0" smtClean="0"/>
              <a:t>==, !=, &lt;, &gt; ask for comparisons and yield logical (T/F) results</a:t>
            </a:r>
          </a:p>
          <a:p>
            <a:pPr>
              <a:buFontTx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results.RNA$batch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  <a:r>
              <a:rPr lang="en-US" sz="1800" dirty="0" smtClean="0">
                <a:solidFill>
                  <a:schemeClr val="tx2"/>
                </a:solidFill>
              </a:rPr>
              <a:t> 1 </a:t>
            </a:r>
          </a:p>
          <a:p>
            <a:pPr>
              <a:buFontTx/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i.type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==</a:t>
            </a:r>
            <a:r>
              <a:rPr lang="en-US" sz="1800" dirty="0" smtClean="0">
                <a:solidFill>
                  <a:schemeClr val="tx2"/>
                </a:solidFill>
              </a:rPr>
              <a:t> “cDNA"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2400" dirty="0" smtClean="0"/>
              <a:t>: is a shorthand way to get all integers in a sequence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2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>
                <a:solidFill>
                  <a:srgbClr val="FF0000"/>
                </a:solidFill>
              </a:rPr>
              <a:t>3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1</a:t>
            </a:r>
            <a:r>
              <a:rPr lang="en-US" sz="1800" b="1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>
                <a:solidFill>
                  <a:srgbClr val="FF0000"/>
                </a:solidFill>
              </a:rPr>
              <a:t>10 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2400" dirty="0" smtClean="0"/>
              <a:t>=  see detailed explanation at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1148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Not in this example code, but used often:</a:t>
            </a:r>
          </a:p>
          <a:p>
            <a:pPr marL="914400" indent="-914400">
              <a:spcAft>
                <a:spcPts val="1200"/>
              </a:spcAft>
              <a:buNone/>
            </a:pPr>
            <a:r>
              <a:rPr lang="en-US" sz="2400" dirty="0"/>
              <a:t>%x%	Special binary operators, x can </a:t>
            </a:r>
            <a:r>
              <a:rPr lang="en-US" sz="2400" dirty="0" smtClean="0"/>
              <a:t>be replaced </a:t>
            </a:r>
            <a:r>
              <a:rPr lang="en-US" sz="2400" dirty="0"/>
              <a:t>by any valid </a:t>
            </a:r>
            <a:r>
              <a:rPr lang="en-US" sz="2400" dirty="0" smtClean="0"/>
              <a:t>name</a:t>
            </a:r>
          </a:p>
          <a:p>
            <a:pPr marL="914400" indent="-91440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sum( !( </a:t>
            </a:r>
            <a:r>
              <a:rPr lang="en-US" sz="2400" dirty="0" err="1">
                <a:solidFill>
                  <a:schemeClr val="tx2"/>
                </a:solidFill>
              </a:rPr>
              <a:t>rownames</a:t>
            </a:r>
            <a:r>
              <a:rPr lang="en-US" sz="2400" dirty="0">
                <a:solidFill>
                  <a:schemeClr val="tx2"/>
                </a:solidFill>
              </a:rPr>
              <a:t>( </a:t>
            </a:r>
            <a:r>
              <a:rPr lang="en-US" sz="2400" dirty="0" err="1">
                <a:solidFill>
                  <a:schemeClr val="tx2"/>
                </a:solidFill>
              </a:rPr>
              <a:t>raw.data</a:t>
            </a:r>
            <a:r>
              <a:rPr lang="en-US" sz="2400" dirty="0">
                <a:solidFill>
                  <a:schemeClr val="tx2"/>
                </a:solidFill>
              </a:rPr>
              <a:t> ) %in% </a:t>
            </a:r>
            <a:r>
              <a:rPr lang="en-US" sz="2400" dirty="0" err="1">
                <a:solidFill>
                  <a:schemeClr val="tx2"/>
                </a:solidFill>
              </a:rPr>
              <a:t>gene.lengths$gene</a:t>
            </a:r>
            <a:r>
              <a:rPr lang="en-US" sz="2400" dirty="0">
                <a:solidFill>
                  <a:schemeClr val="tx2"/>
                </a:solidFill>
              </a:rPr>
              <a:t> ) )</a:t>
            </a:r>
          </a:p>
          <a:p>
            <a:pPr marL="914400" indent="-914400">
              <a:spcAft>
                <a:spcPts val="1200"/>
              </a:spcAft>
              <a:buNone/>
            </a:pPr>
            <a:r>
              <a:rPr lang="en-US" sz="2400" b="1" dirty="0" smtClean="0"/>
              <a:t>%in% </a:t>
            </a:r>
            <a:r>
              <a:rPr lang="en-US" sz="2400" dirty="0" smtClean="0"/>
              <a:t>asks whether the values on the left side are found in the values on the right side, and returns TRUE or FALSE for each value on the left side in a vector.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70674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Words in quotes are character data only, not objects or functions.</a:t>
            </a:r>
          </a:p>
          <a:p>
            <a:pPr>
              <a:buFontTx/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i.type</a:t>
            </a:r>
            <a:r>
              <a:rPr lang="en-US" sz="1800" dirty="0" smtClean="0">
                <a:solidFill>
                  <a:schemeClr val="tx2"/>
                </a:solidFill>
              </a:rPr>
              <a:t> == </a:t>
            </a:r>
            <a:r>
              <a:rPr lang="en-US" sz="1800" b="1" dirty="0" smtClean="0">
                <a:solidFill>
                  <a:srgbClr val="FF0000"/>
                </a:solidFill>
              </a:rPr>
              <a:t>"</a:t>
            </a:r>
            <a:r>
              <a:rPr lang="en-US" sz="1800" b="1" dirty="0" err="1" smtClean="0">
                <a:solidFill>
                  <a:srgbClr val="FF0000"/>
                </a:solidFill>
              </a:rPr>
              <a:t>cDNA</a:t>
            </a:r>
            <a:r>
              <a:rPr lang="en-US" sz="1800" b="1" dirty="0" smtClean="0">
                <a:solidFill>
                  <a:srgbClr val="FF0000"/>
                </a:solidFill>
              </a:rPr>
              <a:t>"</a:t>
            </a:r>
          </a:p>
          <a:p>
            <a:pPr>
              <a:buFontTx/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/>
              <a:t>What’s left? Any words </a:t>
            </a:r>
            <a:r>
              <a:rPr lang="en-US" sz="2400" u="sng" dirty="0" smtClean="0"/>
              <a:t>not</a:t>
            </a:r>
            <a:r>
              <a:rPr lang="en-US" sz="2400" dirty="0" smtClean="0"/>
              <a:t> followed by a single = is an object in the workspace: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results.RNA</a:t>
            </a: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b="1" dirty="0" err="1" smtClean="0">
                <a:solidFill>
                  <a:srgbClr val="FF0000"/>
                </a:solidFill>
              </a:rPr>
              <a:t>results.RNA</a:t>
            </a:r>
            <a:r>
              <a:rPr lang="en-US" sz="1800" dirty="0" err="1" smtClean="0">
                <a:solidFill>
                  <a:schemeClr val="tx2"/>
                </a:solidFill>
              </a:rPr>
              <a:t>$batch</a:t>
            </a:r>
            <a:r>
              <a:rPr lang="en-US" sz="1800" dirty="0" smtClean="0">
                <a:solidFill>
                  <a:schemeClr val="tx2"/>
                </a:solidFill>
              </a:rPr>
              <a:t> &gt; 1 , 2:3 ]</a:t>
            </a:r>
          </a:p>
          <a:p>
            <a:pPr>
              <a:buFontTx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test.data</a:t>
            </a:r>
            <a:r>
              <a:rPr lang="en-US" sz="1800" dirty="0" err="1" smtClean="0">
                <a:solidFill>
                  <a:schemeClr val="tx2"/>
                </a:solidFill>
              </a:rPr>
              <a:t>$value</a:t>
            </a: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b="1" dirty="0" err="1" smtClean="0">
                <a:solidFill>
                  <a:srgbClr val="FF0000"/>
                </a:solidFill>
              </a:rPr>
              <a:t>i.type</a:t>
            </a:r>
            <a:r>
              <a:rPr lang="en-US" sz="1800" dirty="0" smtClean="0">
                <a:solidFill>
                  <a:schemeClr val="tx2"/>
                </a:solidFill>
              </a:rPr>
              <a:t> == "</a:t>
            </a:r>
            <a:r>
              <a:rPr lang="en-US" sz="1800" dirty="0" err="1" smtClean="0">
                <a:solidFill>
                  <a:schemeClr val="tx2"/>
                </a:solidFill>
              </a:rPr>
              <a:t>cDNA</a:t>
            </a:r>
            <a:r>
              <a:rPr lang="en-US" sz="1800" dirty="0" smtClean="0">
                <a:solidFill>
                  <a:schemeClr val="tx2"/>
                </a:solidFill>
              </a:rPr>
              <a:t>"]</a:t>
            </a:r>
          </a:p>
          <a:p>
            <a:pPr>
              <a:buFontTx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2400" dirty="0" smtClean="0"/>
              <a:t>Words followed by a single = are special cases: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matrix(1:10, </a:t>
            </a:r>
            <a:r>
              <a:rPr lang="en-US" sz="1800" b="1" dirty="0" err="1" smtClean="0">
                <a:solidFill>
                  <a:srgbClr val="FF0000"/>
                </a:solidFill>
              </a:rPr>
              <a:t>nrow</a:t>
            </a:r>
            <a:r>
              <a:rPr lang="en-US" sz="1800" dirty="0" smtClean="0">
                <a:solidFill>
                  <a:schemeClr val="tx2"/>
                </a:solidFill>
              </a:rPr>
              <a:t> = 5, </a:t>
            </a:r>
            <a:r>
              <a:rPr lang="en-US" sz="1800" b="1" dirty="0" err="1" smtClean="0">
                <a:solidFill>
                  <a:srgbClr val="FF0000"/>
                </a:solidFill>
              </a:rPr>
              <a:t>ncol</a:t>
            </a:r>
            <a:r>
              <a:rPr lang="en-US" sz="1800" dirty="0" smtClean="0">
                <a:solidFill>
                  <a:schemeClr val="tx2"/>
                </a:solidFill>
              </a:rPr>
              <a:t> = 2)        </a:t>
            </a:r>
            <a:r>
              <a:rPr lang="en-US" sz="1800" dirty="0" smtClean="0"/>
              <a:t>see next slide…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/>
              <a:t>(use == for “equal to”)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4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2 + 2</a:t>
            </a:r>
          </a:p>
          <a:p>
            <a:pPr>
              <a:buFontTx/>
              <a:buNone/>
              <a:defRPr/>
            </a:pPr>
            <a:endParaRPr lang="en-US" sz="1200" dirty="0" smtClean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2400" dirty="0" smtClean="0"/>
              <a:t>When </a:t>
            </a:r>
            <a:r>
              <a:rPr lang="en-US" sz="2400" dirty="0" smtClean="0">
                <a:solidFill>
                  <a:srgbClr val="FF0000"/>
                </a:solidFill>
              </a:rPr>
              <a:t>outside ()</a:t>
            </a:r>
            <a:r>
              <a:rPr lang="en-US" sz="2400" dirty="0" smtClean="0"/>
              <a:t>, = is equivalent to &lt;- </a:t>
            </a:r>
          </a:p>
          <a:p>
            <a:pPr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a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&lt;-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log2( 8 )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	a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log2( 8 )</a:t>
            </a:r>
          </a:p>
          <a:p>
            <a:pPr>
              <a:buFontTx/>
              <a:buNone/>
              <a:defRPr/>
            </a:pP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When </a:t>
            </a:r>
            <a:r>
              <a:rPr lang="en-US" sz="2400" dirty="0" smtClean="0">
                <a:solidFill>
                  <a:srgbClr val="FF0000"/>
                </a:solidFill>
              </a:rPr>
              <a:t>inside ()</a:t>
            </a:r>
            <a:r>
              <a:rPr lang="en-US" sz="2400" dirty="0" smtClean="0"/>
              <a:t>, = either names an argument:</a:t>
            </a:r>
          </a:p>
          <a:p>
            <a:pPr marL="3425825" indent="-3084513">
              <a:buFontTx/>
              <a:buNone/>
              <a:defRPr/>
            </a:pPr>
            <a:endParaRPr lang="en-US" sz="1800" dirty="0" smtClean="0">
              <a:solidFill>
                <a:schemeClr val="tx2"/>
              </a:solidFill>
              <a:cs typeface="Courier New" pitchFamily="49" charset="0"/>
            </a:endParaRPr>
          </a:p>
          <a:p>
            <a:pPr marL="3425825" indent="-3425825">
              <a:buFontTx/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RG &lt;- </a:t>
            </a:r>
            <a:r>
              <a:rPr lang="en-US" sz="1800" dirty="0" err="1" smtClean="0">
                <a:solidFill>
                  <a:schemeClr val="tx2"/>
                </a:solidFill>
                <a:cs typeface="Courier New" pitchFamily="49" charset="0"/>
              </a:rPr>
              <a:t>read.maimages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cs typeface="Courier New" pitchFamily="49" charset="0"/>
              </a:rPr>
              <a:t>targets$FileName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source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"</a:t>
            </a:r>
            <a:r>
              <a:rPr lang="en-US" sz="1800" dirty="0" err="1" smtClean="0">
                <a:solidFill>
                  <a:schemeClr val="tx2"/>
                </a:solidFill>
                <a:cs typeface="Courier New" pitchFamily="49" charset="0"/>
              </a:rPr>
              <a:t>genepix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", 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wt.fun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f)</a:t>
            </a:r>
          </a:p>
          <a:p>
            <a:pPr>
              <a:buFontTx/>
              <a:buNone/>
              <a:defRPr/>
            </a:pPr>
            <a:endParaRPr lang="en-US" sz="12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or creates a named column or list item:</a:t>
            </a:r>
          </a:p>
          <a:p>
            <a:pPr marL="3371850" indent="-3030538">
              <a:buFontTx/>
              <a:buNone/>
              <a:defRPr/>
            </a:pPr>
            <a:endParaRPr lang="en-US" sz="1800" dirty="0">
              <a:solidFill>
                <a:schemeClr val="tx2"/>
              </a:solidFill>
              <a:cs typeface="Courier New" pitchFamily="49" charset="0"/>
            </a:endParaRPr>
          </a:p>
          <a:p>
            <a:pPr marL="3371850" indent="-3371850">
              <a:buFontTx/>
              <a:buNone/>
              <a:defRPr/>
            </a:pP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Tally &lt;- </a:t>
            </a:r>
            <a:r>
              <a:rPr lang="en-US" sz="1800" dirty="0" err="1" smtClean="0">
                <a:solidFill>
                  <a:schemeClr val="tx2"/>
                </a:solidFill>
                <a:cs typeface="Courier New" pitchFamily="49" charset="0"/>
              </a:rPr>
              <a:t>data.frame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number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1:5, </a:t>
            </a:r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color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cs typeface="Courier New" pitchFamily="49" charset="0"/>
              </a:rPr>
              <a:t>=</a:t>
            </a:r>
            <a:r>
              <a:rPr lang="en-US" sz="1800" dirty="0" smtClean="0">
                <a:solidFill>
                  <a:schemeClr val="tx2"/>
                </a:solidFill>
                <a:cs typeface="Courier New" pitchFamily="49" charset="0"/>
              </a:rPr>
              <a:t> c("black", "red", "green", "blue“, "yellow"))</a:t>
            </a:r>
            <a:endParaRPr lang="en-US" sz="1800" dirty="0">
              <a:solidFill>
                <a:schemeClr val="tx2"/>
              </a:solidFill>
              <a:cs typeface="Courier New" pitchFamily="49" charset="0"/>
            </a:endParaRPr>
          </a:p>
        </p:txBody>
      </p:sp>
      <p:sp>
        <p:nvSpPr>
          <p:cNvPr id="460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= is also an assignment operator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2109788" indent="-2109788" algn="l"/>
            <a:r>
              <a:rPr lang="en-US" sz="1800" b="0" smtClean="0"/>
              <a:t>results.RNA[results.RNA$batch &gt; 1 , 2:3 ] &lt;- log2(matrix(1:10,nrow = 5, ncol = 2)) * 			    test.data$value[i.type == "cDNA"]</a:t>
            </a:r>
            <a:br>
              <a:rPr lang="en-US" sz="1800" b="0" smtClean="0"/>
            </a:br>
            <a:endParaRPr lang="en-US" sz="1800" b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smtClean="0"/>
              <a:t>Break it down into separate lines of code: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u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1800" smtClean="0">
                <a:solidFill>
                  <a:schemeClr val="tx2"/>
                </a:solidFill>
              </a:rPr>
              <a:t>matrix(1:10,nrow = 5, ncol = 2) 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log2(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u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w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1800" smtClean="0">
                <a:solidFill>
                  <a:schemeClr val="tx2"/>
                </a:solidFill>
              </a:rPr>
              <a:t>test.data$value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</a:rPr>
              <a:t>x</a:t>
            </a:r>
            <a:r>
              <a:rPr lang="en-US" sz="1800" smtClean="0">
                <a:solidFill>
                  <a:schemeClr val="tx2"/>
                </a:solidFill>
              </a:rPr>
              <a:t> &lt;- 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i.type == “cDNA” </a:t>
            </a:r>
            <a:endParaRPr lang="en-US" sz="180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y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w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[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]</a:t>
            </a:r>
          </a:p>
          <a:p>
            <a:pPr>
              <a:buFontTx/>
              <a:buNone/>
            </a:pP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z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1800" smtClean="0">
                <a:solidFill>
                  <a:schemeClr val="tx2"/>
                </a:solidFill>
              </a:rPr>
              <a:t>results.RNA$batch &gt; 1 </a:t>
            </a:r>
          </a:p>
          <a:p>
            <a:pPr>
              <a:buFontTx/>
              <a:buNone/>
            </a:pPr>
            <a:endParaRPr lang="en-US" sz="180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1800" smtClean="0">
                <a:solidFill>
                  <a:schemeClr val="tx2"/>
                </a:solidFill>
              </a:rPr>
              <a:t>results.RNA[ </a:t>
            </a:r>
            <a:r>
              <a:rPr lang="en-US" sz="1800" smtClean="0">
                <a:solidFill>
                  <a:srgbClr val="FF0000"/>
                </a:solidFill>
              </a:rPr>
              <a:t>z</a:t>
            </a:r>
            <a:r>
              <a:rPr lang="en-US" sz="1800" smtClean="0">
                <a:solidFill>
                  <a:schemeClr val="tx2"/>
                </a:solidFill>
              </a:rPr>
              <a:t> , 2:3 ]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v</a:t>
            </a:r>
            <a:r>
              <a:rPr lang="en-US" sz="1800" smtClean="0">
                <a:solidFill>
                  <a:schemeClr val="tx2"/>
                </a:solidFill>
                <a:cs typeface="Courier New" pitchFamily="49" charset="0"/>
              </a:rPr>
              <a:t> * </a:t>
            </a:r>
            <a:r>
              <a:rPr lang="en-US" sz="1800" smtClean="0">
                <a:solidFill>
                  <a:srgbClr val="FF0000"/>
                </a:solidFill>
                <a:cs typeface="Courier New" pitchFamily="49" charset="0"/>
              </a:rPr>
              <a:t>y</a:t>
            </a:r>
          </a:p>
          <a:p>
            <a:pPr>
              <a:buFontTx/>
              <a:buNone/>
            </a:pPr>
            <a:endParaRPr lang="en-US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533400"/>
          </a:xfrm>
        </p:spPr>
        <p:txBody>
          <a:bodyPr/>
          <a:lstStyle/>
          <a:p>
            <a:pPr marL="1255713" indent="-1255713" algn="l">
              <a:defRPr/>
            </a:pPr>
            <a:r>
              <a:rPr lang="en-US" sz="2000" b="0" dirty="0" err="1" smtClean="0">
                <a:latin typeface="+mn-lt"/>
                <a:cs typeface="Courier New" pitchFamily="49" charset="0"/>
              </a:rPr>
              <a:t>hc.raw</a:t>
            </a:r>
            <a:r>
              <a:rPr lang="en-US" sz="2000" b="0" dirty="0" smtClean="0">
                <a:latin typeface="+mn-lt"/>
                <a:cs typeface="Courier New" pitchFamily="49" charset="0"/>
              </a:rPr>
              <a:t> &lt;- </a:t>
            </a:r>
            <a:r>
              <a:rPr lang="en-US" sz="2000" b="0" dirty="0" err="1" smtClean="0">
                <a:latin typeface="+mn-lt"/>
                <a:cs typeface="Courier New" pitchFamily="49" charset="0"/>
              </a:rPr>
              <a:t>flashClust</a:t>
            </a:r>
            <a:r>
              <a:rPr lang="en-US" sz="2000" b="0" dirty="0" smtClean="0">
                <a:latin typeface="+mn-lt"/>
                <a:cs typeface="Courier New" pitchFamily="49" charset="0"/>
              </a:rPr>
              <a:t>(</a:t>
            </a:r>
            <a:r>
              <a:rPr lang="en-US" sz="2000" b="0" dirty="0" err="1" smtClean="0">
                <a:latin typeface="+mn-lt"/>
                <a:cs typeface="Courier New" pitchFamily="49" charset="0"/>
              </a:rPr>
              <a:t>dist</a:t>
            </a:r>
            <a:r>
              <a:rPr lang="en-US" sz="2000" b="0" dirty="0" smtClean="0">
                <a:latin typeface="+mn-lt"/>
                <a:cs typeface="Courier New" pitchFamily="49" charset="0"/>
              </a:rPr>
              <a:t>(t(log2(pm(</a:t>
            </a:r>
            <a:r>
              <a:rPr lang="en-US" sz="2000" b="0" dirty="0" err="1" smtClean="0">
                <a:latin typeface="+mn-lt"/>
                <a:cs typeface="Courier New" pitchFamily="49" charset="0"/>
              </a:rPr>
              <a:t>raw.demo</a:t>
            </a:r>
            <a:r>
              <a:rPr lang="en-US" sz="2000" b="0" dirty="0" smtClean="0">
                <a:latin typeface="+mn-lt"/>
                <a:cs typeface="Courier New" pitchFamily="49" charset="0"/>
              </a:rPr>
              <a:t>)))), method=“average”)</a:t>
            </a:r>
            <a:r>
              <a:rPr lang="en-US" sz="1800" b="0" dirty="0" smtClean="0"/>
              <a:t/>
            </a:r>
            <a:br>
              <a:rPr lang="en-US" sz="1800" b="0" dirty="0" smtClean="0"/>
            </a:br>
            <a:endParaRPr lang="en-US" sz="1800" b="0" dirty="0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Actual line of code from </a:t>
            </a:r>
            <a:r>
              <a:rPr lang="en-US" sz="2400" dirty="0" err="1" smtClean="0"/>
              <a:t>Affy_3prime_Demo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&lt;- pm( </a:t>
            </a: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raw.demo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log2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(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d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&lt;- t(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e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dist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(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d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>
              <a:buFontTx/>
              <a:buNone/>
            </a:pP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hc.raw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 &lt;- </a:t>
            </a:r>
            <a:r>
              <a:rPr lang="en-US" sz="2400" dirty="0" err="1" smtClean="0">
                <a:solidFill>
                  <a:schemeClr val="tx2"/>
                </a:solidFill>
                <a:cs typeface="Courier New" pitchFamily="49" charset="0"/>
              </a:rPr>
              <a:t>flashClust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( </a:t>
            </a: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e</a:t>
            </a:r>
            <a:r>
              <a:rPr lang="en-US" sz="2400" dirty="0" smtClean="0">
                <a:solidFill>
                  <a:schemeClr val="tx2"/>
                </a:solidFill>
                <a:cs typeface="Courier New" pitchFamily="49" charset="0"/>
              </a:rPr>
              <a:t>, method = “average”)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 smtClean="0"/>
              <a:t>Try QC, filtering and normalization…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r>
              <a:rPr lang="en-US" dirty="0" smtClean="0"/>
              <a:t> then open C:/RNASeq/QCandNormDemo.R </a:t>
            </a:r>
            <a:endParaRPr lang="en-US" b="1" dirty="0" smtClean="0"/>
          </a:p>
          <a:p>
            <a:pPr marL="0" indent="0">
              <a:buNone/>
              <a:defRPr/>
            </a:pPr>
            <a:endParaRPr lang="en-US" sz="1200" dirty="0"/>
          </a:p>
          <a:p>
            <a:pPr>
              <a:defRPr/>
            </a:pPr>
            <a:r>
              <a:rPr lang="en-US" dirty="0" smtClean="0"/>
              <a:t>I’ll go through the first part of the codes with you, then you’ll have time to do some on your own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dirty="0" smtClean="0"/>
              <a:t>After the edgeR normalization, there are codes for manipulating file names and also FPKM and </a:t>
            </a:r>
            <a:r>
              <a:rPr lang="en-US" dirty="0" err="1" smtClean="0"/>
              <a:t>voom</a:t>
            </a:r>
            <a:r>
              <a:rPr lang="en-US" dirty="0" smtClean="0"/>
              <a:t> normalizations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vs. transcript 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114800"/>
          </a:xfrm>
        </p:spPr>
        <p:txBody>
          <a:bodyPr/>
          <a:lstStyle/>
          <a:p>
            <a:r>
              <a:rPr lang="en-US" sz="2400" dirty="0" smtClean="0"/>
              <a:t>Transcript level biologically “real” but gene level much easier.</a:t>
            </a:r>
          </a:p>
          <a:p>
            <a:r>
              <a:rPr lang="en-US" sz="2400" dirty="0" smtClean="0"/>
              <a:t>Most genes have one predominant transcript.</a:t>
            </a:r>
          </a:p>
          <a:p>
            <a:r>
              <a:rPr lang="en-US" sz="2400" dirty="0" smtClean="0"/>
              <a:t>If really serious about finding splice variant differences, need Paired-End reads and 60-</a:t>
            </a:r>
            <a:r>
              <a:rPr lang="en-US" sz="2400" dirty="0" err="1" smtClean="0"/>
              <a:t>90M</a:t>
            </a:r>
            <a:r>
              <a:rPr lang="en-US" sz="2400" dirty="0" smtClean="0"/>
              <a:t> reads.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40" y="3324714"/>
            <a:ext cx="4818063" cy="354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9591" y="3196920"/>
            <a:ext cx="4319588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sz="1200" b="1" dirty="0">
                <a:latin typeface="Arial" charset="0"/>
              </a:rPr>
              <a:t>Anders S et al. Genome Res. 2012;22:2008-2017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384" y="35814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Cufflinks suite designed for PE reads and transcript-level analysis.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 don’t recommend it for SE reads and gene-level, unless gene models are poor for your species.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769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533400"/>
          </a:xfrm>
        </p:spPr>
        <p:txBody>
          <a:bodyPr/>
          <a:lstStyle/>
          <a:p>
            <a:r>
              <a:rPr lang="en-US" dirty="0" smtClean="0"/>
              <a:t>Software for RNA-</a:t>
            </a:r>
            <a:r>
              <a:rPr lang="en-US" dirty="0" err="1" smtClean="0"/>
              <a:t>Seq</a:t>
            </a:r>
            <a:r>
              <a:rPr lang="en-US" dirty="0" smtClean="0"/>
              <a:t>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hlinkClick r:id="rId2"/>
              </a:rPr>
              <a:t>edgeR</a:t>
            </a:r>
            <a:r>
              <a:rPr lang="en-US" dirty="0" smtClean="0"/>
              <a:t> – specifically for count data; well-documented and high quality.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hlinkClick r:id="rId3"/>
              </a:rPr>
              <a:t>Cufflinks</a:t>
            </a:r>
            <a:r>
              <a:rPr lang="en-US" dirty="0" smtClean="0"/>
              <a:t> – mainly a genome-based transcriptome assembler; statistics very limited.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hlinkClick r:id="rId4"/>
              </a:rPr>
              <a:t>limma</a:t>
            </a:r>
            <a:r>
              <a:rPr lang="en-US" dirty="0" smtClean="0"/>
              <a:t> – originally developed for microarray data, now adapted to handle count data after transformation.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hlinkClick r:id="rId5"/>
              </a:rPr>
              <a:t>DESeq2</a:t>
            </a:r>
            <a:r>
              <a:rPr lang="en-US" dirty="0" smtClean="0"/>
              <a:t> – similar to edgeR; will not be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35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dirty="0" smtClean="0"/>
              <a:t>Cufflinks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6019800"/>
          </a:xfrm>
        </p:spPr>
        <p:txBody>
          <a:bodyPr/>
          <a:lstStyle/>
          <a:p>
            <a:r>
              <a:rPr lang="en-US" sz="2400" dirty="0" smtClean="0"/>
              <a:t>Cufflinks</a:t>
            </a:r>
            <a:r>
              <a:rPr lang="en-US" dirty="0" smtClean="0"/>
              <a:t> </a:t>
            </a:r>
          </a:p>
          <a:p>
            <a:pPr lvl="1"/>
            <a:r>
              <a:rPr lang="en-US" sz="1800" dirty="0" smtClean="0"/>
              <a:t>Assembles transcripts and groups transcripts into genes for 1 sample - creates a .</a:t>
            </a:r>
            <a:r>
              <a:rPr lang="en-US" sz="1800" dirty="0" err="1" smtClean="0"/>
              <a:t>gtf</a:t>
            </a:r>
            <a:r>
              <a:rPr lang="en-US" sz="1800" dirty="0" smtClean="0"/>
              <a:t> file</a:t>
            </a:r>
          </a:p>
          <a:p>
            <a:pPr lvl="1"/>
            <a:r>
              <a:rPr lang="en-US" sz="1800" dirty="0" smtClean="0"/>
              <a:t>Assigns reads to transcripts probabilistically, using fractions of counts</a:t>
            </a:r>
          </a:p>
          <a:p>
            <a:pPr lvl="1"/>
            <a:r>
              <a:rPr lang="en-US" sz="1800" dirty="0" smtClean="0"/>
              <a:t>Reports </a:t>
            </a:r>
            <a:r>
              <a:rPr lang="en-US" sz="1800" dirty="0" err="1" smtClean="0"/>
              <a:t>FPKM</a:t>
            </a:r>
            <a:r>
              <a:rPr lang="en-US" sz="1800" dirty="0" smtClean="0"/>
              <a:t> values at the transcript level; gene level </a:t>
            </a:r>
            <a:r>
              <a:rPr lang="en-US" sz="1800" dirty="0" err="1" smtClean="0"/>
              <a:t>FPKM</a:t>
            </a:r>
            <a:r>
              <a:rPr lang="en-US" sz="1800" dirty="0" smtClean="0"/>
              <a:t> values are sum of transcript </a:t>
            </a:r>
            <a:r>
              <a:rPr lang="en-US" sz="1800" dirty="0" err="1" smtClean="0"/>
              <a:t>FPKM</a:t>
            </a:r>
            <a:r>
              <a:rPr lang="en-US" sz="1800" dirty="0" smtClean="0"/>
              <a:t> values. </a:t>
            </a:r>
            <a:r>
              <a:rPr lang="en-US" sz="1800" dirty="0" smtClean="0">
                <a:solidFill>
                  <a:srgbClr val="FF0000"/>
                </a:solidFill>
              </a:rPr>
              <a:t>DON’T USE THESE</a:t>
            </a:r>
            <a:endParaRPr lang="en-US" sz="1800" dirty="0" smtClean="0"/>
          </a:p>
          <a:p>
            <a:r>
              <a:rPr lang="en-US" sz="2400" dirty="0" err="1" smtClean="0"/>
              <a:t>Cuffcompare</a:t>
            </a:r>
            <a:endParaRPr lang="en-US" sz="2400" dirty="0" smtClean="0"/>
          </a:p>
          <a:p>
            <a:pPr lvl="1"/>
            <a:r>
              <a:rPr lang="en-US" sz="1800" dirty="0" smtClean="0"/>
              <a:t>Can compare assembled transcripts to reference .</a:t>
            </a:r>
            <a:r>
              <a:rPr lang="en-US" sz="1800" dirty="0" err="1" smtClean="0"/>
              <a:t>gtf</a:t>
            </a:r>
            <a:r>
              <a:rPr lang="en-US" sz="1800" dirty="0" smtClean="0"/>
              <a:t> for one or more samples.</a:t>
            </a:r>
          </a:p>
          <a:p>
            <a:r>
              <a:rPr lang="en-US" sz="2400" dirty="0" err="1" smtClean="0"/>
              <a:t>Cuffmerge</a:t>
            </a:r>
            <a:endParaRPr lang="en-US" sz="2400" dirty="0" smtClean="0"/>
          </a:p>
          <a:p>
            <a:pPr lvl="1"/>
            <a:r>
              <a:rPr lang="en-US" sz="1800" dirty="0" smtClean="0"/>
              <a:t>Runs </a:t>
            </a:r>
            <a:r>
              <a:rPr lang="en-US" sz="1800" dirty="0" err="1" smtClean="0"/>
              <a:t>cuffcompare</a:t>
            </a:r>
            <a:r>
              <a:rPr lang="en-US" sz="1800" dirty="0" smtClean="0"/>
              <a:t> for multiple samples and/or reference .</a:t>
            </a:r>
            <a:r>
              <a:rPr lang="en-US" sz="1800" dirty="0" err="1" smtClean="0"/>
              <a:t>gtf</a:t>
            </a:r>
            <a:endParaRPr lang="en-US" sz="1800" dirty="0" smtClean="0"/>
          </a:p>
          <a:p>
            <a:pPr lvl="1"/>
            <a:r>
              <a:rPr lang="en-US" sz="1800" dirty="0" smtClean="0"/>
              <a:t>Creates one master .</a:t>
            </a:r>
            <a:r>
              <a:rPr lang="en-US" sz="1800" dirty="0" err="1" smtClean="0"/>
              <a:t>gtf</a:t>
            </a:r>
            <a:r>
              <a:rPr lang="en-US" sz="1800" dirty="0" smtClean="0"/>
              <a:t> file with old and new transcripts.</a:t>
            </a:r>
          </a:p>
          <a:p>
            <a:r>
              <a:rPr lang="en-US" sz="2400" dirty="0" err="1" smtClean="0"/>
              <a:t>Cuffdiff</a:t>
            </a:r>
            <a:endParaRPr lang="en-US" sz="2400" dirty="0" smtClean="0"/>
          </a:p>
          <a:p>
            <a:pPr lvl="1"/>
            <a:r>
              <a:rPr lang="en-US" sz="1800" dirty="0" smtClean="0"/>
              <a:t>Takes a .</a:t>
            </a:r>
            <a:r>
              <a:rPr lang="en-US" sz="1800" dirty="0" err="1" smtClean="0"/>
              <a:t>gtf</a:t>
            </a:r>
            <a:r>
              <a:rPr lang="en-US" sz="1800" dirty="0" smtClean="0"/>
              <a:t> file and &gt;=2 .bam files and does simple pairwise tests for differences at transcript level, gene level, etc.</a:t>
            </a:r>
          </a:p>
          <a:p>
            <a:pPr lvl="1"/>
            <a:r>
              <a:rPr lang="en-US" sz="1800" dirty="0" smtClean="0"/>
              <a:t>Outputs </a:t>
            </a:r>
            <a:r>
              <a:rPr lang="en-US" sz="1800" dirty="0" err="1" smtClean="0"/>
              <a:t>FPKMs</a:t>
            </a:r>
            <a:r>
              <a:rPr lang="en-US" sz="1800" dirty="0" smtClean="0"/>
              <a:t> for each sample at transcript level &amp; gene level (summed)</a:t>
            </a:r>
          </a:p>
          <a:p>
            <a:pPr lvl="1"/>
            <a:r>
              <a:rPr lang="en-US" sz="1800" b="1" dirty="0" smtClean="0">
                <a:solidFill>
                  <a:srgbClr val="FF0000"/>
                </a:solidFill>
              </a:rPr>
              <a:t>Output counts for each sample at transcript level &amp; gene level (summed)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007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QC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7848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400" kern="0" dirty="0">
                <a:latin typeface="+mn-lt"/>
              </a:rPr>
              <a:t>Should be done by </a:t>
            </a:r>
            <a:r>
              <a:rPr lang="en-US" sz="2400" kern="0" dirty="0" smtClean="0">
                <a:latin typeface="+mn-lt"/>
              </a:rPr>
              <a:t>facility and checked by you:</a:t>
            </a:r>
            <a:endParaRPr lang="en-US" sz="240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Overall </a:t>
            </a:r>
            <a:r>
              <a:rPr lang="en-US" sz="2000" kern="0" dirty="0">
                <a:latin typeface="+mn-lt"/>
              </a:rPr>
              <a:t>sequencing </a:t>
            </a:r>
            <a:r>
              <a:rPr lang="en-US" sz="2000" kern="0" dirty="0" smtClean="0">
                <a:latin typeface="+mn-lt"/>
              </a:rPr>
              <a:t>quality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Base position vs. quality score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% alignment to genome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•"/>
              <a:defRPr/>
            </a:pPr>
            <a:r>
              <a:rPr lang="en-US" sz="2000" kern="0" dirty="0" smtClean="0">
                <a:latin typeface="+mn-lt"/>
              </a:rPr>
              <a:t>% falling in gene models </a:t>
            </a:r>
            <a:endParaRPr lang="en-US" sz="2000" kern="0" dirty="0"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endParaRPr lang="en-US" sz="2000" kern="0" dirty="0">
              <a:latin typeface="+mn-lt"/>
            </a:endParaRPr>
          </a:p>
          <a:p>
            <a:pPr marL="0" lvl="1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800" kern="0" dirty="0">
                <a:solidFill>
                  <a:srgbClr val="3333CC"/>
                </a:solidFill>
                <a:latin typeface="+mn-lt"/>
              </a:rPr>
              <a:t>Was the </a:t>
            </a:r>
            <a:r>
              <a:rPr lang="en-US" sz="2800" kern="0" dirty="0" smtClean="0">
                <a:solidFill>
                  <a:srgbClr val="3333CC"/>
                </a:solidFill>
                <a:latin typeface="+mn-lt"/>
              </a:rPr>
              <a:t>sequencing </a:t>
            </a:r>
            <a:r>
              <a:rPr lang="en-US" sz="2800" kern="0" dirty="0">
                <a:solidFill>
                  <a:srgbClr val="3333CC"/>
                </a:solidFill>
                <a:latin typeface="+mn-lt"/>
              </a:rPr>
              <a:t>successful?</a:t>
            </a:r>
          </a:p>
          <a:p>
            <a:pPr marL="0" lvl="1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not</a:t>
            </a:r>
          </a:p>
          <a:p>
            <a:pPr marL="0" lvl="1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Do the data for my samples make sense?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QC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676400"/>
          </a:xfrm>
        </p:spPr>
        <p:txBody>
          <a:bodyPr/>
          <a:lstStyle/>
          <a:p>
            <a:r>
              <a:rPr lang="en-US" dirty="0" smtClean="0"/>
              <a:t>Check actual numbers of reads off sequencer and reads mapping uniquely within genes</a:t>
            </a:r>
          </a:p>
          <a:p>
            <a:r>
              <a:rPr lang="en-US" dirty="0" smtClean="0"/>
              <a:t>Also assess the “fate” of reads lost, by percentage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629" y="3352800"/>
            <a:ext cx="4663440" cy="33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3352801"/>
            <a:ext cx="4663440" cy="33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mtClean="0"/>
              <a:t>Sample Quality Control Diagnostics</a:t>
            </a:r>
            <a:br>
              <a:rPr lang="en-US" smtClean="0"/>
            </a:br>
            <a:r>
              <a:rPr lang="en-US" sz="2400" b="0" smtClean="0"/>
              <a:t>(using R and Bioconductor)</a:t>
            </a:r>
            <a:endParaRPr lang="en-US" sz="2400" smtClean="0"/>
          </a:p>
        </p:txBody>
      </p:sp>
      <p:sp>
        <p:nvSpPr>
          <p:cNvPr id="9219" name="Content Placeholder 4"/>
          <p:cNvSpPr>
            <a:spLocks noGrp="1"/>
          </p:cNvSpPr>
          <p:nvPr>
            <p:ph sz="half" idx="1"/>
          </p:nvPr>
        </p:nvSpPr>
        <p:spPr>
          <a:xfrm>
            <a:off x="762000" y="1752600"/>
            <a:ext cx="7696200" cy="4114800"/>
          </a:xfrm>
        </p:spPr>
        <p:txBody>
          <a:bodyPr/>
          <a:lstStyle/>
          <a:p>
            <a:r>
              <a:rPr lang="en-US" dirty="0" smtClean="0"/>
              <a:t>Distributions of raw &amp; normalized values</a:t>
            </a:r>
          </a:p>
          <a:p>
            <a:r>
              <a:rPr lang="en-US" dirty="0" smtClean="0"/>
              <a:t>HC or </a:t>
            </a:r>
            <a:r>
              <a:rPr lang="en-US" dirty="0" err="1" smtClean="0"/>
              <a:t>PCA</a:t>
            </a:r>
            <a:r>
              <a:rPr lang="en-US" dirty="0" smtClean="0"/>
              <a:t> to cluster samples</a:t>
            </a:r>
          </a:p>
          <a:p>
            <a:endParaRPr lang="en-US" dirty="0" smtClean="0"/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Goal: ID low quality samples or batch effects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CC"/>
      </a:lt1>
      <a:dk2>
        <a:srgbClr val="3333FF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15084</TotalTime>
  <Words>2168</Words>
  <Application>Microsoft Office PowerPoint</Application>
  <PresentationFormat>On-screen Show (4:3)</PresentationFormat>
  <Paragraphs>319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 New</vt:lpstr>
      <vt:lpstr>msgothic</vt:lpstr>
      <vt:lpstr>Times New Roman</vt:lpstr>
      <vt:lpstr>Wingdings</vt:lpstr>
      <vt:lpstr>Blank Presentation</vt:lpstr>
      <vt:lpstr>Custom Design</vt:lpstr>
      <vt:lpstr> Quality Control and  Data Normalization</vt:lpstr>
      <vt:lpstr>Steps in RNA-Seq Analysis</vt:lpstr>
      <vt:lpstr>RNA-Seq Read Counts</vt:lpstr>
      <vt:lpstr>Gene vs. transcript level?</vt:lpstr>
      <vt:lpstr>Software for RNA-Seq Statistical Analysis</vt:lpstr>
      <vt:lpstr>Cufflinks suite</vt:lpstr>
      <vt:lpstr>Initial QC</vt:lpstr>
      <vt:lpstr>Initial QC in R</vt:lpstr>
      <vt:lpstr>Sample Quality Control Diagnostics (using R and Bioconductor)</vt:lpstr>
      <vt:lpstr>Distribution of Raw Counts log2(count + 0.5)</vt:lpstr>
      <vt:lpstr>Simple clustering on samples</vt:lpstr>
      <vt:lpstr>When to throw out a sample…</vt:lpstr>
      <vt:lpstr>If see batch effects in raw data:</vt:lpstr>
      <vt:lpstr>Data Pre-processing</vt:lpstr>
      <vt:lpstr>Filtering Low/Bad Information</vt:lpstr>
      <vt:lpstr>RNA-Seq Filtering</vt:lpstr>
      <vt:lpstr>Normalization Assumptions</vt:lpstr>
      <vt:lpstr>RNA-Seq Normalization</vt:lpstr>
      <vt:lpstr>RNA-Seq Normalization II</vt:lpstr>
      <vt:lpstr>RNA-Seq Normalization Methods for QC/clustering/heatmaps</vt:lpstr>
      <vt:lpstr>RPKM vs. “voom”</vt:lpstr>
      <vt:lpstr>FPKM not recommended</vt:lpstr>
      <vt:lpstr>RNA-Seq Normalization Methods for statistical analysis</vt:lpstr>
      <vt:lpstr>Files needed for Bioconductor</vt:lpstr>
      <vt:lpstr>Targets File</vt:lpstr>
      <vt:lpstr>A Note on Graphs in R</vt:lpstr>
      <vt:lpstr>PowerPoint Presentation</vt:lpstr>
      <vt:lpstr>results.RNA[results.RNA$batch &gt; 1 , 2:3 ] &lt;- log2(matrix(1:10,nrow = 5, ncol = 2)) *        test.data$value[i.type == "cDNA"] </vt:lpstr>
      <vt:lpstr>results.RNA[results.RNA$batch &gt; 1 , 2:3 ] &lt;- log2(matrix(1:10,nrow = 5, ncol = 2)) *        test.data$value[i.type == "cDNA"] </vt:lpstr>
      <vt:lpstr>results.RNA[results.RNA$batch &gt; 1 , 2:3 ] &lt;- log2(matrix(1:10,nrow = 5, ncol = 2)) *        test.data$value[i.type == "cDNA"] </vt:lpstr>
      <vt:lpstr>results.RNA[results.RNA$batch &gt; 1 , 2:3 ] &lt;- log2(matrix(1:10,nrow = 5, ncol = 2)) *        test.data$value[i.type == "cDNA"] </vt:lpstr>
      <vt:lpstr>results.RNA[results.RNA$batch &gt; 1 , 2:3 ] &lt;- log2(matrix(1:10,nrow = 5, ncol = 2)) *        test.data$value[i.type == "cDNA"] </vt:lpstr>
      <vt:lpstr>PowerPoint Presentation</vt:lpstr>
      <vt:lpstr>results.RNA[results.RNA$batch &gt; 1 , 2:3 ] &lt;- log2(matrix(1:10,nrow = 5, ncol = 2)) *        test.data$value[i.type == "cDNA"] </vt:lpstr>
      <vt:lpstr>= is also an assignment operator</vt:lpstr>
      <vt:lpstr>results.RNA[results.RNA$batch &gt; 1 , 2:3 ] &lt;- log2(matrix(1:10,nrow = 5, ncol = 2)) *        test.data$value[i.type == "cDNA"] </vt:lpstr>
      <vt:lpstr>hc.raw &lt;- flashClust(dist(t(log2(pm(raw.demo)))), method=“average”) </vt:lpstr>
      <vt:lpstr>Try QC, filtering and normalization…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Planning</dc:title>
  <dc:creator>Valued Gateway Client</dc:creator>
  <cp:lastModifiedBy>drnevich</cp:lastModifiedBy>
  <cp:revision>412</cp:revision>
  <dcterms:created xsi:type="dcterms:W3CDTF">1999-09-01T04:58:13Z</dcterms:created>
  <dcterms:modified xsi:type="dcterms:W3CDTF">2015-03-24T03:25:28Z</dcterms:modified>
</cp:coreProperties>
</file>