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3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C859-7CCE-45C4-975A-98B0C698A6A7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D9B9-A60E-4E33-B5C9-F746061EE2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C859-7CCE-45C4-975A-98B0C698A6A7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D9B9-A60E-4E33-B5C9-F746061EE2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C859-7CCE-45C4-975A-98B0C698A6A7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D9B9-A60E-4E33-B5C9-F746061EE2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BB09-9CB8-409B-9139-99FE22F27E32}" type="datetimeFigureOut">
              <a:rPr lang="ru-RU" smtClean="0">
                <a:solidFill>
                  <a:srgbClr val="FEFAC9"/>
                </a:solidFill>
              </a:rPr>
              <a:pPr/>
              <a:t>13.05.2017</a:t>
            </a:fld>
            <a:endParaRPr lang="ru-RU">
              <a:solidFill>
                <a:srgbClr val="FEFAC9"/>
              </a:solidFill>
            </a:endParaRPr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32D998-7A65-4E8F-9B7A-D1438C5BB52E}" type="slidenum">
              <a:rPr lang="ru-RU" smtClean="0">
                <a:solidFill>
                  <a:srgbClr val="FEFAC9"/>
                </a:solidFill>
              </a:rPr>
              <a:pPr/>
              <a:t>‹#›</a:t>
            </a:fld>
            <a:endParaRPr lang="ru-RU">
              <a:solidFill>
                <a:srgbClr val="FEFAC9"/>
              </a:solidFill>
            </a:endParaRPr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srgbClr val="FEFAC9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E1FBB09-9CB8-409B-9139-99FE22F27E32}" type="datetimeFigureOut">
              <a:rPr lang="ru-RU" smtClean="0">
                <a:solidFill>
                  <a:srgbClr val="FEFAC9"/>
                </a:solidFill>
              </a:rPr>
              <a:pPr/>
              <a:t>13.05.2017</a:t>
            </a:fld>
            <a:endParaRPr lang="ru-RU">
              <a:solidFill>
                <a:srgbClr val="FEFAC9"/>
              </a:solidFill>
            </a:endParaRP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8532D998-7A65-4E8F-9B7A-D1438C5BB52E}" type="slidenum">
              <a:rPr lang="ru-RU" smtClean="0">
                <a:solidFill>
                  <a:srgbClr val="FEFAC9"/>
                </a:solidFill>
              </a:rPr>
              <a:pPr/>
              <a:t>‹#›</a:t>
            </a:fld>
            <a:endParaRPr lang="ru-RU">
              <a:solidFill>
                <a:srgbClr val="FEFAC9"/>
              </a:solidFill>
            </a:endParaRPr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>
              <a:solidFill>
                <a:srgbClr val="FEFAC9"/>
              </a:solidFill>
            </a:endParaRPr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BB09-9CB8-409B-9139-99FE22F27E32}" type="datetimeFigureOut">
              <a:rPr lang="ru-RU" smtClean="0">
                <a:solidFill>
                  <a:srgbClr val="FEFAC9"/>
                </a:solidFill>
              </a:rPr>
              <a:pPr/>
              <a:t>13.05.2017</a:t>
            </a:fld>
            <a:endParaRPr lang="ru-RU">
              <a:solidFill>
                <a:srgbClr val="FEFAC9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EFAC9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D998-7A65-4E8F-9B7A-D1438C5BB52E}" type="slidenum">
              <a:rPr lang="ru-RU" smtClean="0">
                <a:solidFill>
                  <a:srgbClr val="FEFAC9"/>
                </a:solidFill>
              </a:rPr>
              <a:pPr/>
              <a:t>‹#›</a:t>
            </a:fld>
            <a:endParaRPr lang="ru-RU">
              <a:solidFill>
                <a:srgbClr val="FEFAC9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BB09-9CB8-409B-9139-99FE22F27E32}" type="datetimeFigureOut">
              <a:rPr lang="ru-RU" smtClean="0">
                <a:solidFill>
                  <a:srgbClr val="FEFAC9"/>
                </a:solidFill>
              </a:rPr>
              <a:pPr/>
              <a:t>13.05.2017</a:t>
            </a:fld>
            <a:endParaRPr lang="ru-RU">
              <a:solidFill>
                <a:srgbClr val="FEFAC9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EFAC9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D998-7A65-4E8F-9B7A-D1438C5BB52E}" type="slidenum">
              <a:rPr lang="ru-RU" smtClean="0">
                <a:solidFill>
                  <a:srgbClr val="FEFAC9"/>
                </a:solidFill>
              </a:rPr>
              <a:pPr/>
              <a:t>‹#›</a:t>
            </a:fld>
            <a:endParaRPr lang="ru-RU">
              <a:solidFill>
                <a:srgbClr val="FEFAC9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D998-7A65-4E8F-9B7A-D1438C5BB52E}" type="slidenum">
              <a:rPr lang="ru-RU" smtClean="0">
                <a:solidFill>
                  <a:srgbClr val="FEFAC9"/>
                </a:solidFill>
              </a:rPr>
              <a:pPr/>
              <a:t>‹#›</a:t>
            </a:fld>
            <a:endParaRPr lang="ru-RU">
              <a:solidFill>
                <a:srgbClr val="FEFAC9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EFAC9"/>
              </a:solidFill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BB09-9CB8-409B-9139-99FE22F27E32}" type="datetimeFigureOut">
              <a:rPr lang="ru-RU" smtClean="0">
                <a:solidFill>
                  <a:srgbClr val="FEFAC9"/>
                </a:solidFill>
              </a:rPr>
              <a:pPr/>
              <a:t>13.05.2017</a:t>
            </a:fld>
            <a:endParaRPr lang="ru-RU">
              <a:solidFill>
                <a:srgbClr val="FEFAC9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Содержимое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Содержимое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BB09-9CB8-409B-9139-99FE22F27E32}" type="datetimeFigureOut">
              <a:rPr lang="ru-RU" smtClean="0">
                <a:solidFill>
                  <a:srgbClr val="FEFAC9"/>
                </a:solidFill>
              </a:rPr>
              <a:pPr/>
              <a:t>13.05.2017</a:t>
            </a:fld>
            <a:endParaRPr lang="ru-RU">
              <a:solidFill>
                <a:srgbClr val="FEFAC9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EFAC9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D998-7A65-4E8F-9B7A-D1438C5BB52E}" type="slidenum">
              <a:rPr lang="ru-RU" smtClean="0">
                <a:solidFill>
                  <a:srgbClr val="FEFAC9"/>
                </a:solidFill>
              </a:rPr>
              <a:pPr/>
              <a:t>‹#›</a:t>
            </a:fld>
            <a:endParaRPr lang="ru-RU">
              <a:solidFill>
                <a:srgbClr val="FEFAC9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BB09-9CB8-409B-9139-99FE22F27E32}" type="datetimeFigureOut">
              <a:rPr lang="ru-RU" smtClean="0">
                <a:solidFill>
                  <a:srgbClr val="FEFAC9"/>
                </a:solidFill>
              </a:rPr>
              <a:pPr/>
              <a:t>13.05.2017</a:t>
            </a:fld>
            <a:endParaRPr lang="ru-RU">
              <a:solidFill>
                <a:srgbClr val="FEFAC9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EFAC9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D998-7A65-4E8F-9B7A-D1438C5BB52E}" type="slidenum">
              <a:rPr lang="ru-RU" smtClean="0">
                <a:solidFill>
                  <a:srgbClr val="FEFAC9"/>
                </a:solidFill>
              </a:rPr>
              <a:pPr/>
              <a:t>‹#›</a:t>
            </a:fld>
            <a:endParaRPr lang="ru-RU">
              <a:solidFill>
                <a:srgbClr val="FEFAC9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одержимое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E1FBB09-9CB8-409B-9139-99FE22F27E32}" type="datetimeFigureOut">
              <a:rPr lang="ru-RU" smtClean="0">
                <a:solidFill>
                  <a:srgbClr val="FEFAC9"/>
                </a:solidFill>
              </a:rPr>
              <a:pPr/>
              <a:t>13.05.2017</a:t>
            </a:fld>
            <a:endParaRPr lang="ru-RU">
              <a:solidFill>
                <a:srgbClr val="FEFAC9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532D998-7A65-4E8F-9B7A-D1438C5BB52E}" type="slidenum">
              <a:rPr lang="ru-RU" smtClean="0">
                <a:solidFill>
                  <a:srgbClr val="FEFAC9"/>
                </a:solidFill>
              </a:rPr>
              <a:pPr/>
              <a:t>‹#›</a:t>
            </a:fld>
            <a:endParaRPr lang="ru-RU">
              <a:solidFill>
                <a:srgbClr val="FEFAC9"/>
              </a:solidFill>
            </a:endParaRP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>
              <a:solidFill>
                <a:srgbClr val="FEFAC9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C859-7CCE-45C4-975A-98B0C698A6A7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D9B9-A60E-4E33-B5C9-F746061EE2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BB09-9CB8-409B-9139-99FE22F27E32}" type="datetimeFigureOut">
              <a:rPr lang="ru-RU" smtClean="0">
                <a:solidFill>
                  <a:srgbClr val="FEFAC9"/>
                </a:solidFill>
              </a:rPr>
              <a:pPr/>
              <a:t>13.05.2017</a:t>
            </a:fld>
            <a:endParaRPr lang="ru-RU">
              <a:solidFill>
                <a:srgbClr val="FEFAC9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32D998-7A65-4E8F-9B7A-D1438C5BB52E}" type="slidenum">
              <a:rPr lang="ru-RU" smtClean="0">
                <a:solidFill>
                  <a:srgbClr val="FEFAC9"/>
                </a:solidFill>
              </a:rPr>
              <a:pPr/>
              <a:t>‹#›</a:t>
            </a:fld>
            <a:endParaRPr lang="ru-RU">
              <a:solidFill>
                <a:srgbClr val="FEFAC9"/>
              </a:solidFill>
            </a:endParaRP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srgbClr val="FEFAC9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BB09-9CB8-409B-9139-99FE22F27E32}" type="datetimeFigureOut">
              <a:rPr lang="ru-RU" smtClean="0">
                <a:solidFill>
                  <a:srgbClr val="FEFAC9"/>
                </a:solidFill>
              </a:rPr>
              <a:pPr/>
              <a:t>13.05.2017</a:t>
            </a:fld>
            <a:endParaRPr lang="ru-RU">
              <a:solidFill>
                <a:srgbClr val="FEFAC9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EFAC9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D998-7A65-4E8F-9B7A-D1438C5BB52E}" type="slidenum">
              <a:rPr lang="ru-RU" smtClean="0">
                <a:solidFill>
                  <a:srgbClr val="FEFAC9"/>
                </a:solidFill>
              </a:rPr>
              <a:pPr/>
              <a:t>‹#›</a:t>
            </a:fld>
            <a:endParaRPr lang="ru-RU">
              <a:solidFill>
                <a:srgbClr val="FEFAC9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BB09-9CB8-409B-9139-99FE22F27E32}" type="datetimeFigureOut">
              <a:rPr lang="ru-RU" smtClean="0">
                <a:solidFill>
                  <a:srgbClr val="FEFAC9"/>
                </a:solidFill>
              </a:rPr>
              <a:pPr/>
              <a:t>13.05.2017</a:t>
            </a:fld>
            <a:endParaRPr lang="ru-RU">
              <a:solidFill>
                <a:srgbClr val="FEFAC9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EFAC9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D998-7A65-4E8F-9B7A-D1438C5BB52E}" type="slidenum">
              <a:rPr lang="ru-RU" smtClean="0">
                <a:solidFill>
                  <a:srgbClr val="FEFAC9"/>
                </a:solidFill>
              </a:rPr>
              <a:pPr/>
              <a:t>‹#›</a:t>
            </a:fld>
            <a:endParaRPr lang="ru-RU">
              <a:solidFill>
                <a:srgbClr val="FEFAC9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C859-7CCE-45C4-975A-98B0C698A6A7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D9B9-A60E-4E33-B5C9-F746061EE2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C859-7CCE-45C4-975A-98B0C698A6A7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D9B9-A60E-4E33-B5C9-F746061EE2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C859-7CCE-45C4-975A-98B0C698A6A7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D9B9-A60E-4E33-B5C9-F746061EE2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C859-7CCE-45C4-975A-98B0C698A6A7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D9B9-A60E-4E33-B5C9-F746061EE2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C859-7CCE-45C4-975A-98B0C698A6A7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D9B9-A60E-4E33-B5C9-F746061EE2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C859-7CCE-45C4-975A-98B0C698A6A7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D9B9-A60E-4E33-B5C9-F746061EE2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C859-7CCE-45C4-975A-98B0C698A6A7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D9B9-A60E-4E33-B5C9-F746061EE2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CC859-7CCE-45C4-975A-98B0C698A6A7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ED9B9-A60E-4E33-B5C9-F746061EE25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E1FBB09-9CB8-409B-9139-99FE22F27E32}" type="datetimeFigureOut">
              <a:rPr lang="ru-RU" smtClean="0">
                <a:solidFill>
                  <a:srgbClr val="FEFAC9"/>
                </a:solidFill>
              </a:rPr>
              <a:pPr/>
              <a:t>13.05.2017</a:t>
            </a:fld>
            <a:endParaRPr lang="ru-RU">
              <a:solidFill>
                <a:srgbClr val="FEFAC9"/>
              </a:solidFill>
            </a:endParaRP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>
              <a:solidFill>
                <a:srgbClr val="FEFAC9"/>
              </a:solidFill>
            </a:endParaRP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8532D998-7A65-4E8F-9B7A-D1438C5BB52E}" type="slidenum">
              <a:rPr lang="ru-RU" smtClean="0">
                <a:solidFill>
                  <a:srgbClr val="FEFAC9"/>
                </a:solidFill>
              </a:rPr>
              <a:pPr/>
              <a:t>‹#›</a:t>
            </a:fld>
            <a:endParaRPr lang="ru-RU">
              <a:solidFill>
                <a:srgbClr val="FEFAC9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fade/>
  </p:transition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 descr="https://img-fotki.yandex.ru/get/4418/41134550.c0/0_5be10_3dd7cc6b_ori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5400" b="1" i="1" dirty="0" smtClean="0">
                <a:solidFill>
                  <a:schemeClr val="bg1"/>
                </a:solidFill>
              </a:rPr>
              <a:t>История Военно-Морского Флота Российской Федерации.</a:t>
            </a:r>
            <a:endParaRPr lang="ru-RU" sz="5400" b="1" i="1" dirty="0">
              <a:solidFill>
                <a:schemeClr val="bg1"/>
              </a:solidFill>
            </a:endParaRPr>
          </a:p>
        </p:txBody>
      </p:sp>
      <p:sp>
        <p:nvSpPr>
          <p:cNvPr id="19458" name="AutoShape 2" descr="https://img-fotki.yandex.ru/get/4418/41134550.c0/0_5be10_3dd7cc6b_orig"/>
          <p:cNvSpPr>
            <a:spLocks noChangeAspect="1" noChangeArrowheads="1"/>
          </p:cNvSpPr>
          <p:nvPr/>
        </p:nvSpPr>
        <p:spPr bwMode="auto">
          <a:xfrm>
            <a:off x="63500" y="-136525"/>
            <a:ext cx="8515350" cy="5676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0005-012-Korablestroenie[1]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42910" y="500042"/>
            <a:ext cx="4422458" cy="2586550"/>
          </a:xfrm>
        </p:spPr>
      </p:pic>
      <p:sp>
        <p:nvSpPr>
          <p:cNvPr id="4" name="Текст 3"/>
          <p:cNvSpPr>
            <a:spLocks noGrp="1"/>
          </p:cNvSpPr>
          <p:nvPr>
            <p:ph type="body" idx="2"/>
          </p:nvPr>
        </p:nvSpPr>
        <p:spPr>
          <a:xfrm>
            <a:off x="5143504" y="500042"/>
            <a:ext cx="3622544" cy="57150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ru-RU" i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ru-RU" i="1" dirty="0" smtClean="0">
                <a:solidFill>
                  <a:schemeClr val="bg1"/>
                </a:solidFill>
              </a:rPr>
              <a:t>Регулярный флот был заложен также на верфях Воронежского адмиралтейства. Поход русской армии к турецкой крепости Азов в 1695 году окончился провалом. Полная блокада Азова не удалась, потому что у русских не было флота. </a:t>
            </a:r>
          </a:p>
          <a:p>
            <a:pPr>
              <a:lnSpc>
                <a:spcPct val="100000"/>
              </a:lnSpc>
            </a:pPr>
            <a:r>
              <a:rPr lang="ru-RU" i="1" dirty="0" smtClean="0">
                <a:solidFill>
                  <a:schemeClr val="bg1"/>
                </a:solidFill>
              </a:rPr>
              <a:t>Только зимой 1695—1696 годов были построены первые корабли и суда.</a:t>
            </a:r>
          </a:p>
          <a:p>
            <a:pPr>
              <a:lnSpc>
                <a:spcPct val="100000"/>
              </a:lnSpc>
            </a:pPr>
            <a:r>
              <a:rPr lang="ru-RU" i="1" dirty="0" smtClean="0">
                <a:solidFill>
                  <a:schemeClr val="bg1"/>
                </a:solidFill>
              </a:rPr>
              <a:t>Наконец, после завоевания крепости Азов и удачного окончания Второго Азовского похода Боярская дума приняла постановление «Морским судам быть…», как бы одобрив замысел Петра Великого.</a:t>
            </a:r>
          </a:p>
          <a:p>
            <a:endParaRPr lang="ru-RU" dirty="0"/>
          </a:p>
        </p:txBody>
      </p:sp>
      <p:pic>
        <p:nvPicPr>
          <p:cNvPr id="4097" name="Picture 1" descr="C:\Users\1\Desktop\img8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3143248"/>
            <a:ext cx="4098032" cy="307352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0005-012-Korablestroenie[1]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42910" y="500042"/>
            <a:ext cx="4422458" cy="2586550"/>
          </a:xfrm>
        </p:spPr>
      </p:pic>
      <p:sp>
        <p:nvSpPr>
          <p:cNvPr id="4" name="Текст 3"/>
          <p:cNvSpPr>
            <a:spLocks noGrp="1"/>
          </p:cNvSpPr>
          <p:nvPr>
            <p:ph type="body" idx="2"/>
          </p:nvPr>
        </p:nvSpPr>
        <p:spPr>
          <a:xfrm>
            <a:off x="5143504" y="500042"/>
            <a:ext cx="3622544" cy="57150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ru-RU" i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ru-RU" i="1" dirty="0" smtClean="0">
                <a:solidFill>
                  <a:schemeClr val="bg1"/>
                </a:solidFill>
              </a:rPr>
              <a:t>Регулярный флот был заложен также на верфях Воронежского адмиралтейства. Поход русской армии к турецкой крепости Азов в 1695 году окончился провалом. Полная блокада Азова не удалась, потому что у русских не было флота. </a:t>
            </a:r>
          </a:p>
          <a:p>
            <a:pPr>
              <a:lnSpc>
                <a:spcPct val="100000"/>
              </a:lnSpc>
            </a:pPr>
            <a:r>
              <a:rPr lang="ru-RU" i="1" dirty="0" smtClean="0">
                <a:solidFill>
                  <a:schemeClr val="bg1"/>
                </a:solidFill>
              </a:rPr>
              <a:t>Только зимой 1695—1696 годов были построены первые корабли и суда.</a:t>
            </a:r>
          </a:p>
          <a:p>
            <a:pPr>
              <a:lnSpc>
                <a:spcPct val="100000"/>
              </a:lnSpc>
            </a:pPr>
            <a:r>
              <a:rPr lang="ru-RU" i="1" dirty="0" smtClean="0">
                <a:solidFill>
                  <a:schemeClr val="bg1"/>
                </a:solidFill>
              </a:rPr>
              <a:t>Наконец, после завоевания крепости Азов и удачного окончания Второго Азовского похода Боярская дума приняла постановление «Морским судам быть…», как бы одобрив замысел Петра Великого.</a:t>
            </a:r>
          </a:p>
          <a:p>
            <a:endParaRPr lang="ru-RU" dirty="0"/>
          </a:p>
        </p:txBody>
      </p:sp>
      <p:pic>
        <p:nvPicPr>
          <p:cNvPr id="4097" name="Picture 1" descr="C:\Users\1\Desktop\img8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3143248"/>
            <a:ext cx="4098032" cy="307352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idx="2"/>
          </p:nvPr>
        </p:nvSpPr>
        <p:spPr>
          <a:xfrm>
            <a:off x="323528" y="404664"/>
            <a:ext cx="8496944" cy="3168352"/>
          </a:xfrm>
        </p:spPr>
        <p:txBody>
          <a:bodyPr>
            <a:noAutofit/>
          </a:bodyPr>
          <a:lstStyle/>
          <a:p>
            <a:r>
              <a:rPr lang="ru-RU" sz="2000" i="1" dirty="0" smtClean="0">
                <a:solidFill>
                  <a:schemeClr val="bg1"/>
                </a:solidFill>
              </a:rPr>
              <a:t>  Россияне в 1778 году в устье Днепра заложили новый порт Херсон со стапелями для постройки линейных кораблей и фрегатов. Херсонский первенец, 60-пушечный линейный корабль «Святая Екатерина», из-за затянувшихся сроков строительства был разобран прямо на стапеле. Зато 66-пушечная «Слава Екатерины» стала первым линейным кораблем Черноморского флота.</a:t>
            </a:r>
            <a:endParaRPr lang="ru-RU" sz="2000" i="1" dirty="0">
              <a:solidFill>
                <a:schemeClr val="bg1"/>
              </a:solidFill>
            </a:endParaRPr>
          </a:p>
        </p:txBody>
      </p:sp>
      <p:pic>
        <p:nvPicPr>
          <p:cNvPr id="2049" name="Picture 1" descr="C:\Users\1\Desktop\original_000001723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2857496"/>
            <a:ext cx="5400600" cy="360321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Содержимое 5" descr="min_0[1]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0" y="1214422"/>
            <a:ext cx="3970337" cy="3970337"/>
          </a:xfrm>
        </p:spPr>
      </p:pic>
      <p:sp>
        <p:nvSpPr>
          <p:cNvPr id="4" name="Текст 3"/>
          <p:cNvSpPr>
            <a:spLocks noGrp="1"/>
          </p:cNvSpPr>
          <p:nvPr>
            <p:ph type="body" idx="2"/>
          </p:nvPr>
        </p:nvSpPr>
        <p:spPr>
          <a:xfrm>
            <a:off x="457200" y="260648"/>
            <a:ext cx="3898776" cy="586551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ru-RU" sz="2200" dirty="0" smtClean="0"/>
          </a:p>
          <a:p>
            <a:pPr>
              <a:lnSpc>
                <a:spcPct val="100000"/>
              </a:lnSpc>
            </a:pPr>
            <a:r>
              <a:rPr lang="ru-RU" sz="2200" i="1" dirty="0" smtClean="0">
                <a:solidFill>
                  <a:schemeClr val="bg1"/>
                </a:solidFill>
              </a:rPr>
              <a:t>Император Александр I создал учреждение Морского министерства, которое разработало штатный состав и обоснованную классификацию кораблей предшественника нынешнего ВМФ. </a:t>
            </a:r>
          </a:p>
          <a:p>
            <a:pPr>
              <a:lnSpc>
                <a:spcPct val="100000"/>
              </a:lnSpc>
            </a:pPr>
            <a:r>
              <a:rPr lang="ru-RU" sz="2200" i="1" dirty="0" smtClean="0">
                <a:solidFill>
                  <a:schemeClr val="bg1"/>
                </a:solidFill>
              </a:rPr>
              <a:t>Паруса полностью вытеснили боевые гребные суда, хотя для защиты шхер и подступов к Петербургу еще до 1854 года строились гребные канонерки.</a:t>
            </a:r>
          </a:p>
        </p:txBody>
      </p:sp>
      <p:sp>
        <p:nvSpPr>
          <p:cNvPr id="1026" name="AutoShape 2" descr="http://www.teleport2001.ru/files/teleport/styles/article_page/public/images/min_0.jpg?itok=9CNRSjHV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500034" y="714356"/>
            <a:ext cx="4543428" cy="5143536"/>
          </a:xfrm>
        </p:spPr>
        <p:txBody>
          <a:bodyPr>
            <a:noAutofit/>
          </a:bodyPr>
          <a:lstStyle/>
          <a:p>
            <a:r>
              <a:rPr lang="ru-RU" sz="2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Небывалые масштабы парусное судостроение приобрело в период царствования Николая I. Было построено 22 линейных корабля, 20 фрегатов, 12 бригов, создано Севастопольское и значительно расширено Николаевское адмиралтейства, второе дыхание обрели и другие верфи. Но над морскими просторами, знававшими прежде лишь белизну парусов и смолистую позолоту деревянных палуб величественных парусников, уже неслись клубы дыма из труб первых пароходов-фрегатов. </a:t>
            </a:r>
            <a:endParaRPr lang="ru-RU" sz="24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746" name="Picture 2" descr="C:\Users\1\Desktop\8189390e5a2e4262bbe4ca5da707da73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1214422"/>
            <a:ext cx="3002995" cy="400524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500034" y="714356"/>
            <a:ext cx="4543428" cy="5143536"/>
          </a:xfrm>
        </p:spPr>
        <p:txBody>
          <a:bodyPr>
            <a:noAutofit/>
          </a:bodyPr>
          <a:lstStyle/>
          <a:p>
            <a:r>
              <a:rPr lang="ru-RU" sz="2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Небывалые масштабы парусное судостроение приобрело в период царствования Николая I. Было построено 22 линейных корабля, 20 фрегатов, 12 бригов, создано Севастопольское и значительно расширено Николаевское адмиралтейства, второе дыхание обрели и другие верфи. Но над морскими просторами, знававшими прежде лишь белизну парусов и смолистую позолоту деревянных палуб величественных парусников, уже неслись клубы дыма из труб первых пароходов-фрегатов. </a:t>
            </a:r>
            <a:endParaRPr lang="ru-RU" sz="24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746" name="Picture 2" descr="C:\Users\1\Desktop\8189390e5a2e4262bbe4ca5da707da73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1214422"/>
            <a:ext cx="3002995" cy="400524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mg-fotki.yandex.ru/get/4418/41134550.c0/0_5be10_3dd7cc6b_ori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3281152"/>
          </a:xfrm>
        </p:spPr>
        <p:txBody>
          <a:bodyPr/>
          <a:lstStyle/>
          <a:p>
            <a:r>
              <a:rPr lang="ru-RU" sz="3200" b="1" i="1" dirty="0" smtClean="0">
                <a:solidFill>
                  <a:schemeClr val="bg1"/>
                </a:solidFill>
              </a:rPr>
              <a:t/>
            </a:r>
            <a:br>
              <a:rPr lang="ru-RU" sz="3200" b="1" i="1" dirty="0" smtClean="0">
                <a:solidFill>
                  <a:schemeClr val="bg1"/>
                </a:solidFill>
              </a:rPr>
            </a:br>
            <a:r>
              <a:rPr lang="ru-RU" sz="3200" b="1" i="1" dirty="0" smtClean="0">
                <a:solidFill>
                  <a:schemeClr val="bg1"/>
                </a:solidFill>
              </a:rPr>
              <a:t/>
            </a:r>
            <a:br>
              <a:rPr lang="ru-RU" sz="3200" b="1" i="1" dirty="0" smtClean="0">
                <a:solidFill>
                  <a:schemeClr val="bg1"/>
                </a:solidFill>
              </a:rPr>
            </a:br>
            <a:r>
              <a:rPr lang="ru-RU" sz="3200" b="1" i="1" dirty="0" smtClean="0">
                <a:solidFill>
                  <a:schemeClr val="bg1"/>
                </a:solidFill>
              </a:rPr>
              <a:t/>
            </a:r>
            <a:br>
              <a:rPr lang="ru-RU" sz="3200" b="1" i="1" dirty="0" smtClean="0">
                <a:solidFill>
                  <a:schemeClr val="bg1"/>
                </a:solidFill>
              </a:rPr>
            </a:br>
            <a:r>
              <a:rPr lang="ru-RU" sz="3200" b="1" i="1" dirty="0" smtClean="0">
                <a:solidFill>
                  <a:schemeClr val="bg1"/>
                </a:solidFill>
              </a:rPr>
              <a:t/>
            </a:r>
            <a:br>
              <a:rPr lang="ru-RU" sz="3200" b="1" i="1" dirty="0" smtClean="0">
                <a:solidFill>
                  <a:schemeClr val="bg1"/>
                </a:solidFill>
              </a:rPr>
            </a:br>
            <a:r>
              <a:rPr lang="ru-RU" sz="3200" b="1" i="1" dirty="0" smtClean="0">
                <a:solidFill>
                  <a:schemeClr val="bg1"/>
                </a:solidFill>
              </a:rPr>
              <a:t/>
            </a:r>
            <a:br>
              <a:rPr lang="ru-RU" sz="3200" b="1" i="1" dirty="0" smtClean="0">
                <a:solidFill>
                  <a:schemeClr val="bg1"/>
                </a:solidFill>
              </a:rPr>
            </a:br>
            <a:r>
              <a:rPr lang="ru-RU" sz="3200" b="1" i="1" dirty="0" smtClean="0">
                <a:solidFill>
                  <a:schemeClr val="bg1"/>
                </a:solidFill>
              </a:rPr>
              <a:t>Вот такой долгий и тернистый путь прошёл Российский военно-морской флот, прежде чем стать таким мощным, таким сильным, каким он является в настоящее время. </a:t>
            </a:r>
            <a:br>
              <a:rPr lang="ru-RU" sz="3200" b="1" i="1" dirty="0" smtClean="0">
                <a:solidFill>
                  <a:schemeClr val="bg1"/>
                </a:solidFill>
              </a:rPr>
            </a:br>
            <a:r>
              <a:rPr lang="ru-RU" sz="3200" b="1" i="1" dirty="0" smtClean="0">
                <a:solidFill>
                  <a:schemeClr val="bg1"/>
                </a:solidFill>
              </a:rPr>
              <a:t>Слава Российскому Военно-Морскому флоту!</a:t>
            </a:r>
            <a:endParaRPr lang="ru-RU" sz="3200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260648"/>
            <a:ext cx="8229600" cy="6048672"/>
          </a:xfrm>
        </p:spPr>
        <p:txBody>
          <a:bodyPr>
            <a:normAutofit fontScale="92500"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  </a:t>
            </a:r>
            <a:r>
              <a:rPr lang="ru-RU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Российский военно-морской флот – это мощь, краса и гордость нашего государства. Развитие военно-морского флота способствовало утверждению авторитета России на международной арене. А сколько побед было одержано благодаря нашему военно-морскому флоту! И несомненно то, что Военно-Морской флот – важная составляющая Вооружённых сил Российской Федерации.</a:t>
            </a:r>
          </a:p>
          <a:p>
            <a:r>
              <a:rPr lang="ru-RU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Но прежде, чем Военно-Морской Флот стал таким мощным и сильным, политические деятели, адмиралы и другие общественные люди нашей страны потратили немало сил на его создание и развитие. </a:t>
            </a:r>
          </a:p>
          <a:p>
            <a:r>
              <a:rPr lang="ru-RU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Итак, моя презентация посвящена истории военно-морского флота России, истории его создания, развития и побед.</a:t>
            </a:r>
            <a:endParaRPr lang="ru-RU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Содержимое 7" descr="i[5]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072066" y="1857364"/>
            <a:ext cx="3198517" cy="3286148"/>
          </a:xfrm>
        </p:spPr>
      </p:pic>
      <p:sp>
        <p:nvSpPr>
          <p:cNvPr id="6" name="Текст 5"/>
          <p:cNvSpPr>
            <a:spLocks noGrp="1"/>
          </p:cNvSpPr>
          <p:nvPr>
            <p:ph type="body" idx="2"/>
          </p:nvPr>
        </p:nvSpPr>
        <p:spPr>
          <a:xfrm>
            <a:off x="500034" y="1500174"/>
            <a:ext cx="4032448" cy="47133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i="1" dirty="0" smtClean="0">
                <a:solidFill>
                  <a:schemeClr val="bg1"/>
                </a:solidFill>
              </a:rPr>
              <a:t>Древнерусское государство</a:t>
            </a:r>
            <a:r>
              <a:rPr lang="ru-RU" sz="1800" i="1" dirty="0">
                <a:solidFill>
                  <a:schemeClr val="bg1"/>
                </a:solidFill>
              </a:rPr>
              <a:t> </a:t>
            </a:r>
            <a:r>
              <a:rPr lang="ru-RU" sz="1800" i="1" dirty="0" smtClean="0">
                <a:solidFill>
                  <a:schemeClr val="bg1"/>
                </a:solidFill>
              </a:rPr>
              <a:t>уже в IX веке обладало подобием военного флота, что доказывается успешным морским походом на Константинополь в 860 году. Однако флот был нерегулярным и строился, вероятно, лишь в целях набегов. Вследствие феодальной раздробленности даже нерегулярные военно-морские силы у древнерусских княжеств отсутствовали. Единственным возможным исключением была Новгородская земля</a:t>
            </a:r>
            <a:r>
              <a:rPr lang="ru-RU" sz="1800" i="1" dirty="0">
                <a:solidFill>
                  <a:schemeClr val="bg1"/>
                </a:solidFill>
              </a:rPr>
              <a:t>,</a:t>
            </a:r>
            <a:r>
              <a:rPr lang="ru-RU" sz="1800" i="1" dirty="0" smtClean="0">
                <a:solidFill>
                  <a:schemeClr val="bg1"/>
                </a:solidFill>
              </a:rPr>
              <a:t> имеющая выход к Балтийскому и Белому морям. </a:t>
            </a:r>
            <a:endParaRPr lang="ru-RU" sz="1800" i="1" dirty="0">
              <a:solidFill>
                <a:schemeClr val="bg1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3050"/>
            <a:ext cx="8435280" cy="995710"/>
          </a:xfrm>
        </p:spPr>
        <p:txBody>
          <a:bodyPr>
            <a:normAutofit/>
          </a:bodyPr>
          <a:lstStyle/>
          <a:p>
            <a:r>
              <a:rPr lang="ru-RU" sz="4400" dirty="0" smtClean="0"/>
              <a:t>С чего всё начиналось…</a:t>
            </a:r>
            <a:endParaRPr lang="ru-RU" sz="44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Содержимое 6" descr="iLO6LS91V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85852" y="1071546"/>
            <a:ext cx="2852281" cy="3786214"/>
          </a:xfrm>
        </p:spPr>
      </p:pic>
      <p:sp>
        <p:nvSpPr>
          <p:cNvPr id="6" name="Текст 5"/>
          <p:cNvSpPr>
            <a:spLocks noGrp="1"/>
          </p:cNvSpPr>
          <p:nvPr>
            <p:ph type="body" idx="2"/>
          </p:nvPr>
        </p:nvSpPr>
        <p:spPr>
          <a:xfrm>
            <a:off x="4714876" y="571480"/>
            <a:ext cx="4051172" cy="4762520"/>
          </a:xfrm>
        </p:spPr>
        <p:txBody>
          <a:bodyPr>
            <a:normAutofit lnSpcReduction="10000"/>
          </a:bodyPr>
          <a:lstStyle/>
          <a:p>
            <a:r>
              <a:rPr lang="ru-RU" sz="2400" i="1" dirty="0">
                <a:solidFill>
                  <a:schemeClr val="bg1"/>
                </a:solidFill>
              </a:rPr>
              <a:t>В</a:t>
            </a:r>
            <a:r>
              <a:rPr lang="ru-RU" sz="2400" i="1" dirty="0" smtClean="0">
                <a:solidFill>
                  <a:schemeClr val="bg1"/>
                </a:solidFill>
              </a:rPr>
              <a:t> 1570 году Иван Грозный</a:t>
            </a:r>
            <a:r>
              <a:rPr lang="ru-RU" sz="2400" i="1" dirty="0">
                <a:solidFill>
                  <a:schemeClr val="bg1"/>
                </a:solidFill>
              </a:rPr>
              <a:t> </a:t>
            </a:r>
            <a:r>
              <a:rPr lang="ru-RU" sz="2400" i="1" dirty="0" smtClean="0">
                <a:solidFill>
                  <a:schemeClr val="bg1"/>
                </a:solidFill>
              </a:rPr>
              <a:t>для охраны русского судоходства на Балтийском море создал флотилию, просуществовавшую около года. В XVI веке казаки боролись за свободный выход в Чёрное море, используя флот для борьбы с турками</a:t>
            </a:r>
            <a:r>
              <a:rPr lang="ru-RU" i="1" dirty="0" smtClean="0">
                <a:solidFill>
                  <a:schemeClr val="bg1"/>
                </a:solidFill>
              </a:rPr>
              <a:t>.</a:t>
            </a:r>
            <a:endParaRPr lang="ru-RU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idx="2"/>
          </p:nvPr>
        </p:nvSpPr>
        <p:spPr>
          <a:xfrm>
            <a:off x="1142976" y="714356"/>
            <a:ext cx="7286676" cy="4643470"/>
          </a:xfrm>
        </p:spPr>
        <p:txBody>
          <a:bodyPr>
            <a:noAutofit/>
          </a:bodyPr>
          <a:lstStyle/>
          <a:p>
            <a:r>
              <a:rPr lang="ru-RU" sz="2400" i="1" dirty="0" smtClean="0">
                <a:solidFill>
                  <a:schemeClr val="bg1"/>
                </a:solidFill>
              </a:rPr>
              <a:t>В середине XVII века на Белом море была создана лоцманская служба. В 1636 году было построено первое трехмачтовое судно по западному образцу — </a:t>
            </a:r>
            <a:r>
              <a:rPr lang="ru-RU" sz="2400" b="1" i="1" dirty="0" smtClean="0">
                <a:solidFill>
                  <a:schemeClr val="bg1"/>
                </a:solidFill>
              </a:rPr>
              <a:t>Фредерик </a:t>
            </a:r>
            <a:r>
              <a:rPr lang="ru-RU" sz="2400" i="1" dirty="0" smtClean="0">
                <a:solidFill>
                  <a:schemeClr val="bg1"/>
                </a:solidFill>
              </a:rPr>
              <a:t>(затонул в этом же году). </a:t>
            </a:r>
          </a:p>
          <a:p>
            <a:r>
              <a:rPr lang="ru-RU" sz="2400" i="1" dirty="0" smtClean="0">
                <a:solidFill>
                  <a:schemeClr val="bg1"/>
                </a:solidFill>
              </a:rPr>
              <a:t>Первый русский корабль западноевропейского типа — фрегат Орёл — был построен в 1667 году (Фредерик был построен в России, но принадлежал </a:t>
            </a:r>
            <a:r>
              <a:rPr lang="ru-RU" sz="2400" i="1" dirty="0" err="1" smtClean="0">
                <a:solidFill>
                  <a:schemeClr val="bg1"/>
                </a:solidFill>
              </a:rPr>
              <a:t>Гольштейну</a:t>
            </a:r>
            <a:r>
              <a:rPr lang="ru-RU" sz="2400" i="1" dirty="0" smtClean="0">
                <a:solidFill>
                  <a:schemeClr val="bg1"/>
                </a:solidFill>
              </a:rPr>
              <a:t>). В 1669 году капитаном «Орла» был создан первый краткий военно-морской устав. </a:t>
            </a:r>
            <a:endParaRPr lang="ru-RU" sz="24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idx="2"/>
          </p:nvPr>
        </p:nvSpPr>
        <p:spPr>
          <a:xfrm>
            <a:off x="1142976" y="714356"/>
            <a:ext cx="7286676" cy="4643470"/>
          </a:xfrm>
        </p:spPr>
        <p:txBody>
          <a:bodyPr>
            <a:noAutofit/>
          </a:bodyPr>
          <a:lstStyle/>
          <a:p>
            <a:endParaRPr lang="ru-RU" sz="2400" i="1" dirty="0" smtClean="0">
              <a:solidFill>
                <a:schemeClr val="bg1"/>
              </a:solidFill>
            </a:endParaRPr>
          </a:p>
        </p:txBody>
      </p:sp>
      <p:pic>
        <p:nvPicPr>
          <p:cNvPr id="3" name="Рисунок 2" descr="frederi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776" y="692696"/>
            <a:ext cx="7276648" cy="46805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79912" y="5589240"/>
            <a:ext cx="2559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smtClean="0">
                <a:solidFill>
                  <a:srgbClr val="FF0000"/>
                </a:solidFill>
              </a:rPr>
              <a:t>Фредерик (1636г)</a:t>
            </a:r>
            <a:endParaRPr lang="ru-RU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oro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764704"/>
            <a:ext cx="6768752" cy="5059442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Содержимое 6" descr="35413[2]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42910" y="857232"/>
            <a:ext cx="4231239" cy="4286279"/>
          </a:xfrm>
        </p:spPr>
      </p:pic>
      <p:sp>
        <p:nvSpPr>
          <p:cNvPr id="6" name="Текст 5"/>
          <p:cNvSpPr>
            <a:spLocks noGrp="1"/>
          </p:cNvSpPr>
          <p:nvPr>
            <p:ph type="body" idx="2"/>
          </p:nvPr>
        </p:nvSpPr>
        <p:spPr>
          <a:xfrm>
            <a:off x="5143504" y="428604"/>
            <a:ext cx="3622544" cy="5857916"/>
          </a:xfrm>
        </p:spPr>
        <p:txBody>
          <a:bodyPr>
            <a:noAutofit/>
          </a:bodyPr>
          <a:lstStyle/>
          <a:p>
            <a:endParaRPr lang="ru-RU" sz="1800" dirty="0" smtClean="0"/>
          </a:p>
          <a:p>
            <a:pPr>
              <a:lnSpc>
                <a:spcPct val="100000"/>
              </a:lnSpc>
            </a:pPr>
            <a:r>
              <a:rPr lang="ru-RU" sz="1800" i="1" dirty="0" smtClean="0">
                <a:solidFill>
                  <a:schemeClr val="bg1"/>
                </a:solidFill>
              </a:rPr>
              <a:t>Создание регулярного российского флота было связано с именем Петра I. В 1688 году он обнаружил ботик, подаренный его отцу — царю </a:t>
            </a:r>
            <a:r>
              <a:rPr lang="ru-RU" sz="1800" i="1" smtClean="0">
                <a:solidFill>
                  <a:schemeClr val="bg1"/>
                </a:solidFill>
              </a:rPr>
              <a:t>Алексею </a:t>
            </a:r>
            <a:r>
              <a:rPr lang="ru-RU" sz="1800" i="1" smtClean="0">
                <a:solidFill>
                  <a:schemeClr val="bg1"/>
                </a:solidFill>
              </a:rPr>
              <a:t>Михайловичу</a:t>
            </a:r>
            <a:r>
              <a:rPr lang="en-US" sz="1800" i="1" smtClean="0">
                <a:solidFill>
                  <a:schemeClr val="bg1"/>
                </a:solidFill>
              </a:rPr>
              <a:t>(</a:t>
            </a:r>
            <a:r>
              <a:rPr lang="ru-RU" sz="1800" i="1" smtClean="0">
                <a:solidFill>
                  <a:schemeClr val="bg1"/>
                </a:solidFill>
              </a:rPr>
              <a:t>сам ботик был из Англии). </a:t>
            </a:r>
            <a:r>
              <a:rPr lang="ru-RU" sz="1800" i="1" dirty="0" smtClean="0">
                <a:solidFill>
                  <a:schemeClr val="bg1"/>
                </a:solidFill>
              </a:rPr>
              <a:t>После ремонта и оснастки ботика Пётр испытал его, а после в Переславле-Залесском, на </a:t>
            </a:r>
            <a:r>
              <a:rPr lang="ru-RU" sz="1800" i="1" dirty="0" err="1" smtClean="0">
                <a:solidFill>
                  <a:schemeClr val="bg1"/>
                </a:solidFill>
              </a:rPr>
              <a:t>Плещеевом</a:t>
            </a:r>
            <a:r>
              <a:rPr lang="ru-RU" sz="1800" i="1" dirty="0" smtClean="0">
                <a:solidFill>
                  <a:schemeClr val="bg1"/>
                </a:solidFill>
              </a:rPr>
              <a:t> озере заложил первую верфь для строительства судов. «Потешный» флот, созданный Петром в 1688—1693 гг., был предтечей Российского регулярного флота.</a:t>
            </a:r>
            <a:endParaRPr lang="ru-RU" sz="18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0Dobrovolskiy_ZdesBudGorCVM[1]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785918" y="2571744"/>
            <a:ext cx="6248400" cy="3807447"/>
          </a:xfrm>
        </p:spPr>
      </p:pic>
      <p:sp>
        <p:nvSpPr>
          <p:cNvPr id="4" name="Текст 3"/>
          <p:cNvSpPr>
            <a:spLocks noGrp="1"/>
          </p:cNvSpPr>
          <p:nvPr>
            <p:ph type="body" idx="2"/>
          </p:nvPr>
        </p:nvSpPr>
        <p:spPr>
          <a:xfrm>
            <a:off x="714348" y="357166"/>
            <a:ext cx="8001056" cy="2143140"/>
          </a:xfrm>
        </p:spPr>
        <p:txBody>
          <a:bodyPr>
            <a:normAutofit lnSpcReduction="10000"/>
          </a:bodyPr>
          <a:lstStyle/>
          <a:p>
            <a:r>
              <a:rPr lang="ru-RU" i="1" dirty="0" smtClean="0">
                <a:solidFill>
                  <a:schemeClr val="bg1"/>
                </a:solidFill>
              </a:rPr>
              <a:t>Интерес Петра I к единственному в то время русскому морскому порту — Архангельску — возник одновременно с замыслом о строительстве флота. Свыше двух месяцев царь провёл в Архангельске, познакомился с корабельным делом и отдал распоряжение о строительстве на острове </a:t>
            </a:r>
            <a:r>
              <a:rPr lang="ru-RU" i="1" dirty="0" err="1" smtClean="0">
                <a:solidFill>
                  <a:schemeClr val="bg1"/>
                </a:solidFill>
              </a:rPr>
              <a:t>Соломбала</a:t>
            </a:r>
            <a:r>
              <a:rPr lang="ru-RU" i="1" dirty="0" smtClean="0">
                <a:solidFill>
                  <a:schemeClr val="bg1"/>
                </a:solidFill>
              </a:rPr>
              <a:t> первой в России государственной судостроительной верфи. С середины XVII века верфь стала именоваться Архангельским адмиралтейством. Позже Пётр I собственноручно заложил здесь торговый морской корабль «Св. Павел».</a:t>
            </a:r>
            <a:endParaRPr lang="ru-RU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C0C0C0"/>
      </a:dk1>
      <a:lt1>
        <a:sysClr val="window" lastClr="2D2D2D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Бумажная">
  <a:themeElements>
    <a:clrScheme name="Бумажная">
      <a:dk1>
        <a:sysClr val="windowText" lastClr="C0C0C0"/>
      </a:dk1>
      <a:lt1>
        <a:sysClr val="window" lastClr="2D2D2D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713</Words>
  <Application>Microsoft Office PowerPoint</Application>
  <PresentationFormat>Экран (4:3)</PresentationFormat>
  <Paragraphs>28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18" baseType="lpstr">
      <vt:lpstr>Тема Office</vt:lpstr>
      <vt:lpstr>Бумажная</vt:lpstr>
      <vt:lpstr>История Военно-Морского Флота Российской Федерации.</vt:lpstr>
      <vt:lpstr>Слайд 2</vt:lpstr>
      <vt:lpstr>С чего всё начиналось…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Небывалые масштабы парусное судостроение приобрело в период царствования Николая I. Было построено 22 линейных корабля, 20 фрегатов, 12 бригов, создано Севастопольское и значительно расширено Николаевское адмиралтейства, второе дыхание обрели и другие верфи. Но над морскими просторами, знававшими прежде лишь белизну парусов и смолистую позолоту деревянных палуб величественных парусников, уже неслись клубы дыма из труб первых пароходов-фрегатов. </vt:lpstr>
      <vt:lpstr>Небывалые масштабы парусное судостроение приобрело в период царствования Николая I. Было построено 22 линейных корабля, 20 фрегатов, 12 бригов, создано Севастопольское и значительно расширено Николаевское адмиралтейства, второе дыхание обрели и другие верфи. Но над морскими просторами, знававшими прежде лишь белизну парусов и смолистую позолоту деревянных палуб величественных парусников, уже неслись клубы дыма из труб первых пароходов-фрегатов. </vt:lpstr>
      <vt:lpstr>     Вот такой долгий и тернистый путь прошёл Российский военно-морской флот, прежде чем стать таким мощным, таким сильным, каким он является в настоящее время.  Слава Российскому Военно-Морскому флоту!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Военно-Морского Флота Российской Федерации.</dc:title>
  <dc:creator>Мурат Карагишиев</dc:creator>
  <cp:lastModifiedBy>Мурат Карагишиев</cp:lastModifiedBy>
  <cp:revision>3</cp:revision>
  <dcterms:created xsi:type="dcterms:W3CDTF">2017-05-13T02:42:58Z</dcterms:created>
  <dcterms:modified xsi:type="dcterms:W3CDTF">2017-05-13T03:00:17Z</dcterms:modified>
</cp:coreProperties>
</file>