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48" r:id="rId2"/>
  </p:sldMasterIdLst>
  <p:notesMasterIdLst>
    <p:notesMasterId r:id="rId18"/>
  </p:notesMasterIdLst>
  <p:sldIdLst>
    <p:sldId id="256" r:id="rId3"/>
    <p:sldId id="257" r:id="rId4"/>
    <p:sldId id="273" r:id="rId5"/>
    <p:sldId id="270" r:id="rId6"/>
    <p:sldId id="258" r:id="rId7"/>
    <p:sldId id="259" r:id="rId8"/>
    <p:sldId id="262" r:id="rId9"/>
    <p:sldId id="266" r:id="rId10"/>
    <p:sldId id="265" r:id="rId11"/>
    <p:sldId id="271" r:id="rId12"/>
    <p:sldId id="267" r:id="rId13"/>
    <p:sldId id="268" r:id="rId14"/>
    <p:sldId id="261" r:id="rId15"/>
    <p:sldId id="269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2022" autoAdjust="0"/>
  </p:normalViewPr>
  <p:slideViewPr>
    <p:cSldViewPr snapToGrid="0">
      <p:cViewPr varScale="1">
        <p:scale>
          <a:sx n="71" d="100"/>
          <a:sy n="71" d="100"/>
        </p:scale>
        <p:origin x="10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E2259-5E1E-4FEC-B6D5-276EF476C4DB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4EA22-4C6A-49F1-A837-3FA8B11D6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2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Welcome to the presentation of the subscale algorithm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29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Retrieve </a:t>
            </a:r>
            <a:r>
              <a:rPr lang="en-US" noProof="0"/>
              <a:t>all „density </a:t>
            </a:r>
            <a:r>
              <a:rPr lang="en-US" noProof="0" dirty="0"/>
              <a:t>reachable“ points to Core Point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2 Points of interest.</a:t>
            </a:r>
          </a:p>
          <a:p>
            <a:r>
              <a:rPr lang="en-US" noProof="0" dirty="0"/>
              <a:t>Cores: </a:t>
            </a:r>
            <a:r>
              <a:rPr lang="en-US" noProof="0" dirty="0" err="1"/>
              <a:t>levereage</a:t>
            </a:r>
            <a:r>
              <a:rPr lang="en-US" noProof="0" dirty="0"/>
              <a:t> multicores for </a:t>
            </a:r>
            <a:r>
              <a:rPr lang="en-US" noProof="0" dirty="0" err="1"/>
              <a:t>prallel</a:t>
            </a:r>
            <a:r>
              <a:rPr lang="en-US" noProof="0" dirty="0"/>
              <a:t> processing</a:t>
            </a:r>
          </a:p>
          <a:p>
            <a:endParaRPr lang="en-US" noProof="0" dirty="0"/>
          </a:p>
          <a:p>
            <a:r>
              <a:rPr lang="en-US" noProof="0" dirty="0"/>
              <a:t>Parallelization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24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Tides turn when Dimensions are raised.</a:t>
            </a:r>
          </a:p>
          <a:p>
            <a:endParaRPr lang="en-US" noProof="0" dirty="0"/>
          </a:p>
          <a:p>
            <a:r>
              <a:rPr lang="en-US" noProof="0" dirty="0"/>
              <a:t>5: </a:t>
            </a:r>
          </a:p>
          <a:p>
            <a:r>
              <a:rPr lang="en-US" noProof="0" dirty="0"/>
              <a:t>upper pic - number of dimensions: 20</a:t>
            </a:r>
          </a:p>
          <a:p>
            <a:r>
              <a:rPr lang="en-US" noProof="0" dirty="0"/>
              <a:t>Size of dataset: 1000</a:t>
            </a:r>
          </a:p>
          <a:p>
            <a:endParaRPr lang="en-US" noProof="0" dirty="0"/>
          </a:p>
          <a:p>
            <a:r>
              <a:rPr lang="en-US" noProof="0" dirty="0"/>
              <a:t>4: upper pic - number of dimensions: 20</a:t>
            </a:r>
          </a:p>
          <a:p>
            <a:r>
              <a:rPr lang="en-US" noProof="0" dirty="0"/>
              <a:t>Lower pic – size of dataset: ca. 1600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4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Python is top dog</a:t>
            </a:r>
          </a:p>
          <a:p>
            <a:r>
              <a:rPr lang="en-US" noProof="0" dirty="0"/>
              <a:t>C, C++ still popular</a:t>
            </a:r>
          </a:p>
          <a:p>
            <a:r>
              <a:rPr lang="en-US" noProof="0" dirty="0"/>
              <a:t>easier exploitation of performance with python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Determine number of species from a multivariate dataset of flower exemplars</a:t>
            </a:r>
          </a:p>
          <a:p>
            <a:r>
              <a:rPr lang="en-US" noProof="0" dirty="0"/>
              <a:t>by examining the attributes of petals and sepals</a:t>
            </a:r>
          </a:p>
          <a:p>
            <a:r>
              <a:rPr lang="en-US" noProof="0" dirty="0"/>
              <a:t>No prior knowledge of the underlying data distribution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6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Determine number of species from a multivariate dataset of flower exemplars</a:t>
            </a:r>
          </a:p>
          <a:p>
            <a:r>
              <a:rPr lang="en-US" noProof="0" dirty="0"/>
              <a:t>by examining the attributes of petals and sepals</a:t>
            </a:r>
          </a:p>
          <a:p>
            <a:r>
              <a:rPr lang="en-US" noProof="0" dirty="0"/>
              <a:t>No prior knowledge of the underlying data distribution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28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Traditional </a:t>
            </a:r>
            <a:r>
              <a:rPr lang="en-US" noProof="0" dirty="0" err="1"/>
              <a:t>Clust</a:t>
            </a:r>
            <a:r>
              <a:rPr lang="en-US" noProof="0" dirty="0"/>
              <a:t>. Alg.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Attempt to partition a DS in predefined number of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Full dimensional space is clustered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Not able to find all Hidden Clusters (esp. in High Dim.)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Have less parallel structures and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Data dependance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56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Spheres depicted in a 3dim Space</a:t>
            </a:r>
          </a:p>
          <a:p>
            <a:r>
              <a:rPr lang="en-US" noProof="0" dirty="0"/>
              <a:t>Size of Spheres correspond to Pos. on z – axis.</a:t>
            </a:r>
          </a:p>
          <a:p>
            <a:r>
              <a:rPr lang="en-US" noProof="0" dirty="0"/>
              <a:t>The bigger the sphere the higher the z-axis value is.</a:t>
            </a:r>
          </a:p>
          <a:p>
            <a:r>
              <a:rPr lang="en-US" noProof="0" dirty="0"/>
              <a:t>Bec. of the high </a:t>
            </a:r>
            <a:r>
              <a:rPr lang="en-US" noProof="0" dirty="0" err="1"/>
              <a:t>dimen</a:t>
            </a:r>
            <a:r>
              <a:rPr lang="en-US" noProof="0" dirty="0"/>
              <a:t>. nature of this representation it is hard to recognize, which Spheres belong to together and which not.</a:t>
            </a:r>
          </a:p>
          <a:p>
            <a:r>
              <a:rPr lang="en-US" noProof="0" dirty="0"/>
              <a:t>This is because the space grows much more than the contained data.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Relative contrast between dense and not dense Spheres is reduced.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As consequence, Spheres appear equidistant from each other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 order to obtain a clearer view, we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Observe the </a:t>
            </a:r>
            <a:r>
              <a:rPr lang="en-US" noProof="0" dirty="0" err="1"/>
              <a:t>spehres</a:t>
            </a:r>
            <a:r>
              <a:rPr lang="en-US" noProof="0" dirty="0"/>
              <a:t> in a lower dimensional space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Fold points from higher dimensions to lower </a:t>
            </a:r>
          </a:p>
          <a:p>
            <a:pPr marL="0" indent="0">
              <a:buNone/>
            </a:pPr>
            <a:r>
              <a:rPr lang="en-US" noProof="0" dirty="0"/>
              <a:t>Skip the z-axis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The Spheres become more clustered to each other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Again skip y-axis now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This is a representation where </a:t>
            </a:r>
            <a:r>
              <a:rPr lang="en-US" noProof="0" dirty="0" err="1"/>
              <a:t>clustred</a:t>
            </a:r>
            <a:r>
              <a:rPr lang="en-US" noProof="0" dirty="0"/>
              <a:t> Spheres are becoming </a:t>
            </a:r>
            <a:r>
              <a:rPr lang="en-US" noProof="0" dirty="0" err="1"/>
              <a:t>recognizeable</a:t>
            </a:r>
            <a:r>
              <a:rPr lang="en-US" noProof="0" dirty="0"/>
              <a:t> as such at best.</a:t>
            </a:r>
          </a:p>
          <a:p>
            <a:pPr marL="0" indent="0">
              <a:buNone/>
            </a:pPr>
            <a:endParaRPr lang="en-US" noProof="0" dirty="0"/>
          </a:p>
          <a:p>
            <a:pPr marL="228600" indent="-228600">
              <a:buAutoNum type="arabicPeriod"/>
            </a:pPr>
            <a:r>
              <a:rPr lang="en-US" noProof="0" dirty="0"/>
              <a:t>Problem:</a:t>
            </a:r>
          </a:p>
          <a:p>
            <a:r>
              <a:rPr lang="en-US" noProof="0" dirty="0"/>
              <a:t>Euclidean = Airline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a density between points becomes </a:t>
            </a:r>
            <a:r>
              <a:rPr lang="en-US" noProof="0" dirty="0" err="1">
                <a:sym typeface="Wingdings" panose="05000000000000000000" pitchFamily="2" charset="2"/>
              </a:rPr>
              <a:t>preceptible</a:t>
            </a:r>
            <a:r>
              <a:rPr lang="en-US" noProof="0" dirty="0">
                <a:sym typeface="Wingdings" panose="05000000000000000000" pitchFamily="2" charset="2"/>
              </a:rPr>
              <a:t> 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points become clinched to each other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5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2nd Problem:</a:t>
            </a:r>
          </a:p>
          <a:p>
            <a:r>
              <a:rPr lang="en-US" noProof="0" dirty="0"/>
              <a:t>Cluster are only in subsets of all dimensions present.</a:t>
            </a:r>
          </a:p>
          <a:p>
            <a:r>
              <a:rPr lang="en-US" noProof="0" dirty="0"/>
              <a:t>Point values are for conception, not based on measurement.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/>
              <a:t> Figures will not look exactly the same in reality.</a:t>
            </a:r>
          </a:p>
          <a:p>
            <a:r>
              <a:rPr lang="en-US" noProof="0" dirty="0"/>
              <a:t>C_{1}^{x, y} is the maximal subspace cluster for P_0, P_1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 Still, s</a:t>
            </a:r>
            <a:r>
              <a:rPr lang="en-US" noProof="0" dirty="0"/>
              <a:t>earch for trivial clusters, combine them later!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60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noProof="0" dirty="0"/>
                  <a:t>Performance points:</a:t>
                </a:r>
              </a:p>
              <a:p>
                <a:pPr marL="685800" lvl="1" indent="-228600">
                  <a:buAutoNum type="arabicPeriod"/>
                </a:pPr>
                <a:r>
                  <a:rPr lang="en-US" noProof="0" dirty="0"/>
                  <a:t>Only 1 CS at a time / no excessive DB scans</a:t>
                </a:r>
              </a:p>
              <a:p>
                <a:pPr marL="685800" lvl="1" indent="-228600">
                  <a:buAutoNum type="arabicPeriod"/>
                </a:pPr>
                <a:r>
                  <a:rPr lang="en-US" noProof="0" dirty="0"/>
                  <a:t>Remember last element as index from previous CS: CS_1! =&gt; CS_2 is redundant</a:t>
                </a:r>
              </a:p>
              <a:p>
                <a:pPr marL="685800" lvl="1" indent="-228600">
                  <a:buAutoNum type="arabicPeriod"/>
                </a:pPr>
                <a:r>
                  <a:rPr lang="en-US" noProof="0" dirty="0"/>
                  <a:t>Use last element as pivot</a:t>
                </a:r>
              </a:p>
              <a:p>
                <a:pPr marL="685800" lvl="1" indent="-228600">
                  <a:buAutoNum type="arabicPeriod"/>
                </a:pPr>
                <a:r>
                  <a:rPr lang="en-US" noProof="0" dirty="0"/>
                  <a:t>Skip all 4-element sized DUs in CS_31 -&gt; were calc in CS1</a:t>
                </a:r>
              </a:p>
              <a:p>
                <a:r>
                  <a:rPr lang="en-US" noProof="0" dirty="0"/>
                  <a:t>	Use only k </a:t>
                </a:r>
                <a14:m>
                  <m:oMath xmlns:m="http://schemas.openxmlformats.org/officeDocument/2006/math">
                    <m:r>
                      <a:rPr lang="en-US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noProof="0" dirty="0"/>
                  <a:t> tau (3) points for CS_31</a:t>
                </a:r>
              </a:p>
              <a:p>
                <a:r>
                  <a:rPr lang="en-US" noProof="0" dirty="0"/>
                  <a:t>	Use max(tau, </a:t>
                </a:r>
                <a:r>
                  <a:rPr lang="en-US" noProof="0" dirty="0" err="1"/>
                  <a:t>len</a:t>
                </a:r>
                <a:r>
                  <a:rPr lang="en-US" noProof="0" dirty="0"/>
                  <a:t>(CS_32)) for k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de-DE" dirty="0"/>
                  <a:t>Performance </a:t>
                </a:r>
                <a:r>
                  <a:rPr lang="de-DE" dirty="0" err="1"/>
                  <a:t>points</a:t>
                </a:r>
                <a:r>
                  <a:rPr lang="de-DE" dirty="0"/>
                  <a:t>:</a:t>
                </a:r>
              </a:p>
              <a:p>
                <a:pPr marL="685800" lvl="1" indent="-228600">
                  <a:buAutoNum type="arabicPeriod"/>
                </a:pPr>
                <a:r>
                  <a:rPr lang="de-DE" dirty="0" err="1"/>
                  <a:t>Only</a:t>
                </a:r>
                <a:r>
                  <a:rPr lang="de-DE" dirty="0"/>
                  <a:t> 1 CS at a time /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excessive</a:t>
                </a:r>
                <a:r>
                  <a:rPr lang="de-DE" dirty="0"/>
                  <a:t> DB </a:t>
                </a:r>
                <a:r>
                  <a:rPr lang="de-DE" dirty="0" err="1"/>
                  <a:t>scans</a:t>
                </a:r>
                <a:endParaRPr lang="de-DE" dirty="0"/>
              </a:p>
              <a:p>
                <a:pPr marL="685800" lvl="1" indent="-228600">
                  <a:buAutoNum type="arabicPeriod"/>
                </a:pPr>
                <a:r>
                  <a:rPr lang="de-DE" dirty="0" err="1"/>
                  <a:t>Remember</a:t>
                </a:r>
                <a:r>
                  <a:rPr lang="de-DE" dirty="0"/>
                  <a:t> last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index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previous</a:t>
                </a:r>
                <a:r>
                  <a:rPr lang="de-DE" dirty="0"/>
                  <a:t> CS: CS_1! =&gt; CS_2 </a:t>
                </a:r>
                <a:r>
                  <a:rPr lang="de-DE" dirty="0" err="1"/>
                  <a:t>is</a:t>
                </a:r>
                <a:r>
                  <a:rPr lang="de-DE" dirty="0"/>
                  <a:t> redundant</a:t>
                </a:r>
              </a:p>
              <a:p>
                <a:pPr marL="685800" lvl="1" indent="-228600">
                  <a:buAutoNum type="arabicPeriod"/>
                </a:pPr>
                <a:r>
                  <a:rPr lang="de-DE" dirty="0"/>
                  <a:t>Use last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pivot</a:t>
                </a:r>
                <a:endParaRPr lang="de-DE" dirty="0"/>
              </a:p>
              <a:p>
                <a:pPr marL="685800" lvl="1" indent="-228600">
                  <a:buAutoNum type="arabicPeriod"/>
                </a:pPr>
                <a:r>
                  <a:rPr lang="de-DE" dirty="0"/>
                  <a:t>Skip all 4-element </a:t>
                </a:r>
                <a:r>
                  <a:rPr lang="de-DE" dirty="0" err="1"/>
                  <a:t>sized</a:t>
                </a:r>
                <a:r>
                  <a:rPr lang="de-DE" dirty="0"/>
                  <a:t> DUs in CS_31 -&gt;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calc</a:t>
                </a:r>
                <a:r>
                  <a:rPr lang="de-DE" dirty="0"/>
                  <a:t> in CS1</a:t>
                </a:r>
              </a:p>
              <a:p>
                <a:r>
                  <a:rPr lang="de-DE" dirty="0"/>
                  <a:t>	Use </a:t>
                </a:r>
                <a:r>
                  <a:rPr lang="de-DE" dirty="0" err="1"/>
                  <a:t>only</a:t>
                </a:r>
                <a:r>
                  <a:rPr lang="de-DE" dirty="0"/>
                  <a:t> k 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de-DE" dirty="0"/>
                  <a:t> tau (3)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CS_31</a:t>
                </a:r>
              </a:p>
              <a:p>
                <a:r>
                  <a:rPr lang="de-DE" dirty="0"/>
                  <a:t>	Use </a:t>
                </a:r>
                <a:r>
                  <a:rPr lang="de-DE" dirty="0" err="1"/>
                  <a:t>max</a:t>
                </a:r>
                <a:r>
                  <a:rPr lang="de-DE" dirty="0"/>
                  <a:t>(tau, </a:t>
                </a:r>
                <a:r>
                  <a:rPr lang="de-DE" dirty="0" err="1"/>
                  <a:t>len</a:t>
                </a:r>
                <a:r>
                  <a:rPr lang="de-DE" dirty="0"/>
                  <a:t>(CS_32)) </a:t>
                </a:r>
                <a:r>
                  <a:rPr lang="de-DE" dirty="0" err="1"/>
                  <a:t>for</a:t>
                </a:r>
                <a:r>
                  <a:rPr lang="de-DE" dirty="0"/>
                  <a:t> k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4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Sequential calculation is a disadvantage</a:t>
            </a:r>
          </a:p>
          <a:p>
            <a:r>
              <a:rPr lang="en-US" noProof="0" dirty="0"/>
              <a:t>Bin(6, 3) = 20</a:t>
            </a:r>
          </a:p>
          <a:p>
            <a:r>
              <a:rPr lang="en-US" noProof="0" dirty="0"/>
              <a:t>Utilize the fact that</a:t>
            </a:r>
          </a:p>
          <a:p>
            <a:r>
              <a:rPr lang="en-US" noProof="0" dirty="0"/>
              <a:t>Any nat. Num. can be represented as a unique sum of k decreasing binomial coefficients</a:t>
            </a:r>
          </a:p>
          <a:p>
            <a:endParaRPr lang="en-US" noProof="0" dirty="0"/>
          </a:p>
          <a:p>
            <a:r>
              <a:rPr lang="en-US" noProof="0" dirty="0"/>
              <a:t>Pascal: with naive calculation faculty can become not computable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92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Datastructure</a:t>
            </a:r>
            <a:r>
              <a:rPr lang="en-US" noProof="0" dirty="0"/>
              <a:t> for Signatures: Combine Dimensions with same DUs</a:t>
            </a:r>
          </a:p>
          <a:p>
            <a:r>
              <a:rPr lang="en-US" noProof="0" dirty="0" err="1"/>
              <a:t>Datastructure</a:t>
            </a:r>
            <a:r>
              <a:rPr lang="en-US" noProof="0" dirty="0"/>
              <a:t> for Subspaces: Combine Points from different DUs of same Subspace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4EA22-4C6A-49F1-A837-3FA8B11D611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1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DBF8C-BAC1-4A5F-9243-2F5DEC1B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FCD7BD-9666-4A4A-92B4-221A8228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B7137-CBC1-497E-A9C0-E733644C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50498-6CF0-47F7-9327-FF115DC1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8BB5-1015-4452-AE72-F405D87D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14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BEC3C-078E-4B7E-BE9F-8081F629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E1BC9C-BBD9-4C07-A1DB-B6F9F4D8C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8F4ED-0FA1-459D-B000-CE2382C5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559A4-C1F5-4FCD-AF8C-6EE4FF2A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7D8D3-9FCA-418F-9A96-75A458F4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03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946298-7383-482E-ACE7-344E90CD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4F5E6C-E92C-4AE6-A2E1-76037338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A3164-44F7-4BC6-8C23-4DFCB7D8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5B8487-EF20-4BA2-9397-C2B74DCA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FF528-C2B6-4F1B-9392-F6B68D7C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EFB13-866C-43DC-A7B4-E6C493855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8BD2A-4C29-4BFE-AB28-7F4F0BBB6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E9D40-8D18-4505-8AB1-F412F04B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ED147-018B-433C-ABBD-AF593FB6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6FA32-0751-4DFA-9355-8C6E595E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2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D0D98-B01A-42E9-8F55-10A825B8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1D704-9F24-4411-9B8E-40CD2320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8CC5F-067E-4F53-A0CD-590F9547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EE04-27DC-48C6-BF71-DBF21667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ACF158-0C28-4EED-858E-741A1B7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5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3901F-83C2-42FC-976A-7F80E4D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47094-9918-4BD9-A1C9-50BFA342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0EAEC-FA27-4FF7-BF44-98EF7617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F31CF-8EDF-451A-A2D9-96F62F2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63A2E-25C6-4E31-83C5-9A0BAFD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91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1B354-56F0-4A32-887A-28D7CF4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E6BA3-57DD-4649-A8A2-4D55C481D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D8C937-E337-4916-9996-29A5500B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109C4-D440-47F6-AB0A-D6AB2F54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665CB-7A94-40F9-A262-497CF546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E4293-E135-4BEA-ABD0-F12B20D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4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02BAC-1227-4208-84A5-B839151F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121C7D-CE6E-40A4-A695-34A73BBF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3F4C99-D4DA-41A4-98D4-C798F563E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6FF3C2-BB58-48D7-BBA9-347447BD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671EAC-B88B-453F-A45E-8D71F9A71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2782E9-8D90-49E6-B041-2005AA0E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3C234-A856-4FB9-9239-A014B3E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C0B8BC-53BD-40A0-9536-9F793B3E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8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2EF7-8782-452A-98E8-33F6549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F8F970-31D5-4D09-B804-78161D63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CD052-341E-447D-A5D5-E4ADA2EB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F54D37-BCC6-46DC-9FC6-B416DEEF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523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55097-E4A9-45A6-91AA-524B7D2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1FE38-F9E5-414C-AF6D-D6EEC0E2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5447D6-DDAA-4AC7-A13F-2240FEF1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59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7D30A-2337-4179-9738-BAD612DF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61421-CB95-4707-AC81-317E540A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791CB-1D7F-4080-AA44-85433470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4C5D-F8AD-4C13-A30C-9D953CAE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9C99B-48D7-4EF2-B8DA-0AB3BB90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E31A6-E17B-42E5-ADBE-A30F5622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9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51D3D-45ED-489F-992F-B326D875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FC9BA-A954-4C19-BFAE-4D6920E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26907-8285-4918-946F-8CAFB345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85D12-B78A-4328-B14B-6420C4C2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C4CBC5-92CB-49D9-AD79-689DEE60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2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D03A6-E676-48EB-B120-C1E158BF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BC683A-877D-4D7F-82B6-FDED8397B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2E691-B8A4-4DC0-8759-947337B49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7B6DA7-14A2-4E6D-AB55-9FC842A7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688DFC-3CB6-498B-97D3-9A2A551B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48AFBD-AF68-4EBA-9184-7CFDA420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42B15-B4F1-4916-8884-51697B4D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7C4CCD-A2C9-46A7-A2C0-CDB74606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BC851-5EDE-4245-9C6D-473A47AC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316FC-A7BF-420A-B41A-48F742C5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54081-37A7-42E9-815D-AABB50D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70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1ACFD4-C3D6-4547-B0A7-53B9A1F22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53E3-BCEB-45A1-A38E-9423925D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81034-3E9B-4B3E-9CCA-362CB75D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B97C6-D60C-4E4A-A306-887BA684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DEB8F-2062-4802-AD75-6B3D647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9D216-5F00-4476-A875-CCEEBC07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9D74F-9820-48A6-BA95-62FE0D00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A871D-36DA-4D46-A73E-1E6D0B0B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9FFEB-30EA-452D-A050-2A6D91E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29F56-FE1D-4ACA-BD12-EE069B21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45802-8304-483C-BFA1-8CB717AA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35083-E4F3-4B3B-864E-1A8E3616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9E781B-75A0-4643-9D85-7BE5F11E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E4020-5CCF-49D8-9598-ADD15586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1F027D-4A9C-4770-BDF7-1E08E57B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24A96E-932C-4869-A7A0-B01C64D4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8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8E50-1BF3-409B-BE36-57FD3BB7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B85A1-9F45-4FFC-9300-E051D02D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82147E-2D9B-4D6F-8FEF-2A6A17B0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34CD3F-1AD8-46E7-8D64-BE345C75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B5CCC7-E5BC-4070-B859-BA156086E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13AD6-BEA3-44EA-BCD0-2B76FB2E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16EFAE-18C6-459E-A06B-6EF1E32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57231A-77E8-4285-9786-2F874FF1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43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D36F8-32A9-4219-AE06-A3065B4D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F53923-8064-49BF-B50B-C0FE0036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5E313-ABA6-4560-B22F-91D6C2C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6A4FC1-CED0-4628-B18D-E0B54D11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0B877-F31D-410C-A268-A4D4718C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519145-721B-42E6-8D79-0D5EE7B7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C0A665-571B-4AB9-9152-04979958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39C7F-070B-4FB0-A7A3-B1C6740E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B782D-F795-4065-A73A-0976C422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281B97-06DE-47A0-9F50-3680EF44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EDD3F8-1323-48A7-B738-784A9739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526BAA-0A9D-42F2-BC5B-6DB9FD0D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F0B5D-9B8F-4359-8C18-B75D402D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B0868-6F61-40F3-BDDA-1E9E6AC8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E84708-7A0B-4887-BFC6-47639E647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A4647E-BCE7-4563-86B8-4E9C60ECF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AC4F7-75CB-490A-9182-3C3574E9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6EE4D-2A62-4FAA-A105-F2F2EDE4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A92472-A800-440A-AED7-0F9987E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7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2180DD-B718-49B3-B922-E9C6E1EE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BDE6C-2286-4A98-BD1F-6B84255C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A3ED6-4C6B-4AC6-958C-D7B1E5BF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D30E-8BF7-40E8-9291-78FD36DEBB02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9CEAA-3DD0-4A9A-8235-6D2FA4E4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B0507-91AC-47DD-A783-6EC8EAECF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C53-8152-41CC-A545-BF2F14432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8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 6">
            <a:extLst>
              <a:ext uri="{FF2B5EF4-FFF2-40B4-BE49-F238E27FC236}">
                <a16:creationId xmlns:a16="http://schemas.microsoft.com/office/drawing/2014/main" id="{45775EF6-76DF-4828-85D2-DE2F0DD98E99}"/>
              </a:ext>
            </a:extLst>
          </p:cNvPr>
          <p:cNvSpPr/>
          <p:nvPr userDrawn="1"/>
        </p:nvSpPr>
        <p:spPr>
          <a:xfrm>
            <a:off x="4343400" y="6356350"/>
            <a:ext cx="3640015" cy="36512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ilkreis 7">
            <a:extLst>
              <a:ext uri="{FF2B5EF4-FFF2-40B4-BE49-F238E27FC236}">
                <a16:creationId xmlns:a16="http://schemas.microsoft.com/office/drawing/2014/main" id="{9BFD885D-237A-45C6-A0D6-1B4FF6D6B2EA}"/>
              </a:ext>
            </a:extLst>
          </p:cNvPr>
          <p:cNvSpPr/>
          <p:nvPr userDrawn="1"/>
        </p:nvSpPr>
        <p:spPr>
          <a:xfrm rot="1648471">
            <a:off x="11057320" y="6337838"/>
            <a:ext cx="418521" cy="418521"/>
          </a:xfrm>
          <a:prstGeom prst="pie">
            <a:avLst>
              <a:gd name="adj1" fmla="val 0"/>
              <a:gd name="adj2" fmla="val 1806962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lussdiagramm: Daten 8">
            <a:extLst>
              <a:ext uri="{FF2B5EF4-FFF2-40B4-BE49-F238E27FC236}">
                <a16:creationId xmlns:a16="http://schemas.microsoft.com/office/drawing/2014/main" id="{107E30A0-BA8B-4068-A5EF-BA3172172DBD}"/>
              </a:ext>
            </a:extLst>
          </p:cNvPr>
          <p:cNvSpPr/>
          <p:nvPr userDrawn="1"/>
        </p:nvSpPr>
        <p:spPr>
          <a:xfrm>
            <a:off x="249115" y="6380894"/>
            <a:ext cx="2028092" cy="31603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F61377-37C7-4E3C-B6BA-A8A003C3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0E9EB5-0D55-4CD0-850A-8A6CD033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D606C-1637-407F-9D01-A9E8ED18B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15FF9-7EEF-4BFF-AD71-5A1C21577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0409-B353-4C08-AF8A-E57D624E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AED627-6BD5-4666-8A0A-EC6E5C9E67F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7FACEB-DECA-4403-8BF9-8E72B35B55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62" y="428253"/>
            <a:ext cx="2359316" cy="505568"/>
          </a:xfrm>
          <a:prstGeom prst="rect">
            <a:avLst/>
          </a:prstGeom>
          <a:effectLst>
            <a:outerShdw blurRad="50800" dist="50800" dir="15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2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l%C3%BCte#/media/Datei:Bluete-Schema.svg" TargetMode="External"/><Relationship Id="rId7" Type="http://schemas.openxmlformats.org/officeDocument/2006/relationships/hyperlink" Target="https://www.tiobe.com/tiobe-index/" TargetMode="External"/><Relationship Id="rId2" Type="http://schemas.openxmlformats.org/officeDocument/2006/relationships/hyperlink" Target="https://en.wikipedia.org/wiki/Iris_flower_data_set#/media/File:Principal_tree_for_Iris_data_set.p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ypl.github.io/PYPL.html" TargetMode="External"/><Relationship Id="rId5" Type="http://schemas.openxmlformats.org/officeDocument/2006/relationships/hyperlink" Target="https://wikimedia.org/api/rest_v1/media/math/render/svg/23050fcb53d6083d9e42043bebf2863fa9746043" TargetMode="External"/><Relationship Id="rId4" Type="http://schemas.openxmlformats.org/officeDocument/2006/relationships/hyperlink" Target="https://morioh.com/p/eafb28ccf4e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610.png"/><Relationship Id="rId7" Type="http://schemas.openxmlformats.org/officeDocument/2006/relationships/image" Target="../media/image7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0.png"/><Relationship Id="rId4" Type="http://schemas.openxmlformats.org/officeDocument/2006/relationships/image" Target="../media/image8.emf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2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170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50.png"/><Relationship Id="rId18" Type="http://schemas.openxmlformats.org/officeDocument/2006/relationships/image" Target="../media/image46.png"/><Relationship Id="rId26" Type="http://schemas.openxmlformats.org/officeDocument/2006/relationships/image" Target="../media/image51.png"/><Relationship Id="rId3" Type="http://schemas.openxmlformats.org/officeDocument/2006/relationships/image" Target="../media/image23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image" Target="../media/image240.png"/><Relationship Id="rId17" Type="http://schemas.openxmlformats.org/officeDocument/2006/relationships/image" Target="../media/image45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24" Type="http://schemas.openxmlformats.org/officeDocument/2006/relationships/image" Target="../media/image430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7.png"/><Relationship Id="rId19" Type="http://schemas.openxmlformats.org/officeDocument/2006/relationships/image" Target="../media/image42.png"/><Relationship Id="rId4" Type="http://schemas.openxmlformats.org/officeDocument/2006/relationships/image" Target="../media/image24.png"/><Relationship Id="rId9" Type="http://schemas.openxmlformats.org/officeDocument/2006/relationships/image" Target="../media/image39.png"/><Relationship Id="rId14" Type="http://schemas.openxmlformats.org/officeDocument/2006/relationships/image" Target="../media/image40.png"/><Relationship Id="rId22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28" Type="http://schemas.openxmlformats.org/officeDocument/2006/relationships/image" Target="../media/image57.png"/><Relationship Id="rId4" Type="http://schemas.openxmlformats.org/officeDocument/2006/relationships/image" Target="../media/image52.png"/><Relationship Id="rId27" Type="http://schemas.openxmlformats.org/officeDocument/2006/relationships/image" Target="../media/image5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B0DABAA-2216-4689-9A25-6AA1B3C1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9871"/>
            <a:ext cx="12192000" cy="4635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886F8B-A431-4533-91F8-056FEF2CE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1182"/>
            <a:ext cx="9144000" cy="2058163"/>
          </a:xfrm>
          <a:effectLst>
            <a:outerShdw blurRad="50800" dist="50800" dir="3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Python Implementation </a:t>
            </a:r>
            <a:r>
              <a:rPr lang="en-US" b="1" dirty="0">
                <a:solidFill>
                  <a:schemeClr val="accent1"/>
                </a:solidFill>
              </a:rPr>
              <a:t>of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SUBSCALE </a:t>
            </a:r>
            <a:r>
              <a:rPr lang="en-US" b="1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708D4-471F-4D54-ACBF-0FAE67AA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858" y="4356540"/>
            <a:ext cx="3759796" cy="717274"/>
          </a:xfrm>
        </p:spPr>
        <p:txBody>
          <a:bodyPr/>
          <a:lstStyle/>
          <a:p>
            <a:r>
              <a:rPr lang="en-US" dirty="0"/>
              <a:t>based on Java reference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C43E7-18F7-41B9-B9E5-BF1EF9593C91}"/>
              </a:ext>
            </a:extLst>
          </p:cNvPr>
          <p:cNvSpPr txBox="1"/>
          <p:nvPr/>
        </p:nvSpPr>
        <p:spPr>
          <a:xfrm>
            <a:off x="838200" y="4372858"/>
            <a:ext cx="283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Speaker:</a:t>
            </a:r>
          </a:p>
          <a:p>
            <a:r>
              <a:rPr lang="de-DE" dirty="0"/>
              <a:t>Stanislav Ramin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9511BB-2369-4355-A996-3AE3FFAF8335}"/>
              </a:ext>
            </a:extLst>
          </p:cNvPr>
          <p:cNvSpPr txBox="1"/>
          <p:nvPr/>
        </p:nvSpPr>
        <p:spPr>
          <a:xfrm>
            <a:off x="4007218" y="4374650"/>
            <a:ext cx="296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Supervisor:</a:t>
            </a:r>
          </a:p>
          <a:p>
            <a:r>
              <a:rPr lang="de-DE" dirty="0"/>
              <a:t>Prof. Dr. rer. nat. Tobias Lauer</a:t>
            </a:r>
          </a:p>
          <a:p>
            <a:r>
              <a:rPr lang="de-DE" dirty="0"/>
              <a:t>M. Sc. Jürgen Prinzbach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6473A6E-D694-40B0-9073-A74E2C5F2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47" y="4998206"/>
            <a:ext cx="2797891" cy="599548"/>
          </a:xfrm>
          <a:prstGeom prst="rect">
            <a:avLst/>
          </a:prstGeom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8005842-26FF-4367-964F-5BC47DECF317}"/>
              </a:ext>
            </a:extLst>
          </p:cNvPr>
          <p:cNvSpPr/>
          <p:nvPr/>
        </p:nvSpPr>
        <p:spPr>
          <a:xfrm>
            <a:off x="498438" y="199414"/>
            <a:ext cx="11177195" cy="2549563"/>
          </a:xfrm>
          <a:prstGeom prst="rect">
            <a:avLst/>
          </a:prstGeom>
          <a:blipFill dpi="0" rotWithShape="1">
            <a:blip r:embed="rId5">
              <a:alphaModFix amt="71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9C77597-6617-4C0D-931B-415FCD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473FC738-83F5-4DEB-AA4B-9D92C5ADB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for DBSCAN: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[Dims, Points]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 min.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neighbours</a:t>
                </a:r>
              </a:p>
              <a:p>
                <a:pPr lvl="1"/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chemeClr val="accent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ϵ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/>
                  <a:t>distance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List([Point, </a:t>
                </a:r>
                <a:r>
                  <a:rPr lang="en-US" dirty="0" err="1"/>
                  <a:t>ClusterID</a:t>
                </a:r>
                <a:r>
                  <a:rPr lang="en-US" dirty="0"/>
                  <a:t>])</a:t>
                </a:r>
              </a:p>
              <a:p>
                <a:r>
                  <a:rPr lang="en-US" dirty="0"/>
                  <a:t>Runtime for each Subspace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e>
                    </m:d>
                  </m:oMath>
                </a14:m>
                <a:r>
                  <a:rPr lang="en-US" dirty="0"/>
                  <a:t> in [Dims, Points]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473FC738-83F5-4DEB-AA4B-9D92C5ADB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DDE60-5D6F-46FE-AA25-869E6117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5BCA63-831E-4A5E-BF0B-4B6293BE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9F194C-6803-400C-9FA9-1287FF76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70CB646-F947-4A9B-8A08-5A563F65B1A8}"/>
              </a:ext>
            </a:extLst>
          </p:cNvPr>
          <p:cNvGrpSpPr/>
          <p:nvPr/>
        </p:nvGrpSpPr>
        <p:grpSpPr>
          <a:xfrm>
            <a:off x="5362881" y="1690688"/>
            <a:ext cx="4533900" cy="3768169"/>
            <a:chOff x="6228005" y="1718980"/>
            <a:chExt cx="4533900" cy="376816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A48DF2D-4700-4924-8B5D-CCED0246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005" y="2267699"/>
              <a:ext cx="4533900" cy="321945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927742C-0F54-443B-8976-C51C6D2B0A65}"/>
                </a:ext>
              </a:extLst>
            </p:cNvPr>
            <p:cNvSpPr txBox="1"/>
            <p:nvPr/>
          </p:nvSpPr>
          <p:spPr>
            <a:xfrm>
              <a:off x="8013093" y="1718980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DBSCAN</a:t>
              </a:r>
              <a:endParaRPr lang="en-US" dirty="0"/>
            </a:p>
          </p:txBody>
        </p:sp>
      </p:grpSp>
      <p:graphicFrame>
        <p:nvGraphicFramePr>
          <p:cNvPr id="15" name="Tabelle 9">
            <a:extLst>
              <a:ext uri="{FF2B5EF4-FFF2-40B4-BE49-F238E27FC236}">
                <a16:creationId xmlns:a16="http://schemas.microsoft.com/office/drawing/2014/main" id="{FC263593-DA5F-48C4-AB6D-E56287A0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89026"/>
              </p:ext>
            </p:extLst>
          </p:nvPr>
        </p:nvGraphicFramePr>
        <p:xfrm>
          <a:off x="10629715" y="1501959"/>
          <a:ext cx="145701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19">
                  <a:extLst>
                    <a:ext uri="{9D8B030D-6E8A-4147-A177-3AD203B41FA5}">
                      <a16:colId xmlns:a16="http://schemas.microsoft.com/office/drawing/2014/main" val="85746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Data Projection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2. </a:t>
                      </a:r>
                      <a:r>
                        <a:rPr lang="en-US" noProof="0" dirty="0" err="1"/>
                        <a:t>CoreSet</a:t>
                      </a:r>
                      <a:r>
                        <a:rPr lang="en-US" noProof="0" dirty="0"/>
                        <a:t>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10124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noProof="0" dirty="0"/>
                        <a:t> Calc.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7198"/>
                  </a:ext>
                </a:extLst>
              </a:tr>
              <a:tr h="208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 Collision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5. Mapping to Subspaces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6. 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89010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15BA1F5-CA06-46B0-83D9-E6202B1741A4}"/>
              </a:ext>
            </a:extLst>
          </p:cNvPr>
          <p:cNvSpPr/>
          <p:nvPr/>
        </p:nvSpPr>
        <p:spPr>
          <a:xfrm>
            <a:off x="10625290" y="4081715"/>
            <a:ext cx="1457019" cy="60846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417B654-51E8-4C40-8256-CC4847FC59DA}"/>
              </a:ext>
            </a:extLst>
          </p:cNvPr>
          <p:cNvSpPr txBox="1"/>
          <p:nvPr/>
        </p:nvSpPr>
        <p:spPr>
          <a:xfrm>
            <a:off x="5362881" y="5409128"/>
            <a:ext cx="4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3317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62 L 0 0.093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99CEC-D6E7-43D2-A97F-34B957F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Performance Trade Offs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CAE4B7-A09E-4142-A127-78451BAF8AA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Keep in mind</a:t>
                </a:r>
              </a:p>
              <a:p>
                <a:pPr lvl="1"/>
                <a:r>
                  <a:rPr lang="en-US" dirty="0"/>
                  <a:t>Computer memory</a:t>
                </a:r>
              </a:p>
              <a:p>
                <a:pPr lvl="1"/>
                <a:r>
                  <a:rPr lang="en-US" dirty="0"/>
                  <a:t># Cores</a:t>
                </a:r>
              </a:p>
              <a:p>
                <a:r>
                  <a:rPr lang="en-US" dirty="0"/>
                  <a:t>Bottleneck: memory</a:t>
                </a:r>
              </a:p>
              <a:p>
                <a:pPr lvl="1"/>
                <a:r>
                  <a:rPr lang="en-US" dirty="0"/>
                  <a:t>Partwise processing of DUs / CSs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𝑆𝑝𝑙𝑖𝑡𝑆𝑖𝑧𝑒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𝑚𝑎𝑥𝑆𝑖𝑔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𝑚𝑖𝑛𝑆𝑖𝑔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Keep only DUs of current split in </a:t>
                </a:r>
                <a:r>
                  <a:rPr lang="en-US" dirty="0" err="1"/>
                  <a:t>Sigantures-Datastructure</a:t>
                </a:r>
                <a:endParaRPr lang="en-US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…,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𝐿𝑜𝑤𝑒𝑟𝐵𝑜𝑢𝑛𝑑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𝑚𝑖𝑛𝑆𝑖𝑔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𝑆𝑝𝑙𝑖𝑡𝑆𝑖𝑧𝑒</m:t>
                    </m:r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𝐻𝑖𝑔h𝑒𝑟𝐵𝑜𝑢𝑛𝑑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𝐿𝑜𝑤𝑒𝑟𝐵𝑜𝑢𝑛𝑑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𝑆𝑝𝑙𝑖𝑡𝑆𝑖𝑧𝑒</m:t>
                    </m:r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𝐿𝑜𝑤𝑒𝑟𝐵𝑜𝑢𝑛𝑑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𝐻𝑖𝑔h𝑒𝑟𝐵𝑜𝑢𝑛𝑑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Adjustment of slices with respect to normal distribution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CAE4B7-A09E-4142-A127-78451BAF8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412" t="-280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3121721-9569-4E31-8FBB-6F9514EE90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448C89D-F09D-4B8E-8680-48A5A2BC1F85}"/>
              </a:ext>
            </a:extLst>
          </p:cNvPr>
          <p:cNvGrpSpPr/>
          <p:nvPr/>
        </p:nvGrpSpPr>
        <p:grpSpPr>
          <a:xfrm>
            <a:off x="8250067" y="3429000"/>
            <a:ext cx="3657601" cy="2654537"/>
            <a:chOff x="6836100" y="3632636"/>
            <a:chExt cx="3657601" cy="265453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63A0DD3-66A1-466F-A1D8-92DA97D8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3605" y="4155856"/>
              <a:ext cx="2962593" cy="1980705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A9A8CAF-F5DF-4355-B3C8-8249EC930708}"/>
                </a:ext>
              </a:extLst>
            </p:cNvPr>
            <p:cNvSpPr txBox="1"/>
            <p:nvPr/>
          </p:nvSpPr>
          <p:spPr>
            <a:xfrm>
              <a:off x="6836100" y="3632636"/>
              <a:ext cx="3657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Increasing performance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AA5A89-D041-4370-B55D-22EA8CA4357C}"/>
                </a:ext>
              </a:extLst>
            </p:cNvPr>
            <p:cNvSpPr txBox="1"/>
            <p:nvPr/>
          </p:nvSpPr>
          <p:spPr>
            <a:xfrm>
              <a:off x="7094289" y="5917841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[4]</a:t>
              </a:r>
            </a:p>
          </p:txBody>
        </p:sp>
      </p:grp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BCE53C24-3AC2-4DFE-B340-BFEC2A92AB79}"/>
              </a:ext>
            </a:extLst>
          </p:cNvPr>
          <p:cNvSpPr txBox="1">
            <a:spLocks/>
          </p:cNvSpPr>
          <p:nvPr/>
        </p:nvSpPr>
        <p:spPr>
          <a:xfrm>
            <a:off x="6204117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Parallelization with multicores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Slices</a:t>
            </a:r>
          </a:p>
          <a:p>
            <a:pPr lvl="1"/>
            <a:r>
              <a:rPr lang="en-US" dirty="0"/>
              <a:t>DUs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87A5F-FD82-42DF-9009-58853F77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3136A-17FD-4F89-975F-80772CF8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D9521-D7D7-479B-99BA-34D15470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10</a:t>
            </a:fld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BE201A-F3C2-491C-8F2F-CCC33560E64B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A7B0C3C-30D7-488E-8484-7AF7D3C75764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F2163C-B688-4AE7-A287-6B2ACC982A5E}"/>
              </a:ext>
            </a:extLst>
          </p:cNvPr>
          <p:cNvSpPr/>
          <p:nvPr/>
        </p:nvSpPr>
        <p:spPr>
          <a:xfrm>
            <a:off x="11907668" y="6455299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06FD0AB-E1D3-481C-88EB-2B81ED0454A7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1C28A6F-8363-4D21-A038-8F4B5B1A4CD0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20F657-0D1B-4377-BA55-2FBFD6494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17" y="4236402"/>
            <a:ext cx="1917320" cy="12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18224-82E2-48DD-AF5F-4B0C583E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Comparison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33784DD-3334-45E1-AA89-561714D71B68}"/>
              </a:ext>
            </a:extLst>
          </p:cNvPr>
          <p:cNvGrpSpPr/>
          <p:nvPr/>
        </p:nvGrpSpPr>
        <p:grpSpPr>
          <a:xfrm>
            <a:off x="6768203" y="1592588"/>
            <a:ext cx="3439454" cy="4633453"/>
            <a:chOff x="6768203" y="1592588"/>
            <a:chExt cx="3439454" cy="4633453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12488D6-7AC2-4857-BA2F-459DBFFF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203" y="3960678"/>
              <a:ext cx="3439454" cy="2265363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7CE20887-520A-4EE2-BF67-9584355A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494" y="1592588"/>
              <a:ext cx="3363163" cy="2167159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822AB61-9284-4C4D-BD60-CC8DD6C21B56}"/>
                </a:ext>
              </a:extLst>
            </p:cNvPr>
            <p:cNvSpPr txBox="1"/>
            <p:nvPr/>
          </p:nvSpPr>
          <p:spPr>
            <a:xfrm>
              <a:off x="6768203" y="5807631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[4]</a:t>
              </a:r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EFE322-3AD0-49A7-AA7F-C6E6001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64E810-3F66-4A70-9205-DC61B82C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F7CFA7-6E33-4C86-A05C-8DE3EC68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11</a:t>
            </a:fld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583067C-75C4-4000-8F61-ECD83E33D429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DB39D8-C574-438F-A3C3-CF6C8215B407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98830A7-A807-4588-B786-36EF078D96E4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144B20E-FAAA-4520-AE22-E338FC9A6ED4}"/>
              </a:ext>
            </a:extLst>
          </p:cNvPr>
          <p:cNvSpPr/>
          <p:nvPr/>
        </p:nvSpPr>
        <p:spPr>
          <a:xfrm>
            <a:off x="11595285" y="6452870"/>
            <a:ext cx="54980" cy="549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nhaltsplatzhalter 39">
            <a:extLst>
              <a:ext uri="{FF2B5EF4-FFF2-40B4-BE49-F238E27FC236}">
                <a16:creationId xmlns:a16="http://schemas.microsoft.com/office/drawing/2014/main" id="{B6A5AF5F-D08D-429C-8F91-9A3AF03C4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55" y="3968546"/>
            <a:ext cx="4364191" cy="2328615"/>
          </a:xfrm>
        </p:spPr>
      </p:pic>
      <p:pic>
        <p:nvPicPr>
          <p:cNvPr id="44" name="Inhaltsplatzhalter 43">
            <a:extLst>
              <a:ext uri="{FF2B5EF4-FFF2-40B4-BE49-F238E27FC236}">
                <a16:creationId xmlns:a16="http://schemas.microsoft.com/office/drawing/2014/main" id="{BFB0FC36-2986-4513-A7C0-3EA6727C19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6" y="1546234"/>
            <a:ext cx="4410800" cy="2353484"/>
          </a:xfr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00FA8A68-3A51-4C85-B9A1-F53E84687703}"/>
              </a:ext>
            </a:extLst>
          </p:cNvPr>
          <p:cNvSpPr txBox="1"/>
          <p:nvPr/>
        </p:nvSpPr>
        <p:spPr>
          <a:xfrm>
            <a:off x="1197355" y="5846168"/>
            <a:ext cx="4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D3A9594-4DEB-49EC-9475-88BB7A269710}"/>
              </a:ext>
            </a:extLst>
          </p:cNvPr>
          <p:cNvSpPr txBox="1"/>
          <p:nvPr/>
        </p:nvSpPr>
        <p:spPr>
          <a:xfrm>
            <a:off x="4666551" y="2148872"/>
            <a:ext cx="1097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Dimensionality:</a:t>
            </a:r>
          </a:p>
          <a:p>
            <a:r>
              <a:rPr lang="en-US" sz="1100" dirty="0"/>
              <a:t>20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358E0D8-10C4-4C6B-AD57-7D5D938F6B3B}"/>
              </a:ext>
            </a:extLst>
          </p:cNvPr>
          <p:cNvSpPr txBox="1"/>
          <p:nvPr/>
        </p:nvSpPr>
        <p:spPr>
          <a:xfrm>
            <a:off x="10207657" y="1717985"/>
            <a:ext cx="1097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Dimensionality:</a:t>
            </a:r>
          </a:p>
          <a:p>
            <a:r>
              <a:rPr lang="en-US" sz="1100" noProof="0" dirty="0"/>
              <a:t>20</a:t>
            </a:r>
            <a:endParaRPr lang="en-US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1033EDB-9FB0-42AD-9664-FCD47FC24A62}"/>
              </a:ext>
            </a:extLst>
          </p:cNvPr>
          <p:cNvSpPr txBox="1"/>
          <p:nvPr/>
        </p:nvSpPr>
        <p:spPr>
          <a:xfrm>
            <a:off x="10207657" y="4134297"/>
            <a:ext cx="1097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Size of dataset:</a:t>
            </a:r>
          </a:p>
          <a:p>
            <a:r>
              <a:rPr lang="en-US" sz="1100" noProof="0" dirty="0"/>
              <a:t>Ca. 1600</a:t>
            </a:r>
            <a:endParaRPr lang="en-US" sz="11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3408A02-1D09-4B29-9967-B4281B5F286C}"/>
              </a:ext>
            </a:extLst>
          </p:cNvPr>
          <p:cNvSpPr txBox="1"/>
          <p:nvPr/>
        </p:nvSpPr>
        <p:spPr>
          <a:xfrm>
            <a:off x="4666551" y="4565184"/>
            <a:ext cx="1097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Size of dataset:</a:t>
            </a:r>
          </a:p>
          <a:p>
            <a:r>
              <a:rPr lang="en-US" sz="1100" noProof="0" dirty="0"/>
              <a:t>1000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96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3CBBE26-C641-4499-B504-78E4175B4093}"/>
              </a:ext>
            </a:extLst>
          </p:cNvPr>
          <p:cNvGrpSpPr/>
          <p:nvPr/>
        </p:nvGrpSpPr>
        <p:grpSpPr>
          <a:xfrm>
            <a:off x="1906905" y="2832283"/>
            <a:ext cx="7721189" cy="3326088"/>
            <a:chOff x="1906905" y="2388794"/>
            <a:chExt cx="8793865" cy="378816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89AC30F-4C3F-484F-872D-77E7DA5F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6905" y="2388794"/>
              <a:ext cx="7725160" cy="3788169"/>
            </a:xfrm>
            <a:prstGeom prst="rect">
              <a:avLst/>
            </a:prstGeom>
          </p:spPr>
        </p:pic>
        <p:sp>
          <p:nvSpPr>
            <p:cNvPr id="8" name="Sprechblase: rechteckig mit abgerundeten Ecken 7">
              <a:extLst>
                <a:ext uri="{FF2B5EF4-FFF2-40B4-BE49-F238E27FC236}">
                  <a16:creationId xmlns:a16="http://schemas.microsoft.com/office/drawing/2014/main" id="{C374F9F6-FF0C-4C07-ABEB-FAF9E64EB8AD}"/>
                </a:ext>
              </a:extLst>
            </p:cNvPr>
            <p:cNvSpPr/>
            <p:nvPr/>
          </p:nvSpPr>
          <p:spPr>
            <a:xfrm>
              <a:off x="9499600" y="3718560"/>
              <a:ext cx="589280" cy="344311"/>
            </a:xfrm>
            <a:prstGeom prst="wedgeRoundRectCallout">
              <a:avLst>
                <a:gd name="adj1" fmla="val -46389"/>
                <a:gd name="adj2" fmla="val 8148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</a:t>
              </a:r>
            </a:p>
          </p:txBody>
        </p:sp>
        <p:sp>
          <p:nvSpPr>
            <p:cNvPr id="9" name="Sprechblase: rechteckig mit abgerundeten Ecken 8">
              <a:extLst>
                <a:ext uri="{FF2B5EF4-FFF2-40B4-BE49-F238E27FC236}">
                  <a16:creationId xmlns:a16="http://schemas.microsoft.com/office/drawing/2014/main" id="{366C37B8-9D4B-4DA3-971E-1DCC134382CE}"/>
                </a:ext>
              </a:extLst>
            </p:cNvPr>
            <p:cNvSpPr/>
            <p:nvPr/>
          </p:nvSpPr>
          <p:spPr>
            <a:xfrm>
              <a:off x="9499600" y="4197808"/>
              <a:ext cx="1201170" cy="344311"/>
            </a:xfrm>
            <a:prstGeom prst="wedgeRoundRectCallout">
              <a:avLst>
                <a:gd name="adj1" fmla="val -46389"/>
                <a:gd name="adj2" fmla="val 8148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Python!</a:t>
              </a:r>
            </a:p>
          </p:txBody>
        </p:sp>
        <p:sp>
          <p:nvSpPr>
            <p:cNvPr id="10" name="Sprechblase: rechteckig mit abgerundeten Ecken 9">
              <a:extLst>
                <a:ext uri="{FF2B5EF4-FFF2-40B4-BE49-F238E27FC236}">
                  <a16:creationId xmlns:a16="http://schemas.microsoft.com/office/drawing/2014/main" id="{99D21447-5A6E-461A-8CBB-35ADEB8AF863}"/>
                </a:ext>
              </a:extLst>
            </p:cNvPr>
            <p:cNvSpPr/>
            <p:nvPr/>
          </p:nvSpPr>
          <p:spPr>
            <a:xfrm>
              <a:off x="9794239" y="4677055"/>
              <a:ext cx="906530" cy="529677"/>
            </a:xfrm>
            <a:prstGeom prst="wedgeRoundRectCallout">
              <a:avLst>
                <a:gd name="adj1" fmla="val -81894"/>
                <a:gd name="adj2" fmla="val 170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C++</a:t>
              </a:r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52C2B-80CB-4E9B-B523-516D18E8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897120"/>
          </a:xfrm>
        </p:spPr>
        <p:txBody>
          <a:bodyPr>
            <a:normAutofit/>
          </a:bodyPr>
          <a:lstStyle/>
          <a:p>
            <a:r>
              <a:rPr lang="en-US" sz="2400" dirty="0"/>
              <a:t>Usability, System integration</a:t>
            </a:r>
          </a:p>
          <a:p>
            <a:pPr lvl="1"/>
            <a:r>
              <a:rPr lang="en-US" sz="2000" dirty="0"/>
              <a:t>State of the art for Machine learning</a:t>
            </a:r>
          </a:p>
          <a:p>
            <a:pPr lvl="1"/>
            <a:r>
              <a:rPr lang="en-US" sz="2000" dirty="0"/>
              <a:t>Front end for C and C++ programs</a:t>
            </a:r>
          </a:p>
          <a:p>
            <a:pPr lvl="1"/>
            <a:r>
              <a:rPr lang="en-US" sz="2000" dirty="0"/>
              <a:t>In Docker container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292A05-7C52-4B8A-89D8-039F96A7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85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F17758-040B-4ADD-BD31-C9898D858873}"/>
              </a:ext>
            </a:extLst>
          </p:cNvPr>
          <p:cNvSpPr txBox="1"/>
          <p:nvPr/>
        </p:nvSpPr>
        <p:spPr>
          <a:xfrm>
            <a:off x="1243971" y="580763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[7]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3CAAB-1758-4D45-9A75-7716C39D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DF8B7-2885-4F37-B584-40497EB5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639D8-51DD-4E55-9D57-D2AF2B31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12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79D71B6-DDA6-40D1-8135-3F28E131F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001" y="1204837"/>
            <a:ext cx="4022996" cy="211207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7251FB1-5200-4A97-97A0-2138F3F7195B}"/>
              </a:ext>
            </a:extLst>
          </p:cNvPr>
          <p:cNvSpPr txBox="1"/>
          <p:nvPr/>
        </p:nvSpPr>
        <p:spPr>
          <a:xfrm>
            <a:off x="5638486" y="1139628"/>
            <a:ext cx="18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DBC6FE-C49C-4929-8E63-6ABE8D00AA38}"/>
              </a:ext>
            </a:extLst>
          </p:cNvPr>
          <p:cNvSpPr txBox="1"/>
          <p:nvPr/>
        </p:nvSpPr>
        <p:spPr>
          <a:xfrm>
            <a:off x="6936485" y="2947578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[6]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3C031EC-7861-4249-ACE9-220F3E167445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78CE0BD-DBE9-41AF-B4D9-C5FE72FCBDC4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8A5DA02-0913-4400-96CD-16DBF8EA632A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B0D78-49DB-4899-B9A6-248779CC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- The Slowpoke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2B6D0F2-A730-4DD2-9A2C-B7DC8311F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Runtime</a:t>
                </a:r>
              </a:p>
              <a:p>
                <a:pPr lvl="1"/>
                <a:r>
                  <a:rPr lang="en-US" dirty="0"/>
                  <a:t>Dataset: 100x500 (rows x dimensions)</a:t>
                </a:r>
              </a:p>
              <a:p>
                <a:r>
                  <a:rPr lang="en-US" dirty="0"/>
                  <a:t>Java – Subscale Extended </a:t>
                </a:r>
              </a:p>
              <a:p>
                <a:pPr lvl="1"/>
                <a:r>
                  <a:rPr lang="en-US" dirty="0"/>
                  <a:t>4,6 [s]</a:t>
                </a:r>
              </a:p>
              <a:p>
                <a:pPr lvl="1"/>
                <a:r>
                  <a:rPr lang="en-US" dirty="0"/>
                  <a:t>4 x faster as Python</a:t>
                </a:r>
              </a:p>
              <a:p>
                <a:r>
                  <a:rPr lang="en-US" dirty="0"/>
                  <a:t>Python (default interpreter)</a:t>
                </a:r>
              </a:p>
              <a:p>
                <a:pPr lvl="1"/>
                <a:r>
                  <a:rPr lang="en-US" dirty="0"/>
                  <a:t>Normal dictionary </a:t>
                </a:r>
              </a:p>
              <a:p>
                <a:pPr lvl="2"/>
                <a:r>
                  <a:rPr lang="en-US" dirty="0"/>
                  <a:t>ca. 19 [s]</a:t>
                </a:r>
              </a:p>
              <a:p>
                <a:pPr lvl="2"/>
                <a:r>
                  <a:rPr lang="en-US" dirty="0"/>
                  <a:t>34 x faster as with shared memory</a:t>
                </a:r>
              </a:p>
              <a:p>
                <a:pPr lvl="1"/>
                <a:r>
                  <a:rPr lang="en-US" dirty="0"/>
                  <a:t>Shared memory dictionary ca. 11 [Min]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Use Python as front end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2B6D0F2-A730-4DD2-9A2C-B7DC8311F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F4A0D-9A7A-456E-B855-C4B058CB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FC825-E82B-420D-BF7C-F88ECF12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7D00B-7098-4A31-8DF2-0B3062C3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13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4D1012-D1F1-4666-B2EF-36869F1B4DBF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B85A2BD-E86D-4E47-8AFE-B876968BF26E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07194-B6A7-41B3-9AC7-85E4B9DA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CCCD9-0F07-49F0-8157-E7779B8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[0]: </a:t>
            </a:r>
            <a:r>
              <a:rPr lang="de-DE" dirty="0">
                <a:hlinkClick r:id="rId2"/>
              </a:rPr>
              <a:t>https://en.wikipedia.org/wiki/Iris_flower_data_set#/media/File:Principal_tree_for_Iris_data_set.png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[1]: </a:t>
            </a:r>
            <a:r>
              <a:rPr lang="de-DE" dirty="0">
                <a:hlinkClick r:id="rId3"/>
              </a:rPr>
              <a:t>https://de.wikipedia.org/wiki/Bl%C3%BCte#/media/Datei:Bluete-Schema.svg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[2]: </a:t>
            </a:r>
            <a:r>
              <a:rPr lang="de-DE" dirty="0">
                <a:hlinkClick r:id="rId4"/>
              </a:rPr>
              <a:t>https://morioh.com/p/eafb28ccf4e3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[3]: </a:t>
            </a:r>
            <a:r>
              <a:rPr lang="de-DE" dirty="0">
                <a:hlinkClick r:id="rId5"/>
              </a:rPr>
              <a:t>https://wikimedia.org/api/rest_v1/media/math/render/svg/23050fcb53d6083d9e42043bebf2863fa9746043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[4]: </a:t>
            </a:r>
            <a:r>
              <a:rPr lang="en-US" dirty="0" err="1"/>
              <a:t>Amardeep</a:t>
            </a:r>
            <a:r>
              <a:rPr lang="en-US" dirty="0"/>
              <a:t> Kaur (2016). “Fast and Scalable Subspace Clustering of High Dimensional Data”, Perth, Australia, The University of Western Australia</a:t>
            </a:r>
          </a:p>
          <a:p>
            <a:pPr>
              <a:lnSpc>
                <a:spcPct val="110000"/>
              </a:lnSpc>
            </a:pPr>
            <a:r>
              <a:rPr lang="de-DE" dirty="0"/>
              <a:t>[5]: Nicolas Kiefer (2020) „Datenparalleles </a:t>
            </a:r>
            <a:r>
              <a:rPr lang="de-DE" dirty="0" err="1"/>
              <a:t>Subspace</a:t>
            </a:r>
            <a:r>
              <a:rPr lang="de-DE" dirty="0"/>
              <a:t> Clustering mit Grafikprozessoren“, Offenburg, Deutschland, Hochschule Offenburg</a:t>
            </a:r>
          </a:p>
          <a:p>
            <a:pPr>
              <a:lnSpc>
                <a:spcPct val="110000"/>
              </a:lnSpc>
            </a:pPr>
            <a:r>
              <a:rPr lang="de-DE" dirty="0"/>
              <a:t>[6]: </a:t>
            </a:r>
            <a:r>
              <a:rPr lang="de-DE" dirty="0">
                <a:hlinkClick r:id="rId6"/>
              </a:rPr>
              <a:t>https://pypl.github.io/PYPL.html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[7]: </a:t>
            </a:r>
            <a:r>
              <a:rPr lang="de-DE" dirty="0">
                <a:hlinkClick r:id="rId7"/>
              </a:rPr>
              <a:t>https://www.tiobe.com/tiobe-index/</a:t>
            </a:r>
            <a:endParaRPr lang="de-DE" dirty="0"/>
          </a:p>
          <a:p>
            <a:pPr>
              <a:lnSpc>
                <a:spcPct val="11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1F2C2-4217-457E-950F-12997C29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26A18-8360-49DA-B215-533834EE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62578-7C62-4984-892C-A21A98D9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14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3B12DD8-EFAB-4858-8FE9-395784843C71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3C2B-30EE-4B7E-A60A-B160E3A2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35FA9-0BE8-40C0-8865-DE61F220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685" cy="4220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implemented</a:t>
            </a:r>
          </a:p>
          <a:p>
            <a:pPr lvl="1"/>
            <a:r>
              <a:rPr lang="en-US" dirty="0"/>
              <a:t>University of Western Australia in 2016</a:t>
            </a:r>
          </a:p>
          <a:p>
            <a:pPr lvl="1"/>
            <a:r>
              <a:rPr lang="en-US" dirty="0"/>
              <a:t>Ph.D. </a:t>
            </a:r>
            <a:r>
              <a:rPr lang="en-US" dirty="0" err="1"/>
              <a:t>Amardeep</a:t>
            </a:r>
            <a:r>
              <a:rPr lang="en-US" dirty="0"/>
              <a:t> Kaur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Enhanced at HS Offenburg</a:t>
            </a:r>
          </a:p>
          <a:p>
            <a:pPr lvl="1"/>
            <a:r>
              <a:rPr lang="en-US" dirty="0"/>
              <a:t> M.Sc. Jürgen </a:t>
            </a:r>
            <a:r>
              <a:rPr lang="en-US" dirty="0" err="1"/>
              <a:t>Prinzbach</a:t>
            </a:r>
            <a:endParaRPr lang="en-US" dirty="0"/>
          </a:p>
          <a:p>
            <a:pPr lvl="2"/>
            <a:r>
              <a:rPr lang="en-US" dirty="0"/>
              <a:t>Java</a:t>
            </a:r>
          </a:p>
          <a:p>
            <a:pPr lvl="1"/>
            <a:r>
              <a:rPr lang="en-US" dirty="0"/>
              <a:t>M.Sc. Nicolas Kiefer</a:t>
            </a:r>
          </a:p>
          <a:p>
            <a:pPr lvl="2"/>
            <a:r>
              <a:rPr lang="en-US" dirty="0"/>
              <a:t>C++ </a:t>
            </a:r>
          </a:p>
          <a:p>
            <a:pPr lvl="2"/>
            <a:r>
              <a:rPr lang="en-US" dirty="0"/>
              <a:t>CUDA for GPU support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5DEBD4-598F-4373-9A65-CAE50D84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98F7AD-0659-485E-A980-2159903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A3DA2DB-A1C2-4320-94FB-3E6D89AC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1</a:t>
            </a:fld>
            <a:endParaRPr lang="de-DE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FED39B-0EB8-408D-B0B3-45FEFAA9BCE7}"/>
              </a:ext>
            </a:extLst>
          </p:cNvPr>
          <p:cNvGrpSpPr/>
          <p:nvPr/>
        </p:nvGrpSpPr>
        <p:grpSpPr>
          <a:xfrm>
            <a:off x="11494135" y="6452870"/>
            <a:ext cx="567915" cy="164913"/>
            <a:chOff x="11494135" y="6452870"/>
            <a:chExt cx="567915" cy="16491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4F6A3C3-D223-4C77-9529-C00A37B2077E}"/>
                </a:ext>
              </a:extLst>
            </p:cNvPr>
            <p:cNvSpPr/>
            <p:nvPr/>
          </p:nvSpPr>
          <p:spPr>
            <a:xfrm>
              <a:off x="11494135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2D1FCCD-131D-4C8A-AD7D-AE4C777B4098}"/>
                </a:ext>
              </a:extLst>
            </p:cNvPr>
            <p:cNvSpPr/>
            <p:nvPr/>
          </p:nvSpPr>
          <p:spPr>
            <a:xfrm>
              <a:off x="11693562" y="6453391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1CA0CB5-B878-4D8B-AFE8-3282C760A728}"/>
                </a:ext>
              </a:extLst>
            </p:cNvPr>
            <p:cNvSpPr/>
            <p:nvPr/>
          </p:nvSpPr>
          <p:spPr>
            <a:xfrm>
              <a:off x="11907668" y="6455299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B84A0BC-E588-4CBE-B48C-B9F7A6B024F2}"/>
                </a:ext>
              </a:extLst>
            </p:cNvPr>
            <p:cNvSpPr/>
            <p:nvPr/>
          </p:nvSpPr>
          <p:spPr>
            <a:xfrm>
              <a:off x="12008262" y="6455294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A7BFA10-42DC-4C44-BECF-B87C655ED4FF}"/>
                </a:ext>
              </a:extLst>
            </p:cNvPr>
            <p:cNvSpPr/>
            <p:nvPr/>
          </p:nvSpPr>
          <p:spPr>
            <a:xfrm>
              <a:off x="11799310" y="645541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B592EBE-29C2-45D7-AAAE-73DB3936E725}"/>
                </a:ext>
              </a:extLst>
            </p:cNvPr>
            <p:cNvSpPr/>
            <p:nvPr/>
          </p:nvSpPr>
          <p:spPr>
            <a:xfrm>
              <a:off x="11595285" y="6454062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BBB043A-47C7-4B8B-96DD-837702CAD24B}"/>
                </a:ext>
              </a:extLst>
            </p:cNvPr>
            <p:cNvSpPr/>
            <p:nvPr/>
          </p:nvSpPr>
          <p:spPr>
            <a:xfrm>
              <a:off x="11494135" y="6561455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3BF08A2-279F-4257-B0EC-C9BB9255B680}"/>
                </a:ext>
              </a:extLst>
            </p:cNvPr>
            <p:cNvSpPr/>
            <p:nvPr/>
          </p:nvSpPr>
          <p:spPr>
            <a:xfrm>
              <a:off x="11693562" y="6561976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66E77BCF-7F57-4BD4-BC33-32677EABEC96}"/>
                </a:ext>
              </a:extLst>
            </p:cNvPr>
            <p:cNvSpPr/>
            <p:nvPr/>
          </p:nvSpPr>
          <p:spPr>
            <a:xfrm>
              <a:off x="11907668" y="6563884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ADCE62F-2731-4F84-9A48-87C5F274999B}"/>
                </a:ext>
              </a:extLst>
            </p:cNvPr>
            <p:cNvSpPr/>
            <p:nvPr/>
          </p:nvSpPr>
          <p:spPr>
            <a:xfrm>
              <a:off x="12008262" y="6563879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2092A5-2386-48ED-AD5D-D9ABF56304C9}"/>
                </a:ext>
              </a:extLst>
            </p:cNvPr>
            <p:cNvSpPr/>
            <p:nvPr/>
          </p:nvSpPr>
          <p:spPr>
            <a:xfrm>
              <a:off x="11799310" y="6563995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21BF382-F740-4E80-9F6E-DE11D49A12BB}"/>
                </a:ext>
              </a:extLst>
            </p:cNvPr>
            <p:cNvSpPr/>
            <p:nvPr/>
          </p:nvSpPr>
          <p:spPr>
            <a:xfrm>
              <a:off x="11595285" y="6562647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16239512-E177-4BE2-99A2-E756CC82A9C0}"/>
              </a:ext>
            </a:extLst>
          </p:cNvPr>
          <p:cNvSpPr txBox="1">
            <a:spLocks/>
          </p:cNvSpPr>
          <p:nvPr/>
        </p:nvSpPr>
        <p:spPr>
          <a:xfrm>
            <a:off x="6096000" y="1755236"/>
            <a:ext cx="4626685" cy="4537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clustering and why use it?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Subscale – Overview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Curse of dimensionality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Concept of clustering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Approaching the challenge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3. Calculation of DUs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Exploring greater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Final Clustering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Performance Trade offs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Comparison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Why Python?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Python the slow poke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98C3C2B-30EE-4B7E-A60A-B160E3A2D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3228" y="365125"/>
                <a:ext cx="10880572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What is clustering and why use it?</a:t>
                </a:r>
                <a:br>
                  <a:rPr lang="en-US" b="1" dirty="0">
                    <a:solidFill>
                      <a:schemeClr val="accent1"/>
                    </a:solidFill>
                  </a:rPr>
                </a:br>
                <a:r>
                  <a:rPr lang="en-US" b="1" dirty="0">
                    <a:solidFill>
                      <a:schemeClr val="accent1"/>
                    </a:solidFill>
                  </a:rPr>
                  <a:t>Example Iris Dataset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 Number of species?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98C3C2B-30EE-4B7E-A60A-B160E3A2D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3228" y="365125"/>
                <a:ext cx="10880572" cy="1325563"/>
              </a:xfrm>
              <a:blipFill>
                <a:blip r:embed="rId3"/>
                <a:stretch>
                  <a:fillRect l="-229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35FA9-0BE8-40C0-8865-DE61F220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7637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sz="2000" dirty="0"/>
              <a:t>Find Groups / Cluster</a:t>
            </a:r>
          </a:p>
          <a:p>
            <a:pPr lvl="1"/>
            <a:r>
              <a:rPr lang="en-US" sz="2000" dirty="0"/>
              <a:t>Field of Interest:</a:t>
            </a:r>
          </a:p>
          <a:p>
            <a:pPr marL="457200" lvl="1" indent="0">
              <a:buNone/>
            </a:pPr>
            <a:r>
              <a:rPr lang="en-US" sz="2000" dirty="0"/>
              <a:t>Data science, Biology, Medicine, </a:t>
            </a:r>
          </a:p>
          <a:p>
            <a:pPr marL="457200" lvl="1" indent="0">
              <a:buNone/>
            </a:pPr>
            <a:r>
              <a:rPr lang="en-US" sz="2000" dirty="0"/>
              <a:t>Data fraud, …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091A10B-F7C7-4DF5-B91C-F5BB31BD8FB8}"/>
              </a:ext>
            </a:extLst>
          </p:cNvPr>
          <p:cNvGrpSpPr/>
          <p:nvPr/>
        </p:nvGrpSpPr>
        <p:grpSpPr>
          <a:xfrm>
            <a:off x="6459626" y="3910015"/>
            <a:ext cx="5366578" cy="2385461"/>
            <a:chOff x="5427270" y="3286810"/>
            <a:chExt cx="6331294" cy="281428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8BF84E7-14F1-4E66-AE51-92116B6F3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635" y="3286810"/>
              <a:ext cx="6295929" cy="2814280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ACF8A19-EEBE-4CF8-A1DB-24B24D35150B}"/>
                </a:ext>
              </a:extLst>
            </p:cNvPr>
            <p:cNvSpPr txBox="1"/>
            <p:nvPr/>
          </p:nvSpPr>
          <p:spPr>
            <a:xfrm>
              <a:off x="5427270" y="5476498"/>
              <a:ext cx="804353" cy="50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[2]</a:t>
              </a:r>
            </a:p>
          </p:txBody>
        </p:sp>
      </p:grp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5DEBD4-598F-4373-9A65-CAE50D84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98F7AD-0659-485E-A980-2159903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A3DA2DB-A1C2-4320-94FB-3E6D89AC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2</a:t>
            </a:fld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60EA83F-D0F4-40EB-9825-38A7ECF2864C}"/>
              </a:ext>
            </a:extLst>
          </p:cNvPr>
          <p:cNvSpPr txBox="1">
            <a:spLocks/>
          </p:cNvSpPr>
          <p:nvPr/>
        </p:nvSpPr>
        <p:spPr>
          <a:xfrm>
            <a:off x="6412066" y="1825625"/>
            <a:ext cx="4737637" cy="160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sz="1800" dirty="0"/>
              <a:t># flowers / Rows: 150</a:t>
            </a:r>
          </a:p>
          <a:p>
            <a:pPr lvl="1"/>
            <a:r>
              <a:rPr lang="en-US" sz="1800" dirty="0"/>
              <a:t>Columns: 4 [petal-width, petal-height, sepal-width, sepal-height]</a:t>
            </a:r>
          </a:p>
          <a:p>
            <a:pPr lvl="1"/>
            <a:r>
              <a:rPr lang="en-US" sz="1800" dirty="0"/>
              <a:t>3 Classes: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FED39B-0EB8-408D-B0B3-45FEFAA9BCE7}"/>
              </a:ext>
            </a:extLst>
          </p:cNvPr>
          <p:cNvGrpSpPr/>
          <p:nvPr/>
        </p:nvGrpSpPr>
        <p:grpSpPr>
          <a:xfrm>
            <a:off x="11494135" y="6452870"/>
            <a:ext cx="567915" cy="164913"/>
            <a:chOff x="11494135" y="6452870"/>
            <a:chExt cx="567915" cy="16491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4F6A3C3-D223-4C77-9529-C00A37B2077E}"/>
                </a:ext>
              </a:extLst>
            </p:cNvPr>
            <p:cNvSpPr/>
            <p:nvPr/>
          </p:nvSpPr>
          <p:spPr>
            <a:xfrm>
              <a:off x="11494135" y="645287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2D1FCCD-131D-4C8A-AD7D-AE4C777B4098}"/>
                </a:ext>
              </a:extLst>
            </p:cNvPr>
            <p:cNvSpPr/>
            <p:nvPr/>
          </p:nvSpPr>
          <p:spPr>
            <a:xfrm>
              <a:off x="11693562" y="6453391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1CA0CB5-B878-4D8B-AFE8-3282C760A728}"/>
                </a:ext>
              </a:extLst>
            </p:cNvPr>
            <p:cNvSpPr/>
            <p:nvPr/>
          </p:nvSpPr>
          <p:spPr>
            <a:xfrm>
              <a:off x="11907668" y="6455299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B84A0BC-E588-4CBE-B48C-B9F7A6B024F2}"/>
                </a:ext>
              </a:extLst>
            </p:cNvPr>
            <p:cNvSpPr/>
            <p:nvPr/>
          </p:nvSpPr>
          <p:spPr>
            <a:xfrm>
              <a:off x="12008262" y="6455294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A7BFA10-42DC-4C44-BECF-B87C655ED4FF}"/>
                </a:ext>
              </a:extLst>
            </p:cNvPr>
            <p:cNvSpPr/>
            <p:nvPr/>
          </p:nvSpPr>
          <p:spPr>
            <a:xfrm>
              <a:off x="11799310" y="6455410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B592EBE-29C2-45D7-AAAE-73DB3936E725}"/>
                </a:ext>
              </a:extLst>
            </p:cNvPr>
            <p:cNvSpPr/>
            <p:nvPr/>
          </p:nvSpPr>
          <p:spPr>
            <a:xfrm>
              <a:off x="11595285" y="6454062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BBB043A-47C7-4B8B-96DD-837702CAD24B}"/>
                </a:ext>
              </a:extLst>
            </p:cNvPr>
            <p:cNvSpPr/>
            <p:nvPr/>
          </p:nvSpPr>
          <p:spPr>
            <a:xfrm>
              <a:off x="11494135" y="6561455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3BF08A2-279F-4257-B0EC-C9BB9255B680}"/>
                </a:ext>
              </a:extLst>
            </p:cNvPr>
            <p:cNvSpPr/>
            <p:nvPr/>
          </p:nvSpPr>
          <p:spPr>
            <a:xfrm>
              <a:off x="11693562" y="6561976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66E77BCF-7F57-4BD4-BC33-32677EABEC96}"/>
                </a:ext>
              </a:extLst>
            </p:cNvPr>
            <p:cNvSpPr/>
            <p:nvPr/>
          </p:nvSpPr>
          <p:spPr>
            <a:xfrm>
              <a:off x="11907668" y="6563884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ADCE62F-2731-4F84-9A48-87C5F274999B}"/>
                </a:ext>
              </a:extLst>
            </p:cNvPr>
            <p:cNvSpPr/>
            <p:nvPr/>
          </p:nvSpPr>
          <p:spPr>
            <a:xfrm>
              <a:off x="12008262" y="6563879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2092A5-2386-48ED-AD5D-D9ABF56304C9}"/>
                </a:ext>
              </a:extLst>
            </p:cNvPr>
            <p:cNvSpPr/>
            <p:nvPr/>
          </p:nvSpPr>
          <p:spPr>
            <a:xfrm>
              <a:off x="11799310" y="6563995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21BF382-F740-4E80-9F6E-DE11D49A12BB}"/>
                </a:ext>
              </a:extLst>
            </p:cNvPr>
            <p:cNvSpPr/>
            <p:nvPr/>
          </p:nvSpPr>
          <p:spPr>
            <a:xfrm>
              <a:off x="11595285" y="6562647"/>
              <a:ext cx="53788" cy="537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3DE23E87-81AC-48B1-8176-8BA95EC09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7" y="4060314"/>
            <a:ext cx="3427350" cy="199007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740B490-0384-4817-9E35-1CF4153792EA}"/>
              </a:ext>
            </a:extLst>
          </p:cNvPr>
          <p:cNvSpPr txBox="1"/>
          <p:nvPr/>
        </p:nvSpPr>
        <p:spPr>
          <a:xfrm>
            <a:off x="473228" y="5719964"/>
            <a:ext cx="46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[0]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43C47F-4E0A-414C-AA9F-CF317E477E08}"/>
              </a:ext>
            </a:extLst>
          </p:cNvPr>
          <p:cNvGrpSpPr/>
          <p:nvPr/>
        </p:nvGrpSpPr>
        <p:grpSpPr>
          <a:xfrm>
            <a:off x="3925894" y="3674467"/>
            <a:ext cx="3136303" cy="2446545"/>
            <a:chOff x="7810500" y="3512759"/>
            <a:chExt cx="3443903" cy="312312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83AF779-7D3F-424D-BA4F-4ECD4C06DC2A}"/>
                </a:ext>
              </a:extLst>
            </p:cNvPr>
            <p:cNvGrpSpPr/>
            <p:nvPr/>
          </p:nvGrpSpPr>
          <p:grpSpPr>
            <a:xfrm>
              <a:off x="7810500" y="3512759"/>
              <a:ext cx="3443903" cy="2534202"/>
              <a:chOff x="8323685" y="3148866"/>
              <a:chExt cx="3443903" cy="2534202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7FE6767D-D5FF-4151-8C63-876444745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3685" y="3148866"/>
                <a:ext cx="2183363" cy="2183363"/>
              </a:xfrm>
              <a:prstGeom prst="rect">
                <a:avLst/>
              </a:prstGeom>
            </p:spPr>
          </p:pic>
          <p:sp>
            <p:nvSpPr>
              <p:cNvPr id="10" name="Sprechblase: rechteckig mit abgerundeten Ecken 9">
                <a:extLst>
                  <a:ext uri="{FF2B5EF4-FFF2-40B4-BE49-F238E27FC236}">
                    <a16:creationId xmlns:a16="http://schemas.microsoft.com/office/drawing/2014/main" id="{CEA6183A-AF3E-457A-B05E-F777A294E629}"/>
                  </a:ext>
                </a:extLst>
              </p:cNvPr>
              <p:cNvSpPr/>
              <p:nvPr/>
            </p:nvSpPr>
            <p:spPr>
              <a:xfrm>
                <a:off x="10863165" y="3152139"/>
                <a:ext cx="904423" cy="676469"/>
              </a:xfrm>
              <a:prstGeom prst="wedgeRoundRectCallout">
                <a:avLst>
                  <a:gd name="adj1" fmla="val -99488"/>
                  <a:gd name="adj2" fmla="val 7296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petal</a:t>
                </a:r>
              </a:p>
            </p:txBody>
          </p:sp>
          <p:sp>
            <p:nvSpPr>
              <p:cNvPr id="11" name="Sprechblase: rechteckig mit abgerundeten Ecken 10">
                <a:extLst>
                  <a:ext uri="{FF2B5EF4-FFF2-40B4-BE49-F238E27FC236}">
                    <a16:creationId xmlns:a16="http://schemas.microsoft.com/office/drawing/2014/main" id="{E266CF1E-6202-48A2-861B-27371A2913C4}"/>
                  </a:ext>
                </a:extLst>
              </p:cNvPr>
              <p:cNvSpPr/>
              <p:nvPr/>
            </p:nvSpPr>
            <p:spPr>
              <a:xfrm>
                <a:off x="10108163" y="5006599"/>
                <a:ext cx="904423" cy="676469"/>
              </a:xfrm>
              <a:prstGeom prst="wedgeRoundRectCallout">
                <a:avLst>
                  <a:gd name="adj1" fmla="val -34414"/>
                  <a:gd name="adj2" fmla="val -9612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sepal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B877CF6-CD85-4CB1-BDE5-41CAFFF0625B}"/>
                </a:ext>
              </a:extLst>
            </p:cNvPr>
            <p:cNvSpPr txBox="1"/>
            <p:nvPr/>
          </p:nvSpPr>
          <p:spPr>
            <a:xfrm>
              <a:off x="7959026" y="6164417"/>
              <a:ext cx="509286" cy="471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B7065-0A70-4059-B7A0-AA179CDE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SUBSCALE -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EB4A0-D234-49DF-8CF5-449D30D2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Subspace clustering</a:t>
            </a:r>
          </a:p>
          <a:p>
            <a:r>
              <a:rPr lang="en-US" dirty="0"/>
              <a:t>Good parallelization when data has a lot of dimensions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B4FB3-6DA6-4BE1-AD0B-D97CAE2B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2D9-6FDE-4103-A885-2899D646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BE54B-44C2-44C7-BA45-30F54263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572D9D0-6354-4163-90BD-D3FE54F9D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26907"/>
              </p:ext>
            </p:extLst>
          </p:nvPr>
        </p:nvGraphicFramePr>
        <p:xfrm>
          <a:off x="1160630" y="3688777"/>
          <a:ext cx="812800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29566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2905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53561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4958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42191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956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Data 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CoreSet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Calculation of Dense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Collision of Dense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Mapping of Subspaces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56460"/>
                  </a:ext>
                </a:extLst>
              </a:tr>
            </a:tbl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667D7E97-7EA0-4F7F-B08A-51101A3802BD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AD2F5D5-57EE-4407-A3BE-D346E08F7081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E8E4B15-9C1A-495F-8E7A-3FFE0FFB8313}"/>
              </a:ext>
            </a:extLst>
          </p:cNvPr>
          <p:cNvSpPr/>
          <p:nvPr/>
        </p:nvSpPr>
        <p:spPr>
          <a:xfrm>
            <a:off x="11907668" y="6455299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08966-80DF-49E5-84DA-C2E4CBF60CA6}"/>
              </a:ext>
            </a:extLst>
          </p:cNvPr>
          <p:cNvSpPr/>
          <p:nvPr/>
        </p:nvSpPr>
        <p:spPr>
          <a:xfrm>
            <a:off x="12008262" y="6455294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B71C7E1-F5D5-44AE-B20E-C03694BB5BC8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516B692-501A-4732-8CBD-5BF69003DBBE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941A1AE-D279-4D9F-AD3E-EA49A449D7A5}"/>
              </a:ext>
            </a:extLst>
          </p:cNvPr>
          <p:cNvSpPr/>
          <p:nvPr/>
        </p:nvSpPr>
        <p:spPr>
          <a:xfrm>
            <a:off x="11494135" y="6561455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35A6208-403C-4F9B-9471-36A843BF453F}"/>
              </a:ext>
            </a:extLst>
          </p:cNvPr>
          <p:cNvSpPr/>
          <p:nvPr/>
        </p:nvSpPr>
        <p:spPr>
          <a:xfrm>
            <a:off x="11693562" y="6561976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BCE576-37B2-4518-ABA3-91FF833FD179}"/>
              </a:ext>
            </a:extLst>
          </p:cNvPr>
          <p:cNvSpPr/>
          <p:nvPr/>
        </p:nvSpPr>
        <p:spPr>
          <a:xfrm>
            <a:off x="11907668" y="6563884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9E46962-207A-400F-9473-0727A8E7993E}"/>
              </a:ext>
            </a:extLst>
          </p:cNvPr>
          <p:cNvSpPr/>
          <p:nvPr/>
        </p:nvSpPr>
        <p:spPr>
          <a:xfrm>
            <a:off x="11799310" y="6563995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D0B3E0B-223C-4450-9B8C-B43AEACE20D4}"/>
              </a:ext>
            </a:extLst>
          </p:cNvPr>
          <p:cNvSpPr/>
          <p:nvPr/>
        </p:nvSpPr>
        <p:spPr>
          <a:xfrm>
            <a:off x="11595285" y="6562647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A1F21-FE3F-4C71-9B3B-8F716A65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590BE-5A45-4B29-A8E9-AEDBBDDE7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971" y="183587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11,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5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7,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5,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13</a:t>
                </a:r>
              </a:p>
              <a:p>
                <a:r>
                  <a:rPr lang="en-US" sz="2000" dirty="0"/>
                  <a:t>1-dimensional space: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800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2-d space: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3-d space: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acc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590BE-5A45-4B29-A8E9-AEDBBDDE7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971" y="1835875"/>
                <a:ext cx="10515600" cy="4351338"/>
              </a:xfrm>
              <a:blipFill>
                <a:blip r:embed="rId3"/>
                <a:stretch>
                  <a:fillRect l="-52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EA0F56E-A9B4-4052-81AB-A8CF046F5B6E}"/>
              </a:ext>
            </a:extLst>
          </p:cNvPr>
          <p:cNvGrpSpPr/>
          <p:nvPr/>
        </p:nvGrpSpPr>
        <p:grpSpPr>
          <a:xfrm>
            <a:off x="9073814" y="4820896"/>
            <a:ext cx="2016544" cy="1960504"/>
            <a:chOff x="1754729" y="4373379"/>
            <a:chExt cx="1348740" cy="1348740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9365653-0763-41B8-B830-AD0B89B41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729" y="4373379"/>
              <a:ext cx="1348740" cy="1348740"/>
            </a:xfrm>
            <a:prstGeom prst="rect">
              <a:avLst/>
            </a:prstGeom>
          </p:spPr>
        </p:pic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E60A79B-4A07-4339-BDDB-E35C6204FDEA}"/>
                </a:ext>
              </a:extLst>
            </p:cNvPr>
            <p:cNvSpPr/>
            <p:nvPr/>
          </p:nvSpPr>
          <p:spPr>
            <a:xfrm flipH="1">
              <a:off x="1878207" y="4420887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D5B7272-2C6F-4805-8BF9-884112954449}"/>
                </a:ext>
              </a:extLst>
            </p:cNvPr>
            <p:cNvSpPr/>
            <p:nvPr/>
          </p:nvSpPr>
          <p:spPr>
            <a:xfrm>
              <a:off x="1788279" y="4568618"/>
              <a:ext cx="89928" cy="8992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6C90500-09F9-41E9-9B93-4B6744111441}"/>
                </a:ext>
              </a:extLst>
            </p:cNvPr>
            <p:cNvSpPr/>
            <p:nvPr/>
          </p:nvSpPr>
          <p:spPr>
            <a:xfrm>
              <a:off x="1912908" y="4769520"/>
              <a:ext cx="68094" cy="6809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DA234F0-BB75-4C9A-94F9-BB000B24C38D}"/>
                </a:ext>
              </a:extLst>
            </p:cNvPr>
            <p:cNvSpPr/>
            <p:nvPr/>
          </p:nvSpPr>
          <p:spPr>
            <a:xfrm>
              <a:off x="1842269" y="5013702"/>
              <a:ext cx="129870" cy="12987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5DDBD54-ACFD-49FF-9043-74BA28207E9D}"/>
                </a:ext>
              </a:extLst>
            </p:cNvPr>
            <p:cNvSpPr/>
            <p:nvPr/>
          </p:nvSpPr>
          <p:spPr>
            <a:xfrm>
              <a:off x="1907552" y="5390038"/>
              <a:ext cx="64587" cy="6458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7E9C8B5-8978-4ED7-836B-715A112C59DA}"/>
                </a:ext>
              </a:extLst>
            </p:cNvPr>
            <p:cNvSpPr/>
            <p:nvPr/>
          </p:nvSpPr>
          <p:spPr>
            <a:xfrm flipH="1">
              <a:off x="1975971" y="4540796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03F36B2-7DE4-4DBD-BC10-6ADCC27A6E85}"/>
                </a:ext>
              </a:extLst>
            </p:cNvPr>
            <p:cNvSpPr/>
            <p:nvPr/>
          </p:nvSpPr>
          <p:spPr>
            <a:xfrm>
              <a:off x="2278845" y="4466606"/>
              <a:ext cx="68094" cy="680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481E9FA-64E5-4EF0-996E-63D9E37939A5}"/>
                </a:ext>
              </a:extLst>
            </p:cNvPr>
            <p:cNvSpPr/>
            <p:nvPr/>
          </p:nvSpPr>
          <p:spPr>
            <a:xfrm>
              <a:off x="2357355" y="4757050"/>
              <a:ext cx="68094" cy="680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77559CAA-8B79-430A-8767-D4F084E2E1F3}"/>
                </a:ext>
              </a:extLst>
            </p:cNvPr>
            <p:cNvSpPr/>
            <p:nvPr/>
          </p:nvSpPr>
          <p:spPr>
            <a:xfrm>
              <a:off x="2252611" y="5013702"/>
              <a:ext cx="138530" cy="1385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14F5F50-B852-4351-9528-5AB384F2F0D7}"/>
                </a:ext>
              </a:extLst>
            </p:cNvPr>
            <p:cNvSpPr/>
            <p:nvPr/>
          </p:nvSpPr>
          <p:spPr>
            <a:xfrm>
              <a:off x="2330811" y="4608252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8E5A01F-87B6-4A62-8841-CB692ACB15E0}"/>
                </a:ext>
              </a:extLst>
            </p:cNvPr>
            <p:cNvSpPr/>
            <p:nvPr/>
          </p:nvSpPr>
          <p:spPr>
            <a:xfrm>
              <a:off x="2320705" y="5388285"/>
              <a:ext cx="68094" cy="680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0A8CE06-AC98-4A61-9856-CB334F5E5D57}"/>
                </a:ext>
              </a:extLst>
            </p:cNvPr>
            <p:cNvSpPr/>
            <p:nvPr/>
          </p:nvSpPr>
          <p:spPr>
            <a:xfrm>
              <a:off x="2244798" y="5535271"/>
              <a:ext cx="68094" cy="680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DBB7BDC-2713-4143-9DB2-463BFDB109DC}"/>
                </a:ext>
              </a:extLst>
            </p:cNvPr>
            <p:cNvSpPr/>
            <p:nvPr/>
          </p:nvSpPr>
          <p:spPr>
            <a:xfrm>
              <a:off x="2664146" y="4597135"/>
              <a:ext cx="68094" cy="680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A3DA1AF-600B-449F-9BCD-6F6170E8C398}"/>
                </a:ext>
              </a:extLst>
            </p:cNvPr>
            <p:cNvSpPr/>
            <p:nvPr/>
          </p:nvSpPr>
          <p:spPr>
            <a:xfrm>
              <a:off x="2829082" y="4736112"/>
              <a:ext cx="101501" cy="10150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7CBAB7B-AD81-4FF4-801D-59082F1228C9}"/>
                </a:ext>
              </a:extLst>
            </p:cNvPr>
            <p:cNvSpPr/>
            <p:nvPr/>
          </p:nvSpPr>
          <p:spPr>
            <a:xfrm>
              <a:off x="2644788" y="4865162"/>
              <a:ext cx="106810" cy="10681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AB51D3B-9023-4944-A9BA-86DDD01BB532}"/>
                </a:ext>
              </a:extLst>
            </p:cNvPr>
            <p:cNvSpPr/>
            <p:nvPr/>
          </p:nvSpPr>
          <p:spPr>
            <a:xfrm>
              <a:off x="2845785" y="5013702"/>
              <a:ext cx="51924" cy="519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47E1497-8B87-47EA-A32B-41BB019D03C5}"/>
                </a:ext>
              </a:extLst>
            </p:cNvPr>
            <p:cNvSpPr/>
            <p:nvPr/>
          </p:nvSpPr>
          <p:spPr>
            <a:xfrm>
              <a:off x="2698193" y="5276420"/>
              <a:ext cx="106810" cy="10681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29F8B0B-4CA0-45E5-B5F0-58CEA6968A96}"/>
                </a:ext>
              </a:extLst>
            </p:cNvPr>
            <p:cNvSpPr/>
            <p:nvPr/>
          </p:nvSpPr>
          <p:spPr>
            <a:xfrm>
              <a:off x="2879832" y="5177725"/>
              <a:ext cx="68094" cy="680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Legende: mit gebogener Linie 78">
                <a:extLst>
                  <a:ext uri="{FF2B5EF4-FFF2-40B4-BE49-F238E27FC236}">
                    <a16:creationId xmlns:a16="http://schemas.microsoft.com/office/drawing/2014/main" id="{7D933E2B-ACB8-4A7E-AA78-28DD4CFBCA71}"/>
                  </a:ext>
                </a:extLst>
              </p:cNvPr>
              <p:cNvSpPr/>
              <p:nvPr/>
            </p:nvSpPr>
            <p:spPr>
              <a:xfrm>
                <a:off x="11134963" y="5093406"/>
                <a:ext cx="527809" cy="49452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7114"/>
                  <a:gd name="adj6" fmla="val -11144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Legende: mit gebogener Linie 78">
                <a:extLst>
                  <a:ext uri="{FF2B5EF4-FFF2-40B4-BE49-F238E27FC236}">
                    <a16:creationId xmlns:a16="http://schemas.microsoft.com/office/drawing/2014/main" id="{7D933E2B-ACB8-4A7E-AA78-28DD4CFBC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63" y="5093406"/>
                <a:ext cx="527809" cy="49452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7114"/>
                  <a:gd name="adj6" fmla="val -11144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Legende: mit gebogener Linie 84">
                <a:extLst>
                  <a:ext uri="{FF2B5EF4-FFF2-40B4-BE49-F238E27FC236}">
                    <a16:creationId xmlns:a16="http://schemas.microsoft.com/office/drawing/2014/main" id="{48B34F9C-167A-4F93-BC96-79005726276A}"/>
                  </a:ext>
                </a:extLst>
              </p:cNvPr>
              <p:cNvSpPr/>
              <p:nvPr/>
            </p:nvSpPr>
            <p:spPr>
              <a:xfrm>
                <a:off x="11133816" y="5683217"/>
                <a:ext cx="527810" cy="49452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13365"/>
                  <a:gd name="adj6" fmla="val -10692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5" name="Legende: mit gebogener Linie 84">
                <a:extLst>
                  <a:ext uri="{FF2B5EF4-FFF2-40B4-BE49-F238E27FC236}">
                    <a16:creationId xmlns:a16="http://schemas.microsoft.com/office/drawing/2014/main" id="{48B34F9C-167A-4F93-BC96-790057262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816" y="5683217"/>
                <a:ext cx="527810" cy="49452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13365"/>
                  <a:gd name="adj6" fmla="val -106929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46C6575-0BE8-43E8-808B-0AAB5EFF9CDD}"/>
              </a:ext>
            </a:extLst>
          </p:cNvPr>
          <p:cNvGrpSpPr/>
          <p:nvPr/>
        </p:nvGrpSpPr>
        <p:grpSpPr>
          <a:xfrm>
            <a:off x="8749773" y="5781447"/>
            <a:ext cx="718010" cy="850766"/>
            <a:chOff x="960697" y="5578404"/>
            <a:chExt cx="808985" cy="958562"/>
          </a:xfrm>
        </p:grpSpPr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D40C53AD-6914-4809-A0CB-C7C4AD61FDD0}"/>
                </a:ext>
              </a:extLst>
            </p:cNvPr>
            <p:cNvCxnSpPr/>
            <p:nvPr/>
          </p:nvCxnSpPr>
          <p:spPr>
            <a:xfrm>
              <a:off x="1155135" y="6052006"/>
              <a:ext cx="320115" cy="31639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14D8615B-BBAB-4099-BCA3-95C282F8A3D2}"/>
                </a:ext>
              </a:extLst>
            </p:cNvPr>
            <p:cNvCxnSpPr/>
            <p:nvPr/>
          </p:nvCxnSpPr>
          <p:spPr>
            <a:xfrm>
              <a:off x="1155353" y="6052006"/>
              <a:ext cx="504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D964616B-3C74-4FA1-BF54-3408145AD309}"/>
                </a:ext>
              </a:extLst>
            </p:cNvPr>
            <p:cNvCxnSpPr/>
            <p:nvPr/>
          </p:nvCxnSpPr>
          <p:spPr>
            <a:xfrm flipV="1">
              <a:off x="1155353" y="5597987"/>
              <a:ext cx="0" cy="454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199A4AB9-E057-4FFA-933B-37C765F40383}"/>
                </a:ext>
              </a:extLst>
            </p:cNvPr>
            <p:cNvSpPr txBox="1"/>
            <p:nvPr/>
          </p:nvSpPr>
          <p:spPr>
            <a:xfrm>
              <a:off x="960697" y="5578404"/>
              <a:ext cx="146989" cy="34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y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DF4E97E4-5313-4AF4-9377-7E336C573708}"/>
                </a:ext>
              </a:extLst>
            </p:cNvPr>
            <p:cNvSpPr txBox="1"/>
            <p:nvPr/>
          </p:nvSpPr>
          <p:spPr>
            <a:xfrm>
              <a:off x="1622693" y="5938423"/>
              <a:ext cx="146989" cy="312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1A68E59-34FA-404A-A64D-47D88CDF1885}"/>
                </a:ext>
              </a:extLst>
            </p:cNvPr>
            <p:cNvSpPr txBox="1"/>
            <p:nvPr/>
          </p:nvSpPr>
          <p:spPr>
            <a:xfrm>
              <a:off x="1199214" y="6190192"/>
              <a:ext cx="146989" cy="34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2C4A5D-5567-445D-A7A0-9F27AC23AA84}"/>
              </a:ext>
            </a:extLst>
          </p:cNvPr>
          <p:cNvGrpSpPr/>
          <p:nvPr/>
        </p:nvGrpSpPr>
        <p:grpSpPr>
          <a:xfrm>
            <a:off x="8751118" y="3460355"/>
            <a:ext cx="2872272" cy="1426173"/>
            <a:chOff x="8671825" y="3481159"/>
            <a:chExt cx="2983839" cy="1481570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FEE4E43-4C0B-4AED-8239-3DA818881E4C}"/>
                </a:ext>
              </a:extLst>
            </p:cNvPr>
            <p:cNvGrpSpPr/>
            <p:nvPr/>
          </p:nvGrpSpPr>
          <p:grpSpPr>
            <a:xfrm>
              <a:off x="8974483" y="3481159"/>
              <a:ext cx="1996440" cy="1188720"/>
              <a:chOff x="3764280" y="4429760"/>
              <a:chExt cx="1996440" cy="118872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E1555D8-B844-443E-B986-F1792E396826}"/>
                  </a:ext>
                </a:extLst>
              </p:cNvPr>
              <p:cNvSpPr/>
              <p:nvPr/>
            </p:nvSpPr>
            <p:spPr>
              <a:xfrm>
                <a:off x="3764280" y="4429760"/>
                <a:ext cx="1996440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FB1838F-A7B5-4919-BE2D-A5FA51999E28}"/>
                  </a:ext>
                </a:extLst>
              </p:cNvPr>
              <p:cNvSpPr/>
              <p:nvPr/>
            </p:nvSpPr>
            <p:spPr>
              <a:xfrm>
                <a:off x="4163637" y="5180884"/>
                <a:ext cx="129870" cy="12987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B7C78387-EEF2-43E9-982E-8DDC884B2814}"/>
                  </a:ext>
                </a:extLst>
              </p:cNvPr>
              <p:cNvSpPr/>
              <p:nvPr/>
            </p:nvSpPr>
            <p:spPr>
              <a:xfrm>
                <a:off x="4118673" y="4668631"/>
                <a:ext cx="89928" cy="899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C47DC8DB-C7F3-40AB-9818-217587B55EDB}"/>
                  </a:ext>
                </a:extLst>
              </p:cNvPr>
              <p:cNvSpPr/>
              <p:nvPr/>
            </p:nvSpPr>
            <p:spPr>
              <a:xfrm>
                <a:off x="3978363" y="4936886"/>
                <a:ext cx="68094" cy="6809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31B3184-3062-46EB-80EB-E7AB464427B9}"/>
                  </a:ext>
                </a:extLst>
              </p:cNvPr>
              <p:cNvSpPr/>
              <p:nvPr/>
            </p:nvSpPr>
            <p:spPr>
              <a:xfrm flipH="1">
                <a:off x="3821887" y="449880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BA18655F-8498-43F4-96D0-37FDCE63A98B}"/>
                  </a:ext>
                </a:extLst>
              </p:cNvPr>
              <p:cNvSpPr/>
              <p:nvPr/>
            </p:nvSpPr>
            <p:spPr>
              <a:xfrm flipH="1">
                <a:off x="3908247" y="456992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0166184-A481-4D97-88BE-4452BAA3A6D4}"/>
                  </a:ext>
                </a:extLst>
              </p:cNvPr>
              <p:cNvSpPr/>
              <p:nvPr/>
            </p:nvSpPr>
            <p:spPr>
              <a:xfrm>
                <a:off x="4030992" y="5466238"/>
                <a:ext cx="64587" cy="6458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C6540577-2FB0-41F6-AA33-DBB4F52488FF}"/>
                  </a:ext>
                </a:extLst>
              </p:cNvPr>
              <p:cNvSpPr/>
              <p:nvPr/>
            </p:nvSpPr>
            <p:spPr>
              <a:xfrm>
                <a:off x="4838331" y="4988302"/>
                <a:ext cx="138530" cy="13853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B30DB1AA-39FE-467D-B1E8-8A14EBB1BA8B}"/>
                  </a:ext>
                </a:extLst>
              </p:cNvPr>
              <p:cNvSpPr/>
              <p:nvPr/>
            </p:nvSpPr>
            <p:spPr>
              <a:xfrm>
                <a:off x="4775435" y="4777370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B2C6579-5770-4E9D-A419-1D6042229333}"/>
                  </a:ext>
                </a:extLst>
              </p:cNvPr>
              <p:cNvSpPr/>
              <p:nvPr/>
            </p:nvSpPr>
            <p:spPr>
              <a:xfrm>
                <a:off x="4672691" y="4623492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C537544F-0CFA-4420-B1E8-1EF506135E8A}"/>
                  </a:ext>
                </a:extLst>
              </p:cNvPr>
              <p:cNvSpPr/>
              <p:nvPr/>
            </p:nvSpPr>
            <p:spPr>
              <a:xfrm>
                <a:off x="4778205" y="4512326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55EC43CE-80A9-42CB-A660-63CC4BAC24E6}"/>
                  </a:ext>
                </a:extLst>
              </p:cNvPr>
              <p:cNvSpPr/>
              <p:nvPr/>
            </p:nvSpPr>
            <p:spPr>
              <a:xfrm>
                <a:off x="4774345" y="5291765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5CC760D0-43E0-4E4C-921D-50C7522012DF}"/>
                  </a:ext>
                </a:extLst>
              </p:cNvPr>
              <p:cNvSpPr/>
              <p:nvPr/>
            </p:nvSpPr>
            <p:spPr>
              <a:xfrm>
                <a:off x="4748945" y="5454325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0D7E6D15-F650-4F2D-B94F-CF26804AEE97}"/>
                  </a:ext>
                </a:extLst>
              </p:cNvPr>
              <p:cNvSpPr/>
              <p:nvPr/>
            </p:nvSpPr>
            <p:spPr>
              <a:xfrm>
                <a:off x="5418885" y="4603657"/>
                <a:ext cx="68094" cy="680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B14AE247-311A-4FFB-A6BC-18077892613C}"/>
                  </a:ext>
                </a:extLst>
              </p:cNvPr>
              <p:cNvSpPr/>
              <p:nvPr/>
            </p:nvSpPr>
            <p:spPr>
              <a:xfrm>
                <a:off x="5531642" y="4685312"/>
                <a:ext cx="101501" cy="10150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4F237577-79D8-4480-8492-343377036393}"/>
                  </a:ext>
                </a:extLst>
              </p:cNvPr>
              <p:cNvSpPr/>
              <p:nvPr/>
            </p:nvSpPr>
            <p:spPr>
              <a:xfrm>
                <a:off x="5535308" y="4992162"/>
                <a:ext cx="106810" cy="1068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D662DD7-1740-48C9-BF93-8D31F08EC4CD}"/>
                  </a:ext>
                </a:extLst>
              </p:cNvPr>
              <p:cNvSpPr/>
              <p:nvPr/>
            </p:nvSpPr>
            <p:spPr>
              <a:xfrm>
                <a:off x="5299425" y="4871462"/>
                <a:ext cx="51924" cy="51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F5EE39C7-3693-4270-A04E-9CD34E8ABAD8}"/>
                  </a:ext>
                </a:extLst>
              </p:cNvPr>
              <p:cNvSpPr/>
              <p:nvPr/>
            </p:nvSpPr>
            <p:spPr>
              <a:xfrm>
                <a:off x="5394432" y="5157405"/>
                <a:ext cx="68094" cy="680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974EE237-C4B5-42A3-B018-8D0D6370D49E}"/>
                  </a:ext>
                </a:extLst>
              </p:cNvPr>
              <p:cNvSpPr/>
              <p:nvPr/>
            </p:nvSpPr>
            <p:spPr>
              <a:xfrm>
                <a:off x="5502353" y="5251020"/>
                <a:ext cx="106810" cy="1068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Legende: mit gebogener Linie 79">
                  <a:extLst>
                    <a:ext uri="{FF2B5EF4-FFF2-40B4-BE49-F238E27FC236}">
                      <a16:creationId xmlns:a16="http://schemas.microsoft.com/office/drawing/2014/main" id="{DB20B704-AF6E-424B-948B-485C0FB5967D}"/>
                    </a:ext>
                  </a:extLst>
                </p:cNvPr>
                <p:cNvSpPr/>
                <p:nvPr/>
              </p:nvSpPr>
              <p:spPr>
                <a:xfrm>
                  <a:off x="11127855" y="3536431"/>
                  <a:ext cx="527809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26252"/>
                    <a:gd name="adj6" fmla="val -7788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0" name="Legende: mit gebogener Linie 79">
                  <a:extLst>
                    <a:ext uri="{FF2B5EF4-FFF2-40B4-BE49-F238E27FC236}">
                      <a16:creationId xmlns:a16="http://schemas.microsoft.com/office/drawing/2014/main" id="{DB20B704-AF6E-424B-948B-485C0FB59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855" y="3536431"/>
                  <a:ext cx="527809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26252"/>
                    <a:gd name="adj6" fmla="val -77885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Legende: mit gebogener Linie 83">
                  <a:extLst>
                    <a:ext uri="{FF2B5EF4-FFF2-40B4-BE49-F238E27FC236}">
                      <a16:creationId xmlns:a16="http://schemas.microsoft.com/office/drawing/2014/main" id="{8537FC72-06BC-4694-8129-090A083A0413}"/>
                    </a:ext>
                  </a:extLst>
                </p:cNvPr>
                <p:cNvSpPr/>
                <p:nvPr/>
              </p:nvSpPr>
              <p:spPr>
                <a:xfrm>
                  <a:off x="11127170" y="4134402"/>
                  <a:ext cx="527810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4" name="Legende: mit gebogener Linie 83">
                  <a:extLst>
                    <a:ext uri="{FF2B5EF4-FFF2-40B4-BE49-F238E27FC236}">
                      <a16:creationId xmlns:a16="http://schemas.microsoft.com/office/drawing/2014/main" id="{8537FC72-06BC-4694-8129-090A083A0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170" y="4134402"/>
                  <a:ext cx="527810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803"/>
                    <a:gd name="adj6" fmla="val -50835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B33FB6D8-9E77-4729-A4EE-6187F08F4D9D}"/>
                </a:ext>
              </a:extLst>
            </p:cNvPr>
            <p:cNvGrpSpPr/>
            <p:nvPr/>
          </p:nvGrpSpPr>
          <p:grpSpPr>
            <a:xfrm>
              <a:off x="8671825" y="4405026"/>
              <a:ext cx="675616" cy="557703"/>
              <a:chOff x="2532023" y="5412141"/>
              <a:chExt cx="808985" cy="667796"/>
            </a:xfrm>
          </p:grpSpPr>
          <p:cxnSp>
            <p:nvCxnSpPr>
              <p:cNvPr id="101" name="Gerade Verbindung mit Pfeil 100">
                <a:extLst>
                  <a:ext uri="{FF2B5EF4-FFF2-40B4-BE49-F238E27FC236}">
                    <a16:creationId xmlns:a16="http://schemas.microsoft.com/office/drawing/2014/main" id="{870D0DFB-3798-4543-BCAC-045574C6700C}"/>
                  </a:ext>
                </a:extLst>
              </p:cNvPr>
              <p:cNvCxnSpPr/>
              <p:nvPr/>
            </p:nvCxnSpPr>
            <p:spPr>
              <a:xfrm>
                <a:off x="2726679" y="5885743"/>
                <a:ext cx="504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DC1F1F16-65CD-44B0-B63B-81CDF6DAE698}"/>
                  </a:ext>
                </a:extLst>
              </p:cNvPr>
              <p:cNvCxnSpPr/>
              <p:nvPr/>
            </p:nvCxnSpPr>
            <p:spPr>
              <a:xfrm flipV="1">
                <a:off x="2726679" y="5431724"/>
                <a:ext cx="0" cy="454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C3FF12D0-A872-4023-BFB5-ABDAFA1A5A94}"/>
                  </a:ext>
                </a:extLst>
              </p:cNvPr>
              <p:cNvSpPr txBox="1"/>
              <p:nvPr/>
            </p:nvSpPr>
            <p:spPr>
              <a:xfrm>
                <a:off x="2532023" y="5412141"/>
                <a:ext cx="14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y</a:t>
                </a:r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1559296D-6234-41A9-A35C-05187C713B51}"/>
                  </a:ext>
                </a:extLst>
              </p:cNvPr>
              <p:cNvSpPr txBox="1"/>
              <p:nvPr/>
            </p:nvSpPr>
            <p:spPr>
              <a:xfrm>
                <a:off x="3194019" y="5772160"/>
                <a:ext cx="14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x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1F3FA8-B314-4954-A6F2-BE353AF1089A}"/>
              </a:ext>
            </a:extLst>
          </p:cNvPr>
          <p:cNvGrpSpPr/>
          <p:nvPr/>
        </p:nvGrpSpPr>
        <p:grpSpPr>
          <a:xfrm>
            <a:off x="8941918" y="1347013"/>
            <a:ext cx="2703730" cy="1977706"/>
            <a:chOff x="8941918" y="1347013"/>
            <a:chExt cx="2703730" cy="1977706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1F8E7348-7A22-4A69-9388-D7A24DE08AB2}"/>
                </a:ext>
              </a:extLst>
            </p:cNvPr>
            <p:cNvGrpSpPr/>
            <p:nvPr/>
          </p:nvGrpSpPr>
          <p:grpSpPr>
            <a:xfrm>
              <a:off x="8951596" y="2883003"/>
              <a:ext cx="1996440" cy="138530"/>
              <a:chOff x="3764280" y="6134900"/>
              <a:chExt cx="1996440" cy="138530"/>
            </a:xfrm>
          </p:grpSpPr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42DA6A3E-53AC-4A38-BF4D-21495C3D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4280" y="6202680"/>
                <a:ext cx="19964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EACEACA-740F-43A6-9FFF-5294F2B3F486}"/>
                  </a:ext>
                </a:extLst>
              </p:cNvPr>
              <p:cNvSpPr/>
              <p:nvPr/>
            </p:nvSpPr>
            <p:spPr>
              <a:xfrm>
                <a:off x="4170449" y="6137745"/>
                <a:ext cx="129870" cy="12987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177B44DA-5F13-4B1E-BD18-2C137C159972}"/>
                  </a:ext>
                </a:extLst>
              </p:cNvPr>
              <p:cNvSpPr/>
              <p:nvPr/>
            </p:nvSpPr>
            <p:spPr>
              <a:xfrm>
                <a:off x="4118673" y="6157716"/>
                <a:ext cx="89928" cy="899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AC36A0C-6717-4A8D-BE53-A8A3EBDF02BE}"/>
                  </a:ext>
                </a:extLst>
              </p:cNvPr>
              <p:cNvSpPr/>
              <p:nvPr/>
            </p:nvSpPr>
            <p:spPr>
              <a:xfrm>
                <a:off x="4033353" y="6172358"/>
                <a:ext cx="64587" cy="6458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7B3D549-B991-4094-B842-23DBDB458A8D}"/>
                  </a:ext>
                </a:extLst>
              </p:cNvPr>
              <p:cNvSpPr/>
              <p:nvPr/>
            </p:nvSpPr>
            <p:spPr>
              <a:xfrm>
                <a:off x="3976490" y="6171326"/>
                <a:ext cx="68094" cy="6809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714D5378-82F7-4927-AA04-20C9C7569253}"/>
                  </a:ext>
                </a:extLst>
              </p:cNvPr>
              <p:cNvSpPr/>
              <p:nvPr/>
            </p:nvSpPr>
            <p:spPr>
              <a:xfrm flipH="1">
                <a:off x="3913327" y="618028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A6C5FDE-E588-448A-9F73-15723DBA90E8}"/>
                  </a:ext>
                </a:extLst>
              </p:cNvPr>
              <p:cNvSpPr/>
              <p:nvPr/>
            </p:nvSpPr>
            <p:spPr>
              <a:xfrm flipH="1">
                <a:off x="3821887" y="618028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DC8F35A8-3718-44E2-87CB-B447DC6C847B}"/>
                  </a:ext>
                </a:extLst>
              </p:cNvPr>
              <p:cNvSpPr/>
              <p:nvPr/>
            </p:nvSpPr>
            <p:spPr>
              <a:xfrm>
                <a:off x="4833971" y="6134900"/>
                <a:ext cx="138530" cy="13853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FBB36543-577A-44E0-843F-1F8170B267F9}"/>
                  </a:ext>
                </a:extLst>
              </p:cNvPr>
              <p:cNvSpPr/>
              <p:nvPr/>
            </p:nvSpPr>
            <p:spPr>
              <a:xfrm>
                <a:off x="4775218" y="6168406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63C1DD53-F099-4685-8EB6-B615CD1122B2}"/>
                  </a:ext>
                </a:extLst>
              </p:cNvPr>
              <p:cNvSpPr/>
              <p:nvPr/>
            </p:nvSpPr>
            <p:spPr>
              <a:xfrm>
                <a:off x="4775435" y="6169290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2CE81A99-FA44-4812-A30E-82EF434F871E}"/>
                  </a:ext>
                </a:extLst>
              </p:cNvPr>
              <p:cNvSpPr/>
              <p:nvPr/>
            </p:nvSpPr>
            <p:spPr>
              <a:xfrm>
                <a:off x="4769265" y="6170605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86CAA8F0-58A4-4C0F-9FC8-5CEF2B79BE58}"/>
                  </a:ext>
                </a:extLst>
              </p:cNvPr>
              <p:cNvSpPr/>
              <p:nvPr/>
            </p:nvSpPr>
            <p:spPr>
              <a:xfrm>
                <a:off x="4743865" y="6170605"/>
                <a:ext cx="68094" cy="6809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FEF36227-5E09-4A8A-82C9-7ED83DA4C9D5}"/>
                  </a:ext>
                </a:extLst>
              </p:cNvPr>
              <p:cNvSpPr/>
              <p:nvPr/>
            </p:nvSpPr>
            <p:spPr>
              <a:xfrm>
                <a:off x="4672691" y="6177972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842E1130-3437-4DE6-BB06-03617CB04A15}"/>
                  </a:ext>
                </a:extLst>
              </p:cNvPr>
              <p:cNvSpPr/>
              <p:nvPr/>
            </p:nvSpPr>
            <p:spPr>
              <a:xfrm>
                <a:off x="5507433" y="6150180"/>
                <a:ext cx="106810" cy="1068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BEC50888-A29C-43AB-94CD-7671E4E35E6C}"/>
                  </a:ext>
                </a:extLst>
              </p:cNvPr>
              <p:cNvSpPr/>
              <p:nvPr/>
            </p:nvSpPr>
            <p:spPr>
              <a:xfrm>
                <a:off x="5530228" y="6150402"/>
                <a:ext cx="106810" cy="1068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E0FA5D8E-2B56-418F-8BA7-1690E56DE3F6}"/>
                  </a:ext>
                </a:extLst>
              </p:cNvPr>
              <p:cNvSpPr/>
              <p:nvPr/>
            </p:nvSpPr>
            <p:spPr>
              <a:xfrm>
                <a:off x="5531642" y="6158512"/>
                <a:ext cx="101501" cy="10150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21E34CFB-E17A-4E36-9E94-13D190C09146}"/>
                  </a:ext>
                </a:extLst>
              </p:cNvPr>
              <p:cNvSpPr/>
              <p:nvPr/>
            </p:nvSpPr>
            <p:spPr>
              <a:xfrm>
                <a:off x="5394432" y="6168325"/>
                <a:ext cx="68094" cy="680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3669F761-27A2-4C3E-805D-17E63859A0D0}"/>
                  </a:ext>
                </a:extLst>
              </p:cNvPr>
              <p:cNvSpPr/>
              <p:nvPr/>
            </p:nvSpPr>
            <p:spPr>
              <a:xfrm>
                <a:off x="5418885" y="6173377"/>
                <a:ext cx="68094" cy="680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8DEBD8CB-FF60-4D8F-8DA0-0C2DA64D6741}"/>
                  </a:ext>
                </a:extLst>
              </p:cNvPr>
              <p:cNvSpPr/>
              <p:nvPr/>
            </p:nvSpPr>
            <p:spPr>
              <a:xfrm>
                <a:off x="5299425" y="6177022"/>
                <a:ext cx="51924" cy="51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Sprechblase: rechteckig mit abgerundeten Ecken 4">
              <a:extLst>
                <a:ext uri="{FF2B5EF4-FFF2-40B4-BE49-F238E27FC236}">
                  <a16:creationId xmlns:a16="http://schemas.microsoft.com/office/drawing/2014/main" id="{CAFAC97A-8C48-47D4-B36B-848A9A003500}"/>
                </a:ext>
              </a:extLst>
            </p:cNvPr>
            <p:cNvSpPr/>
            <p:nvPr/>
          </p:nvSpPr>
          <p:spPr>
            <a:xfrm>
              <a:off x="9201181" y="1347013"/>
              <a:ext cx="1571856" cy="845692"/>
            </a:xfrm>
            <a:prstGeom prst="wedgeRoundRectCallout">
              <a:avLst>
                <a:gd name="adj1" fmla="val -15662"/>
                <a:gd name="adj2" fmla="val 113365"/>
                <a:gd name="adj3" fmla="val 16667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Dimensional space of interest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Legende: mit gebogener Linie 80">
                  <a:extLst>
                    <a:ext uri="{FF2B5EF4-FFF2-40B4-BE49-F238E27FC236}">
                      <a16:creationId xmlns:a16="http://schemas.microsoft.com/office/drawing/2014/main" id="{49660A1D-DF68-4A29-B9FC-10B825914E8C}"/>
                    </a:ext>
                  </a:extLst>
                </p:cNvPr>
                <p:cNvSpPr/>
                <p:nvPr/>
              </p:nvSpPr>
              <p:spPr>
                <a:xfrm>
                  <a:off x="11117839" y="1598268"/>
                  <a:ext cx="527809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264910"/>
                    <a:gd name="adj6" fmla="val -9120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1" name="Legende: mit gebogener Linie 80">
                  <a:extLst>
                    <a:ext uri="{FF2B5EF4-FFF2-40B4-BE49-F238E27FC236}">
                      <a16:creationId xmlns:a16="http://schemas.microsoft.com/office/drawing/2014/main" id="{49660A1D-DF68-4A29-B9FC-10B825914E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39" y="1598268"/>
                  <a:ext cx="527809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264910"/>
                    <a:gd name="adj6" fmla="val -91202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Legende: mit gebogener Linie 81">
                  <a:extLst>
                    <a:ext uri="{FF2B5EF4-FFF2-40B4-BE49-F238E27FC236}">
                      <a16:creationId xmlns:a16="http://schemas.microsoft.com/office/drawing/2014/main" id="{0EECE7CD-48AE-4F3D-89A6-08BDF350F747}"/>
                    </a:ext>
                  </a:extLst>
                </p:cNvPr>
                <p:cNvSpPr/>
                <p:nvPr/>
              </p:nvSpPr>
              <p:spPr>
                <a:xfrm>
                  <a:off x="11117838" y="2439289"/>
                  <a:ext cx="527810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93758"/>
                    <a:gd name="adj6" fmla="val -6623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2" name="Legende: mit gebogener Linie 81">
                  <a:extLst>
                    <a:ext uri="{FF2B5EF4-FFF2-40B4-BE49-F238E27FC236}">
                      <a16:creationId xmlns:a16="http://schemas.microsoft.com/office/drawing/2014/main" id="{0EECE7CD-48AE-4F3D-89A6-08BDF350F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38" y="2439289"/>
                  <a:ext cx="527810" cy="494523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93758"/>
                    <a:gd name="adj6" fmla="val -66234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F4824E4-D391-489D-BA09-97009C5E2D7C}"/>
                </a:ext>
              </a:extLst>
            </p:cNvPr>
            <p:cNvGrpSpPr/>
            <p:nvPr/>
          </p:nvGrpSpPr>
          <p:grpSpPr>
            <a:xfrm>
              <a:off x="8941918" y="3016942"/>
              <a:ext cx="614329" cy="307777"/>
              <a:chOff x="3930185" y="5984134"/>
              <a:chExt cx="614329" cy="307777"/>
            </a:xfrm>
          </p:grpSpPr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D030F2A9-6252-4AB1-8D79-42A4789A4281}"/>
                  </a:ext>
                </a:extLst>
              </p:cNvPr>
              <p:cNvCxnSpPr/>
              <p:nvPr/>
            </p:nvCxnSpPr>
            <p:spPr>
              <a:xfrm>
                <a:off x="3930185" y="6097717"/>
                <a:ext cx="504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3E784E78-9D22-442A-BB07-94BCDA8CD499}"/>
                  </a:ext>
                </a:extLst>
              </p:cNvPr>
              <p:cNvSpPr txBox="1"/>
              <p:nvPr/>
            </p:nvSpPr>
            <p:spPr>
              <a:xfrm>
                <a:off x="4397525" y="5984134"/>
                <a:ext cx="14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x</a:t>
                </a:r>
              </a:p>
            </p:txBody>
          </p:sp>
        </p:grp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7F5A86-77BA-4ABC-A97C-A0249AFDD0B4}"/>
              </a:ext>
            </a:extLst>
          </p:cNvPr>
          <p:cNvGrpSpPr/>
          <p:nvPr/>
        </p:nvGrpSpPr>
        <p:grpSpPr>
          <a:xfrm>
            <a:off x="3680746" y="1520407"/>
            <a:ext cx="4734560" cy="4856832"/>
            <a:chOff x="3680746" y="1520407"/>
            <a:chExt cx="4734560" cy="48568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Tabelle 6">
                  <a:extLst>
                    <a:ext uri="{FF2B5EF4-FFF2-40B4-BE49-F238E27FC236}">
                      <a16:creationId xmlns:a16="http://schemas.microsoft.com/office/drawing/2014/main" id="{398A26B8-5527-4A5B-A1B7-B1D48D53599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997193"/>
                    </p:ext>
                  </p:extLst>
                </p:nvPr>
              </p:nvGraphicFramePr>
              <p:xfrm>
                <a:off x="3680746" y="1520407"/>
                <a:ext cx="4734560" cy="4856832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610859">
                        <a:extLst>
                          <a:ext uri="{9D8B030D-6E8A-4147-A177-3AD203B41FA5}">
                            <a16:colId xmlns:a16="http://schemas.microsoft.com/office/drawing/2014/main" val="600368359"/>
                          </a:ext>
                        </a:extLst>
                      </a:gridCol>
                      <a:gridCol w="2123701">
                        <a:extLst>
                          <a:ext uri="{9D8B030D-6E8A-4147-A177-3AD203B41FA5}">
                            <a16:colId xmlns:a16="http://schemas.microsoft.com/office/drawing/2014/main" val="1936333965"/>
                          </a:ext>
                        </a:extLst>
                      </a:gridCol>
                    </a:tblGrid>
                    <a:tr h="62682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de-DE" dirty="0"/>
                              <a:t>Distance: </a:t>
                            </a:r>
                          </a:p>
                          <a:p>
                            <a:pPr algn="ctr"/>
                            <a:r>
                              <a:rPr lang="en-US" noProof="0" dirty="0"/>
                              <a:t>Euclidean</a:t>
                            </a:r>
                          </a:p>
                          <a:p>
                            <a:pPr algn="ctr"/>
                            <a:endParaRPr lang="de-DE" dirty="0"/>
                          </a:p>
                        </a:txBody>
                        <a:tcPr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de-DE" dirty="0"/>
                              <a:t>Distance: Manhattan</a:t>
                            </a:r>
                            <a:endParaRPr lang="de-DE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 algn="ctr"/>
                            <a:endParaRPr lang="de-DE" dirty="0"/>
                          </a:p>
                          <a:p>
                            <a:pPr algn="ctr"/>
                            <a:endParaRPr lang="de-DE" dirty="0"/>
                          </a:p>
                        </a:txBody>
                        <a:tcPr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125512714"/>
                        </a:ext>
                      </a:extLst>
                    </a:tr>
                    <a:tr h="815435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ad>
                                    <m:radPr>
                                      <m:degHide m:val="on"/>
                                      <m:ctrlPr>
                                        <a:rPr lang="de-DE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sz="1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de-DE" sz="140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oMath>
                              </m:oMathPara>
                            </a14:m>
                            <a:endParaRPr lang="de-DE" sz="1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25</m:t>
                                      </m:r>
                                    </m:e>
                                  </m:rad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=5</m:t>
                                  </m:r>
                                </m:oMath>
                              </m:oMathPara>
                            </a14:m>
                            <a:endParaRPr lang="de-DE" sz="1400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sz="1400" dirty="0"/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</m:e>
                                  </m:d>
                                </m:oMath>
                              </m:oMathPara>
                            </a14:m>
                            <a:endParaRPr lang="de-DE" sz="140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endParaRPr lang="de-DE" sz="1400" b="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7−2</m:t>
                                      </m:r>
                                    </m:e>
                                  </m:d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oMath>
                              </m:oMathPara>
                            </a14:m>
                            <a:endParaRPr lang="de-DE" sz="1400" dirty="0"/>
                          </a:p>
                        </a:txBody>
                        <a:tcPr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31857294"/>
                        </a:ext>
                      </a:extLst>
                    </a:tr>
                    <a:tr h="126771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ad>
                                    <m:radPr>
                                      <m:degHide m:val="on"/>
                                      <m:ctrlPr>
                                        <a:rPr lang="de-DE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sz="1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de-DE" sz="140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sz="1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de-DE" sz="140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oMath>
                              </m:oMathPara>
                            </a14:m>
                            <a:endParaRPr lang="de-DE" sz="140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 algn="ctr"/>
                            <a:endParaRPr lang="de-DE" sz="140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 algn="ctr"/>
                            <a14:m>
                              <m:oMath xmlns:m="http://schemas.openxmlformats.org/officeDocument/2006/math">
                                <m:r>
                                  <a:rPr lang="de-DE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a14:m>
                            <a:r>
                              <a:rPr lang="de-DE" sz="1400" dirty="0"/>
                              <a:t> 7.51</a:t>
                            </a:r>
                          </a:p>
                        </a:txBody>
                        <a:tcP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sz="1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sz="1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</m:e>
                                  </m:d>
                                </m:oMath>
                              </m:oMathPara>
                            </a14:m>
                            <a:endParaRPr lang="de-DE" sz="1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de-DE" sz="1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7−2</m:t>
                                      </m:r>
                                    </m:e>
                                  </m:d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5−11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de-DE" sz="1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de-DE" sz="1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=5+6=11</m:t>
                                  </m:r>
                                </m:oMath>
                              </m:oMathPara>
                            </a14:m>
                            <a:endParaRPr lang="de-DE" sz="1400" dirty="0"/>
                          </a:p>
                        </a:txBody>
                        <a:tcP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08578985"/>
                        </a:ext>
                      </a:extLst>
                    </a:tr>
                    <a:tr h="1089555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ad>
                                    <m:radPr>
                                      <m:degHide m:val="on"/>
                                      <m:ctrlPr>
                                        <a:rPr lang="de-DE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de-DE" sz="1400" dirty="0"/>
                                                <m:t> 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+ … +</m:t>
                                      </m:r>
                                      <m:sSup>
                                        <m:s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de-DE" sz="1400" dirty="0"/>
                                                <m:t> 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oMath>
                              </m:oMathPara>
                            </a14:m>
                            <a:endParaRPr lang="de-DE" sz="1400" dirty="0"/>
                          </a:p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de-DE" sz="1400" dirty="0"/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 xmlns:m="http://schemas.openxmlformats.org/officeDocument/2006/math">
                                <m:r>
                                  <a:rPr lang="de-DE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a14:m>
                            <a:r>
                              <a:rPr lang="de-DE" sz="1400" dirty="0"/>
                              <a:t> 11.18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sz="1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</m:e>
                                  </m:d>
                                </m:oMath>
                              </m:oMathPara>
                            </a14:m>
                            <a:endParaRPr lang="de-DE" sz="140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endParaRPr lang="de-DE" sz="1400" b="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+ … +</m:t>
                                  </m:r>
                                </m:oMath>
                              </m:oMathPara>
                            </a14:m>
                            <a:endParaRPr lang="de-DE" sz="1400" b="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endParaRPr lang="de-DE" sz="140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sz="1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</m:e>
                                  </m:d>
                                </m:oMath>
                              </m:oMathPara>
                            </a14:m>
                            <a:endParaRPr lang="de-DE" sz="1400" b="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endParaRPr lang="de-DE" sz="1400" b="0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=5+6+8=19</m:t>
                                  </m:r>
                                </m:oMath>
                              </m:oMathPara>
                            </a14:m>
                            <a:endParaRPr lang="de-DE" sz="140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71681234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Tabelle 6">
                  <a:extLst>
                    <a:ext uri="{FF2B5EF4-FFF2-40B4-BE49-F238E27FC236}">
                      <a16:creationId xmlns:a16="http://schemas.microsoft.com/office/drawing/2014/main" id="{398A26B8-5527-4A5B-A1B7-B1D48D53599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997193"/>
                    </p:ext>
                  </p:extLst>
                </p:nvPr>
              </p:nvGraphicFramePr>
              <p:xfrm>
                <a:off x="3680746" y="1520407"/>
                <a:ext cx="4734560" cy="4856832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610859">
                        <a:extLst>
                          <a:ext uri="{9D8B030D-6E8A-4147-A177-3AD203B41FA5}">
                            <a16:colId xmlns:a16="http://schemas.microsoft.com/office/drawing/2014/main" val="600368359"/>
                          </a:ext>
                        </a:extLst>
                      </a:gridCol>
                      <a:gridCol w="2123701">
                        <a:extLst>
                          <a:ext uri="{9D8B030D-6E8A-4147-A177-3AD203B41FA5}">
                            <a16:colId xmlns:a16="http://schemas.microsoft.com/office/drawing/2014/main" val="1936333965"/>
                          </a:ext>
                        </a:extLst>
                      </a:gridCol>
                    </a:tblGrid>
                    <a:tr h="118872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de-DE" dirty="0"/>
                              <a:t>Distance: </a:t>
                            </a:r>
                          </a:p>
                          <a:p>
                            <a:pPr algn="ctr"/>
                            <a:r>
                              <a:rPr lang="en-US" noProof="0" dirty="0"/>
                              <a:t>Euclidean</a:t>
                            </a:r>
                          </a:p>
                          <a:p>
                            <a:pPr algn="ctr"/>
                            <a:endParaRPr lang="de-DE" dirty="0"/>
                          </a:p>
                        </a:txBody>
                        <a:tcPr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de-DE" dirty="0"/>
                              <a:t>Distance: Manhattan</a:t>
                            </a:r>
                            <a:endParaRPr lang="de-DE" i="1" dirty="0">
                              <a:latin typeface="Cambria Math" panose="02040503050406030204" pitchFamily="18" charset="0"/>
                            </a:endParaRPr>
                          </a:p>
                          <a:p>
                            <a:pPr algn="ctr"/>
                            <a:endParaRPr lang="de-DE" dirty="0"/>
                          </a:p>
                          <a:p>
                            <a:pPr algn="ctr"/>
                            <a:endParaRPr lang="de-DE" dirty="0"/>
                          </a:p>
                        </a:txBody>
                        <a:tcPr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125512714"/>
                        </a:ext>
                      </a:extLst>
                    </a:tr>
                    <a:tr h="8154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blipFill>
                            <a:blip r:embed="rId11"/>
                            <a:stretch>
                              <a:fillRect l="-233" t="-149254" r="-81818" b="-35149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blipFill>
                            <a:blip r:embed="rId11"/>
                            <a:stretch>
                              <a:fillRect l="-123209" t="-149254" r="-573" b="-35149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31857294"/>
                        </a:ext>
                      </a:extLst>
                    </a:tr>
                    <a:tr h="126771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blipFill>
                            <a:blip r:embed="rId11"/>
                            <a:stretch>
                              <a:fillRect l="-233" t="-159809" r="-81818" b="-12535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blipFill>
                            <a:blip r:embed="rId11"/>
                            <a:stretch>
                              <a:fillRect l="-123209" t="-159809" r="-573" b="-12535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08578985"/>
                        </a:ext>
                      </a:extLst>
                    </a:tr>
                    <a:tr h="15849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11"/>
                            <a:stretch>
                              <a:fillRect l="-233" t="-208846" r="-81818" b="-7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11"/>
                            <a:stretch>
                              <a:fillRect l="-123209" t="-208846" r="-573" b="-76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1681234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424EAECF-BFB3-47F3-B74C-878109487772}"/>
                </a:ext>
              </a:extLst>
            </p:cNvPr>
            <p:cNvGrpSpPr/>
            <p:nvPr/>
          </p:nvGrpSpPr>
          <p:grpSpPr>
            <a:xfrm>
              <a:off x="4208558" y="1766369"/>
              <a:ext cx="1839468" cy="852672"/>
              <a:chOff x="444063" y="3291393"/>
              <a:chExt cx="2565446" cy="1189193"/>
            </a:xfrm>
          </p:grpSpPr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703AF1F9-2BDC-4B63-8C60-31E34BB7D304}"/>
                  </a:ext>
                </a:extLst>
              </p:cNvPr>
              <p:cNvSpPr txBox="1"/>
              <p:nvPr/>
            </p:nvSpPr>
            <p:spPr>
              <a:xfrm>
                <a:off x="2485351" y="4203587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</a:t>
                </a:r>
              </a:p>
            </p:txBody>
          </p: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CB510997-0F72-457A-ABE4-074E7CFDA422}"/>
                  </a:ext>
                </a:extLst>
              </p:cNvPr>
              <p:cNvGrpSpPr/>
              <p:nvPr/>
            </p:nvGrpSpPr>
            <p:grpSpPr>
              <a:xfrm>
                <a:off x="2432521" y="3291393"/>
                <a:ext cx="366111" cy="951722"/>
                <a:chOff x="2451734" y="3293707"/>
                <a:chExt cx="366111" cy="951722"/>
              </a:xfrm>
            </p:grpSpPr>
            <p:cxnSp>
              <p:nvCxnSpPr>
                <p:cNvPr id="113" name="Gerade Verbindung mit Pfeil 112">
                  <a:extLst>
                    <a:ext uri="{FF2B5EF4-FFF2-40B4-BE49-F238E27FC236}">
                      <a16:creationId xmlns:a16="http://schemas.microsoft.com/office/drawing/2014/main" id="{937FA331-E912-4732-8ED9-26F89F045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1734" y="4243304"/>
                  <a:ext cx="36611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mit Pfeil 113">
                  <a:extLst>
                    <a:ext uri="{FF2B5EF4-FFF2-40B4-BE49-F238E27FC236}">
                      <a16:creationId xmlns:a16="http://schemas.microsoft.com/office/drawing/2014/main" id="{480CAD5D-8838-4084-B220-EEAE7A49B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7845" y="3293707"/>
                  <a:ext cx="0" cy="9517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>
                  <a:extLst>
                    <a:ext uri="{FF2B5EF4-FFF2-40B4-BE49-F238E27FC236}">
                      <a16:creationId xmlns:a16="http://schemas.microsoft.com/office/drawing/2014/main" id="{A1AE22E4-4CD9-4495-8EB6-D484FDDD0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1734" y="3293710"/>
                  <a:ext cx="366111" cy="951719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88FD40D8-F2CA-4B7D-8E97-19066E5334D9}"/>
                  </a:ext>
                </a:extLst>
              </p:cNvPr>
              <p:cNvSpPr txBox="1"/>
              <p:nvPr/>
            </p:nvSpPr>
            <p:spPr>
              <a:xfrm>
                <a:off x="2744693" y="3667644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feld 111">
                    <a:extLst>
                      <a:ext uri="{FF2B5EF4-FFF2-40B4-BE49-F238E27FC236}">
                        <a16:creationId xmlns:a16="http://schemas.microsoft.com/office/drawing/2014/main" id="{585A7857-1664-4279-B00A-FFDC8105BC4F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63" y="3840625"/>
                    <a:ext cx="1963837" cy="4478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12" name="Textfeld 111">
                    <a:extLst>
                      <a:ext uri="{FF2B5EF4-FFF2-40B4-BE49-F238E27FC236}">
                        <a16:creationId xmlns:a16="http://schemas.microsoft.com/office/drawing/2014/main" id="{585A7857-1664-4279-B00A-FFDC8105B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063" y="3840625"/>
                    <a:ext cx="1963837" cy="4478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7FEB078E-583B-43FC-B9B6-F2866EE65868}"/>
                </a:ext>
              </a:extLst>
            </p:cNvPr>
            <p:cNvGrpSpPr/>
            <p:nvPr/>
          </p:nvGrpSpPr>
          <p:grpSpPr>
            <a:xfrm>
              <a:off x="6520055" y="1769481"/>
              <a:ext cx="1839468" cy="852672"/>
              <a:chOff x="444063" y="3291393"/>
              <a:chExt cx="2565446" cy="1189193"/>
            </a:xfrm>
          </p:grpSpPr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73DBEB37-6F2D-439F-B57D-5D8D884C2970}"/>
                  </a:ext>
                </a:extLst>
              </p:cNvPr>
              <p:cNvSpPr txBox="1"/>
              <p:nvPr/>
            </p:nvSpPr>
            <p:spPr>
              <a:xfrm>
                <a:off x="2485351" y="4203587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</a:t>
                </a:r>
              </a:p>
            </p:txBody>
          </p: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4CC4F9A2-B24F-49F2-90B0-5C0BB40831B2}"/>
                  </a:ext>
                </a:extLst>
              </p:cNvPr>
              <p:cNvGrpSpPr/>
              <p:nvPr/>
            </p:nvGrpSpPr>
            <p:grpSpPr>
              <a:xfrm>
                <a:off x="2432521" y="3291393"/>
                <a:ext cx="366111" cy="951722"/>
                <a:chOff x="2451734" y="3293707"/>
                <a:chExt cx="366111" cy="951722"/>
              </a:xfrm>
            </p:grpSpPr>
            <p:cxnSp>
              <p:nvCxnSpPr>
                <p:cNvPr id="121" name="Gerade Verbindung mit Pfeil 120">
                  <a:extLst>
                    <a:ext uri="{FF2B5EF4-FFF2-40B4-BE49-F238E27FC236}">
                      <a16:creationId xmlns:a16="http://schemas.microsoft.com/office/drawing/2014/main" id="{E039474B-07FB-4E79-B74E-592ED8A5F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1734" y="4238344"/>
                  <a:ext cx="366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121">
                  <a:extLst>
                    <a:ext uri="{FF2B5EF4-FFF2-40B4-BE49-F238E27FC236}">
                      <a16:creationId xmlns:a16="http://schemas.microsoft.com/office/drawing/2014/main" id="{503A8C1F-ABB0-424A-8017-EA615A571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7845" y="3293707"/>
                  <a:ext cx="0" cy="9517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5F987110-DDBB-41A5-8AF6-A32893DE3143}"/>
                  </a:ext>
                </a:extLst>
              </p:cNvPr>
              <p:cNvSpPr txBox="1"/>
              <p:nvPr/>
            </p:nvSpPr>
            <p:spPr>
              <a:xfrm>
                <a:off x="2744693" y="3667644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feld 119">
                    <a:extLst>
                      <a:ext uri="{FF2B5EF4-FFF2-40B4-BE49-F238E27FC236}">
                        <a16:creationId xmlns:a16="http://schemas.microsoft.com/office/drawing/2014/main" id="{81C9A320-B07E-41E8-A13A-F67CD179F199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63" y="3840625"/>
                    <a:ext cx="1963837" cy="3863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de-DE" sz="12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de-DE" sz="12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20" name="Textfeld 119">
                    <a:extLst>
                      <a:ext uri="{FF2B5EF4-FFF2-40B4-BE49-F238E27FC236}">
                        <a16:creationId xmlns:a16="http://schemas.microsoft.com/office/drawing/2014/main" id="{81C9A320-B07E-41E8-A13A-F67CD179F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063" y="3840625"/>
                    <a:ext cx="1963837" cy="3863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B12CA-5185-45FA-9022-18DFED5C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EEE23E-3C0F-446F-9A9D-4C9F2DE3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1642F-8277-4D90-AC02-46A17A6E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4</a:t>
            </a:fld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DF876ECE-935F-4223-99A6-4F1A2F177149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B4F1454F-CA7E-4602-8E6E-BB1DDF1F44DD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6C88FC73-4618-44F0-B1E6-84AA6D7A9D06}"/>
              </a:ext>
            </a:extLst>
          </p:cNvPr>
          <p:cNvSpPr/>
          <p:nvPr/>
        </p:nvSpPr>
        <p:spPr>
          <a:xfrm>
            <a:off x="11907668" y="6455299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3BD1E584-5400-4189-B770-508B930A5EEF}"/>
              </a:ext>
            </a:extLst>
          </p:cNvPr>
          <p:cNvSpPr/>
          <p:nvPr/>
        </p:nvSpPr>
        <p:spPr>
          <a:xfrm>
            <a:off x="12008262" y="6455294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302A0A16-ACF1-4C7C-AA48-1A32B8DA9406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5C9F90F-23DA-4E2E-8889-BFF3A56FCDEF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199B0267-9F45-4526-8375-3CE0963467DF}"/>
              </a:ext>
            </a:extLst>
          </p:cNvPr>
          <p:cNvSpPr/>
          <p:nvPr/>
        </p:nvSpPr>
        <p:spPr>
          <a:xfrm>
            <a:off x="11494135" y="6561455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C851673C-F574-4E5F-B83C-526307327896}"/>
              </a:ext>
            </a:extLst>
          </p:cNvPr>
          <p:cNvSpPr/>
          <p:nvPr/>
        </p:nvSpPr>
        <p:spPr>
          <a:xfrm>
            <a:off x="11693562" y="6561976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31BB47AD-0AD8-417E-B0F1-95DD291B315C}"/>
              </a:ext>
            </a:extLst>
          </p:cNvPr>
          <p:cNvSpPr/>
          <p:nvPr/>
        </p:nvSpPr>
        <p:spPr>
          <a:xfrm>
            <a:off x="11799310" y="6563995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50C35D2A-33D7-44CC-BD14-A1C556B63ECD}"/>
              </a:ext>
            </a:extLst>
          </p:cNvPr>
          <p:cNvSpPr/>
          <p:nvPr/>
        </p:nvSpPr>
        <p:spPr>
          <a:xfrm>
            <a:off x="11595285" y="6562647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AF87D-996F-4E3E-A03F-BA343D1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Concept of Clustering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E4CB7-FCCE-4520-A39A-34DB9DF8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Sorted by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26FE09-07D9-4AE6-A29F-E85EFEE5E5D2}"/>
                  </a:ext>
                </a:extLst>
              </p:cNvPr>
              <p:cNvSpPr txBox="1"/>
              <p:nvPr/>
            </p:nvSpPr>
            <p:spPr>
              <a:xfrm>
                <a:off x="421048" y="2407827"/>
                <a:ext cx="4439920" cy="95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𝐷𝑖𝑚𝑒𝑛𝑠𝑖𝑜𝑛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𝐷𝑖𝑚𝑒𝑛𝑠𝑖𝑜𝑛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𝐷𝑖𝑚𝑒𝑛𝑠𝑖𝑜𝑛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26FE09-07D9-4AE6-A29F-E85EFEE5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48" y="2407827"/>
                <a:ext cx="4439920" cy="959878"/>
              </a:xfrm>
              <a:prstGeom prst="rect">
                <a:avLst/>
              </a:prstGeom>
              <a:blipFill>
                <a:blip r:embed="rId3"/>
                <a:stretch>
                  <a:fillRect b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elle 6">
                <a:extLst>
                  <a:ext uri="{FF2B5EF4-FFF2-40B4-BE49-F238E27FC236}">
                    <a16:creationId xmlns:a16="http://schemas.microsoft.com/office/drawing/2014/main" id="{604E5743-89C7-45D2-B13E-E0FFCDEA8E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3783512"/>
                  </p:ext>
                </p:extLst>
              </p:nvPr>
            </p:nvGraphicFramePr>
            <p:xfrm>
              <a:off x="5299646" y="1816593"/>
              <a:ext cx="2341880" cy="1987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0453">
                      <a:extLst>
                        <a:ext uri="{9D8B030D-6E8A-4147-A177-3AD203B41FA5}">
                          <a16:colId xmlns:a16="http://schemas.microsoft.com/office/drawing/2014/main" val="600368359"/>
                        </a:ext>
                      </a:extLst>
                    </a:gridCol>
                    <a:gridCol w="561622">
                      <a:extLst>
                        <a:ext uri="{9D8B030D-6E8A-4147-A177-3AD203B41FA5}">
                          <a16:colId xmlns:a16="http://schemas.microsoft.com/office/drawing/2014/main" val="1936333965"/>
                        </a:ext>
                      </a:extLst>
                    </a:gridCol>
                    <a:gridCol w="674391">
                      <a:extLst>
                        <a:ext uri="{9D8B030D-6E8A-4147-A177-3AD203B41FA5}">
                          <a16:colId xmlns:a16="http://schemas.microsoft.com/office/drawing/2014/main" val="3957155811"/>
                        </a:ext>
                      </a:extLst>
                    </a:gridCol>
                    <a:gridCol w="415414">
                      <a:extLst>
                        <a:ext uri="{9D8B030D-6E8A-4147-A177-3AD203B41FA5}">
                          <a16:colId xmlns:a16="http://schemas.microsoft.com/office/drawing/2014/main" val="3532605379"/>
                        </a:ext>
                      </a:extLst>
                    </a:gridCol>
                  </a:tblGrid>
                  <a:tr h="3781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Point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x</a:t>
                          </a:r>
                          <a:endParaRPr lang="de-DE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z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5512714"/>
                      </a:ext>
                    </a:extLst>
                  </a:tr>
                  <a:tr h="290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6685"/>
                      </a:ext>
                    </a:extLst>
                  </a:tr>
                  <a:tr h="290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2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11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5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08578985"/>
                      </a:ext>
                    </a:extLst>
                  </a:tr>
                  <a:tr h="290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6812343"/>
                      </a:ext>
                    </a:extLst>
                  </a:tr>
                  <a:tr h="290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75866"/>
                      </a:ext>
                    </a:extLst>
                  </a:tr>
                  <a:tr h="3901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989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elle 6">
                <a:extLst>
                  <a:ext uri="{FF2B5EF4-FFF2-40B4-BE49-F238E27FC236}">
                    <a16:creationId xmlns:a16="http://schemas.microsoft.com/office/drawing/2014/main" id="{604E5743-89C7-45D2-B13E-E0FFCDEA8E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3783512"/>
                  </p:ext>
                </p:extLst>
              </p:nvPr>
            </p:nvGraphicFramePr>
            <p:xfrm>
              <a:off x="5299646" y="1816593"/>
              <a:ext cx="2341880" cy="1987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0453">
                      <a:extLst>
                        <a:ext uri="{9D8B030D-6E8A-4147-A177-3AD203B41FA5}">
                          <a16:colId xmlns:a16="http://schemas.microsoft.com/office/drawing/2014/main" val="600368359"/>
                        </a:ext>
                      </a:extLst>
                    </a:gridCol>
                    <a:gridCol w="561622">
                      <a:extLst>
                        <a:ext uri="{9D8B030D-6E8A-4147-A177-3AD203B41FA5}">
                          <a16:colId xmlns:a16="http://schemas.microsoft.com/office/drawing/2014/main" val="1936333965"/>
                        </a:ext>
                      </a:extLst>
                    </a:gridCol>
                    <a:gridCol w="674391">
                      <a:extLst>
                        <a:ext uri="{9D8B030D-6E8A-4147-A177-3AD203B41FA5}">
                          <a16:colId xmlns:a16="http://schemas.microsoft.com/office/drawing/2014/main" val="3957155811"/>
                        </a:ext>
                      </a:extLst>
                    </a:gridCol>
                    <a:gridCol w="415414">
                      <a:extLst>
                        <a:ext uri="{9D8B030D-6E8A-4147-A177-3AD203B41FA5}">
                          <a16:colId xmlns:a16="http://schemas.microsoft.com/office/drawing/2014/main" val="3532605379"/>
                        </a:ext>
                      </a:extLst>
                    </a:gridCol>
                  </a:tblGrid>
                  <a:tr h="3781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Point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x</a:t>
                          </a:r>
                          <a:endParaRPr lang="de-DE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z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55127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77" t="-127451" r="-239474" b="-4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668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77" t="-232000" r="-239474" b="-3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2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11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5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0857898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877" t="-332000" r="-239474" b="-2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68123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75866"/>
                      </a:ext>
                    </a:extLst>
                  </a:tr>
                  <a:tr h="39018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877" t="-417188" r="-239474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25000" t="-417188" r="-19673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86486" t="-417188" r="-6306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67647" t="-417188" r="-294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98979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23712DA-D293-4190-B13C-CE2ACD3BE35E}"/>
              </a:ext>
            </a:extLst>
          </p:cNvPr>
          <p:cNvGrpSpPr/>
          <p:nvPr/>
        </p:nvGrpSpPr>
        <p:grpSpPr>
          <a:xfrm>
            <a:off x="3569927" y="3562168"/>
            <a:ext cx="4868019" cy="2803562"/>
            <a:chOff x="3569927" y="3562168"/>
            <a:chExt cx="4868019" cy="2803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F8688CB7-10F0-46A7-8B47-FB051676C114}"/>
                    </a:ext>
                  </a:extLst>
                </p:cNvPr>
                <p:cNvSpPr txBox="1"/>
                <p:nvPr/>
              </p:nvSpPr>
              <p:spPr>
                <a:xfrm>
                  <a:off x="3569927" y="5692212"/>
                  <a:ext cx="4868019" cy="67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𝑛𝑒𝑐𝑒𝑠𝑠𝑎𝑟𝑖𝑙𝑦</m:t>
                      </m:r>
                    </m:oMath>
                  </a14:m>
                  <a:r>
                    <a:rPr lang="de-DE" dirty="0"/>
                    <a:t> </a:t>
                  </a:r>
                  <a:r>
                    <a:rPr lang="en-US" dirty="0"/>
                    <a:t>clustered</a:t>
                  </a:r>
                  <a:r>
                    <a:rPr lang="de-DE" dirty="0"/>
                    <a:t> in same Cluster, </a:t>
                  </a:r>
                </a:p>
                <a:p>
                  <a:r>
                    <a:rPr lang="de-DE" dirty="0"/>
                    <a:t>e.g.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F8688CB7-10F0-46A7-8B47-FB051676C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9927" y="5692212"/>
                  <a:ext cx="4868019" cy="673518"/>
                </a:xfrm>
                <a:prstGeom prst="rect">
                  <a:avLst/>
                </a:prstGeom>
                <a:blipFill>
                  <a:blip r:embed="rId5"/>
                  <a:stretch>
                    <a:fillRect l="-1128" t="-5455" r="-125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BBF8A9B-790F-4328-9017-1888D1C2417F}"/>
                </a:ext>
              </a:extLst>
            </p:cNvPr>
            <p:cNvGrpSpPr/>
            <p:nvPr/>
          </p:nvGrpSpPr>
          <p:grpSpPr>
            <a:xfrm>
              <a:off x="3914969" y="3562168"/>
              <a:ext cx="2983839" cy="2112456"/>
              <a:chOff x="3914969" y="3562168"/>
              <a:chExt cx="2983839" cy="2112456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AA6694F5-6FB8-4410-98E0-CBCD0C7C3098}"/>
                  </a:ext>
                </a:extLst>
              </p:cNvPr>
              <p:cNvGrpSpPr/>
              <p:nvPr/>
            </p:nvGrpSpPr>
            <p:grpSpPr>
              <a:xfrm>
                <a:off x="3914969" y="4193054"/>
                <a:ext cx="2983839" cy="1481570"/>
                <a:chOff x="5372580" y="4282565"/>
                <a:chExt cx="2983839" cy="1481570"/>
              </a:xfrm>
            </p:grpSpPr>
            <p:grpSp>
              <p:nvGrpSpPr>
                <p:cNvPr id="97" name="Gruppieren 96">
                  <a:extLst>
                    <a:ext uri="{FF2B5EF4-FFF2-40B4-BE49-F238E27FC236}">
                      <a16:creationId xmlns:a16="http://schemas.microsoft.com/office/drawing/2014/main" id="{A102687B-42CA-420A-A1F0-019731EE55F0}"/>
                    </a:ext>
                  </a:extLst>
                </p:cNvPr>
                <p:cNvGrpSpPr/>
                <p:nvPr/>
              </p:nvGrpSpPr>
              <p:grpSpPr>
                <a:xfrm>
                  <a:off x="5372580" y="4282565"/>
                  <a:ext cx="2983839" cy="1481570"/>
                  <a:chOff x="4427480" y="4676252"/>
                  <a:chExt cx="2983839" cy="1481570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4B27F449-BCDA-471F-917B-C90B5A789CB9}"/>
                      </a:ext>
                    </a:extLst>
                  </p:cNvPr>
                  <p:cNvGrpSpPr/>
                  <p:nvPr/>
                </p:nvGrpSpPr>
                <p:grpSpPr>
                  <a:xfrm>
                    <a:off x="4730138" y="4676252"/>
                    <a:ext cx="1996440" cy="1188720"/>
                    <a:chOff x="3764280" y="4429760"/>
                    <a:chExt cx="1996440" cy="1188720"/>
                  </a:xfrm>
                </p:grpSpPr>
                <p:sp>
                  <p:nvSpPr>
                    <p:cNvPr id="71" name="Rechteck 70">
                      <a:extLst>
                        <a:ext uri="{FF2B5EF4-FFF2-40B4-BE49-F238E27FC236}">
                          <a16:creationId xmlns:a16="http://schemas.microsoft.com/office/drawing/2014/main" id="{DABB4B4A-0C67-4D80-8B97-C7ECA9EDD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4280" y="4429760"/>
                      <a:ext cx="1996440" cy="11887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2" name="Ellipse 71">
                      <a:extLst>
                        <a:ext uri="{FF2B5EF4-FFF2-40B4-BE49-F238E27FC236}">
                          <a16:creationId xmlns:a16="http://schemas.microsoft.com/office/drawing/2014/main" id="{BCDD28D6-024B-4560-A652-1B00A71D8D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637" y="5180884"/>
                      <a:ext cx="129870" cy="1298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3" name="Ellipse 72">
                      <a:extLst>
                        <a:ext uri="{FF2B5EF4-FFF2-40B4-BE49-F238E27FC236}">
                          <a16:creationId xmlns:a16="http://schemas.microsoft.com/office/drawing/2014/main" id="{93E33DE8-0485-4472-9D37-42B9FE283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8673" y="4668631"/>
                      <a:ext cx="89928" cy="8992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4" name="Ellipse 73">
                      <a:extLst>
                        <a:ext uri="{FF2B5EF4-FFF2-40B4-BE49-F238E27FC236}">
                          <a16:creationId xmlns:a16="http://schemas.microsoft.com/office/drawing/2014/main" id="{9F41921F-8C9B-4182-B908-F87A5C93F8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8363" y="4936886"/>
                      <a:ext cx="68094" cy="68094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5" name="Ellipse 74">
                      <a:extLst>
                        <a:ext uri="{FF2B5EF4-FFF2-40B4-BE49-F238E27FC236}">
                          <a16:creationId xmlns:a16="http://schemas.microsoft.com/office/drawing/2014/main" id="{270318C1-530F-460F-AEF3-54A7E3F73D6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821887" y="4498804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Ellipse 75">
                      <a:extLst>
                        <a:ext uri="{FF2B5EF4-FFF2-40B4-BE49-F238E27FC236}">
                          <a16:creationId xmlns:a16="http://schemas.microsoft.com/office/drawing/2014/main" id="{05C0AFC1-61B6-44C2-BA10-3B499EE7BE7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908247" y="4569924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7" name="Ellipse 76">
                      <a:extLst>
                        <a:ext uri="{FF2B5EF4-FFF2-40B4-BE49-F238E27FC236}">
                          <a16:creationId xmlns:a16="http://schemas.microsoft.com/office/drawing/2014/main" id="{A94228C1-A247-41EF-AE87-450176976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992" y="5466238"/>
                      <a:ext cx="64587" cy="6458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8" name="Ellipse 77">
                      <a:extLst>
                        <a:ext uri="{FF2B5EF4-FFF2-40B4-BE49-F238E27FC236}">
                          <a16:creationId xmlns:a16="http://schemas.microsoft.com/office/drawing/2014/main" id="{3CD5CE9C-8ECD-4DED-9463-CFA8924E2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8331" y="4988302"/>
                      <a:ext cx="138530" cy="13853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9" name="Ellipse 78">
                      <a:extLst>
                        <a:ext uri="{FF2B5EF4-FFF2-40B4-BE49-F238E27FC236}">
                          <a16:creationId xmlns:a16="http://schemas.microsoft.com/office/drawing/2014/main" id="{9E1D5918-8EA0-43E9-AE59-27725AB94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5435" y="4777370"/>
                      <a:ext cx="68094" cy="68094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0" name="Ellipse 79">
                      <a:extLst>
                        <a:ext uri="{FF2B5EF4-FFF2-40B4-BE49-F238E27FC236}">
                          <a16:creationId xmlns:a16="http://schemas.microsoft.com/office/drawing/2014/main" id="{6D07D2ED-DBB8-45B4-8638-BDCE4D126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2691" y="4623492"/>
                      <a:ext cx="45719" cy="4571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1" name="Ellipse 80">
                      <a:extLst>
                        <a:ext uri="{FF2B5EF4-FFF2-40B4-BE49-F238E27FC236}">
                          <a16:creationId xmlns:a16="http://schemas.microsoft.com/office/drawing/2014/main" id="{8E92CF9A-F4DB-4543-AC18-3D3797F84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205" y="4512326"/>
                      <a:ext cx="68094" cy="68094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2" name="Ellipse 81">
                      <a:extLst>
                        <a:ext uri="{FF2B5EF4-FFF2-40B4-BE49-F238E27FC236}">
                          <a16:creationId xmlns:a16="http://schemas.microsoft.com/office/drawing/2014/main" id="{243CC9EC-E37F-4A2C-B254-25672B185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4345" y="5291765"/>
                      <a:ext cx="68094" cy="68094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3" name="Ellipse 82">
                      <a:extLst>
                        <a:ext uri="{FF2B5EF4-FFF2-40B4-BE49-F238E27FC236}">
                          <a16:creationId xmlns:a16="http://schemas.microsoft.com/office/drawing/2014/main" id="{E04BB83F-8CDD-454F-A71D-99B73F13B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945" y="5454325"/>
                      <a:ext cx="68094" cy="68094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4" name="Ellipse 83">
                      <a:extLst>
                        <a:ext uri="{FF2B5EF4-FFF2-40B4-BE49-F238E27FC236}">
                          <a16:creationId xmlns:a16="http://schemas.microsoft.com/office/drawing/2014/main" id="{4F0E058A-96CD-4C00-8FFE-E78E09917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8885" y="4603657"/>
                      <a:ext cx="68094" cy="68094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5" name="Ellipse 84">
                      <a:extLst>
                        <a:ext uri="{FF2B5EF4-FFF2-40B4-BE49-F238E27FC236}">
                          <a16:creationId xmlns:a16="http://schemas.microsoft.com/office/drawing/2014/main" id="{7937E643-1C14-4684-82A4-97F236A94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1642" y="4685312"/>
                      <a:ext cx="101501" cy="101501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6" name="Ellipse 85">
                      <a:extLst>
                        <a:ext uri="{FF2B5EF4-FFF2-40B4-BE49-F238E27FC236}">
                          <a16:creationId xmlns:a16="http://schemas.microsoft.com/office/drawing/2014/main" id="{8BBEE9CE-92FD-4D20-9BDB-A6172DF15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5308" y="4992162"/>
                      <a:ext cx="106810" cy="10681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7" name="Ellipse 86">
                      <a:extLst>
                        <a:ext uri="{FF2B5EF4-FFF2-40B4-BE49-F238E27FC236}">
                          <a16:creationId xmlns:a16="http://schemas.microsoft.com/office/drawing/2014/main" id="{17A05F83-1807-4662-BC0F-2E1644FC5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9425" y="4871462"/>
                      <a:ext cx="51924" cy="51924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8" name="Ellipse 87">
                      <a:extLst>
                        <a:ext uri="{FF2B5EF4-FFF2-40B4-BE49-F238E27FC236}">
                          <a16:creationId xmlns:a16="http://schemas.microsoft.com/office/drawing/2014/main" id="{CC01FEAF-8D12-468A-8820-E10EBA152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4432" y="5157405"/>
                      <a:ext cx="68094" cy="68094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9" name="Ellipse 88">
                      <a:extLst>
                        <a:ext uri="{FF2B5EF4-FFF2-40B4-BE49-F238E27FC236}">
                          <a16:creationId xmlns:a16="http://schemas.microsoft.com/office/drawing/2014/main" id="{D927EE58-467C-4EDA-8AF2-389D190EB7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2353" y="5251020"/>
                      <a:ext cx="106810" cy="10681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Legende: mit gebogener Linie 89">
                        <a:extLst>
                          <a:ext uri="{FF2B5EF4-FFF2-40B4-BE49-F238E27FC236}">
                            <a16:creationId xmlns:a16="http://schemas.microsoft.com/office/drawing/2014/main" id="{8075AE15-C16D-48A1-A3C8-3BC1771974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3510" y="4731524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252"/>
                          <a:gd name="adj6" fmla="val -77885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90" name="Legende: mit gebogener Linie 89">
                        <a:extLst>
                          <a:ext uri="{FF2B5EF4-FFF2-40B4-BE49-F238E27FC236}">
                            <a16:creationId xmlns:a16="http://schemas.microsoft.com/office/drawing/2014/main" id="{8075AE15-C16D-48A1-A3C8-3BC1771974C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83510" y="4731524"/>
                        <a:ext cx="527809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26252"/>
                          <a:gd name="adj6" fmla="val -77885"/>
                        </a:avLst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Legende: mit gebogener Linie 90">
                        <a:extLst>
                          <a:ext uri="{FF2B5EF4-FFF2-40B4-BE49-F238E27FC236}">
                            <a16:creationId xmlns:a16="http://schemas.microsoft.com/office/drawing/2014/main" id="{B4F6407F-73A3-4325-A838-523B8D51C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2825" y="5329495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-2803"/>
                          <a:gd name="adj6" fmla="val -50835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dirty="0"/>
                      </a:p>
                    </p:txBody>
                  </p:sp>
                </mc:Choice>
                <mc:Fallback xmlns="">
                  <p:sp>
                    <p:nvSpPr>
                      <p:cNvPr id="91" name="Legende: mit gebogener Linie 90">
                        <a:extLst>
                          <a:ext uri="{FF2B5EF4-FFF2-40B4-BE49-F238E27FC236}">
                            <a16:creationId xmlns:a16="http://schemas.microsoft.com/office/drawing/2014/main" id="{B4F6407F-73A3-4325-A838-523B8D51CEF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82825" y="5329495"/>
                        <a:ext cx="527810" cy="494523"/>
                      </a:xfrm>
                      <a:prstGeom prst="borderCallout2">
                        <a:avLst>
                          <a:gd name="adj1" fmla="val 18750"/>
                          <a:gd name="adj2" fmla="val -8333"/>
                          <a:gd name="adj3" fmla="val 18750"/>
                          <a:gd name="adj4" fmla="val -16667"/>
                          <a:gd name="adj5" fmla="val -2803"/>
                          <a:gd name="adj6" fmla="val -50835"/>
                        </a:avLst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2" name="Gruppieren 91">
                    <a:extLst>
                      <a:ext uri="{FF2B5EF4-FFF2-40B4-BE49-F238E27FC236}">
                        <a16:creationId xmlns:a16="http://schemas.microsoft.com/office/drawing/2014/main" id="{A3118310-1D69-4493-A692-0D80ABDD9B50}"/>
                      </a:ext>
                    </a:extLst>
                  </p:cNvPr>
                  <p:cNvGrpSpPr/>
                  <p:nvPr/>
                </p:nvGrpSpPr>
                <p:grpSpPr>
                  <a:xfrm>
                    <a:off x="4427480" y="5600119"/>
                    <a:ext cx="675616" cy="557703"/>
                    <a:chOff x="2532023" y="5412141"/>
                    <a:chExt cx="808985" cy="667796"/>
                  </a:xfrm>
                </p:grpSpPr>
                <p:cxnSp>
                  <p:nvCxnSpPr>
                    <p:cNvPr id="93" name="Gerade Verbindung mit Pfeil 92">
                      <a:extLst>
                        <a:ext uri="{FF2B5EF4-FFF2-40B4-BE49-F238E27FC236}">
                          <a16:creationId xmlns:a16="http://schemas.microsoft.com/office/drawing/2014/main" id="{95ED1440-33EE-40CF-8085-7E2C8DFE7A2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26679" y="5885743"/>
                      <a:ext cx="50450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Gerade Verbindung mit Pfeil 93">
                      <a:extLst>
                        <a:ext uri="{FF2B5EF4-FFF2-40B4-BE49-F238E27FC236}">
                          <a16:creationId xmlns:a16="http://schemas.microsoft.com/office/drawing/2014/main" id="{D1258183-79E3-45C3-AB72-DBF2E14C5E4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726679" y="5431724"/>
                      <a:ext cx="0" cy="45401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Textfeld 94">
                      <a:extLst>
                        <a:ext uri="{FF2B5EF4-FFF2-40B4-BE49-F238E27FC236}">
                          <a16:creationId xmlns:a16="http://schemas.microsoft.com/office/drawing/2014/main" id="{FCF1BFA2-7514-4D6F-9E0A-DF7FF3BA1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2023" y="5412141"/>
                      <a:ext cx="1469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400" dirty="0"/>
                        <a:t>y</a:t>
                      </a:r>
                    </a:p>
                  </p:txBody>
                </p:sp>
                <p:sp>
                  <p:nvSpPr>
                    <p:cNvPr id="96" name="Textfeld 95">
                      <a:extLst>
                        <a:ext uri="{FF2B5EF4-FFF2-40B4-BE49-F238E27FC236}">
                          <a16:creationId xmlns:a16="http://schemas.microsoft.com/office/drawing/2014/main" id="{4A34387C-1920-4751-A9C0-D8B8C70AFB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4019" y="5772160"/>
                      <a:ext cx="1469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400" dirty="0"/>
                        <a:t>x</a:t>
                      </a:r>
                    </a:p>
                  </p:txBody>
                </p:sp>
              </p:grpSp>
            </p:grp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B374819E-3DB6-475C-86EE-862EC413D325}"/>
                    </a:ext>
                  </a:extLst>
                </p:cNvPr>
                <p:cNvSpPr/>
                <p:nvPr/>
              </p:nvSpPr>
              <p:spPr>
                <a:xfrm>
                  <a:off x="7264108" y="4343350"/>
                  <a:ext cx="333711" cy="345555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B256EC1C-821C-4892-A0E1-B09DCB3EB9F3}"/>
                    </a:ext>
                  </a:extLst>
                </p:cNvPr>
                <p:cNvSpPr/>
                <p:nvPr/>
              </p:nvSpPr>
              <p:spPr>
                <a:xfrm>
                  <a:off x="7244633" y="4821443"/>
                  <a:ext cx="395934" cy="440601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Legende: mit gebogener Linie 105">
                    <a:extLst>
                      <a:ext uri="{FF2B5EF4-FFF2-40B4-BE49-F238E27FC236}">
                        <a16:creationId xmlns:a16="http://schemas.microsoft.com/office/drawing/2014/main" id="{AA4C3278-039A-43B0-8631-3F07E07D32FB}"/>
                      </a:ext>
                    </a:extLst>
                  </p:cNvPr>
                  <p:cNvSpPr/>
                  <p:nvPr/>
                </p:nvSpPr>
                <p:spPr>
                  <a:xfrm>
                    <a:off x="3986050" y="3562168"/>
                    <a:ext cx="527809" cy="494523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149523"/>
                      <a:gd name="adj6" fmla="val 351377"/>
                    </a:avLst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6" name="Legende: mit gebogener Linie 105">
                    <a:extLst>
                      <a:ext uri="{FF2B5EF4-FFF2-40B4-BE49-F238E27FC236}">
                        <a16:creationId xmlns:a16="http://schemas.microsoft.com/office/drawing/2014/main" id="{AA4C3278-039A-43B0-8631-3F07E07D3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050" y="3562168"/>
                    <a:ext cx="527809" cy="494523"/>
                  </a:xfrm>
                  <a:prstGeom prst="borderCallout2">
                    <a:avLst>
                      <a:gd name="adj1" fmla="val 49568"/>
                      <a:gd name="adj2" fmla="val 111013"/>
                      <a:gd name="adj3" fmla="val 49568"/>
                      <a:gd name="adj4" fmla="val 166202"/>
                      <a:gd name="adj5" fmla="val 149523"/>
                      <a:gd name="adj6" fmla="val 351377"/>
                    </a:avLst>
                  </a:prstGeom>
                  <a:blipFill>
                    <a:blip r:embed="rId9"/>
                    <a:stretch>
                      <a:fillRect l="-230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61D812-7BE1-4A6A-ACBB-C9EFC92F08C1}"/>
              </a:ext>
            </a:extLst>
          </p:cNvPr>
          <p:cNvGrpSpPr/>
          <p:nvPr/>
        </p:nvGrpSpPr>
        <p:grpSpPr>
          <a:xfrm>
            <a:off x="983713" y="4162767"/>
            <a:ext cx="2480782" cy="2002779"/>
            <a:chOff x="983713" y="4162767"/>
            <a:chExt cx="2480782" cy="20027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94B3EB6-27A3-4C02-9843-D418DAE23FCD}"/>
                </a:ext>
              </a:extLst>
            </p:cNvPr>
            <p:cNvGrpSpPr/>
            <p:nvPr/>
          </p:nvGrpSpPr>
          <p:grpSpPr>
            <a:xfrm>
              <a:off x="983713" y="4181765"/>
              <a:ext cx="2480782" cy="1983781"/>
              <a:chOff x="983713" y="4181765"/>
              <a:chExt cx="2480782" cy="1983781"/>
            </a:xfrm>
          </p:grpSpPr>
          <p:grpSp>
            <p:nvGrpSpPr>
              <p:cNvPr id="102" name="Gruppieren 101">
                <a:extLst>
                  <a:ext uri="{FF2B5EF4-FFF2-40B4-BE49-F238E27FC236}">
                    <a16:creationId xmlns:a16="http://schemas.microsoft.com/office/drawing/2014/main" id="{92A4A2D4-C778-42B6-8FC3-443B11479455}"/>
                  </a:ext>
                </a:extLst>
              </p:cNvPr>
              <p:cNvGrpSpPr/>
              <p:nvPr/>
            </p:nvGrpSpPr>
            <p:grpSpPr>
              <a:xfrm>
                <a:off x="983713" y="4181765"/>
                <a:ext cx="2480782" cy="1609468"/>
                <a:chOff x="1359647" y="3935068"/>
                <a:chExt cx="2703730" cy="1754111"/>
              </a:xfrm>
            </p:grpSpPr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A42C3C9A-B2A5-4409-A11E-38B62E2E36F7}"/>
                    </a:ext>
                  </a:extLst>
                </p:cNvPr>
                <p:cNvGrpSpPr/>
                <p:nvPr/>
              </p:nvGrpSpPr>
              <p:grpSpPr>
                <a:xfrm>
                  <a:off x="1369325" y="5219803"/>
                  <a:ext cx="1996440" cy="138530"/>
                  <a:chOff x="3764280" y="6134900"/>
                  <a:chExt cx="1996440" cy="138530"/>
                </a:xfrm>
              </p:grpSpPr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6D6B5371-3076-4DFC-AA05-539A47B7C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4280" y="6202680"/>
                    <a:ext cx="1996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131D7400-024E-4B53-A5E4-BA40D1BB0541}"/>
                      </a:ext>
                    </a:extLst>
                  </p:cNvPr>
                  <p:cNvSpPr/>
                  <p:nvPr/>
                </p:nvSpPr>
                <p:spPr>
                  <a:xfrm>
                    <a:off x="4170449" y="6137745"/>
                    <a:ext cx="129870" cy="1298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Ellipse 46">
                    <a:extLst>
                      <a:ext uri="{FF2B5EF4-FFF2-40B4-BE49-F238E27FC236}">
                        <a16:creationId xmlns:a16="http://schemas.microsoft.com/office/drawing/2014/main" id="{05AAB237-5C76-4E7C-8B82-1C9776603310}"/>
                      </a:ext>
                    </a:extLst>
                  </p:cNvPr>
                  <p:cNvSpPr/>
                  <p:nvPr/>
                </p:nvSpPr>
                <p:spPr>
                  <a:xfrm>
                    <a:off x="4118673" y="6157716"/>
                    <a:ext cx="89928" cy="899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Ellipse 47">
                    <a:extLst>
                      <a:ext uri="{FF2B5EF4-FFF2-40B4-BE49-F238E27FC236}">
                        <a16:creationId xmlns:a16="http://schemas.microsoft.com/office/drawing/2014/main" id="{E664787A-6826-4B4E-88F8-58542FF177DD}"/>
                      </a:ext>
                    </a:extLst>
                  </p:cNvPr>
                  <p:cNvSpPr/>
                  <p:nvPr/>
                </p:nvSpPr>
                <p:spPr>
                  <a:xfrm>
                    <a:off x="4033353" y="6172358"/>
                    <a:ext cx="64587" cy="64587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" name="Ellipse 48">
                    <a:extLst>
                      <a:ext uri="{FF2B5EF4-FFF2-40B4-BE49-F238E27FC236}">
                        <a16:creationId xmlns:a16="http://schemas.microsoft.com/office/drawing/2014/main" id="{FC17CEB1-C0CF-4DC1-9383-E34EFE8B81FF}"/>
                      </a:ext>
                    </a:extLst>
                  </p:cNvPr>
                  <p:cNvSpPr/>
                  <p:nvPr/>
                </p:nvSpPr>
                <p:spPr>
                  <a:xfrm>
                    <a:off x="3976490" y="6171326"/>
                    <a:ext cx="68094" cy="68094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" name="Ellipse 49">
                    <a:extLst>
                      <a:ext uri="{FF2B5EF4-FFF2-40B4-BE49-F238E27FC236}">
                        <a16:creationId xmlns:a16="http://schemas.microsoft.com/office/drawing/2014/main" id="{D22D6C6D-5F45-434E-9ED1-2090A0480687}"/>
                      </a:ext>
                    </a:extLst>
                  </p:cNvPr>
                  <p:cNvSpPr/>
                  <p:nvPr/>
                </p:nvSpPr>
                <p:spPr>
                  <a:xfrm flipH="1">
                    <a:off x="3913327" y="6180284"/>
                    <a:ext cx="45719" cy="4571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1" name="Ellipse 50">
                    <a:extLst>
                      <a:ext uri="{FF2B5EF4-FFF2-40B4-BE49-F238E27FC236}">
                        <a16:creationId xmlns:a16="http://schemas.microsoft.com/office/drawing/2014/main" id="{B29F49B1-D360-47F7-92D7-5A5E3A026F70}"/>
                      </a:ext>
                    </a:extLst>
                  </p:cNvPr>
                  <p:cNvSpPr/>
                  <p:nvPr/>
                </p:nvSpPr>
                <p:spPr>
                  <a:xfrm flipH="1">
                    <a:off x="3821887" y="6180284"/>
                    <a:ext cx="45719" cy="4571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E0CF982B-2911-48EB-9863-60115EAA696F}"/>
                      </a:ext>
                    </a:extLst>
                  </p:cNvPr>
                  <p:cNvSpPr/>
                  <p:nvPr/>
                </p:nvSpPr>
                <p:spPr>
                  <a:xfrm>
                    <a:off x="4833971" y="6134900"/>
                    <a:ext cx="138530" cy="13853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5FAC7865-CDD9-4AEF-B9D8-333F8F10E3DF}"/>
                      </a:ext>
                    </a:extLst>
                  </p:cNvPr>
                  <p:cNvSpPr/>
                  <p:nvPr/>
                </p:nvSpPr>
                <p:spPr>
                  <a:xfrm>
                    <a:off x="4775218" y="6168406"/>
                    <a:ext cx="68094" cy="6809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E60128C6-3CBA-49A0-8553-A1EFA3E4E3D2}"/>
                      </a:ext>
                    </a:extLst>
                  </p:cNvPr>
                  <p:cNvSpPr/>
                  <p:nvPr/>
                </p:nvSpPr>
                <p:spPr>
                  <a:xfrm>
                    <a:off x="4775435" y="6169290"/>
                    <a:ext cx="68094" cy="6809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4148EAC9-0737-469E-B8CB-66A99337FF79}"/>
                      </a:ext>
                    </a:extLst>
                  </p:cNvPr>
                  <p:cNvSpPr/>
                  <p:nvPr/>
                </p:nvSpPr>
                <p:spPr>
                  <a:xfrm>
                    <a:off x="4769265" y="6170605"/>
                    <a:ext cx="68094" cy="6809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35F93AC8-0BB7-441C-AB68-510345B7B41B}"/>
                      </a:ext>
                    </a:extLst>
                  </p:cNvPr>
                  <p:cNvSpPr/>
                  <p:nvPr/>
                </p:nvSpPr>
                <p:spPr>
                  <a:xfrm>
                    <a:off x="4743865" y="6170605"/>
                    <a:ext cx="68094" cy="6809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53D6899C-4F5C-42F6-B23D-2B92BBCD7040}"/>
                      </a:ext>
                    </a:extLst>
                  </p:cNvPr>
                  <p:cNvSpPr/>
                  <p:nvPr/>
                </p:nvSpPr>
                <p:spPr>
                  <a:xfrm>
                    <a:off x="4672691" y="6177972"/>
                    <a:ext cx="45719" cy="4571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Ellipse 57">
                    <a:extLst>
                      <a:ext uri="{FF2B5EF4-FFF2-40B4-BE49-F238E27FC236}">
                        <a16:creationId xmlns:a16="http://schemas.microsoft.com/office/drawing/2014/main" id="{D2AB021C-68AF-43C6-B1C4-3C558AE3750B}"/>
                      </a:ext>
                    </a:extLst>
                  </p:cNvPr>
                  <p:cNvSpPr/>
                  <p:nvPr/>
                </p:nvSpPr>
                <p:spPr>
                  <a:xfrm>
                    <a:off x="5507433" y="6150180"/>
                    <a:ext cx="106810" cy="10681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162D4D3A-9024-4A2E-BB7F-43F383C9679C}"/>
                      </a:ext>
                    </a:extLst>
                  </p:cNvPr>
                  <p:cNvSpPr/>
                  <p:nvPr/>
                </p:nvSpPr>
                <p:spPr>
                  <a:xfrm>
                    <a:off x="5530228" y="6150402"/>
                    <a:ext cx="106810" cy="10681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F1872F80-AF25-4D3B-9178-5EC550F354B0}"/>
                      </a:ext>
                    </a:extLst>
                  </p:cNvPr>
                  <p:cNvSpPr/>
                  <p:nvPr/>
                </p:nvSpPr>
                <p:spPr>
                  <a:xfrm>
                    <a:off x="5531642" y="6158512"/>
                    <a:ext cx="101501" cy="101501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EF5E9A08-B54D-49D8-ADBA-216B45F7EB44}"/>
                      </a:ext>
                    </a:extLst>
                  </p:cNvPr>
                  <p:cNvSpPr/>
                  <p:nvPr/>
                </p:nvSpPr>
                <p:spPr>
                  <a:xfrm>
                    <a:off x="5394432" y="6168325"/>
                    <a:ext cx="68094" cy="6809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Ellipse 61">
                    <a:extLst>
                      <a:ext uri="{FF2B5EF4-FFF2-40B4-BE49-F238E27FC236}">
                        <a16:creationId xmlns:a16="http://schemas.microsoft.com/office/drawing/2014/main" id="{F5888E67-056A-4B0B-B5FE-F0D2E7888561}"/>
                      </a:ext>
                    </a:extLst>
                  </p:cNvPr>
                  <p:cNvSpPr/>
                  <p:nvPr/>
                </p:nvSpPr>
                <p:spPr>
                  <a:xfrm>
                    <a:off x="5418885" y="6173377"/>
                    <a:ext cx="68094" cy="6809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3" name="Ellipse 62">
                    <a:extLst>
                      <a:ext uri="{FF2B5EF4-FFF2-40B4-BE49-F238E27FC236}">
                        <a16:creationId xmlns:a16="http://schemas.microsoft.com/office/drawing/2014/main" id="{72587DE4-CF10-42D5-A1EB-A8DD6BFB84A8}"/>
                      </a:ext>
                    </a:extLst>
                  </p:cNvPr>
                  <p:cNvSpPr/>
                  <p:nvPr/>
                </p:nvSpPr>
                <p:spPr>
                  <a:xfrm>
                    <a:off x="5299425" y="6177022"/>
                    <a:ext cx="51924" cy="5192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Legende: mit gebogener Linie 63">
                      <a:extLst>
                        <a:ext uri="{FF2B5EF4-FFF2-40B4-BE49-F238E27FC236}">
                          <a16:creationId xmlns:a16="http://schemas.microsoft.com/office/drawing/2014/main" id="{43FF226E-5010-4B73-9DCE-ED554606E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5568" y="3935068"/>
                      <a:ext cx="527809" cy="494523"/>
                    </a:xfrm>
                    <a:prstGeom prst="borderCallout2">
                      <a:avLst>
                        <a:gd name="adj1" fmla="val 18750"/>
                        <a:gd name="adj2" fmla="val -8333"/>
                        <a:gd name="adj3" fmla="val 18750"/>
                        <a:gd name="adj4" fmla="val -16667"/>
                        <a:gd name="adj5" fmla="val 264910"/>
                        <a:gd name="adj6" fmla="val -91202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64" name="Legende: mit gebogener Linie 63">
                      <a:extLst>
                        <a:ext uri="{FF2B5EF4-FFF2-40B4-BE49-F238E27FC236}">
                          <a16:creationId xmlns:a16="http://schemas.microsoft.com/office/drawing/2014/main" id="{43FF226E-5010-4B73-9DCE-ED554606E2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5568" y="3935068"/>
                      <a:ext cx="527809" cy="494523"/>
                    </a:xfrm>
                    <a:prstGeom prst="borderCallout2">
                      <a:avLst>
                        <a:gd name="adj1" fmla="val 18750"/>
                        <a:gd name="adj2" fmla="val -8333"/>
                        <a:gd name="adj3" fmla="val 18750"/>
                        <a:gd name="adj4" fmla="val -16667"/>
                        <a:gd name="adj5" fmla="val 264910"/>
                        <a:gd name="adj6" fmla="val -91202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Legende: mit gebogener Linie 64">
                      <a:extLst>
                        <a:ext uri="{FF2B5EF4-FFF2-40B4-BE49-F238E27FC236}">
                          <a16:creationId xmlns:a16="http://schemas.microsoft.com/office/drawing/2014/main" id="{E8FCCC75-D4E8-4CCA-A465-1E897F1C6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5567" y="4776089"/>
                      <a:ext cx="527810" cy="494523"/>
                    </a:xfrm>
                    <a:prstGeom prst="borderCallout2">
                      <a:avLst>
                        <a:gd name="adj1" fmla="val 18750"/>
                        <a:gd name="adj2" fmla="val -8333"/>
                        <a:gd name="adj3" fmla="val 18750"/>
                        <a:gd name="adj4" fmla="val -16667"/>
                        <a:gd name="adj5" fmla="val 93758"/>
                        <a:gd name="adj6" fmla="val -66234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65" name="Legende: mit gebogener Linie 64">
                      <a:extLst>
                        <a:ext uri="{FF2B5EF4-FFF2-40B4-BE49-F238E27FC236}">
                          <a16:creationId xmlns:a16="http://schemas.microsoft.com/office/drawing/2014/main" id="{E8FCCC75-D4E8-4CCA-A465-1E897F1C6C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5567" y="4776089"/>
                      <a:ext cx="527810" cy="494523"/>
                    </a:xfrm>
                    <a:prstGeom prst="borderCallout2">
                      <a:avLst>
                        <a:gd name="adj1" fmla="val 18750"/>
                        <a:gd name="adj2" fmla="val -8333"/>
                        <a:gd name="adj3" fmla="val 18750"/>
                        <a:gd name="adj4" fmla="val -16667"/>
                        <a:gd name="adj5" fmla="val 93758"/>
                        <a:gd name="adj6" fmla="val -66234"/>
                      </a:avLst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6" name="Gruppieren 65">
                  <a:extLst>
                    <a:ext uri="{FF2B5EF4-FFF2-40B4-BE49-F238E27FC236}">
                      <a16:creationId xmlns:a16="http://schemas.microsoft.com/office/drawing/2014/main" id="{DE872132-A970-42F9-BF0A-CD82B8127370}"/>
                    </a:ext>
                  </a:extLst>
                </p:cNvPr>
                <p:cNvGrpSpPr/>
                <p:nvPr/>
              </p:nvGrpSpPr>
              <p:grpSpPr>
                <a:xfrm>
                  <a:off x="1359647" y="5353742"/>
                  <a:ext cx="614329" cy="335437"/>
                  <a:chOff x="3930185" y="5984134"/>
                  <a:chExt cx="614329" cy="335437"/>
                </a:xfrm>
              </p:grpSpPr>
              <p:cxnSp>
                <p:nvCxnSpPr>
                  <p:cNvPr id="67" name="Gerade Verbindung mit Pfeil 66">
                    <a:extLst>
                      <a:ext uri="{FF2B5EF4-FFF2-40B4-BE49-F238E27FC236}">
                        <a16:creationId xmlns:a16="http://schemas.microsoft.com/office/drawing/2014/main" id="{ACD1F32A-3663-4174-A009-35B93FB59690}"/>
                      </a:ext>
                    </a:extLst>
                  </p:cNvPr>
                  <p:cNvCxnSpPr/>
                  <p:nvPr/>
                </p:nvCxnSpPr>
                <p:spPr>
                  <a:xfrm>
                    <a:off x="3930185" y="6097717"/>
                    <a:ext cx="5045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ECC90D16-D457-4057-B2B6-784502CD369A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525" y="5984134"/>
                    <a:ext cx="146989" cy="335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x</a:t>
                    </a:r>
                  </a:p>
                </p:txBody>
              </p:sp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F1EF04C8-C0D9-474A-9EDA-BCBCD25844BB}"/>
                    </a:ext>
                  </a:extLst>
                </p:cNvPr>
                <p:cNvSpPr/>
                <p:nvPr/>
              </p:nvSpPr>
              <p:spPr>
                <a:xfrm>
                  <a:off x="2980598" y="5112956"/>
                  <a:ext cx="333711" cy="345555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feld 103">
                    <a:extLst>
                      <a:ext uri="{FF2B5EF4-FFF2-40B4-BE49-F238E27FC236}">
                        <a16:creationId xmlns:a16="http://schemas.microsoft.com/office/drawing/2014/main" id="{5A24FF2A-886D-4BE5-A078-AE58D0AC303B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13" y="5796214"/>
                    <a:ext cx="22647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de-DE" dirty="0"/>
                      <a:t>clustered in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4" name="Textfeld 103">
                    <a:extLst>
                      <a:ext uri="{FF2B5EF4-FFF2-40B4-BE49-F238E27FC236}">
                        <a16:creationId xmlns:a16="http://schemas.microsoft.com/office/drawing/2014/main" id="{5A24FF2A-886D-4BE5-A078-AE58D0AC3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13" y="5796214"/>
                    <a:ext cx="22647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Legende: mit gebogener Linie 106">
                  <a:extLst>
                    <a:ext uri="{FF2B5EF4-FFF2-40B4-BE49-F238E27FC236}">
                      <a16:creationId xmlns:a16="http://schemas.microsoft.com/office/drawing/2014/main" id="{88A8619F-3A77-4298-98EC-A07980EBF4BC}"/>
                    </a:ext>
                  </a:extLst>
                </p:cNvPr>
                <p:cNvSpPr/>
                <p:nvPr/>
              </p:nvSpPr>
              <p:spPr>
                <a:xfrm>
                  <a:off x="1327051" y="4162767"/>
                  <a:ext cx="527809" cy="494523"/>
                </a:xfrm>
                <a:prstGeom prst="borderCallout2">
                  <a:avLst>
                    <a:gd name="adj1" fmla="val 22859"/>
                    <a:gd name="adj2" fmla="val 112938"/>
                    <a:gd name="adj3" fmla="val 22859"/>
                    <a:gd name="adj4" fmla="val 127703"/>
                    <a:gd name="adj5" fmla="val 229649"/>
                    <a:gd name="adj6" fmla="val 2185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7" name="Legende: mit gebogener Linie 106">
                  <a:extLst>
                    <a:ext uri="{FF2B5EF4-FFF2-40B4-BE49-F238E27FC236}">
                      <a16:creationId xmlns:a16="http://schemas.microsoft.com/office/drawing/2014/main" id="{88A8619F-3A77-4298-98EC-A07980EBF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51" y="4162767"/>
                  <a:ext cx="527809" cy="494523"/>
                </a:xfrm>
                <a:prstGeom prst="borderCallout2">
                  <a:avLst>
                    <a:gd name="adj1" fmla="val 22859"/>
                    <a:gd name="adj2" fmla="val 112938"/>
                    <a:gd name="adj3" fmla="val 22859"/>
                    <a:gd name="adj4" fmla="val 127703"/>
                    <a:gd name="adj5" fmla="val 229649"/>
                    <a:gd name="adj6" fmla="val 218556"/>
                  </a:avLst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4D859-C279-4A45-BB9F-ED53186A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5262F-DDFB-48DC-8F7F-AB98988B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FB1C2-18EB-4588-8B27-1AE89B10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2925EA4-6D82-4665-9051-CB69382B9837}"/>
              </a:ext>
            </a:extLst>
          </p:cNvPr>
          <p:cNvGrpSpPr/>
          <p:nvPr/>
        </p:nvGrpSpPr>
        <p:grpSpPr>
          <a:xfrm>
            <a:off x="7848774" y="1821657"/>
            <a:ext cx="4329264" cy="4561083"/>
            <a:chOff x="7848774" y="1821657"/>
            <a:chExt cx="4323237" cy="456108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C78C54D-F227-4430-8BBB-60E735795F96}"/>
                </a:ext>
              </a:extLst>
            </p:cNvPr>
            <p:cNvGrpSpPr/>
            <p:nvPr/>
          </p:nvGrpSpPr>
          <p:grpSpPr>
            <a:xfrm>
              <a:off x="7848774" y="1821657"/>
              <a:ext cx="4323237" cy="4561083"/>
              <a:chOff x="7848774" y="1821657"/>
              <a:chExt cx="4323237" cy="4561083"/>
            </a:xfrm>
          </p:grpSpPr>
          <p:cxnSp>
            <p:nvCxnSpPr>
              <p:cNvPr id="159" name="Gerade Verbindung mit Pfeil 158">
                <a:extLst>
                  <a:ext uri="{FF2B5EF4-FFF2-40B4-BE49-F238E27FC236}">
                    <a16:creationId xmlns:a16="http://schemas.microsoft.com/office/drawing/2014/main" id="{912AEAEE-6407-4A9B-BB60-F69DBBC01EDC}"/>
                  </a:ext>
                </a:extLst>
              </p:cNvPr>
              <p:cNvCxnSpPr>
                <a:stCxn id="110" idx="7"/>
                <a:endCxn id="114" idx="2"/>
              </p:cNvCxnSpPr>
              <p:nvPr/>
            </p:nvCxnSpPr>
            <p:spPr>
              <a:xfrm flipV="1">
                <a:off x="8178314" y="4164332"/>
                <a:ext cx="716920" cy="768022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6086B364-D770-4F7D-AE06-EE2B1694D407}"/>
                  </a:ext>
                </a:extLst>
              </p:cNvPr>
              <p:cNvGrpSpPr/>
              <p:nvPr/>
            </p:nvGrpSpPr>
            <p:grpSpPr>
              <a:xfrm>
                <a:off x="7848774" y="1821657"/>
                <a:ext cx="4323237" cy="4561083"/>
                <a:chOff x="7848774" y="1821657"/>
                <a:chExt cx="4323237" cy="4561083"/>
              </a:xfrm>
            </p:grpSpPr>
            <p:cxnSp>
              <p:nvCxnSpPr>
                <p:cNvPr id="161" name="Gerade Verbindung mit Pfeil 160">
                  <a:extLst>
                    <a:ext uri="{FF2B5EF4-FFF2-40B4-BE49-F238E27FC236}">
                      <a16:creationId xmlns:a16="http://schemas.microsoft.com/office/drawing/2014/main" id="{9EA090AF-1FC8-40CD-A56A-9335521511A9}"/>
                    </a:ext>
                  </a:extLst>
                </p:cNvPr>
                <p:cNvCxnSpPr>
                  <a:stCxn id="111" idx="7"/>
                  <a:endCxn id="114" idx="3"/>
                </p:cNvCxnSpPr>
                <p:nvPr/>
              </p:nvCxnSpPr>
              <p:spPr>
                <a:xfrm flipV="1">
                  <a:off x="8838694" y="4300832"/>
                  <a:ext cx="113080" cy="63052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>
                  <a:extLst>
                    <a:ext uri="{FF2B5EF4-FFF2-40B4-BE49-F238E27FC236}">
                      <a16:creationId xmlns:a16="http://schemas.microsoft.com/office/drawing/2014/main" id="{27004E1E-F381-48F7-B735-03B16584E543}"/>
                    </a:ext>
                  </a:extLst>
                </p:cNvPr>
                <p:cNvCxnSpPr>
                  <a:stCxn id="114" idx="1"/>
                  <a:endCxn id="124" idx="5"/>
                </p:cNvCxnSpPr>
                <p:nvPr/>
              </p:nvCxnSpPr>
              <p:spPr>
                <a:xfrm flipH="1" flipV="1">
                  <a:off x="8452706" y="3691756"/>
                  <a:ext cx="499068" cy="3360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>
                  <a:extLst>
                    <a:ext uri="{FF2B5EF4-FFF2-40B4-BE49-F238E27FC236}">
                      <a16:creationId xmlns:a16="http://schemas.microsoft.com/office/drawing/2014/main" id="{A07E2501-FC12-4519-B93B-0FC35C3F2A06}"/>
                    </a:ext>
                  </a:extLst>
                </p:cNvPr>
                <p:cNvCxnSpPr>
                  <a:stCxn id="112" idx="1"/>
                  <a:endCxn id="113" idx="6"/>
                </p:cNvCxnSpPr>
                <p:nvPr/>
              </p:nvCxnSpPr>
              <p:spPr>
                <a:xfrm flipH="1" flipV="1">
                  <a:off x="8459138" y="4164952"/>
                  <a:ext cx="931171" cy="76803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uppieren 9">
                  <a:extLst>
                    <a:ext uri="{FF2B5EF4-FFF2-40B4-BE49-F238E27FC236}">
                      <a16:creationId xmlns:a16="http://schemas.microsoft.com/office/drawing/2014/main" id="{6CDDFC93-6F29-4887-BF41-E926C2264B49}"/>
                    </a:ext>
                  </a:extLst>
                </p:cNvPr>
                <p:cNvGrpSpPr/>
                <p:nvPr/>
              </p:nvGrpSpPr>
              <p:grpSpPr>
                <a:xfrm>
                  <a:off x="7848774" y="1821657"/>
                  <a:ext cx="4323237" cy="4561083"/>
                  <a:chOff x="7848774" y="1821657"/>
                  <a:chExt cx="4323237" cy="4561083"/>
                </a:xfrm>
              </p:grpSpPr>
              <p:grpSp>
                <p:nvGrpSpPr>
                  <p:cNvPr id="157" name="Gruppieren 156">
                    <a:extLst>
                      <a:ext uri="{FF2B5EF4-FFF2-40B4-BE49-F238E27FC236}">
                        <a16:creationId xmlns:a16="http://schemas.microsoft.com/office/drawing/2014/main" id="{BE49B4FB-7ECE-4F29-A72C-35FD467BFA58}"/>
                      </a:ext>
                    </a:extLst>
                  </p:cNvPr>
                  <p:cNvGrpSpPr/>
                  <p:nvPr/>
                </p:nvGrpSpPr>
                <p:grpSpPr>
                  <a:xfrm>
                    <a:off x="7848774" y="2378133"/>
                    <a:ext cx="4323237" cy="2884392"/>
                    <a:chOff x="8517803" y="3719048"/>
                    <a:chExt cx="4323237" cy="2884392"/>
                  </a:xfrm>
                </p:grpSpPr>
                <p:sp>
                  <p:nvSpPr>
                    <p:cNvPr id="108" name="Textfeld 107">
                      <a:extLst>
                        <a:ext uri="{FF2B5EF4-FFF2-40B4-BE49-F238E27FC236}">
                          <a16:creationId xmlns:a16="http://schemas.microsoft.com/office/drawing/2014/main" id="{DDD39AAB-F745-45E5-8A36-97B8DB193B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60261" y="4683022"/>
                      <a:ext cx="1438264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/>
                        <a:t>2D </a:t>
                      </a:r>
                      <a:r>
                        <a:rPr lang="en-US" dirty="0"/>
                        <a:t>Subspace</a:t>
                      </a:r>
                    </a:p>
                  </p:txBody>
                </p:sp>
                <p:grpSp>
                  <p:nvGrpSpPr>
                    <p:cNvPr id="156" name="Gruppieren 155">
                      <a:extLst>
                        <a:ext uri="{FF2B5EF4-FFF2-40B4-BE49-F238E27FC236}">
                          <a16:creationId xmlns:a16="http://schemas.microsoft.com/office/drawing/2014/main" id="{6903F9B7-1530-453E-AEE8-53765E989F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17803" y="3719048"/>
                      <a:ext cx="2253058" cy="2884392"/>
                      <a:chOff x="8832805" y="3680275"/>
                      <a:chExt cx="2253058" cy="288439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0" name="Ellipse 109">
                            <a:extLst>
                              <a:ext uri="{FF2B5EF4-FFF2-40B4-BE49-F238E27FC236}">
                                <a16:creationId xmlns:a16="http://schemas.microsoft.com/office/drawing/2014/main" id="{33C89F42-DC23-4AE1-8C2D-B85135A6E8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32805" y="6179161"/>
                            <a:ext cx="386080" cy="37785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0" name="Ellipse 109">
                            <a:extLst>
                              <a:ext uri="{FF2B5EF4-FFF2-40B4-BE49-F238E27FC236}">
                                <a16:creationId xmlns:a16="http://schemas.microsoft.com/office/drawing/2014/main" id="{33C89F42-DC23-4AE1-8C2D-B85135A6E84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32805" y="6179161"/>
                            <a:ext cx="386080" cy="377854"/>
                          </a:xfrm>
                          <a:prstGeom prst="ellipse">
                            <a:avLst/>
                          </a:prstGeom>
                          <a:blipFill>
                            <a:blip r:embed="rId13"/>
                            <a:stretch>
                              <a:fillRect l="-615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1" name="Ellipse 110">
                            <a:extLst>
                              <a:ext uri="{FF2B5EF4-FFF2-40B4-BE49-F238E27FC236}">
                                <a16:creationId xmlns:a16="http://schemas.microsoft.com/office/drawing/2014/main" id="{295D6CEC-8C49-4A3A-B96A-FC3A174522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93185" y="6176963"/>
                            <a:ext cx="386080" cy="38608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1" name="Ellipse 110">
                            <a:extLst>
                              <a:ext uri="{FF2B5EF4-FFF2-40B4-BE49-F238E27FC236}">
                                <a16:creationId xmlns:a16="http://schemas.microsoft.com/office/drawing/2014/main" id="{295D6CEC-8C49-4A3A-B96A-FC3A174522C2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493185" y="6176963"/>
                            <a:ext cx="386080" cy="386080"/>
                          </a:xfrm>
                          <a:prstGeom prst="ellipse">
                            <a:avLst/>
                          </a:prstGeom>
                          <a:blipFill>
                            <a:blip r:embed="rId14"/>
                            <a:stretch>
                              <a:fillRect l="-46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2" name="Ellipse 111">
                            <a:extLst>
                              <a:ext uri="{FF2B5EF4-FFF2-40B4-BE49-F238E27FC236}">
                                <a16:creationId xmlns:a16="http://schemas.microsoft.com/office/drawing/2014/main" id="{4544389C-655D-4EAA-A10E-9DDFD50275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17800" y="6178587"/>
                            <a:ext cx="386080" cy="38608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2" name="Ellipse 111">
                            <a:extLst>
                              <a:ext uri="{FF2B5EF4-FFF2-40B4-BE49-F238E27FC236}">
                                <a16:creationId xmlns:a16="http://schemas.microsoft.com/office/drawing/2014/main" id="{4544389C-655D-4EAA-A10E-9DDFD5027551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317800" y="6178587"/>
                            <a:ext cx="386080" cy="386080"/>
                          </a:xfrm>
                          <a:prstGeom prst="ellipse">
                            <a:avLst/>
                          </a:prstGeom>
                          <a:blipFill>
                            <a:blip r:embed="rId15"/>
                            <a:stretch>
                              <a:fillRect l="-46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3" name="Ellipse 112">
                            <a:extLst>
                              <a:ext uri="{FF2B5EF4-FFF2-40B4-BE49-F238E27FC236}">
                                <a16:creationId xmlns:a16="http://schemas.microsoft.com/office/drawing/2014/main" id="{C5B65589-D614-4E8B-B53D-B2DBD7902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57089" y="5274054"/>
                            <a:ext cx="386080" cy="38608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3" name="Ellipse 112">
                            <a:extLst>
                              <a:ext uri="{FF2B5EF4-FFF2-40B4-BE49-F238E27FC236}">
                                <a16:creationId xmlns:a16="http://schemas.microsoft.com/office/drawing/2014/main" id="{C5B65589-D614-4E8B-B53D-B2DBD79024E9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057089" y="5274054"/>
                            <a:ext cx="386080" cy="386080"/>
                          </a:xfrm>
                          <a:prstGeom prst="ellipse">
                            <a:avLst/>
                          </a:prstGeom>
                          <a:blipFill>
                            <a:blip r:embed="rId16"/>
                            <a:stretch>
                              <a:fillRect l="-1060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4" name="Ellipse 113">
                            <a:extLst>
                              <a:ext uri="{FF2B5EF4-FFF2-40B4-BE49-F238E27FC236}">
                                <a16:creationId xmlns:a16="http://schemas.microsoft.com/office/drawing/2014/main" id="{F9A9BCDB-61D5-4696-BCCC-E5E0699E13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79265" y="5273434"/>
                            <a:ext cx="386080" cy="38608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4" name="Ellipse 113">
                            <a:extLst>
                              <a:ext uri="{FF2B5EF4-FFF2-40B4-BE49-F238E27FC236}">
                                <a16:creationId xmlns:a16="http://schemas.microsoft.com/office/drawing/2014/main" id="{F9A9BCDB-61D5-4696-BCCC-E5E0699E13E1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879265" y="5273434"/>
                            <a:ext cx="386080" cy="386080"/>
                          </a:xfrm>
                          <a:prstGeom prst="ellipse">
                            <a:avLst/>
                          </a:prstGeom>
                          <a:blipFill>
                            <a:blip r:embed="rId17"/>
                            <a:stretch>
                              <a:fillRect l="-10606" b="-15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5" name="Ellipse 114">
                            <a:extLst>
                              <a:ext uri="{FF2B5EF4-FFF2-40B4-BE49-F238E27FC236}">
                                <a16:creationId xmlns:a16="http://schemas.microsoft.com/office/drawing/2014/main" id="{7A70E2D2-F369-4E15-8632-45C0E96839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44122" y="5255155"/>
                            <a:ext cx="386080" cy="38608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5" name="Ellipse 114">
                            <a:extLst>
                              <a:ext uri="{FF2B5EF4-FFF2-40B4-BE49-F238E27FC236}">
                                <a16:creationId xmlns:a16="http://schemas.microsoft.com/office/drawing/2014/main" id="{7A70E2D2-F369-4E15-8632-45C0E968392B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644122" y="5255155"/>
                            <a:ext cx="386080" cy="386080"/>
                          </a:xfrm>
                          <a:prstGeom prst="ellipse">
                            <a:avLst/>
                          </a:prstGeom>
                          <a:blipFill>
                            <a:blip r:embed="rId18"/>
                            <a:stretch>
                              <a:fillRect l="-1076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17" name="Gerade Verbindung mit Pfeil 116">
                        <a:extLst>
                          <a:ext uri="{FF2B5EF4-FFF2-40B4-BE49-F238E27FC236}">
                            <a16:creationId xmlns:a16="http://schemas.microsoft.com/office/drawing/2014/main" id="{8D5006FC-2033-482A-88D8-1064298A9991}"/>
                          </a:ext>
                        </a:extLst>
                      </p:cNvPr>
                      <p:cNvCxnSpPr>
                        <a:cxnSpLocks/>
                        <a:stCxn id="110" idx="0"/>
                      </p:cNvCxnSpPr>
                      <p:nvPr/>
                    </p:nvCxnSpPr>
                    <p:spPr>
                      <a:xfrm flipV="1">
                        <a:off x="9025845" y="5623915"/>
                        <a:ext cx="97795" cy="55524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Gerade Verbindung mit Pfeil 118">
                        <a:extLst>
                          <a:ext uri="{FF2B5EF4-FFF2-40B4-BE49-F238E27FC236}">
                            <a16:creationId xmlns:a16="http://schemas.microsoft.com/office/drawing/2014/main" id="{F8D878F7-CA00-46C9-8152-65D2DDAE3850}"/>
                          </a:ext>
                        </a:extLst>
                      </p:cNvPr>
                      <p:cNvCxnSpPr>
                        <a:cxnSpLocks/>
                        <a:stCxn id="111" idx="1"/>
                        <a:endCxn id="113" idx="5"/>
                      </p:cNvCxnSpPr>
                      <p:nvPr/>
                    </p:nvCxnSpPr>
                    <p:spPr>
                      <a:xfrm flipH="1" flipV="1">
                        <a:off x="9386629" y="5603594"/>
                        <a:ext cx="163096" cy="62990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Gerade Verbindung mit Pfeil 122">
                        <a:extLst>
                          <a:ext uri="{FF2B5EF4-FFF2-40B4-BE49-F238E27FC236}">
                            <a16:creationId xmlns:a16="http://schemas.microsoft.com/office/drawing/2014/main" id="{A7511335-6166-4F0F-B121-96E60B4E21F1}"/>
                          </a:ext>
                        </a:extLst>
                      </p:cNvPr>
                      <p:cNvCxnSpPr>
                        <a:cxnSpLocks/>
                        <a:stCxn id="112" idx="1"/>
                        <a:endCxn id="114" idx="5"/>
                      </p:cNvCxnSpPr>
                      <p:nvPr/>
                    </p:nvCxnSpPr>
                    <p:spPr>
                      <a:xfrm flipH="1" flipV="1">
                        <a:off x="10208805" y="5602974"/>
                        <a:ext cx="165535" cy="63215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4" name="Ellipse 123">
                            <a:extLst>
                              <a:ext uri="{FF2B5EF4-FFF2-40B4-BE49-F238E27FC236}">
                                <a16:creationId xmlns:a16="http://schemas.microsoft.com/office/drawing/2014/main" id="{A0C93D98-7A27-4458-B9A9-3039CD3B36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6224" y="4543385"/>
                            <a:ext cx="527809" cy="527809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4" name="Ellipse 123">
                            <a:extLst>
                              <a:ext uri="{FF2B5EF4-FFF2-40B4-BE49-F238E27FC236}">
                                <a16:creationId xmlns:a16="http://schemas.microsoft.com/office/drawing/2014/main" id="{A0C93D98-7A27-4458-B9A9-3039CD3B36C1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986224" y="4543385"/>
                            <a:ext cx="527809" cy="527809"/>
                          </a:xfrm>
                          <a:prstGeom prst="ellipse">
                            <a:avLst/>
                          </a:prstGeom>
                          <a:blipFill>
                            <a:blip r:embed="rId19"/>
                            <a:stretch>
                              <a:fillRect l="-909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26" name="Gerade Verbindung mit Pfeil 125">
                        <a:extLst>
                          <a:ext uri="{FF2B5EF4-FFF2-40B4-BE49-F238E27FC236}">
                            <a16:creationId xmlns:a16="http://schemas.microsoft.com/office/drawing/2014/main" id="{5190ADB1-5CA7-419A-9E81-4D13FF75AE55}"/>
                          </a:ext>
                        </a:extLst>
                      </p:cNvPr>
                      <p:cNvCxnSpPr>
                        <a:stCxn id="113" idx="0"/>
                        <a:endCxn id="124" idx="4"/>
                      </p:cNvCxnSpPr>
                      <p:nvPr/>
                    </p:nvCxnSpPr>
                    <p:spPr>
                      <a:xfrm flipV="1">
                        <a:off x="9250129" y="5071194"/>
                        <a:ext cx="0" cy="2028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7" name="Ellipse 126">
                            <a:extLst>
                              <a:ext uri="{FF2B5EF4-FFF2-40B4-BE49-F238E27FC236}">
                                <a16:creationId xmlns:a16="http://schemas.microsoft.com/office/drawing/2014/main" id="{7E694F64-B44C-4D7C-8B7C-9499F8BBDA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753627" y="4538818"/>
                            <a:ext cx="527809" cy="527809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7" name="Ellipse 126">
                            <a:extLst>
                              <a:ext uri="{FF2B5EF4-FFF2-40B4-BE49-F238E27FC236}">
                                <a16:creationId xmlns:a16="http://schemas.microsoft.com/office/drawing/2014/main" id="{7E694F64-B44C-4D7C-8B7C-9499F8BBDA4D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753627" y="4538818"/>
                            <a:ext cx="527809" cy="527809"/>
                          </a:xfrm>
                          <a:prstGeom prst="ellipse">
                            <a:avLst/>
                          </a:prstGeom>
                          <a:blipFill>
                            <a:blip r:embed="rId20"/>
                            <a:stretch>
                              <a:fillRect l="-681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8" name="Ellipse 127">
                            <a:extLst>
                              <a:ext uri="{FF2B5EF4-FFF2-40B4-BE49-F238E27FC236}">
                                <a16:creationId xmlns:a16="http://schemas.microsoft.com/office/drawing/2014/main" id="{21DDA085-4E57-42B6-A740-6D980D3A32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558054" y="4571103"/>
                            <a:ext cx="527809" cy="527809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8" name="Ellipse 127">
                            <a:extLst>
                              <a:ext uri="{FF2B5EF4-FFF2-40B4-BE49-F238E27FC236}">
                                <a16:creationId xmlns:a16="http://schemas.microsoft.com/office/drawing/2014/main" id="{21DDA085-4E57-42B6-A740-6D980D3A324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558054" y="4571103"/>
                            <a:ext cx="527809" cy="527809"/>
                          </a:xfrm>
                          <a:prstGeom prst="ellipse">
                            <a:avLst/>
                          </a:prstGeom>
                          <a:blipFill>
                            <a:blip r:embed="rId21"/>
                            <a:stretch>
                              <a:fillRect l="-7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9" name="Ellipse 128">
                            <a:extLst>
                              <a:ext uri="{FF2B5EF4-FFF2-40B4-BE49-F238E27FC236}">
                                <a16:creationId xmlns:a16="http://schemas.microsoft.com/office/drawing/2014/main" id="{419307D1-4384-4A21-B349-3863675DD1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644587" y="3680275"/>
                            <a:ext cx="729753" cy="729753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de-DE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9" name="Ellipse 128">
                            <a:extLst>
                              <a:ext uri="{FF2B5EF4-FFF2-40B4-BE49-F238E27FC236}">
                                <a16:creationId xmlns:a16="http://schemas.microsoft.com/office/drawing/2014/main" id="{419307D1-4384-4A21-B349-3863675DD1E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644587" y="3680275"/>
                            <a:ext cx="729753" cy="729753"/>
                          </a:xfrm>
                          <a:prstGeom prst="ellipse">
                            <a:avLst/>
                          </a:prstGeom>
                          <a:blipFill>
                            <a:blip r:embed="rId22"/>
                            <a:stretch>
                              <a:fillRect l="-165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30" name="Textfeld 129">
                      <a:extLst>
                        <a:ext uri="{FF2B5EF4-FFF2-40B4-BE49-F238E27FC236}">
                          <a16:creationId xmlns:a16="http://schemas.microsoft.com/office/drawing/2014/main" id="{753D72D6-3A71-4F7B-850E-8A655D29CD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1439" y="5294494"/>
                      <a:ext cx="193960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/>
                        <a:t>1D </a:t>
                      </a:r>
                      <a:r>
                        <a:rPr lang="en-US" dirty="0"/>
                        <a:t>Subspace</a:t>
                      </a:r>
                    </a:p>
                    <a:p>
                      <a:r>
                        <a:rPr lang="en-US" dirty="0"/>
                        <a:t>(no trivial cluster)</a:t>
                      </a:r>
                    </a:p>
                  </p:txBody>
                </p:sp>
                <p:sp>
                  <p:nvSpPr>
                    <p:cNvPr id="131" name="Textfeld 130">
                      <a:extLst>
                        <a:ext uri="{FF2B5EF4-FFF2-40B4-BE49-F238E27FC236}">
                          <a16:creationId xmlns:a16="http://schemas.microsoft.com/office/drawing/2014/main" id="{9FFA0130-1AA1-469B-BF5E-589D165EE6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93990" y="3887333"/>
                      <a:ext cx="1438264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/>
                        <a:t>3D </a:t>
                      </a:r>
                      <a:r>
                        <a:rPr lang="en-US" dirty="0"/>
                        <a:t>Subspace</a:t>
                      </a:r>
                    </a:p>
                  </p:txBody>
                </p:sp>
              </p:grpSp>
              <p:grpSp>
                <p:nvGrpSpPr>
                  <p:cNvPr id="172" name="Gruppieren 171">
                    <a:extLst>
                      <a:ext uri="{FF2B5EF4-FFF2-40B4-BE49-F238E27FC236}">
                        <a16:creationId xmlns:a16="http://schemas.microsoft.com/office/drawing/2014/main" id="{6D3D0AED-5818-4BB8-BE29-864B16221FEA}"/>
                      </a:ext>
                    </a:extLst>
                  </p:cNvPr>
                  <p:cNvGrpSpPr/>
                  <p:nvPr/>
                </p:nvGrpSpPr>
                <p:grpSpPr>
                  <a:xfrm>
                    <a:off x="8757912" y="5736409"/>
                    <a:ext cx="2560328" cy="646331"/>
                    <a:chOff x="8554712" y="5340169"/>
                    <a:chExt cx="2560328" cy="646331"/>
                  </a:xfrm>
                </p:grpSpPr>
                <p:cxnSp>
                  <p:nvCxnSpPr>
                    <p:cNvPr id="167" name="Gerade Verbindung mit Pfeil 166">
                      <a:extLst>
                        <a:ext uri="{FF2B5EF4-FFF2-40B4-BE49-F238E27FC236}">
                          <a16:creationId xmlns:a16="http://schemas.microsoft.com/office/drawing/2014/main" id="{EAF085C8-654F-4A6A-B4DC-EBA068A576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462488" y="5549106"/>
                      <a:ext cx="65255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Gerade Verbindung mit Pfeil 167">
                      <a:extLst>
                        <a:ext uri="{FF2B5EF4-FFF2-40B4-BE49-F238E27FC236}">
                          <a16:creationId xmlns:a16="http://schemas.microsoft.com/office/drawing/2014/main" id="{6B7F711E-34BB-4FF1-96EF-F7BD16DFE8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482808" y="5855346"/>
                      <a:ext cx="632232" cy="0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9" name="Textfeld 168">
                      <a:extLst>
                        <a:ext uri="{FF2B5EF4-FFF2-40B4-BE49-F238E27FC236}">
                          <a16:creationId xmlns:a16="http://schemas.microsoft.com/office/drawing/2014/main" id="{8A4CEC8A-7A20-4218-9A95-B3AADE93A4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54712" y="5340169"/>
                      <a:ext cx="197871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Existent transition:</a:t>
                      </a:r>
                    </a:p>
                    <a:p>
                      <a:r>
                        <a:rPr lang="en-US" dirty="0"/>
                        <a:t>Desired transition </a:t>
                      </a:r>
                      <a:r>
                        <a:rPr lang="de-DE" dirty="0"/>
                        <a:t>:</a:t>
                      </a:r>
                    </a:p>
                  </p:txBody>
                </p:sp>
              </p:grpSp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3E6BC216-77AF-4D03-95F4-90F234A212D0}"/>
                      </a:ext>
                    </a:extLst>
                  </p:cNvPr>
                  <p:cNvSpPr txBox="1"/>
                  <p:nvPr/>
                </p:nvSpPr>
                <p:spPr>
                  <a:xfrm>
                    <a:off x="8200778" y="1821657"/>
                    <a:ext cx="21231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The </a:t>
                    </a:r>
                    <a:r>
                      <a:rPr lang="en-US" dirty="0" err="1"/>
                      <a:t>Apriori</a:t>
                    </a:r>
                    <a:r>
                      <a:rPr lang="en-US" dirty="0"/>
                      <a:t> principle</a:t>
                    </a:r>
                  </a:p>
                </p:txBody>
              </p:sp>
            </p:grpSp>
          </p:grpSp>
        </p:grpSp>
        <p:sp>
          <p:nvSpPr>
            <p:cNvPr id="15" name="Multiplikationszeichen 14">
              <a:extLst>
                <a:ext uri="{FF2B5EF4-FFF2-40B4-BE49-F238E27FC236}">
                  <a16:creationId xmlns:a16="http://schemas.microsoft.com/office/drawing/2014/main" id="{EC0535A5-F50D-4CCA-8BA1-A60E481849F3}"/>
                </a:ext>
              </a:extLst>
            </p:cNvPr>
            <p:cNvSpPr/>
            <p:nvPr/>
          </p:nvSpPr>
          <p:spPr>
            <a:xfrm>
              <a:off x="10215434" y="3882654"/>
              <a:ext cx="1600993" cy="542268"/>
            </a:xfrm>
            <a:prstGeom prst="mathMultiply">
              <a:avLst>
                <a:gd name="adj1" fmla="val 134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lipse 115">
            <a:extLst>
              <a:ext uri="{FF2B5EF4-FFF2-40B4-BE49-F238E27FC236}">
                <a16:creationId xmlns:a16="http://schemas.microsoft.com/office/drawing/2014/main" id="{1B39B460-2099-422D-B38B-271911D85000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FA4EB927-7646-40DE-983F-E5C005EAFCBC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57F45C51-B729-44A1-BE77-FA6B8AEAC6C8}"/>
              </a:ext>
            </a:extLst>
          </p:cNvPr>
          <p:cNvSpPr/>
          <p:nvPr/>
        </p:nvSpPr>
        <p:spPr>
          <a:xfrm>
            <a:off x="11907668" y="6455299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773400AC-19FB-42F0-AAFE-9798165DA870}"/>
              </a:ext>
            </a:extLst>
          </p:cNvPr>
          <p:cNvSpPr/>
          <p:nvPr/>
        </p:nvSpPr>
        <p:spPr>
          <a:xfrm>
            <a:off x="12008262" y="6455294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299D7DF1-137A-4EB5-8F0E-71B2F12DAE5E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A0E4C6FF-D1AB-4557-B147-81ACB22335FA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BDFE9E5-DCBD-4106-A1EA-3752C273A9FD}"/>
              </a:ext>
            </a:extLst>
          </p:cNvPr>
          <p:cNvSpPr/>
          <p:nvPr/>
        </p:nvSpPr>
        <p:spPr>
          <a:xfrm>
            <a:off x="11494135" y="6561455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14301CE9-4E42-4514-8D8F-94AEE54EAF19}"/>
              </a:ext>
            </a:extLst>
          </p:cNvPr>
          <p:cNvSpPr/>
          <p:nvPr/>
        </p:nvSpPr>
        <p:spPr>
          <a:xfrm>
            <a:off x="11693562" y="6561976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2D927AEC-7A53-4607-94B8-08C42EF61436}"/>
              </a:ext>
            </a:extLst>
          </p:cNvPr>
          <p:cNvSpPr/>
          <p:nvPr/>
        </p:nvSpPr>
        <p:spPr>
          <a:xfrm>
            <a:off x="11595285" y="6562647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CAA50-98A4-42CE-880C-BBFCFA0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Approaching the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2FD5C5-98BC-4443-BEB0-54AE8E768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170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200" dirty="0"/>
                  <a:t>Embrace clustering</a:t>
                </a:r>
              </a:p>
              <a:p>
                <a:pPr lvl="1"/>
                <a:r>
                  <a:rPr lang="en-US" sz="1900" dirty="0"/>
                  <a:t>Groups of Points instead of single points</a:t>
                </a:r>
              </a:p>
              <a:p>
                <a:r>
                  <a:rPr lang="en-US" sz="2200" dirty="0"/>
                  <a:t>Dimension</a:t>
                </a:r>
              </a:p>
              <a:p>
                <a:pPr lvl="1"/>
                <a:r>
                  <a:rPr lang="en-US" sz="1800" dirty="0"/>
                  <a:t>Pick one</a:t>
                </a:r>
              </a:p>
              <a:p>
                <a:pPr lvl="1"/>
                <a:r>
                  <a:rPr lang="en-US" sz="1800" dirty="0"/>
                  <a:t>Sort it</a:t>
                </a:r>
              </a:p>
              <a:p>
                <a:r>
                  <a:rPr lang="en-US" sz="2200" dirty="0"/>
                  <a:t>Core Set (CS) creation</a:t>
                </a:r>
              </a:p>
              <a:p>
                <a:pPr lvl="1"/>
                <a:r>
                  <a:rPr lang="en-US" sz="1800" dirty="0"/>
                  <a:t>Threshold: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6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6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i="1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ϵ </a:t>
                </a:r>
                <a:r>
                  <a:rPr lang="en-US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&gt; 0</a:t>
                </a:r>
                <a:endParaRPr lang="en-US" sz="1600" b="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sz="1700" dirty="0"/>
                  <a:t>adjacent </a:t>
                </a:r>
                <a:r>
                  <a:rPr lang="en-US" sz="1700" dirty="0" err="1"/>
                  <a:t>neighbours</a:t>
                </a:r>
                <a:r>
                  <a:rPr lang="en-US" sz="1700" dirty="0"/>
                  <a:t> to point of reference</a:t>
                </a:r>
              </a:p>
              <a:p>
                <a:pPr lvl="1"/>
                <a:r>
                  <a:rPr lang="en-US" sz="1600" dirty="0"/>
                  <a:t>within</a:t>
                </a:r>
                <a:r>
                  <a:rPr lang="en-US" sz="2800" dirty="0"/>
                  <a:t> </a:t>
                </a:r>
                <a:r>
                  <a:rPr lang="en-US" sz="1800" i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ϵ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/>
                  <a:t>distance</a:t>
                </a:r>
              </a:p>
              <a:p>
                <a:pPr lvl="1"/>
                <a:r>
                  <a:rPr lang="en-US" sz="1600" dirty="0"/>
                  <a:t>Example, resulted CSs: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2200" dirty="0"/>
                  <a:t>Usage of „Dense Units“(DUs)</a:t>
                </a:r>
              </a:p>
              <a:p>
                <a:pPr lvl="1"/>
                <a:r>
                  <a:rPr lang="en-US" sz="1700" dirty="0"/>
                  <a:t>group </a:t>
                </a:r>
                <a14:m>
                  <m:oMath xmlns:m="http://schemas.openxmlformats.org/officeDocument/2006/math">
                    <m:r>
                      <a:rPr lang="en-US" sz="17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sz="1700" dirty="0">
                    <a:solidFill>
                      <a:srgbClr val="0070C0"/>
                    </a:solidFill>
                  </a:rPr>
                  <a:t>+1 </a:t>
                </a:r>
                <a:r>
                  <a:rPr lang="en-US" sz="1700" dirty="0"/>
                  <a:t>Points from a combination of a CS</a:t>
                </a:r>
              </a:p>
              <a:p>
                <a:r>
                  <a:rPr lang="en-US" sz="2200" dirty="0"/>
                  <a:t>Combination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0" dirty="0"/>
                  <a:t> # of k-element sized subsets of 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2FD5C5-98BC-4443-BEB0-54AE8E768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170"/>
                <a:ext cx="10515600" cy="4351338"/>
              </a:xfrm>
              <a:blipFill>
                <a:blip r:embed="rId3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ckige Klammer rechts 6">
                <a:extLst>
                  <a:ext uri="{FF2B5EF4-FFF2-40B4-BE49-F238E27FC236}">
                    <a16:creationId xmlns:a16="http://schemas.microsoft.com/office/drawing/2014/main" id="{7FF170D2-3CA5-4DC5-96A2-430F1AEF7925}"/>
                  </a:ext>
                </a:extLst>
              </p:cNvPr>
              <p:cNvSpPr/>
              <p:nvPr/>
            </p:nvSpPr>
            <p:spPr>
              <a:xfrm rot="16200000">
                <a:off x="6942748" y="883463"/>
                <a:ext cx="195689" cy="2271475"/>
              </a:xfrm>
              <a:prstGeom prst="rightBracket">
                <a:avLst>
                  <a:gd name="adj" fmla="val 7860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7" name="Eckige Klammer rechts 6">
                <a:extLst>
                  <a:ext uri="{FF2B5EF4-FFF2-40B4-BE49-F238E27FC236}">
                    <a16:creationId xmlns:a16="http://schemas.microsoft.com/office/drawing/2014/main" id="{7FF170D2-3CA5-4DC5-96A2-430F1AEF7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42748" y="883463"/>
                <a:ext cx="195689" cy="2271475"/>
              </a:xfrm>
              <a:prstGeom prst="rightBracket">
                <a:avLst>
                  <a:gd name="adj" fmla="val 78603"/>
                </a:avLst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ckige Klammer rechts 7">
                <a:extLst>
                  <a:ext uri="{FF2B5EF4-FFF2-40B4-BE49-F238E27FC236}">
                    <a16:creationId xmlns:a16="http://schemas.microsoft.com/office/drawing/2014/main" id="{5CBC3BC4-EB58-4628-9275-7191DD2AE380}"/>
                  </a:ext>
                </a:extLst>
              </p:cNvPr>
              <p:cNvSpPr/>
              <p:nvPr/>
            </p:nvSpPr>
            <p:spPr>
              <a:xfrm rot="16200000">
                <a:off x="7105304" y="793446"/>
                <a:ext cx="195687" cy="1946365"/>
              </a:xfrm>
              <a:prstGeom prst="rightBracket">
                <a:avLst>
                  <a:gd name="adj" fmla="val 7860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Eckige Klammer rechts 7">
                <a:extLst>
                  <a:ext uri="{FF2B5EF4-FFF2-40B4-BE49-F238E27FC236}">
                    <a16:creationId xmlns:a16="http://schemas.microsoft.com/office/drawing/2014/main" id="{5CBC3BC4-EB58-4628-9275-7191DD2AE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05304" y="793446"/>
                <a:ext cx="195687" cy="1946365"/>
              </a:xfrm>
              <a:prstGeom prst="rightBracket">
                <a:avLst>
                  <a:gd name="adj" fmla="val 78603"/>
                </a:avLst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ckige Klammer rechts 8">
                <a:extLst>
                  <a:ext uri="{FF2B5EF4-FFF2-40B4-BE49-F238E27FC236}">
                    <a16:creationId xmlns:a16="http://schemas.microsoft.com/office/drawing/2014/main" id="{57277AF2-7AC3-4DB2-B298-DB9D9CD0D6C2}"/>
                  </a:ext>
                </a:extLst>
              </p:cNvPr>
              <p:cNvSpPr/>
              <p:nvPr/>
            </p:nvSpPr>
            <p:spPr>
              <a:xfrm rot="16200000">
                <a:off x="7677167" y="436981"/>
                <a:ext cx="195686" cy="2143760"/>
              </a:xfrm>
              <a:prstGeom prst="rightBracket">
                <a:avLst>
                  <a:gd name="adj" fmla="val 7860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Eckige Klammer rechts 8">
                <a:extLst>
                  <a:ext uri="{FF2B5EF4-FFF2-40B4-BE49-F238E27FC236}">
                    <a16:creationId xmlns:a16="http://schemas.microsoft.com/office/drawing/2014/main" id="{57277AF2-7AC3-4DB2-B298-DB9D9CD0D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77167" y="436981"/>
                <a:ext cx="195686" cy="2143760"/>
              </a:xfrm>
              <a:prstGeom prst="rightBracket">
                <a:avLst>
                  <a:gd name="adj" fmla="val 78603"/>
                </a:avLst>
              </a:prstGeom>
              <a:blipFill>
                <a:blip r:embed="rId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184E8C9-4170-4405-891A-AECD7FBBDC2B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8176330" y="1864472"/>
            <a:ext cx="0" cy="45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CA0DF7F-1CC7-40DA-B4D7-F2AD462007A7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8846890" y="1606704"/>
            <a:ext cx="0" cy="58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85BB56C-9081-4878-BAE5-E1AA1C045950}"/>
                  </a:ext>
                </a:extLst>
              </p:cNvPr>
              <p:cNvSpPr txBox="1"/>
              <p:nvPr/>
            </p:nvSpPr>
            <p:spPr>
              <a:xfrm>
                <a:off x="5773190" y="2124735"/>
                <a:ext cx="3726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85BB56C-9081-4878-BAE5-E1AA1C045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90" y="2124735"/>
                <a:ext cx="372611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F973DBF-2452-4FF8-91E7-873C5AEAE365}"/>
              </a:ext>
            </a:extLst>
          </p:cNvPr>
          <p:cNvGrpSpPr/>
          <p:nvPr/>
        </p:nvGrpSpPr>
        <p:grpSpPr>
          <a:xfrm>
            <a:off x="5904855" y="2381607"/>
            <a:ext cx="2271473" cy="307777"/>
            <a:chOff x="6840801" y="2381607"/>
            <a:chExt cx="2271474" cy="30777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D29951-EEFA-4FAC-8E86-17E79A9DA553}"/>
                </a:ext>
              </a:extLst>
            </p:cNvPr>
            <p:cNvCxnSpPr/>
            <p:nvPr/>
          </p:nvCxnSpPr>
          <p:spPr>
            <a:xfrm>
              <a:off x="6840801" y="2643492"/>
              <a:ext cx="22714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6691F24-C0A6-4AB2-91E7-FB3ADEE624C3}"/>
                </a:ext>
              </a:extLst>
            </p:cNvPr>
            <p:cNvSpPr txBox="1"/>
            <p:nvPr/>
          </p:nvSpPr>
          <p:spPr>
            <a:xfrm>
              <a:off x="7835412" y="2381607"/>
              <a:ext cx="2822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ϵ</a:t>
              </a:r>
              <a:endParaRPr lang="de-DE" sz="1400" i="1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5408607-EE99-4594-B1FA-A47930148D38}"/>
              </a:ext>
            </a:extLst>
          </p:cNvPr>
          <p:cNvGrpSpPr/>
          <p:nvPr/>
        </p:nvGrpSpPr>
        <p:grpSpPr>
          <a:xfrm>
            <a:off x="6341932" y="2592312"/>
            <a:ext cx="1834396" cy="307777"/>
            <a:chOff x="6840801" y="2381607"/>
            <a:chExt cx="2271474" cy="307777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B83775D-4EC7-4229-84FE-B096F3C1D24D}"/>
                </a:ext>
              </a:extLst>
            </p:cNvPr>
            <p:cNvCxnSpPr/>
            <p:nvPr/>
          </p:nvCxnSpPr>
          <p:spPr>
            <a:xfrm>
              <a:off x="6840801" y="2643492"/>
              <a:ext cx="22714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17511D1-882A-4CC2-81EF-987E2F6B4E23}"/>
                </a:ext>
              </a:extLst>
            </p:cNvPr>
            <p:cNvSpPr txBox="1"/>
            <p:nvPr/>
          </p:nvSpPr>
          <p:spPr>
            <a:xfrm>
              <a:off x="7835412" y="2381607"/>
              <a:ext cx="2822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ϵ</a:t>
              </a:r>
              <a:endParaRPr lang="de-DE" sz="1400" i="1" dirty="0"/>
            </a:p>
          </p:txBody>
        </p:sp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AECC549-9FE1-4913-988F-DA8118EA8311}"/>
              </a:ext>
            </a:extLst>
          </p:cNvPr>
          <p:cNvCxnSpPr>
            <a:cxnSpLocks/>
          </p:cNvCxnSpPr>
          <p:nvPr/>
        </p:nvCxnSpPr>
        <p:spPr>
          <a:xfrm>
            <a:off x="5904855" y="2494067"/>
            <a:ext cx="0" cy="1452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8AEE739-ECE2-4AC9-A0FA-381BECD18612}"/>
              </a:ext>
            </a:extLst>
          </p:cNvPr>
          <p:cNvCxnSpPr>
            <a:cxnSpLocks/>
          </p:cNvCxnSpPr>
          <p:nvPr/>
        </p:nvCxnSpPr>
        <p:spPr>
          <a:xfrm>
            <a:off x="6346502" y="2487844"/>
            <a:ext cx="0" cy="36635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C8BDBA4-A293-4EA6-8132-5556E64C7E9C}"/>
              </a:ext>
            </a:extLst>
          </p:cNvPr>
          <p:cNvCxnSpPr>
            <a:cxnSpLocks/>
          </p:cNvCxnSpPr>
          <p:nvPr/>
        </p:nvCxnSpPr>
        <p:spPr>
          <a:xfrm>
            <a:off x="8191254" y="2474126"/>
            <a:ext cx="0" cy="99436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00F9FDF-34E5-4736-B05A-5A24AB206CF2}"/>
              </a:ext>
            </a:extLst>
          </p:cNvPr>
          <p:cNvCxnSpPr>
            <a:cxnSpLocks/>
          </p:cNvCxnSpPr>
          <p:nvPr/>
        </p:nvCxnSpPr>
        <p:spPr>
          <a:xfrm>
            <a:off x="6703128" y="2487844"/>
            <a:ext cx="0" cy="5583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1E16B8A-C0FD-4F78-97DE-3EFCECCEAF43}"/>
              </a:ext>
            </a:extLst>
          </p:cNvPr>
          <p:cNvCxnSpPr>
            <a:cxnSpLocks/>
          </p:cNvCxnSpPr>
          <p:nvPr/>
        </p:nvCxnSpPr>
        <p:spPr>
          <a:xfrm>
            <a:off x="8856620" y="2453295"/>
            <a:ext cx="0" cy="61093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7F52C1FA-2BB2-4BF1-8F87-ECE39587020C}"/>
                  </a:ext>
                </a:extLst>
              </p:cNvPr>
              <p:cNvSpPr txBox="1"/>
              <p:nvPr/>
            </p:nvSpPr>
            <p:spPr>
              <a:xfrm>
                <a:off x="5500181" y="2462039"/>
                <a:ext cx="412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7F52C1FA-2BB2-4BF1-8F87-ECE39587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81" y="2462039"/>
                <a:ext cx="41213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F91A600-DBCD-4E33-89B9-1556DFE30AF4}"/>
                  </a:ext>
                </a:extLst>
              </p:cNvPr>
              <p:cNvSpPr txBox="1"/>
              <p:nvPr/>
            </p:nvSpPr>
            <p:spPr>
              <a:xfrm>
                <a:off x="5944053" y="2672266"/>
                <a:ext cx="412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F91A600-DBCD-4E33-89B9-1556DFE30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53" y="2672266"/>
                <a:ext cx="41213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60B9F72-CD9B-4995-B86B-F39C7F15BF7B}"/>
              </a:ext>
            </a:extLst>
          </p:cNvPr>
          <p:cNvGrpSpPr/>
          <p:nvPr/>
        </p:nvGrpSpPr>
        <p:grpSpPr>
          <a:xfrm>
            <a:off x="6365934" y="2783681"/>
            <a:ext cx="2480943" cy="393023"/>
            <a:chOff x="7301880" y="2783681"/>
            <a:chExt cx="2480943" cy="393023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D85764-31A2-4D42-AEAD-5F7871755347}"/>
                </a:ext>
              </a:extLst>
            </p:cNvPr>
            <p:cNvGrpSpPr/>
            <p:nvPr/>
          </p:nvGrpSpPr>
          <p:grpSpPr>
            <a:xfrm>
              <a:off x="7639074" y="2783681"/>
              <a:ext cx="2143749" cy="307777"/>
              <a:chOff x="6840801" y="2381607"/>
              <a:chExt cx="2271474" cy="307777"/>
            </a:xfrm>
          </p:grpSpPr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3FF8FE91-87BA-4630-ABD5-694440FB4EDF}"/>
                  </a:ext>
                </a:extLst>
              </p:cNvPr>
              <p:cNvCxnSpPr/>
              <p:nvPr/>
            </p:nvCxnSpPr>
            <p:spPr>
              <a:xfrm>
                <a:off x="6840801" y="2643492"/>
                <a:ext cx="22714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F5D4698B-BF86-4DF4-AB13-AB09E9C7433E}"/>
                  </a:ext>
                </a:extLst>
              </p:cNvPr>
              <p:cNvSpPr txBox="1"/>
              <p:nvPr/>
            </p:nvSpPr>
            <p:spPr>
              <a:xfrm>
                <a:off x="7835412" y="2381607"/>
                <a:ext cx="2822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ϵ</a:t>
                </a:r>
                <a:endParaRPr lang="de-DE" sz="1400" i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59EEADAD-C035-4679-9E12-122299886275}"/>
                    </a:ext>
                  </a:extLst>
                </p:cNvPr>
                <p:cNvSpPr txBox="1"/>
                <p:nvPr/>
              </p:nvSpPr>
              <p:spPr>
                <a:xfrm>
                  <a:off x="7301880" y="2868927"/>
                  <a:ext cx="4121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59EEADAD-C035-4679-9E12-122299886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80" y="2868927"/>
                  <a:ext cx="41213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5F7BF4AF-1F8A-4E78-A391-A21BF5FA50D5}"/>
              </a:ext>
            </a:extLst>
          </p:cNvPr>
          <p:cNvGrpSpPr/>
          <p:nvPr/>
        </p:nvGrpSpPr>
        <p:grpSpPr>
          <a:xfrm>
            <a:off x="6218346" y="3275607"/>
            <a:ext cx="2407992" cy="652985"/>
            <a:chOff x="7154292" y="3275607"/>
            <a:chExt cx="2407992" cy="65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BF219AFF-DEA4-42A0-BCBE-EB9050659806}"/>
                    </a:ext>
                  </a:extLst>
                </p:cNvPr>
                <p:cNvSpPr txBox="1"/>
                <p:nvPr/>
              </p:nvSpPr>
              <p:spPr>
                <a:xfrm>
                  <a:off x="7493154" y="3458135"/>
                  <a:ext cx="2069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BF219AFF-DEA4-42A0-BCBE-EB9050659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154" y="3458135"/>
                  <a:ext cx="206913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DA3708A6-4715-457A-896A-F8756D144559}"/>
                    </a:ext>
                  </a:extLst>
                </p:cNvPr>
                <p:cNvSpPr txBox="1"/>
                <p:nvPr/>
              </p:nvSpPr>
              <p:spPr>
                <a:xfrm>
                  <a:off x="7154292" y="3613569"/>
                  <a:ext cx="412138" cy="315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DA3708A6-4715-457A-896A-F8756D144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292" y="3613569"/>
                  <a:ext cx="412138" cy="315023"/>
                </a:xfrm>
                <a:prstGeom prst="rect">
                  <a:avLst/>
                </a:prstGeom>
                <a:blipFill>
                  <a:blip r:embed="rId14"/>
                  <a:stretch>
                    <a:fillRect r="-59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Eckige Klammer rechts 51">
                  <a:extLst>
                    <a:ext uri="{FF2B5EF4-FFF2-40B4-BE49-F238E27FC236}">
                      <a16:creationId xmlns:a16="http://schemas.microsoft.com/office/drawing/2014/main" id="{BD6C2CAF-1ED7-49CC-9D2A-E4C53E46EA4A}"/>
                    </a:ext>
                  </a:extLst>
                </p:cNvPr>
                <p:cNvSpPr/>
                <p:nvPr/>
              </p:nvSpPr>
              <p:spPr>
                <a:xfrm rot="16200000">
                  <a:off x="8382543" y="2473114"/>
                  <a:ext cx="213423" cy="1818410"/>
                </a:xfrm>
                <a:prstGeom prst="rightBracket">
                  <a:avLst>
                    <a:gd name="adj" fmla="val 7860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2" name="Eckige Klammer rechts 51">
                  <a:extLst>
                    <a:ext uri="{FF2B5EF4-FFF2-40B4-BE49-F238E27FC236}">
                      <a16:creationId xmlns:a16="http://schemas.microsoft.com/office/drawing/2014/main" id="{BD6C2CAF-1ED7-49CC-9D2A-E4C53E46E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2543" y="2473114"/>
                  <a:ext cx="213423" cy="1818410"/>
                </a:xfrm>
                <a:prstGeom prst="rightBracket">
                  <a:avLst>
                    <a:gd name="adj" fmla="val 78603"/>
                  </a:avLst>
                </a:prstGeom>
                <a:blipFill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A1A3ABB-786F-4C8C-B1C0-D25B1142FC4E}"/>
              </a:ext>
            </a:extLst>
          </p:cNvPr>
          <p:cNvGrpSpPr/>
          <p:nvPr/>
        </p:nvGrpSpPr>
        <p:grpSpPr>
          <a:xfrm>
            <a:off x="8650551" y="3275607"/>
            <a:ext cx="1359114" cy="724049"/>
            <a:chOff x="9586497" y="3275607"/>
            <a:chExt cx="1359114" cy="724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1AB2BB1-A99B-490C-9250-0F1BF94E09E5}"/>
                    </a:ext>
                  </a:extLst>
                </p:cNvPr>
                <p:cNvSpPr txBox="1"/>
                <p:nvPr/>
              </p:nvSpPr>
              <p:spPr>
                <a:xfrm>
                  <a:off x="9829993" y="3503218"/>
                  <a:ext cx="7418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1AB2BB1-A99B-490C-9250-0F1BF94E0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993" y="3503218"/>
                  <a:ext cx="741828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089376D3-31BA-47B1-BFD8-A52189F6F96E}"/>
                    </a:ext>
                  </a:extLst>
                </p:cNvPr>
                <p:cNvSpPr txBox="1"/>
                <p:nvPr/>
              </p:nvSpPr>
              <p:spPr>
                <a:xfrm>
                  <a:off x="9586497" y="3691879"/>
                  <a:ext cx="4121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089376D3-31BA-47B1-BFD8-A52189F6F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497" y="3691879"/>
                  <a:ext cx="412138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104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Eckige Klammer rechts 55">
                  <a:extLst>
                    <a:ext uri="{FF2B5EF4-FFF2-40B4-BE49-F238E27FC236}">
                      <a16:creationId xmlns:a16="http://schemas.microsoft.com/office/drawing/2014/main" id="{21CB5F8B-C3C5-4C08-95A5-E43BB5E6FCCB}"/>
                    </a:ext>
                  </a:extLst>
                </p:cNvPr>
                <p:cNvSpPr/>
                <p:nvPr/>
              </p:nvSpPr>
              <p:spPr>
                <a:xfrm rot="16200000">
                  <a:off x="10241968" y="2737408"/>
                  <a:ext cx="165444" cy="1241842"/>
                </a:xfrm>
                <a:prstGeom prst="rightBracket">
                  <a:avLst>
                    <a:gd name="adj" fmla="val 7860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6" name="Eckige Klammer rechts 55">
                  <a:extLst>
                    <a:ext uri="{FF2B5EF4-FFF2-40B4-BE49-F238E27FC236}">
                      <a16:creationId xmlns:a16="http://schemas.microsoft.com/office/drawing/2014/main" id="{21CB5F8B-C3C5-4C08-95A5-E43BB5E6F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241968" y="2737408"/>
                  <a:ext cx="165444" cy="1241842"/>
                </a:xfrm>
                <a:prstGeom prst="rightBracket">
                  <a:avLst>
                    <a:gd name="adj" fmla="val 78603"/>
                  </a:avLst>
                </a:prstGeom>
                <a:blipFill>
                  <a:blip r:embed="rId18"/>
                  <a:stretch>
                    <a:fillRect b="-32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CA64486-6FC7-458F-AF8E-AAC8C9D1F197}"/>
                  </a:ext>
                </a:extLst>
              </p:cNvPr>
              <p:cNvSpPr txBox="1"/>
              <p:nvPr/>
            </p:nvSpPr>
            <p:spPr>
              <a:xfrm>
                <a:off x="5706250" y="3927839"/>
                <a:ext cx="2324966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CA64486-6FC7-458F-AF8E-AAC8C9D1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250" y="3927839"/>
                <a:ext cx="2324966" cy="5763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B8852D6-6C56-4E5F-A0F8-6AA0E70FF407}"/>
              </a:ext>
            </a:extLst>
          </p:cNvPr>
          <p:cNvGrpSpPr/>
          <p:nvPr/>
        </p:nvGrpSpPr>
        <p:grpSpPr>
          <a:xfrm>
            <a:off x="5867485" y="4670607"/>
            <a:ext cx="5044338" cy="1615605"/>
            <a:chOff x="6803431" y="4563027"/>
            <a:chExt cx="5044338" cy="161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D4473F5E-7C34-4853-848A-243C381C44EE}"/>
                    </a:ext>
                  </a:extLst>
                </p:cNvPr>
                <p:cNvSpPr txBox="1"/>
                <p:nvPr/>
              </p:nvSpPr>
              <p:spPr>
                <a:xfrm>
                  <a:off x="6803431" y="4563027"/>
                  <a:ext cx="4078278" cy="57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𝑐𝑠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𝑐𝑠</m:t>
                                        </m:r>
                                      </m:e>
                                      <m:sub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×2=20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D4473F5E-7C34-4853-848A-243C381C4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431" y="4563027"/>
                  <a:ext cx="4078278" cy="57637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4029DF2B-F1BF-4C69-94E3-EC0CEA4199CB}"/>
                    </a:ext>
                  </a:extLst>
                </p:cNvPr>
                <p:cNvSpPr txBox="1"/>
                <p:nvPr/>
              </p:nvSpPr>
              <p:spPr>
                <a:xfrm>
                  <a:off x="6804999" y="5189651"/>
                  <a:ext cx="4078278" cy="57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𝑐𝑠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𝑐𝑠</m:t>
                                        </m:r>
                                      </m:e>
                                      <m:sub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×1=10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4029DF2B-F1BF-4C69-94E3-EC0CEA419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999" y="5189651"/>
                  <a:ext cx="4078278" cy="57637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Geschweifte Klammer rechts 59">
              <a:extLst>
                <a:ext uri="{FF2B5EF4-FFF2-40B4-BE49-F238E27FC236}">
                  <a16:creationId xmlns:a16="http://schemas.microsoft.com/office/drawing/2014/main" id="{B5F727EC-8135-40AE-896F-EB3B1775FC2D}"/>
                </a:ext>
              </a:extLst>
            </p:cNvPr>
            <p:cNvSpPr/>
            <p:nvPr/>
          </p:nvSpPr>
          <p:spPr>
            <a:xfrm>
              <a:off x="10846340" y="4806820"/>
              <a:ext cx="291830" cy="729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7F330ABE-5620-4235-8078-65DF10CD2389}"/>
                    </a:ext>
                  </a:extLst>
                </p:cNvPr>
                <p:cNvSpPr txBox="1"/>
                <p:nvPr/>
              </p:nvSpPr>
              <p:spPr>
                <a:xfrm>
                  <a:off x="11105941" y="4808104"/>
                  <a:ext cx="741828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𝐷𝑈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7F330ABE-5620-4235-8078-65DF10CD2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941" y="4808104"/>
                  <a:ext cx="741828" cy="763094"/>
                </a:xfrm>
                <a:prstGeom prst="rect">
                  <a:avLst/>
                </a:prstGeom>
                <a:blipFill>
                  <a:blip r:embed="rId22"/>
                  <a:stretch>
                    <a:fillRect r="-81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D5935EED-8C15-448E-ADCB-647D94603578}"/>
                    </a:ext>
                  </a:extLst>
                </p:cNvPr>
                <p:cNvSpPr txBox="1"/>
                <p:nvPr/>
              </p:nvSpPr>
              <p:spPr>
                <a:xfrm>
                  <a:off x="6889623" y="5840078"/>
                  <a:ext cx="47904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𝐷𝑈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=35&gt;#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𝐷𝑈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+#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𝐷𝑈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D5935EED-8C15-448E-ADCB-647D94603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623" y="5840078"/>
                  <a:ext cx="4790402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D87D8142-4FCF-4C85-83BE-BFC07B51414D}"/>
                  </a:ext>
                </a:extLst>
              </p:cNvPr>
              <p:cNvSpPr txBox="1"/>
              <p:nvPr/>
            </p:nvSpPr>
            <p:spPr>
              <a:xfrm>
                <a:off x="8121376" y="3004025"/>
                <a:ext cx="2316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𝑖𝑣𝑜𝑡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=5.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D87D8142-4FCF-4C85-83BE-BFC07B514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76" y="3004025"/>
                <a:ext cx="2316381" cy="307777"/>
              </a:xfrm>
              <a:prstGeom prst="rect">
                <a:avLst/>
              </a:prstGeom>
              <a:blipFill>
                <a:blip r:embed="rId2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424BB-E803-4EA5-ACD2-A9943915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81954-68F4-41B5-8441-5DEA3D03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Stanislav Ramin, AI, HS </a:t>
            </a:r>
            <a:r>
              <a:rPr lang="it-IT" dirty="0" err="1"/>
              <a:t>Offenburg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521BC-5585-4DB0-98B3-CD68ADF3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64" name="Tabelle 64">
            <a:extLst>
              <a:ext uri="{FF2B5EF4-FFF2-40B4-BE49-F238E27FC236}">
                <a16:creationId xmlns:a16="http://schemas.microsoft.com/office/drawing/2014/main" id="{9A0A1185-8267-4EDE-BACE-8CA46A0A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20150"/>
              </p:ext>
            </p:extLst>
          </p:nvPr>
        </p:nvGraphicFramePr>
        <p:xfrm>
          <a:off x="9140658" y="1291828"/>
          <a:ext cx="1277196" cy="2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99">
                  <a:extLst>
                    <a:ext uri="{9D8B030D-6E8A-4147-A177-3AD203B41FA5}">
                      <a16:colId xmlns:a16="http://schemas.microsoft.com/office/drawing/2014/main" val="3259965773"/>
                    </a:ext>
                  </a:extLst>
                </a:gridCol>
                <a:gridCol w="285067">
                  <a:extLst>
                    <a:ext uri="{9D8B030D-6E8A-4147-A177-3AD203B41FA5}">
                      <a16:colId xmlns:a16="http://schemas.microsoft.com/office/drawing/2014/main" val="1875727501"/>
                    </a:ext>
                  </a:extLst>
                </a:gridCol>
                <a:gridCol w="353531">
                  <a:extLst>
                    <a:ext uri="{9D8B030D-6E8A-4147-A177-3AD203B41FA5}">
                      <a16:colId xmlns:a16="http://schemas.microsoft.com/office/drawing/2014/main" val="691475797"/>
                    </a:ext>
                  </a:extLst>
                </a:gridCol>
                <a:gridCol w="319299">
                  <a:extLst>
                    <a:ext uri="{9D8B030D-6E8A-4147-A177-3AD203B41FA5}">
                      <a16:colId xmlns:a16="http://schemas.microsoft.com/office/drawing/2014/main" val="1436299815"/>
                    </a:ext>
                  </a:extLst>
                </a:gridCol>
              </a:tblGrid>
              <a:tr h="24736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994" marR="60994" marT="30497" marB="30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994" marR="60994" marT="30497" marB="30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994" marR="60994" marT="30497" marB="30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994" marR="60994" marT="30497" marB="30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1204"/>
                  </a:ext>
                </a:extLst>
              </a:tr>
            </a:tbl>
          </a:graphicData>
        </a:graphic>
      </p:graphicFrame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6D6A38-B7D2-41C4-A138-5FBEA50B39A4}"/>
              </a:ext>
            </a:extLst>
          </p:cNvPr>
          <p:cNvGrpSpPr/>
          <p:nvPr/>
        </p:nvGrpSpPr>
        <p:grpSpPr>
          <a:xfrm>
            <a:off x="9119129" y="1005118"/>
            <a:ext cx="1308885" cy="817554"/>
            <a:chOff x="9119129" y="1005118"/>
            <a:chExt cx="1308885" cy="817554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4E82925-2194-4A9F-947F-3280C038D620}"/>
                </a:ext>
              </a:extLst>
            </p:cNvPr>
            <p:cNvGrpSpPr/>
            <p:nvPr/>
          </p:nvGrpSpPr>
          <p:grpSpPr>
            <a:xfrm>
              <a:off x="9119129" y="1005118"/>
              <a:ext cx="1308885" cy="817554"/>
              <a:chOff x="9119129" y="1005118"/>
              <a:chExt cx="1308885" cy="817554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A1D366A9-919D-44A3-8F88-0184900850B3}"/>
                  </a:ext>
                </a:extLst>
              </p:cNvPr>
              <p:cNvGrpSpPr/>
              <p:nvPr/>
            </p:nvGrpSpPr>
            <p:grpSpPr>
              <a:xfrm>
                <a:off x="9119129" y="1514895"/>
                <a:ext cx="1308885" cy="307777"/>
                <a:chOff x="9119129" y="1514895"/>
                <a:chExt cx="1308885" cy="307777"/>
              </a:xfrm>
            </p:grpSpPr>
            <p:cxnSp>
              <p:nvCxnSpPr>
                <p:cNvPr id="66" name="Gerade Verbindung mit Pfeil 65">
                  <a:extLst>
                    <a:ext uri="{FF2B5EF4-FFF2-40B4-BE49-F238E27FC236}">
                      <a16:creationId xmlns:a16="http://schemas.microsoft.com/office/drawing/2014/main" id="{0D3B248E-608B-4D10-9A39-465BF653AA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9129" y="1802696"/>
                  <a:ext cx="13088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feld 66">
                      <a:extLst>
                        <a:ext uri="{FF2B5EF4-FFF2-40B4-BE49-F238E27FC236}">
                          <a16:creationId xmlns:a16="http://schemas.microsoft.com/office/drawing/2014/main" id="{4DF46CB3-618E-4457-926E-ED65B07531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56060" y="1514895"/>
                      <a:ext cx="5294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de-DE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</m:oMath>
                      </a14:m>
                      <a:r>
                        <a:rPr lang="de-DE" sz="1400" dirty="0"/>
                        <a:t>+1</a:t>
                      </a:r>
                      <a:endParaRPr lang="de-DE" sz="1400" i="1" dirty="0"/>
                    </a:p>
                  </p:txBody>
                </p:sp>
              </mc:Choice>
              <mc:Fallback xmlns="">
                <p:sp>
                  <p:nvSpPr>
                    <p:cNvPr id="67" name="Textfeld 66">
                      <a:extLst>
                        <a:ext uri="{FF2B5EF4-FFF2-40B4-BE49-F238E27FC236}">
                          <a16:creationId xmlns:a16="http://schemas.microsoft.com/office/drawing/2014/main" id="{4DF46CB3-618E-4457-926E-ED65B07531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56060" y="1514895"/>
                      <a:ext cx="529415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BB288F30-C74A-4806-B2FB-D979FF3199B2}"/>
                  </a:ext>
                </a:extLst>
              </p:cNvPr>
              <p:cNvSpPr txBox="1"/>
              <p:nvPr/>
            </p:nvSpPr>
            <p:spPr>
              <a:xfrm>
                <a:off x="9280877" y="1005118"/>
                <a:ext cx="985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/>
                  <a:t>Dense</a:t>
                </a:r>
                <a:r>
                  <a:rPr lang="de-DE" sz="1400" dirty="0"/>
                  <a:t> Unit</a:t>
                </a:r>
              </a:p>
            </p:txBody>
          </p:sp>
        </p:grp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DF80CD92-3D77-4E64-9E8C-F123B003F89D}"/>
                </a:ext>
              </a:extLst>
            </p:cNvPr>
            <p:cNvCxnSpPr>
              <a:cxnSpLocks/>
            </p:cNvCxnSpPr>
            <p:nvPr/>
          </p:nvCxnSpPr>
          <p:spPr>
            <a:xfrm>
              <a:off x="9141524" y="1563247"/>
              <a:ext cx="0" cy="23182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702783FB-0675-483F-A9A6-BA563DBA479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854" y="1555631"/>
              <a:ext cx="0" cy="23182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847F42A-16AB-4B15-89AD-AAB3287D98FD}"/>
              </a:ext>
            </a:extLst>
          </p:cNvPr>
          <p:cNvCxnSpPr>
            <a:cxnSpLocks/>
          </p:cNvCxnSpPr>
          <p:nvPr/>
        </p:nvCxnSpPr>
        <p:spPr>
          <a:xfrm>
            <a:off x="8186060" y="2453295"/>
            <a:ext cx="0" cy="61093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elle 9">
            <a:extLst>
              <a:ext uri="{FF2B5EF4-FFF2-40B4-BE49-F238E27FC236}">
                <a16:creationId xmlns:a16="http://schemas.microsoft.com/office/drawing/2014/main" id="{836A8CDD-B969-4A29-87B4-D6F8F6B1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40153"/>
              </p:ext>
            </p:extLst>
          </p:nvPr>
        </p:nvGraphicFramePr>
        <p:xfrm>
          <a:off x="10661989" y="1082408"/>
          <a:ext cx="145701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19">
                  <a:extLst>
                    <a:ext uri="{9D8B030D-6E8A-4147-A177-3AD203B41FA5}">
                      <a16:colId xmlns:a16="http://schemas.microsoft.com/office/drawing/2014/main" val="85746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Data Projection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2. </a:t>
                      </a:r>
                      <a:r>
                        <a:rPr lang="en-US" noProof="0" dirty="0" err="1"/>
                        <a:t>CoreSet</a:t>
                      </a:r>
                      <a:r>
                        <a:rPr lang="en-US" noProof="0" dirty="0"/>
                        <a:t>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10124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noProof="0" dirty="0"/>
                        <a:t> Calc.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7198"/>
                  </a:ext>
                </a:extLst>
              </a:tr>
              <a:tr h="208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 Collision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5. Mapping to Subspaces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6. 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89010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79396F9F-612B-41B4-9E7A-0D6006A31289}"/>
              </a:ext>
            </a:extLst>
          </p:cNvPr>
          <p:cNvSpPr/>
          <p:nvPr/>
        </p:nvSpPr>
        <p:spPr>
          <a:xfrm>
            <a:off x="10657220" y="1119253"/>
            <a:ext cx="1457019" cy="60846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F5C67D3-10E9-4B7F-8A3B-961DBF819F73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8DA6CBC-CD90-41AE-8C58-9F56747C5031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A1061D4-6A4E-4FA7-B82F-E6938C5785E1}"/>
              </a:ext>
            </a:extLst>
          </p:cNvPr>
          <p:cNvSpPr/>
          <p:nvPr/>
        </p:nvSpPr>
        <p:spPr>
          <a:xfrm>
            <a:off x="11907668" y="6455299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D8A8B9DE-0F81-4691-8A68-06C0BC85302C}"/>
              </a:ext>
            </a:extLst>
          </p:cNvPr>
          <p:cNvSpPr/>
          <p:nvPr/>
        </p:nvSpPr>
        <p:spPr>
          <a:xfrm>
            <a:off x="12008262" y="6455294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9B1BD7B-A6E8-46D8-AFA0-37CB14A20506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D0627E-8D8D-475F-A4CA-A1BA39788A1D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867932B-F1DD-4A5E-9493-772E5010A917}"/>
              </a:ext>
            </a:extLst>
          </p:cNvPr>
          <p:cNvSpPr/>
          <p:nvPr/>
        </p:nvSpPr>
        <p:spPr>
          <a:xfrm>
            <a:off x="11494135" y="6561455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39CA7E1-8030-4E6E-AEBF-146D68EE17B3}"/>
              </a:ext>
            </a:extLst>
          </p:cNvPr>
          <p:cNvSpPr/>
          <p:nvPr/>
        </p:nvSpPr>
        <p:spPr>
          <a:xfrm>
            <a:off x="11595285" y="6562647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23B9F0A-828B-47E6-852F-BBF806FACE5D}"/>
                  </a:ext>
                </a:extLst>
              </p:cNvPr>
              <p:cNvSpPr txBox="1"/>
              <p:nvPr/>
            </p:nvSpPr>
            <p:spPr>
              <a:xfrm>
                <a:off x="5788318" y="1397640"/>
                <a:ext cx="6688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𝜏</m:t>
                      </m:r>
                      <m:r>
                        <a:rPr lang="de-DE" sz="14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=3</m:t>
                      </m:r>
                    </m:oMath>
                  </m:oMathPara>
                </a14:m>
                <a:endParaRPr lang="de-DE" sz="1400" i="1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23B9F0A-828B-47E6-852F-BBF806FA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318" y="1397640"/>
                <a:ext cx="668815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1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62 L -4.16667E-6 0.0930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9329 L -4.16667E-6 0.1886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45" grpId="0"/>
      <p:bldP spid="46" grpId="0"/>
      <p:bldP spid="50" grpId="0"/>
      <p:bldP spid="73" grpId="0"/>
      <p:bldP spid="12" grpId="0" animBg="1"/>
      <p:bldP spid="12" grpId="1" animBg="1"/>
      <p:bldP spid="12" grpId="2" animBg="1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0701DE2-373D-4A4A-A3DF-79B9ED7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3. Calculation of DUs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CAA7444A-A6D2-4371-9C3F-503110775C5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2851" y="1825624"/>
                <a:ext cx="4508842" cy="4524375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dirty="0"/>
                  <a:t>Sequential Calculation</a:t>
                </a:r>
              </a:p>
              <a:p>
                <a:pPr lvl="1"/>
                <a:r>
                  <a:rPr lang="en-US" sz="6400" dirty="0"/>
                  <a:t>Lexicographically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CS</m:t>
                    </m:r>
                    <m:r>
                      <a:rPr lang="en-US" sz="5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5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0, 1, 2, 3, 4, 5</m:t>
                        </m:r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5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𝐶𝑆</m:t>
                        </m:r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n-US" sz="5600" b="0" dirty="0">
                  <a:cs typeface="Arial" panose="020B0604020202020204" pitchFamily="34" charset="0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5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US" sz="5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5600" dirty="0"/>
                  <a:t> </a:t>
                </a:r>
                <a:r>
                  <a:rPr lang="en-US" sz="5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60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k</m:t>
                    </m:r>
                    <m:r>
                      <a:rPr lang="de-DE" sz="5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5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𝐷𝑈</m:t>
                        </m:r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endParaRPr lang="en-US" sz="5600" dirty="0"/>
              </a:p>
              <a:p>
                <a:pPr lvl="2">
                  <a:lnSpc>
                    <a:spcPct val="120000"/>
                  </a:lnSpc>
                </a:pPr>
                <a:r>
                  <a:rPr lang="en-US" sz="5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5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sz="5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600" dirty="0"/>
                  <a:t>: # of k-sized subsets of n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5600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5600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de-DE" sz="5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5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𝐶𝑆</m:t>
                        </m:r>
                      </m:e>
                    </m:d>
                  </m:oMath>
                </a14:m>
                <a:endParaRPr lang="en-US" sz="5600" dirty="0"/>
              </a:p>
              <a:p>
                <a:pPr lvl="2">
                  <a:lnSpc>
                    <a:spcPct val="120000"/>
                  </a:lnSpc>
                </a:pPr>
                <a:r>
                  <a:rPr lang="en-US" sz="5600" dirty="0"/>
                  <a:t>Start seed </a:t>
                </a:r>
                <a:r>
                  <a:rPr lang="en-US" sz="5600" dirty="0">
                    <a:solidFill>
                      <a:srgbClr val="00B050"/>
                    </a:solidFill>
                  </a:rPr>
                  <a:t>{0, 1, 2} </a:t>
                </a:r>
              </a:p>
              <a:p>
                <a:pPr marL="1371600" lvl="3" indent="0">
                  <a:lnSpc>
                    <a:spcPct val="120000"/>
                  </a:lnSpc>
                  <a:buNone/>
                </a:pPr>
                <a:r>
                  <a:rPr lang="en-US" sz="5600" dirty="0">
                    <a:solidFill>
                      <a:srgbClr val="00B050"/>
                    </a:solidFill>
                  </a:rPr>
                  <a:t>{0, 1, 3}, </a:t>
                </a:r>
                <a:r>
                  <a:rPr lang="en-US" sz="5600" dirty="0">
                    <a:solidFill>
                      <a:srgbClr val="C00000"/>
                    </a:solidFill>
                  </a:rPr>
                  <a:t>{0, 1, 4}, </a:t>
                </a:r>
                <a:r>
                  <a:rPr lang="en-US" sz="5600" dirty="0"/>
                  <a:t>{0, 1, 5}, </a:t>
                </a:r>
              </a:p>
              <a:p>
                <a:pPr marL="1371600" lvl="3" indent="0">
                  <a:lnSpc>
                    <a:spcPct val="120000"/>
                  </a:lnSpc>
                  <a:buNone/>
                </a:pPr>
                <a:r>
                  <a:rPr lang="en-US" sz="5600" dirty="0"/>
                  <a:t>{0, 2, 3}, {0, 2, 4}, {0, 2, 5}, </a:t>
                </a:r>
              </a:p>
              <a:p>
                <a:pPr marL="1371600" lvl="3" indent="0">
                  <a:lnSpc>
                    <a:spcPct val="120000"/>
                  </a:lnSpc>
                  <a:buNone/>
                </a:pPr>
                <a:r>
                  <a:rPr lang="en-US" sz="5600" dirty="0"/>
                  <a:t>{0, 3, 4}, … , {3, 4, 5}</a:t>
                </a:r>
              </a:p>
              <a:p>
                <a:pPr lvl="1"/>
                <a:r>
                  <a:rPr lang="en-US" sz="6400" dirty="0" err="1"/>
                  <a:t>Colexicographically</a:t>
                </a:r>
                <a:endParaRPr lang="en-US" sz="6400" dirty="0"/>
              </a:p>
              <a:p>
                <a:pPr lvl="2">
                  <a:lnSpc>
                    <a:spcPct val="120000"/>
                  </a:lnSpc>
                </a:pPr>
                <a:r>
                  <a:rPr lang="en-US" sz="5600" dirty="0"/>
                  <a:t>Knowledge of predecessor DU not required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5600" dirty="0">
                    <a:sym typeface="Wingdings" panose="05000000000000000000" pitchFamily="2" charset="2"/>
                  </a:rPr>
                  <a:t>useful for parallelization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5600" dirty="0"/>
                  <a:t> </a:t>
                </a:r>
                <a:r>
                  <a:rPr lang="en-US" sz="5600" dirty="0">
                    <a:solidFill>
                      <a:srgbClr val="00B050"/>
                    </a:solidFill>
                  </a:rPr>
                  <a:t>0: {0, 1, 2}, 1: {0, 1, 3}, </a:t>
                </a:r>
                <a:r>
                  <a:rPr lang="en-US" sz="5600" dirty="0">
                    <a:solidFill>
                      <a:srgbClr val="C00000"/>
                    </a:solidFill>
                  </a:rPr>
                  <a:t>2: {0, 2, 3},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US" sz="5600" dirty="0"/>
                  <a:t>    3: {1, 2, 3}, 4: {0, 1, 4}, 5: {0, 2, 4},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US" sz="5600" dirty="0"/>
                  <a:t>    …, </a:t>
                </a:r>
                <a:r>
                  <a:rPr lang="en-US" sz="5600" dirty="0">
                    <a:solidFill>
                      <a:srgbClr val="0070C0"/>
                    </a:solidFill>
                  </a:rPr>
                  <a:t>18: {2,4,5}, </a:t>
                </a:r>
                <a:r>
                  <a:rPr lang="en-US" sz="5600" dirty="0"/>
                  <a:t>19: {3,4,5}</a:t>
                </a:r>
              </a:p>
              <a:p>
                <a:endParaRPr lang="de-DE" sz="42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CAA7444A-A6D2-4371-9C3F-503110775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2851" y="1825624"/>
                <a:ext cx="4508842" cy="4524375"/>
              </a:xfrm>
              <a:blipFill>
                <a:blip r:embed="rId3"/>
                <a:stretch>
                  <a:fillRect l="-811" t="-215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F92F8579-7150-46FD-A623-C3FE8EF734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48376" y="1825624"/>
                <a:ext cx="4114800" cy="4351338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dirty="0"/>
                  <a:t>Direct calculation of </a:t>
                </a:r>
                <a:r>
                  <a:rPr lang="en-US" sz="7200" dirty="0">
                    <a:solidFill>
                      <a:srgbClr val="0070C0"/>
                    </a:solidFill>
                  </a:rPr>
                  <a:t>18.</a:t>
                </a:r>
                <a:r>
                  <a:rPr lang="en-US" sz="7200" dirty="0"/>
                  <a:t> subset </a:t>
                </a:r>
              </a:p>
              <a:p>
                <a:pPr marL="457200" lvl="1" indent="0">
                  <a:buNone/>
                </a:pPr>
                <a:r>
                  <a:rPr lang="en-US" sz="7200" dirty="0"/>
                  <a:t>with </a:t>
                </a:r>
                <a:r>
                  <a:rPr lang="en-US" sz="7200" dirty="0" err="1"/>
                  <a:t>combinadics</a:t>
                </a:r>
                <a:endParaRPr lang="en-US" sz="72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5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5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5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5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5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sz="5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6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𝐷𝑈</m:t>
                        </m:r>
                      </m:e>
                    </m:d>
                  </m:oMath>
                </a14:m>
                <a:endParaRPr lang="en-US" sz="6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de-DE" sz="6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6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&gt;…</m:t>
                    </m:r>
                  </m:oMath>
                </a14:m>
                <a:endParaRPr lang="de-DE" sz="6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6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400" b="0" i="1" smtClean="0">
                          <a:latin typeface="Cambria Math" panose="02040503050406030204" pitchFamily="18" charset="0"/>
                        </a:rPr>
                        <m:t>&gt;…&gt;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4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6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400" dirty="0"/>
                  <a:t> so that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6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6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6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6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6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6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6400" b="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6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6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6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6400" b="0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6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6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6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64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18=</m:t>
                    </m:r>
                    <m:d>
                      <m:dPr>
                        <m:ctrlPr>
                          <a:rPr lang="en-US" sz="6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6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6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sz="6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b="0" i="1" smtClean="0">
                          <a:latin typeface="Cambria Math" panose="02040503050406030204" pitchFamily="18" charset="0"/>
                        </a:rPr>
                        <m:t>=10+6+2</m:t>
                      </m:r>
                    </m:oMath>
                  </m:oMathPara>
                </a14:m>
                <a:endParaRPr lang="en-US" sz="6400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F92F8579-7150-46FD-A623-C3FE8EF73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48376" y="1825624"/>
                <a:ext cx="4114800" cy="4351338"/>
              </a:xfrm>
              <a:blipFill>
                <a:blip r:embed="rId4"/>
                <a:stretch>
                  <a:fillRect l="-103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0037A7-668D-4569-BB74-B9961ED5734C}"/>
              </a:ext>
            </a:extLst>
          </p:cNvPr>
          <p:cNvSpPr/>
          <p:nvPr/>
        </p:nvSpPr>
        <p:spPr>
          <a:xfrm>
            <a:off x="5726355" y="4942230"/>
            <a:ext cx="1285227" cy="184703"/>
          </a:xfrm>
          <a:prstGeom prst="roundRect">
            <a:avLst/>
          </a:prstGeom>
          <a:solidFill>
            <a:schemeClr val="accent1">
              <a:alpha val="54000"/>
            </a:scheme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61FDF2-517A-4B9F-B418-2E6BB117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9F0406-AC26-47A4-B6C8-F48E9FBC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83AC5-478A-4B04-ACF4-2E43A48C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6">
                <a:extLst>
                  <a:ext uri="{FF2B5EF4-FFF2-40B4-BE49-F238E27FC236}">
                    <a16:creationId xmlns:a16="http://schemas.microsoft.com/office/drawing/2014/main" id="{366109DE-C92A-4995-A7CA-4EEAC86BED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4455" y="1800932"/>
                <a:ext cx="427229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Runtime per Subset with </a:t>
                </a:r>
                <a:r>
                  <a:rPr lang="en-US" sz="1600" dirty="0" err="1"/>
                  <a:t>Combinadic</a:t>
                </a:r>
                <a:r>
                  <a:rPr lang="en-US" sz="1600" dirty="0"/>
                  <a:t>: </a:t>
                </a: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With Lookup-Table: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Runtime sequential: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en-US" sz="1600" dirty="0"/>
                  <a:t>Optimizing calc. binominal coefficient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Inhaltsplatzhalter 6">
                <a:extLst>
                  <a:ext uri="{FF2B5EF4-FFF2-40B4-BE49-F238E27FC236}">
                    <a16:creationId xmlns:a16="http://schemas.microsoft.com/office/drawing/2014/main" id="{366109DE-C92A-4995-A7CA-4EEAC86B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455" y="1800932"/>
                <a:ext cx="4272294" cy="4351338"/>
              </a:xfrm>
              <a:prstGeom prst="rect">
                <a:avLst/>
              </a:prstGeom>
              <a:blipFill>
                <a:blip r:embed="rId5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471890-FFAF-4756-9265-0B65AE01B299}"/>
              </a:ext>
            </a:extLst>
          </p:cNvPr>
          <p:cNvGrpSpPr/>
          <p:nvPr/>
        </p:nvGrpSpPr>
        <p:grpSpPr>
          <a:xfrm>
            <a:off x="8800148" y="4056893"/>
            <a:ext cx="2737349" cy="2131174"/>
            <a:chOff x="4047829" y="4074487"/>
            <a:chExt cx="2737349" cy="213117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15079EB-550A-46FD-8DB9-EE7E30E10C51}"/>
                </a:ext>
              </a:extLst>
            </p:cNvPr>
            <p:cNvSpPr txBox="1"/>
            <p:nvPr/>
          </p:nvSpPr>
          <p:spPr>
            <a:xfrm>
              <a:off x="5555210" y="4474267"/>
              <a:ext cx="11018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0    0    0    0</a:t>
              </a:r>
            </a:p>
            <a:p>
              <a:r>
                <a:rPr lang="de-DE" sz="1200" dirty="0"/>
                <a:t>   0    0    0</a:t>
              </a:r>
            </a:p>
            <a:p>
              <a:r>
                <a:rPr lang="de-DE" sz="1200" dirty="0"/>
                <a:t>       0    0</a:t>
              </a:r>
            </a:p>
            <a:p>
              <a:r>
                <a:rPr lang="de-DE" sz="1200" dirty="0"/>
                <a:t>          0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A94FE7A8-4EFB-4057-926D-00D02C3F6813}"/>
                </a:ext>
              </a:extLst>
            </p:cNvPr>
            <p:cNvGrpSpPr/>
            <p:nvPr/>
          </p:nvGrpSpPr>
          <p:grpSpPr>
            <a:xfrm>
              <a:off x="4047829" y="4074487"/>
              <a:ext cx="2737349" cy="2131174"/>
              <a:chOff x="4047829" y="4074487"/>
              <a:chExt cx="2737349" cy="2131174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534766C-78D8-48BF-86D0-0844EC287A36}"/>
                  </a:ext>
                </a:extLst>
              </p:cNvPr>
              <p:cNvSpPr/>
              <p:nvPr/>
            </p:nvSpPr>
            <p:spPr>
              <a:xfrm rot="1942846">
                <a:off x="5458552" y="4378205"/>
                <a:ext cx="198386" cy="1633377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3E14C1D3-B6A0-4609-A53F-872B8F0AB1CE}"/>
                  </a:ext>
                </a:extLst>
              </p:cNvPr>
              <p:cNvGrpSpPr/>
              <p:nvPr/>
            </p:nvGrpSpPr>
            <p:grpSpPr>
              <a:xfrm>
                <a:off x="4047829" y="4074487"/>
                <a:ext cx="2737349" cy="2131174"/>
                <a:chOff x="4047829" y="4074487"/>
                <a:chExt cx="2737349" cy="2131174"/>
              </a:xfrm>
            </p:grpSpPr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56130E86-1F16-4F70-965B-6F8ED9658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5022" y="4521879"/>
                  <a:ext cx="999539" cy="153499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uppieren 15">
                  <a:extLst>
                    <a:ext uri="{FF2B5EF4-FFF2-40B4-BE49-F238E27FC236}">
                      <a16:creationId xmlns:a16="http://schemas.microsoft.com/office/drawing/2014/main" id="{7648A52C-8562-4670-870D-AD511D402BCA}"/>
                    </a:ext>
                  </a:extLst>
                </p:cNvPr>
                <p:cNvGrpSpPr/>
                <p:nvPr/>
              </p:nvGrpSpPr>
              <p:grpSpPr>
                <a:xfrm>
                  <a:off x="4047829" y="4074487"/>
                  <a:ext cx="2737349" cy="2131174"/>
                  <a:chOff x="4047829" y="4074487"/>
                  <a:chExt cx="2737349" cy="2131174"/>
                </a:xfrm>
              </p:grpSpPr>
              <p:grpSp>
                <p:nvGrpSpPr>
                  <p:cNvPr id="17" name="Gruppieren 16">
                    <a:extLst>
                      <a:ext uri="{FF2B5EF4-FFF2-40B4-BE49-F238E27FC236}">
                        <a16:creationId xmlns:a16="http://schemas.microsoft.com/office/drawing/2014/main" id="{1CC561DC-4496-4930-B920-78BE0290F5EB}"/>
                      </a:ext>
                    </a:extLst>
                  </p:cNvPr>
                  <p:cNvGrpSpPr/>
                  <p:nvPr/>
                </p:nvGrpSpPr>
                <p:grpSpPr>
                  <a:xfrm>
                    <a:off x="4047829" y="4074487"/>
                    <a:ext cx="2737349" cy="2002966"/>
                    <a:chOff x="4047829" y="4074487"/>
                    <a:chExt cx="2737349" cy="2002966"/>
                  </a:xfrm>
                </p:grpSpPr>
                <p:grpSp>
                  <p:nvGrpSpPr>
                    <p:cNvPr id="19" name="Gruppieren 18">
                      <a:extLst>
                        <a:ext uri="{FF2B5EF4-FFF2-40B4-BE49-F238E27FC236}">
                          <a16:creationId xmlns:a16="http://schemas.microsoft.com/office/drawing/2014/main" id="{03059FE0-B01F-4FFF-8330-FBCBE1B41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7595" y="4074487"/>
                      <a:ext cx="2277583" cy="2002966"/>
                      <a:chOff x="4507595" y="4348807"/>
                      <a:chExt cx="2277583" cy="2002966"/>
                    </a:xfrm>
                  </p:grpSpPr>
                  <p:pic>
                    <p:nvPicPr>
                      <p:cNvPr id="21" name="Grafik 20">
                        <a:extLst>
                          <a:ext uri="{FF2B5EF4-FFF2-40B4-BE49-F238E27FC236}">
                            <a16:creationId xmlns:a16="http://schemas.microsoft.com/office/drawing/2014/main" id="{FA602C8B-FD09-427D-BEF0-55765889F09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07595" y="4754774"/>
                        <a:ext cx="1941450" cy="15969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" name="Geschweifte Klammer rechts 21">
                        <a:extLst>
                          <a:ext uri="{FF2B5EF4-FFF2-40B4-BE49-F238E27FC236}">
                            <a16:creationId xmlns:a16="http://schemas.microsoft.com/office/drawing/2014/main" id="{9BF9E886-3A7A-43AE-87DC-B235FFD25C5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988949" y="4331817"/>
                        <a:ext cx="67825" cy="707884"/>
                      </a:xfrm>
                      <a:prstGeom prst="rightBrace">
                        <a:avLst>
                          <a:gd name="adj1" fmla="val 61056"/>
                          <a:gd name="adj2" fmla="val 50000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" name="Textfeld 22">
                            <a:extLst>
                              <a:ext uri="{FF2B5EF4-FFF2-40B4-BE49-F238E27FC236}">
                                <a16:creationId xmlns:a16="http://schemas.microsoft.com/office/drawing/2014/main" id="{DC0270C3-1836-4B28-BDF4-1855E983A5F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7139" y="4348807"/>
                            <a:ext cx="135803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de-DE" sz="1400" dirty="0"/>
                              <a:t>k = </a:t>
                            </a:r>
                            <a:r>
                              <a:rPr lang="de-DE" sz="1400" dirty="0" err="1"/>
                              <a:t>max</a:t>
                            </a:r>
                            <a:r>
                              <a:rPr lang="de-DE" sz="1400" dirty="0"/>
                              <a:t>(</a:t>
                            </a:r>
                            <a14:m>
                              <m:oMath xmlns:m="http://schemas.openxmlformats.org/officeDocument/2006/math">
                                <m:r>
                                  <a:rPr lang="de-DE" sz="1400" b="0" i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de-DE" sz="14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oMath>
                            </a14:m>
                            <a:r>
                              <a:rPr lang="de-DE" sz="1400" dirty="0"/>
                              <a:t>+1 )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7" name="Textfeld 76">
                            <a:extLst>
                              <a:ext uri="{FF2B5EF4-FFF2-40B4-BE49-F238E27FC236}">
                                <a16:creationId xmlns:a16="http://schemas.microsoft.com/office/drawing/2014/main" id="{4FAE91A5-CABB-4684-9827-35CAA5C375B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427139" y="4348807"/>
                            <a:ext cx="1358039" cy="307777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t="-1961" b="-1960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Textfeld 19">
                          <a:extLst>
                            <a:ext uri="{FF2B5EF4-FFF2-40B4-BE49-F238E27FC236}">
                              <a16:creationId xmlns:a16="http://schemas.microsoft.com/office/drawing/2014/main" id="{C88A6D77-28C4-486B-84AF-5BDF26FB526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7829" y="4683942"/>
                          <a:ext cx="934385" cy="5763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/>
                            <a:t>Example</a:t>
                          </a:r>
                          <a:r>
                            <a:rPr lang="de-DE" sz="1400" dirty="0"/>
                            <a:t>: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de-DE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=15</m:t>
                              </m:r>
                            </m:oMath>
                          </a14:m>
                          <a:endParaRPr lang="de-DE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0" name="Textfeld 19">
                          <a:extLst>
                            <a:ext uri="{FF2B5EF4-FFF2-40B4-BE49-F238E27FC236}">
                              <a16:creationId xmlns:a16="http://schemas.microsoft.com/office/drawing/2014/main" id="{C88A6D77-28C4-486B-84AF-5BDF26FB526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7829" y="4683942"/>
                          <a:ext cx="934385" cy="576376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t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C94FD1C7-0706-493A-8ECB-F7FD1322C4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02119" y="5928662"/>
                    <a:ext cx="50928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/>
                      <a:t>[3]</a:t>
                    </a:r>
                  </a:p>
                </p:txBody>
              </p:sp>
            </p:grpSp>
          </p:grpSp>
        </p:grp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77362FA-CFAA-4BF9-A20A-EC95F8E0F1D1}"/>
              </a:ext>
            </a:extLst>
          </p:cNvPr>
          <p:cNvGrpSpPr/>
          <p:nvPr/>
        </p:nvGrpSpPr>
        <p:grpSpPr>
          <a:xfrm>
            <a:off x="1499939" y="5489775"/>
            <a:ext cx="2094834" cy="776596"/>
            <a:chOff x="1645435" y="5291329"/>
            <a:chExt cx="2094834" cy="776596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5C3E90F-04E3-4B7C-80FC-D964B18DD31E}"/>
                </a:ext>
              </a:extLst>
            </p:cNvPr>
            <p:cNvSpPr/>
            <p:nvPr/>
          </p:nvSpPr>
          <p:spPr>
            <a:xfrm>
              <a:off x="2907792" y="5291329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AFE7815-277D-43E9-97AD-E58884955E1A}"/>
                </a:ext>
              </a:extLst>
            </p:cNvPr>
            <p:cNvSpPr/>
            <p:nvPr/>
          </p:nvSpPr>
          <p:spPr>
            <a:xfrm>
              <a:off x="3533005" y="5291329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C60390E-7DFA-45C8-A0A4-94FB6C559CC2}"/>
                </a:ext>
              </a:extLst>
            </p:cNvPr>
            <p:cNvSpPr/>
            <p:nvPr/>
          </p:nvSpPr>
          <p:spPr>
            <a:xfrm>
              <a:off x="1645435" y="5580524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3C2B043-DEB5-4784-9A80-664F721CA3B0}"/>
                </a:ext>
              </a:extLst>
            </p:cNvPr>
            <p:cNvSpPr/>
            <p:nvPr/>
          </p:nvSpPr>
          <p:spPr>
            <a:xfrm>
              <a:off x="2461034" y="5580524"/>
              <a:ext cx="519910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06EEFD8-7B56-46C6-AC3D-913EA87A4BCB}"/>
                </a:ext>
              </a:extLst>
            </p:cNvPr>
            <p:cNvSpPr/>
            <p:nvPr/>
          </p:nvSpPr>
          <p:spPr>
            <a:xfrm>
              <a:off x="3431114" y="557782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AE6A1A0-77D8-4D65-A6E7-DBAF57A38DBD}"/>
                </a:ext>
              </a:extLst>
            </p:cNvPr>
            <p:cNvSpPr/>
            <p:nvPr/>
          </p:nvSpPr>
          <p:spPr>
            <a:xfrm>
              <a:off x="2078250" y="586066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7DFF7A5-80F9-4E2E-AD43-2AAB2E9970E1}"/>
                </a:ext>
              </a:extLst>
            </p:cNvPr>
            <p:cNvSpPr/>
            <p:nvPr/>
          </p:nvSpPr>
          <p:spPr>
            <a:xfrm>
              <a:off x="2754540" y="585143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FCA986-85A8-48FD-950A-DECBFEC68600}"/>
              </a:ext>
            </a:extLst>
          </p:cNvPr>
          <p:cNvGrpSpPr/>
          <p:nvPr/>
        </p:nvGrpSpPr>
        <p:grpSpPr>
          <a:xfrm>
            <a:off x="1778000" y="3881121"/>
            <a:ext cx="1652016" cy="768096"/>
            <a:chOff x="1310640" y="3657601"/>
            <a:chExt cx="1652016" cy="768096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4660C24-8406-4C81-B317-D81FC5D4F14C}"/>
                </a:ext>
              </a:extLst>
            </p:cNvPr>
            <p:cNvSpPr/>
            <p:nvPr/>
          </p:nvSpPr>
          <p:spPr>
            <a:xfrm>
              <a:off x="1481328" y="3663697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AB93FC9-6341-4C06-ACD1-670F553FE060}"/>
                </a:ext>
              </a:extLst>
            </p:cNvPr>
            <p:cNvSpPr/>
            <p:nvPr/>
          </p:nvSpPr>
          <p:spPr>
            <a:xfrm>
              <a:off x="2127504" y="365760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81C40CD-B86D-4E4D-A691-2E9B77FC9CE8}"/>
                </a:ext>
              </a:extLst>
            </p:cNvPr>
            <p:cNvSpPr/>
            <p:nvPr/>
          </p:nvSpPr>
          <p:spPr>
            <a:xfrm>
              <a:off x="2755392" y="3663697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67DB085-0898-456C-9397-E05C62EA021C}"/>
                </a:ext>
              </a:extLst>
            </p:cNvPr>
            <p:cNvSpPr/>
            <p:nvPr/>
          </p:nvSpPr>
          <p:spPr>
            <a:xfrm>
              <a:off x="1310640" y="393192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31D680F-BAE8-4EDC-A1D1-FD705ACAFF00}"/>
                </a:ext>
              </a:extLst>
            </p:cNvPr>
            <p:cNvSpPr/>
            <p:nvPr/>
          </p:nvSpPr>
          <p:spPr>
            <a:xfrm>
              <a:off x="2121408" y="3938017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CFACFFC8-3E41-4802-8205-3D6AE02BC50B}"/>
                </a:ext>
              </a:extLst>
            </p:cNvPr>
            <p:cNvSpPr/>
            <p:nvPr/>
          </p:nvSpPr>
          <p:spPr>
            <a:xfrm>
              <a:off x="2755392" y="3931921"/>
              <a:ext cx="207264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62B6F16-CD68-430B-8EA1-91D55CF1B0B0}"/>
                </a:ext>
              </a:extLst>
            </p:cNvPr>
            <p:cNvSpPr/>
            <p:nvPr/>
          </p:nvSpPr>
          <p:spPr>
            <a:xfrm>
              <a:off x="1310640" y="4212337"/>
              <a:ext cx="371856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E83638B-FE17-4521-A133-E195E4B4D07B}"/>
                </a:ext>
              </a:extLst>
            </p:cNvPr>
            <p:cNvSpPr/>
            <p:nvPr/>
          </p:nvSpPr>
          <p:spPr>
            <a:xfrm>
              <a:off x="2059676" y="4218433"/>
              <a:ext cx="519910" cy="2072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Ellipse 42">
            <a:extLst>
              <a:ext uri="{FF2B5EF4-FFF2-40B4-BE49-F238E27FC236}">
                <a16:creationId xmlns:a16="http://schemas.microsoft.com/office/drawing/2014/main" id="{888653A9-8D6E-4312-B12A-8BE3B1209C5D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42633F8-FB12-4595-BD21-F4DD1973548E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DED1AD6-B61E-42D8-A7E8-FE6A5478F733}"/>
              </a:ext>
            </a:extLst>
          </p:cNvPr>
          <p:cNvSpPr/>
          <p:nvPr/>
        </p:nvSpPr>
        <p:spPr>
          <a:xfrm>
            <a:off x="11907668" y="6455299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557A2B1E-D6E3-45B1-B538-DFFCEF824761}"/>
              </a:ext>
            </a:extLst>
          </p:cNvPr>
          <p:cNvSpPr/>
          <p:nvPr/>
        </p:nvSpPr>
        <p:spPr>
          <a:xfrm>
            <a:off x="12008262" y="6455294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473025F-BD83-4744-B752-EE53784E4955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246EC0B-7998-4CA0-BD64-6A18C281A62E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7DD5980-7973-4C1F-A050-A34F75AC125E}"/>
              </a:ext>
            </a:extLst>
          </p:cNvPr>
          <p:cNvSpPr/>
          <p:nvPr/>
        </p:nvSpPr>
        <p:spPr>
          <a:xfrm>
            <a:off x="11494135" y="6561455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A54FC-C91F-4F9C-B50C-8FDD48D1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Exploring greater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845F31-55E6-4A16-BDE7-5CAFA5933B7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4999" y="1825625"/>
                <a:ext cx="50365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Recognition of duplicate DUs</a:t>
                </a:r>
              </a:p>
              <a:p>
                <a:r>
                  <a:rPr lang="en-US" sz="2000" dirty="0"/>
                  <a:t>Label each point with random value</a:t>
                </a:r>
              </a:p>
              <a:p>
                <a:pPr lvl="1"/>
                <a:r>
                  <a:rPr lang="en-US" sz="18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𝐿𝑎𝑏𝑒𝑙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615233464694684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Calculate signature with this values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𝐷𝑈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de-DE" sz="1800" dirty="0"/>
                  <a:t>+1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</a:rPr>
                      <m:t>DU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𝜏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de-DE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𝑆𝑖𝑔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𝐷𝑈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𝜏</m:t>
                            </m:r>
                            <m:r>
                              <m:rPr>
                                <m:nor/>
                              </m:rPr>
                              <a:rPr lang="de-DE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e-DE" sz="1800" i="1" dirty="0"/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𝐿𝑎𝑏𝑒𝑙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𝐷𝑈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845F31-55E6-4A16-BDE7-5CAFA5933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4999" y="1825625"/>
                <a:ext cx="5036595" cy="4351338"/>
              </a:xfrm>
              <a:blipFill>
                <a:blip r:embed="rId3"/>
                <a:stretch>
                  <a:fillRect l="-109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1572C1-F1A4-46D6-8BCF-CE505B4D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400" y="1795145"/>
            <a:ext cx="5135880" cy="4351338"/>
          </a:xfrm>
        </p:spPr>
        <p:txBody>
          <a:bodyPr/>
          <a:lstStyle/>
          <a:p>
            <a:r>
              <a:rPr lang="en-US" sz="2000" dirty="0"/>
              <a:t>Put it in a </a:t>
            </a:r>
            <a:r>
              <a:rPr lang="en-US" sz="2000" dirty="0" err="1"/>
              <a:t>datastructure</a:t>
            </a:r>
            <a:endParaRPr lang="en-US" sz="2000" dirty="0"/>
          </a:p>
          <a:p>
            <a:r>
              <a:rPr lang="en-US" sz="2000" dirty="0"/>
              <a:t>[Sig, DU, Dims] </a:t>
            </a:r>
          </a:p>
          <a:p>
            <a:pPr lvl="1"/>
            <a:r>
              <a:rPr lang="en-US" sz="1800" dirty="0"/>
              <a:t>Sig as key</a:t>
            </a:r>
          </a:p>
          <a:p>
            <a:pPr lvl="1"/>
            <a:r>
              <a:rPr lang="en-US" sz="1800" dirty="0"/>
              <a:t>Dims contains one or more dimensions</a:t>
            </a:r>
          </a:p>
          <a:p>
            <a:pPr lvl="1"/>
            <a:r>
              <a:rPr lang="en-US" sz="1800" dirty="0"/>
              <a:t>E.g. </a:t>
            </a:r>
          </a:p>
          <a:p>
            <a:pPr lvl="2"/>
            <a:r>
              <a:rPr lang="en-US" sz="1400" dirty="0"/>
              <a:t>[615233464694684, [</a:t>
            </a:r>
            <a:r>
              <a:rPr lang="en-US" sz="1400" dirty="0">
                <a:solidFill>
                  <a:srgbClr val="0070C0"/>
                </a:solidFill>
              </a:rPr>
              <a:t>3, 9, 2, 42</a:t>
            </a:r>
            <a:r>
              <a:rPr lang="en-US" sz="1400" dirty="0"/>
              <a:t>], [0, 8]]</a:t>
            </a:r>
          </a:p>
          <a:p>
            <a:pPr lvl="2"/>
            <a:r>
              <a:rPr lang="en-US" sz="1400" dirty="0"/>
              <a:t>[377328476218479, [3, </a:t>
            </a:r>
            <a:r>
              <a:rPr lang="en-US" sz="1400" dirty="0">
                <a:solidFill>
                  <a:srgbClr val="0070C0"/>
                </a:solidFill>
              </a:rPr>
              <a:t>5</a:t>
            </a:r>
            <a:r>
              <a:rPr lang="en-US" sz="1400" dirty="0"/>
              <a:t>, 2, </a:t>
            </a:r>
            <a:r>
              <a:rPr lang="en-US" sz="1400" dirty="0">
                <a:solidFill>
                  <a:srgbClr val="0070C0"/>
                </a:solidFill>
              </a:rPr>
              <a:t>12</a:t>
            </a:r>
            <a:r>
              <a:rPr lang="en-US" sz="1400" dirty="0"/>
              <a:t>], [0, 8]]</a:t>
            </a:r>
          </a:p>
          <a:p>
            <a:r>
              <a:rPr lang="en-US" sz="2000" dirty="0"/>
              <a:t>Find maximal subspaces</a:t>
            </a:r>
          </a:p>
          <a:p>
            <a:pPr lvl="1"/>
            <a:r>
              <a:rPr lang="en-US" sz="1800" dirty="0"/>
              <a:t>[Dims, Points]</a:t>
            </a:r>
          </a:p>
          <a:p>
            <a:pPr lvl="1"/>
            <a:r>
              <a:rPr lang="en-US" sz="1800" dirty="0"/>
              <a:t>E.g. [[0,8], {3, 9, 2, 42, 5, 12}]</a:t>
            </a:r>
          </a:p>
          <a:p>
            <a:pPr lvl="1"/>
            <a:r>
              <a:rPr lang="en-US" sz="1800" dirty="0"/>
              <a:t>Output to file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EBCC7-9F39-4DE1-A275-337B6AA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58EFC5-82DA-42E3-859B-20D63A4C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Stanislav Ramin, AI, HS Offenburg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E62F07-C4A3-4102-8AFE-11032FC6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D627-6BD5-4666-8A0A-EC6E5C9E67F9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5D3CD4D-4BF2-48A2-B675-91D13FB11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87834"/>
              </p:ext>
            </p:extLst>
          </p:nvPr>
        </p:nvGraphicFramePr>
        <p:xfrm>
          <a:off x="10630059" y="1506060"/>
          <a:ext cx="145701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19">
                  <a:extLst>
                    <a:ext uri="{9D8B030D-6E8A-4147-A177-3AD203B41FA5}">
                      <a16:colId xmlns:a16="http://schemas.microsoft.com/office/drawing/2014/main" val="85746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Data Projection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2. </a:t>
                      </a:r>
                      <a:r>
                        <a:rPr lang="en-US" noProof="0" dirty="0" err="1"/>
                        <a:t>CoreSet</a:t>
                      </a:r>
                      <a:r>
                        <a:rPr lang="en-US" noProof="0" dirty="0"/>
                        <a:t>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10124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noProof="0" dirty="0"/>
                        <a:t> Calc.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7198"/>
                  </a:ext>
                </a:extLst>
              </a:tr>
              <a:tr h="208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 Collision of Dense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5. Mapping to Subspaces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6. Final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8901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CCB27E7-D170-40F4-A600-23B192804E46}"/>
              </a:ext>
            </a:extLst>
          </p:cNvPr>
          <p:cNvSpPr/>
          <p:nvPr/>
        </p:nvSpPr>
        <p:spPr>
          <a:xfrm>
            <a:off x="10625290" y="2801555"/>
            <a:ext cx="1457019" cy="60846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4FDD702-C738-4E62-9749-0934758EEF6B}"/>
              </a:ext>
            </a:extLst>
          </p:cNvPr>
          <p:cNvSpPr/>
          <p:nvPr/>
        </p:nvSpPr>
        <p:spPr>
          <a:xfrm>
            <a:off x="11494135" y="645287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D4B45E6-95F9-414E-8AF2-D77AD0282C81}"/>
              </a:ext>
            </a:extLst>
          </p:cNvPr>
          <p:cNvSpPr/>
          <p:nvPr/>
        </p:nvSpPr>
        <p:spPr>
          <a:xfrm>
            <a:off x="11693562" y="6453391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A8E0F4-CC46-4990-B7AF-E59F03DBC716}"/>
              </a:ext>
            </a:extLst>
          </p:cNvPr>
          <p:cNvSpPr/>
          <p:nvPr/>
        </p:nvSpPr>
        <p:spPr>
          <a:xfrm>
            <a:off x="11907668" y="6455299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4C9BE54-95D4-475A-887A-6BD9FBA74C4C}"/>
              </a:ext>
            </a:extLst>
          </p:cNvPr>
          <p:cNvSpPr/>
          <p:nvPr/>
        </p:nvSpPr>
        <p:spPr>
          <a:xfrm>
            <a:off x="12008262" y="6455294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AB4CBCE-1D8F-4BEF-B995-A175B53108D2}"/>
              </a:ext>
            </a:extLst>
          </p:cNvPr>
          <p:cNvSpPr/>
          <p:nvPr/>
        </p:nvSpPr>
        <p:spPr>
          <a:xfrm>
            <a:off x="11799310" y="6455410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AA476A-AF98-4459-B956-0200947FB521}"/>
              </a:ext>
            </a:extLst>
          </p:cNvPr>
          <p:cNvSpPr/>
          <p:nvPr/>
        </p:nvSpPr>
        <p:spPr>
          <a:xfrm>
            <a:off x="11595285" y="6454062"/>
            <a:ext cx="53788" cy="537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62 L 0 0.093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328 L 0 0.185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Microsoft Office PowerPoint</Application>
  <PresentationFormat>Breitbild</PresentationFormat>
  <Paragraphs>495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Benutzerdefiniertes Design</vt:lpstr>
      <vt:lpstr>Office</vt:lpstr>
      <vt:lpstr>Python Implementation of the SUBSCALE algorithm</vt:lpstr>
      <vt:lpstr>Introduction</vt:lpstr>
      <vt:lpstr>What is clustering and why use it? Example Iris Dataset →  Number of species?</vt:lpstr>
      <vt:lpstr>SUBSCALE - Overview</vt:lpstr>
      <vt:lpstr>Curse of Dimensionality</vt:lpstr>
      <vt:lpstr>Concept of Clustering</vt:lpstr>
      <vt:lpstr>Approaching the challenge</vt:lpstr>
      <vt:lpstr>3. Calculation of DUs</vt:lpstr>
      <vt:lpstr>Exploring greater Clusters</vt:lpstr>
      <vt:lpstr>Final Clustering</vt:lpstr>
      <vt:lpstr>Performance Trade Offs</vt:lpstr>
      <vt:lpstr>Comparison</vt:lpstr>
      <vt:lpstr>Why Python?</vt:lpstr>
      <vt:lpstr>Python - The Slowpoke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Implementierung von SUBSCALE</dc:title>
  <dc:creator>Stanislav Ramin</dc:creator>
  <cp:lastModifiedBy>Stanislav Ramin</cp:lastModifiedBy>
  <cp:revision>321</cp:revision>
  <dcterms:created xsi:type="dcterms:W3CDTF">2021-01-07T09:55:08Z</dcterms:created>
  <dcterms:modified xsi:type="dcterms:W3CDTF">2021-01-14T10:28:20Z</dcterms:modified>
</cp:coreProperties>
</file>