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  <p:sldMasterId id="2147483648" r:id="rId2"/>
  </p:sldMasterIdLst>
  <p:notesMasterIdLst>
    <p:notesMasterId r:id="rId21"/>
  </p:notesMasterIdLst>
  <p:sldIdLst>
    <p:sldId id="256" r:id="rId3"/>
    <p:sldId id="257" r:id="rId4"/>
    <p:sldId id="261" r:id="rId5"/>
    <p:sldId id="273" r:id="rId6"/>
    <p:sldId id="258" r:id="rId7"/>
    <p:sldId id="270" r:id="rId8"/>
    <p:sldId id="277" r:id="rId9"/>
    <p:sldId id="262" r:id="rId10"/>
    <p:sldId id="266" r:id="rId11"/>
    <p:sldId id="265" r:id="rId12"/>
    <p:sldId id="276" r:id="rId13"/>
    <p:sldId id="271" r:id="rId14"/>
    <p:sldId id="267" r:id="rId15"/>
    <p:sldId id="268" r:id="rId16"/>
    <p:sldId id="269" r:id="rId17"/>
    <p:sldId id="274" r:id="rId18"/>
    <p:sldId id="275" r:id="rId19"/>
    <p:sldId id="263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95" autoAdjust="0"/>
    <p:restoredTop sz="71785" autoAdjust="0"/>
  </p:normalViewPr>
  <p:slideViewPr>
    <p:cSldViewPr snapToGrid="0">
      <p:cViewPr varScale="1">
        <p:scale>
          <a:sx n="62" d="100"/>
          <a:sy n="62" d="100"/>
        </p:scale>
        <p:origin x="1061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E2259-5E1E-4FEC-B6D5-276EF476C4DB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4EA22-4C6A-49F1-A837-3FA8B11D6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628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noProof="0" dirty="0"/>
              <a:t>Welcome</a:t>
            </a:r>
            <a:r>
              <a:rPr lang="en-US" noProof="0" dirty="0"/>
              <a:t> to the presentation of the SUBSCALE algorithm-implementation in Python.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4EA22-4C6A-49F1-A837-3FA8B11D6119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299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Since there could exist same DUs in </a:t>
            </a:r>
            <a:r>
              <a:rPr lang="en-US" b="1" noProof="0" dirty="0"/>
              <a:t>different dimensions</a:t>
            </a:r>
            <a:r>
              <a:rPr lang="en-US" noProof="0" dirty="0"/>
              <a:t> they have to be </a:t>
            </a:r>
            <a:r>
              <a:rPr lang="en-US" b="1" noProof="0" dirty="0"/>
              <a:t>identified</a:t>
            </a:r>
            <a:r>
              <a:rPr lang="en-US" noProof="0" dirty="0"/>
              <a:t> as such.</a:t>
            </a:r>
          </a:p>
          <a:p>
            <a:r>
              <a:rPr lang="en-US" noProof="0" dirty="0"/>
              <a:t>After all </a:t>
            </a:r>
            <a:r>
              <a:rPr lang="en-US" b="1" noProof="0" dirty="0"/>
              <a:t>this</a:t>
            </a:r>
            <a:r>
              <a:rPr lang="en-US" noProof="0" dirty="0"/>
              <a:t> is the point where subspace clustering comes into the picture.</a:t>
            </a:r>
          </a:p>
          <a:p>
            <a:r>
              <a:rPr lang="en-US" noProof="0" dirty="0"/>
              <a:t>So </a:t>
            </a:r>
            <a:r>
              <a:rPr lang="en-US" b="1" noProof="0" dirty="0"/>
              <a:t>right</a:t>
            </a:r>
            <a:r>
              <a:rPr lang="en-US" noProof="0" dirty="0"/>
              <a:t> after the computation of the </a:t>
            </a:r>
            <a:r>
              <a:rPr lang="en-US" b="1" noProof="0" dirty="0"/>
              <a:t>DUs</a:t>
            </a:r>
            <a:r>
              <a:rPr lang="en-US" noProof="0" dirty="0"/>
              <a:t>, they are compared in order to find higher subspaces.</a:t>
            </a:r>
          </a:p>
          <a:p>
            <a:endParaRPr lang="en-US" noProof="0" dirty="0"/>
          </a:p>
          <a:p>
            <a:r>
              <a:rPr lang="en-US" noProof="0" dirty="0"/>
              <a:t>[1]: First, </a:t>
            </a:r>
            <a:r>
              <a:rPr lang="en-US" b="1" noProof="0" dirty="0"/>
              <a:t>before</a:t>
            </a:r>
            <a:r>
              <a:rPr lang="en-US" noProof="0" dirty="0"/>
              <a:t> and </a:t>
            </a:r>
            <a:r>
              <a:rPr lang="en-US" b="1" noProof="0" dirty="0"/>
              <a:t>independently</a:t>
            </a:r>
            <a:r>
              <a:rPr lang="en-US" noProof="0" dirty="0"/>
              <a:t> of all of the SUBSCALE computation steps, </a:t>
            </a:r>
            <a:r>
              <a:rPr lang="en-US" b="1" noProof="0" dirty="0"/>
              <a:t>all</a:t>
            </a:r>
            <a:r>
              <a:rPr lang="en-US" noProof="0" dirty="0"/>
              <a:t> Points of the </a:t>
            </a:r>
            <a:r>
              <a:rPr lang="en-US" b="1" noProof="0" dirty="0"/>
              <a:t>dataset</a:t>
            </a:r>
            <a:r>
              <a:rPr lang="en-US" noProof="0" dirty="0"/>
              <a:t> are labeled once with a high random value.</a:t>
            </a:r>
          </a:p>
          <a:p>
            <a:r>
              <a:rPr lang="en-US" noProof="0" dirty="0"/>
              <a:t>[2]: Later, in Step 4, the </a:t>
            </a:r>
            <a:r>
              <a:rPr lang="en-US" b="1" noProof="0" dirty="0"/>
              <a:t>Sum</a:t>
            </a:r>
            <a:r>
              <a:rPr lang="en-US" noProof="0" dirty="0"/>
              <a:t> of the labels for each DU is calculated.</a:t>
            </a:r>
          </a:p>
          <a:p>
            <a:r>
              <a:rPr lang="en-US" noProof="0" dirty="0"/>
              <a:t>[3]: Then the </a:t>
            </a:r>
            <a:r>
              <a:rPr lang="en-US" b="1" noProof="0" dirty="0"/>
              <a:t>signatures </a:t>
            </a:r>
            <a:r>
              <a:rPr lang="en-US" noProof="0" dirty="0"/>
              <a:t>of the DUs are compared.</a:t>
            </a:r>
          </a:p>
          <a:p>
            <a:r>
              <a:rPr lang="en-US" noProof="0" dirty="0"/>
              <a:t>If there is </a:t>
            </a:r>
            <a:r>
              <a:rPr lang="en-US" b="1" noProof="0" dirty="0"/>
              <a:t>no record </a:t>
            </a:r>
            <a:r>
              <a:rPr lang="en-US" noProof="0" dirty="0"/>
              <a:t>in the collision table, then a [4] new entry is created.</a:t>
            </a:r>
          </a:p>
          <a:p>
            <a:r>
              <a:rPr lang="en-US" noProof="0" dirty="0"/>
              <a:t>If </a:t>
            </a:r>
            <a:r>
              <a:rPr lang="en-US" b="1" noProof="0" dirty="0"/>
              <a:t>there is </a:t>
            </a:r>
            <a:r>
              <a:rPr lang="en-US" noProof="0" dirty="0"/>
              <a:t>already a record, </a:t>
            </a:r>
            <a:r>
              <a:rPr lang="en-US" b="0" noProof="0" dirty="0"/>
              <a:t>then </a:t>
            </a:r>
            <a:r>
              <a:rPr lang="en-US" noProof="0" dirty="0"/>
              <a:t>the [5] </a:t>
            </a:r>
            <a:r>
              <a:rPr lang="en-US" b="0" noProof="0" dirty="0"/>
              <a:t>dimension</a:t>
            </a:r>
            <a:r>
              <a:rPr lang="en-US" noProof="0" dirty="0"/>
              <a:t> is </a:t>
            </a:r>
            <a:r>
              <a:rPr lang="en-US" b="1" noProof="0" dirty="0"/>
              <a:t>appended</a:t>
            </a:r>
            <a:r>
              <a:rPr lang="en-US" noProof="0" dirty="0"/>
              <a:t> to it.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4EA22-4C6A-49F1-A837-3FA8B11D611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2156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After that, the dimensions and the </a:t>
            </a:r>
            <a:r>
              <a:rPr lang="en-US" b="1" noProof="0" dirty="0"/>
              <a:t>points within DUs </a:t>
            </a:r>
            <a:r>
              <a:rPr lang="en-US" noProof="0" dirty="0"/>
              <a:t>have to be rearranged.</a:t>
            </a:r>
          </a:p>
          <a:p>
            <a:r>
              <a:rPr lang="en-US" noProof="0" dirty="0"/>
              <a:t>[1]: In this process, the points from </a:t>
            </a:r>
            <a:r>
              <a:rPr lang="en-US" b="1" noProof="0" dirty="0"/>
              <a:t>different DUs </a:t>
            </a:r>
            <a:r>
              <a:rPr lang="en-US" noProof="0" dirty="0"/>
              <a:t>have to be matched and unified to </a:t>
            </a:r>
            <a:r>
              <a:rPr lang="en-US" b="1" noProof="0" dirty="0"/>
              <a:t>same</a:t>
            </a:r>
            <a:r>
              <a:rPr lang="en-US" noProof="0" dirty="0"/>
              <a:t> subspaces.</a:t>
            </a:r>
          </a:p>
          <a:p>
            <a:endParaRPr lang="en-US" noProof="0" dirty="0"/>
          </a:p>
          <a:p>
            <a:r>
              <a:rPr lang="en-US" noProof="0" dirty="0"/>
              <a:t>[2]: </a:t>
            </a:r>
            <a:r>
              <a:rPr lang="en-US" b="1" noProof="0" dirty="0"/>
              <a:t>Points</a:t>
            </a:r>
            <a:r>
              <a:rPr lang="en-US" noProof="0" dirty="0"/>
              <a:t> that are </a:t>
            </a:r>
            <a:r>
              <a:rPr lang="en-US" b="1" noProof="0" dirty="0"/>
              <a:t>present</a:t>
            </a:r>
            <a:r>
              <a:rPr lang="en-US" noProof="0" dirty="0"/>
              <a:t> in multiple DUs (like Points 3 and 5 in DU 2 and 3) are added only once.</a:t>
            </a:r>
          </a:p>
          <a:p>
            <a:r>
              <a:rPr lang="en-US" noProof="0" dirty="0"/>
              <a:t>[3]: The points in the resulted record </a:t>
            </a:r>
            <a:r>
              <a:rPr lang="en-US" b="1" noProof="0" dirty="0"/>
              <a:t>are likely still</a:t>
            </a:r>
            <a:r>
              <a:rPr lang="en-US" noProof="0" dirty="0"/>
              <a:t> clustered in the respective subspace.</a:t>
            </a:r>
          </a:p>
          <a:p>
            <a:r>
              <a:rPr lang="en-US" noProof="0" dirty="0"/>
              <a:t>This makes them favorable candidates for the final clustering.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4EA22-4C6A-49F1-A837-3FA8B11D611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855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 F</a:t>
            </a:r>
            <a:r>
              <a:rPr lang="en-US" noProof="0" dirty="0"/>
              <a:t>or the final clustering </a:t>
            </a:r>
            <a:r>
              <a:rPr lang="de-DE" noProof="0" dirty="0"/>
              <a:t>[1]</a:t>
            </a:r>
            <a:r>
              <a:rPr lang="en-US" noProof="0" dirty="0"/>
              <a:t> each record from the subspaces data structure is processed with a </a:t>
            </a:r>
            <a:r>
              <a:rPr lang="en-US" b="1" noProof="0" dirty="0"/>
              <a:t>full dimensional </a:t>
            </a:r>
            <a:r>
              <a:rPr lang="en-US" noProof="0" dirty="0"/>
              <a:t>clustering algorithm, for example DBSCAN.</a:t>
            </a:r>
            <a:endParaRPr lang="de-DE" noProof="0" dirty="0"/>
          </a:p>
          <a:p>
            <a:r>
              <a:rPr lang="en-US" noProof="0" dirty="0"/>
              <a:t>[2]: The Output for each </a:t>
            </a:r>
            <a:r>
              <a:rPr lang="en-US" b="1" noProof="0" dirty="0"/>
              <a:t>Subspace-Points record </a:t>
            </a:r>
            <a:r>
              <a:rPr lang="en-US" noProof="0" dirty="0"/>
              <a:t>is listed as multiple records where </a:t>
            </a:r>
            <a:r>
              <a:rPr lang="en-US" b="1" noProof="0" dirty="0"/>
              <a:t>each</a:t>
            </a:r>
            <a:r>
              <a:rPr lang="en-US" noProof="0" dirty="0"/>
              <a:t> Point has a </a:t>
            </a:r>
            <a:r>
              <a:rPr lang="en-US" b="1" noProof="0" dirty="0"/>
              <a:t>corresponding</a:t>
            </a:r>
            <a:r>
              <a:rPr lang="en-US" noProof="0" dirty="0"/>
              <a:t> Cluster ID.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4EA22-4C6A-49F1-A837-3FA8B11D611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280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When it comes to </a:t>
            </a:r>
            <a:r>
              <a:rPr lang="en-US" b="1" noProof="0" dirty="0"/>
              <a:t>performance</a:t>
            </a:r>
            <a:r>
              <a:rPr lang="en-US" noProof="0" dirty="0"/>
              <a:t> there are 2 Points of interest:</a:t>
            </a:r>
          </a:p>
          <a:p>
            <a:r>
              <a:rPr lang="en-US" b="1" noProof="0" dirty="0"/>
              <a:t>First</a:t>
            </a:r>
            <a:r>
              <a:rPr lang="en-US" noProof="0" dirty="0"/>
              <a:t>: There is the </a:t>
            </a:r>
            <a:r>
              <a:rPr lang="en-US" b="1" noProof="0" dirty="0"/>
              <a:t>computer</a:t>
            </a:r>
            <a:r>
              <a:rPr lang="en-US" noProof="0" dirty="0"/>
              <a:t> memory for storing DUs </a:t>
            </a:r>
          </a:p>
          <a:p>
            <a:r>
              <a:rPr lang="en-US" noProof="0" dirty="0"/>
              <a:t>and </a:t>
            </a:r>
            <a:r>
              <a:rPr lang="en-US" b="1" noProof="0" dirty="0"/>
              <a:t>second</a:t>
            </a:r>
            <a:r>
              <a:rPr lang="en-US" noProof="0" dirty="0"/>
              <a:t>: multiple Processor Cores can be harnessed to </a:t>
            </a:r>
            <a:r>
              <a:rPr lang="en-US" b="1" noProof="0" dirty="0"/>
              <a:t>leverage</a:t>
            </a:r>
            <a:r>
              <a:rPr lang="en-US" noProof="0" dirty="0"/>
              <a:t> the computation of DUs with parallel processing.</a:t>
            </a:r>
          </a:p>
          <a:p>
            <a:endParaRPr lang="en-US" noProof="0" dirty="0"/>
          </a:p>
          <a:p>
            <a:r>
              <a:rPr lang="en-US" noProof="0" dirty="0"/>
              <a:t>[1]: The </a:t>
            </a:r>
            <a:r>
              <a:rPr lang="en-US" b="1" noProof="0" dirty="0"/>
              <a:t>main</a:t>
            </a:r>
            <a:r>
              <a:rPr lang="en-US" noProof="0" dirty="0"/>
              <a:t> bottleneck, that can be </a:t>
            </a:r>
            <a:r>
              <a:rPr lang="en-US" b="1" noProof="0" dirty="0"/>
              <a:t>tuned</a:t>
            </a:r>
            <a:r>
              <a:rPr lang="en-US" noProof="0" dirty="0"/>
              <a:t>, is the </a:t>
            </a:r>
            <a:r>
              <a:rPr lang="en-US" b="1" noProof="0" dirty="0"/>
              <a:t>memory </a:t>
            </a:r>
            <a:r>
              <a:rPr lang="en-US" b="0" noProof="0" dirty="0"/>
              <a:t>because t</a:t>
            </a:r>
            <a:r>
              <a:rPr lang="en-US" noProof="0" dirty="0"/>
              <a:t>he </a:t>
            </a:r>
            <a:r>
              <a:rPr lang="en-US" b="1" noProof="0" dirty="0"/>
              <a:t>number</a:t>
            </a:r>
            <a:r>
              <a:rPr lang="en-US" noProof="0" dirty="0"/>
              <a:t> of combinations can become </a:t>
            </a:r>
            <a:r>
              <a:rPr lang="en-US" b="1" noProof="0" dirty="0"/>
              <a:t>huge</a:t>
            </a:r>
            <a:r>
              <a:rPr lang="en-US" noProof="0" dirty="0"/>
              <a:t> and the DUs might </a:t>
            </a:r>
            <a:r>
              <a:rPr lang="en-US" b="1" noProof="0" dirty="0"/>
              <a:t>not fit </a:t>
            </a:r>
            <a:r>
              <a:rPr lang="en-US" noProof="0" dirty="0"/>
              <a:t>into the memory at once.</a:t>
            </a:r>
          </a:p>
          <a:p>
            <a:r>
              <a:rPr lang="en-US" noProof="0" dirty="0"/>
              <a:t>[2]: So, in order to be able to calculate </a:t>
            </a:r>
            <a:r>
              <a:rPr lang="en-US" b="1" noProof="0" dirty="0"/>
              <a:t>all</a:t>
            </a:r>
            <a:r>
              <a:rPr lang="en-US" noProof="0" dirty="0"/>
              <a:t> DUs, they have to be calculated [3] in </a:t>
            </a:r>
            <a:r>
              <a:rPr lang="en-US" b="1" noProof="0" dirty="0"/>
              <a:t>parts</a:t>
            </a:r>
            <a:r>
              <a:rPr lang="en-US" noProof="0" dirty="0"/>
              <a:t> at </a:t>
            </a:r>
            <a:r>
              <a:rPr lang="en-US" b="1" noProof="0" dirty="0"/>
              <a:t>different time</a:t>
            </a:r>
            <a:r>
              <a:rPr lang="en-US" noProof="0" dirty="0"/>
              <a:t>.</a:t>
            </a:r>
          </a:p>
          <a:p>
            <a:r>
              <a:rPr lang="en-US" b="1" noProof="0" dirty="0"/>
              <a:t>That</a:t>
            </a:r>
            <a:r>
              <a:rPr lang="en-US" noProof="0" dirty="0"/>
              <a:t> is achieved by calculating the </a:t>
            </a:r>
            <a:r>
              <a:rPr lang="en-US" b="1" noProof="0" dirty="0"/>
              <a:t>lower,</a:t>
            </a:r>
            <a:r>
              <a:rPr lang="en-US" noProof="0" dirty="0"/>
              <a:t> and </a:t>
            </a:r>
            <a:r>
              <a:rPr lang="en-US" b="1" noProof="0" dirty="0"/>
              <a:t>higher</a:t>
            </a:r>
            <a:r>
              <a:rPr lang="en-US" noProof="0" dirty="0"/>
              <a:t> bounds of signatures.</a:t>
            </a:r>
          </a:p>
          <a:p>
            <a:endParaRPr lang="en-US" noProof="0" dirty="0"/>
          </a:p>
          <a:p>
            <a:r>
              <a:rPr lang="en-US" noProof="0" dirty="0"/>
              <a:t>[4]: This </a:t>
            </a:r>
            <a:r>
              <a:rPr lang="en-US" b="1" noProof="0" dirty="0"/>
              <a:t>figure</a:t>
            </a:r>
            <a:r>
              <a:rPr lang="en-US" noProof="0" dirty="0"/>
              <a:t> describes how the algorithm copes in the theoretical case, </a:t>
            </a:r>
            <a:r>
              <a:rPr lang="en-US" b="0" noProof="0" dirty="0"/>
              <a:t>when</a:t>
            </a:r>
            <a:r>
              <a:rPr lang="en-US" noProof="0" dirty="0"/>
              <a:t> there </a:t>
            </a:r>
            <a:r>
              <a:rPr lang="en-US" b="1" noProof="0" dirty="0"/>
              <a:t>is</a:t>
            </a:r>
            <a:r>
              <a:rPr lang="en-US" noProof="0" dirty="0"/>
              <a:t> a </a:t>
            </a:r>
            <a:r>
              <a:rPr lang="en-US" b="1" noProof="0" dirty="0"/>
              <a:t>shortage of memory</a:t>
            </a:r>
            <a:r>
              <a:rPr lang="en-US" noProof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The </a:t>
            </a:r>
            <a:r>
              <a:rPr lang="en-US" b="1" noProof="0" dirty="0" err="1"/>
              <a:t>SplitFactor</a:t>
            </a:r>
            <a:r>
              <a:rPr lang="en-US" noProof="0" dirty="0"/>
              <a:t> determines the number of the bounds and is </a:t>
            </a:r>
            <a:r>
              <a:rPr lang="en-US" b="1" noProof="0" dirty="0"/>
              <a:t>proportional</a:t>
            </a:r>
            <a:r>
              <a:rPr lang="en-US" noProof="0" dirty="0"/>
              <a:t> to them.</a:t>
            </a:r>
          </a:p>
          <a:p>
            <a:r>
              <a:rPr lang="en-US" noProof="0" dirty="0"/>
              <a:t>[5]: The </a:t>
            </a:r>
            <a:r>
              <a:rPr lang="en-US" b="1" noProof="0" dirty="0"/>
              <a:t>higher</a:t>
            </a:r>
            <a:r>
              <a:rPr lang="en-US" noProof="0" dirty="0"/>
              <a:t> the specified </a:t>
            </a:r>
            <a:r>
              <a:rPr lang="en-US" noProof="0" dirty="0" err="1"/>
              <a:t>SplitFactor</a:t>
            </a:r>
            <a:r>
              <a:rPr lang="en-US" noProof="0" dirty="0"/>
              <a:t> </a:t>
            </a:r>
            <a:r>
              <a:rPr lang="en-US" b="1" noProof="0" dirty="0"/>
              <a:t>is</a:t>
            </a:r>
            <a:r>
              <a:rPr lang="en-US" noProof="0" dirty="0"/>
              <a:t>, the less memory is used at </a:t>
            </a:r>
            <a:r>
              <a:rPr lang="en-US" b="1" noProof="0" dirty="0"/>
              <a:t>once</a:t>
            </a:r>
            <a:r>
              <a:rPr lang="en-US" noProof="0" dirty="0"/>
              <a:t> and the better the DU computation is performed with </a:t>
            </a:r>
            <a:r>
              <a:rPr lang="en-US" b="1" noProof="0" dirty="0"/>
              <a:t>increasing</a:t>
            </a:r>
            <a:r>
              <a:rPr lang="en-US" noProof="0" dirty="0"/>
              <a:t> amount of parallelization.</a:t>
            </a:r>
          </a:p>
          <a:p>
            <a:endParaRPr lang="en-US" noProof="0" dirty="0"/>
          </a:p>
          <a:p>
            <a:r>
              <a:rPr lang="en-US" noProof="0" dirty="0"/>
              <a:t>[6]: Parallelization can be approached by the </a:t>
            </a:r>
            <a:r>
              <a:rPr lang="en-US" b="1" noProof="0" dirty="0"/>
              <a:t>following</a:t>
            </a:r>
            <a:r>
              <a:rPr lang="en-US" noProof="0" dirty="0"/>
              <a:t> spots: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As already described, by the calculation of DUs</a:t>
            </a:r>
          </a:p>
          <a:p>
            <a:r>
              <a:rPr lang="en-US" b="1" noProof="0" dirty="0"/>
              <a:t>bounds of signatures</a:t>
            </a:r>
            <a:endParaRPr lang="en-US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noProof="0" dirty="0"/>
              <a:t>and</a:t>
            </a:r>
            <a:r>
              <a:rPr lang="en-US" b="1" noProof="0" dirty="0"/>
              <a:t> Dimensions</a:t>
            </a:r>
            <a:r>
              <a:rPr lang="en-US" noProof="0" dirty="0"/>
              <a:t> can be partitioned.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4EA22-4C6A-49F1-A837-3FA8B11D611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240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By observing the </a:t>
            </a:r>
            <a:r>
              <a:rPr lang="en-US" b="1" noProof="0" dirty="0"/>
              <a:t>figures,</a:t>
            </a:r>
            <a:r>
              <a:rPr lang="en-US" noProof="0" dirty="0"/>
              <a:t> it can be noticed, that with a </a:t>
            </a:r>
            <a:r>
              <a:rPr lang="en-US" b="1" noProof="0" dirty="0"/>
              <a:t>constant</a:t>
            </a:r>
            <a:r>
              <a:rPr lang="en-US" noProof="0" dirty="0"/>
              <a:t> dimensionality, other algorithms are </a:t>
            </a:r>
            <a:r>
              <a:rPr lang="en-US" b="1" noProof="0" dirty="0"/>
              <a:t>superior</a:t>
            </a:r>
            <a:r>
              <a:rPr lang="en-US" noProof="0" dirty="0"/>
              <a:t> to SUBSCALE.</a:t>
            </a:r>
          </a:p>
          <a:p>
            <a:r>
              <a:rPr lang="en-US" noProof="0" dirty="0"/>
              <a:t>The </a:t>
            </a:r>
            <a:r>
              <a:rPr lang="en-US" b="1" noProof="0" dirty="0"/>
              <a:t>lower</a:t>
            </a:r>
            <a:r>
              <a:rPr lang="en-US" noProof="0" dirty="0"/>
              <a:t> the runtime, the </a:t>
            </a:r>
            <a:r>
              <a:rPr lang="en-US" b="1" noProof="0" dirty="0"/>
              <a:t>better</a:t>
            </a:r>
            <a:r>
              <a:rPr lang="en-US" noProof="0" dirty="0"/>
              <a:t>.</a:t>
            </a:r>
          </a:p>
          <a:p>
            <a:endParaRPr lang="en-US" noProof="0" dirty="0"/>
          </a:p>
          <a:p>
            <a:r>
              <a:rPr lang="en-US" noProof="0" dirty="0"/>
              <a:t>[1]: But, the tides </a:t>
            </a:r>
            <a:r>
              <a:rPr lang="en-US" b="1" noProof="0" dirty="0"/>
              <a:t>turn</a:t>
            </a:r>
            <a:r>
              <a:rPr lang="en-US" noProof="0" dirty="0"/>
              <a:t>, when dimensions are increased and SUBSCALE can </a:t>
            </a:r>
            <a:r>
              <a:rPr lang="en-US" b="1" noProof="0" dirty="0"/>
              <a:t>prove</a:t>
            </a:r>
            <a:r>
              <a:rPr lang="en-US" noProof="0" dirty="0"/>
              <a:t> it’s superiority.</a:t>
            </a:r>
          </a:p>
          <a:p>
            <a:endParaRPr lang="en-US" noProof="0" dirty="0"/>
          </a:p>
          <a:p>
            <a:r>
              <a:rPr lang="en-US" noProof="0" dirty="0"/>
              <a:t>5: </a:t>
            </a:r>
          </a:p>
          <a:p>
            <a:r>
              <a:rPr lang="en-US" noProof="0" dirty="0"/>
              <a:t>upper pic - number of dimensions: 20</a:t>
            </a:r>
          </a:p>
          <a:p>
            <a:r>
              <a:rPr lang="en-US" noProof="0" dirty="0"/>
              <a:t>Size of dataset: 1000</a:t>
            </a:r>
          </a:p>
          <a:p>
            <a:endParaRPr lang="en-US" noProof="0" dirty="0"/>
          </a:p>
          <a:p>
            <a:r>
              <a:rPr lang="en-US" noProof="0" dirty="0"/>
              <a:t>4: upper pic - number of dimensions: 20</a:t>
            </a:r>
          </a:p>
          <a:p>
            <a:r>
              <a:rPr lang="en-US" noProof="0" dirty="0"/>
              <a:t>Lower pic – size of dataset: ca. 1600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4EA22-4C6A-49F1-A837-3FA8B11D611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845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As an </a:t>
            </a:r>
            <a:r>
              <a:rPr lang="en-US" b="1" noProof="0" dirty="0"/>
              <a:t>interpreted</a:t>
            </a:r>
            <a:r>
              <a:rPr lang="en-US" noProof="0" dirty="0"/>
              <a:t> language, Python is in its default execution </a:t>
            </a:r>
            <a:r>
              <a:rPr lang="en-US" b="1" noProof="0" dirty="0"/>
              <a:t>as</a:t>
            </a:r>
            <a:r>
              <a:rPr lang="en-US" noProof="0" dirty="0"/>
              <a:t> </a:t>
            </a:r>
            <a:r>
              <a:rPr lang="en-US" b="1" noProof="0" dirty="0"/>
              <a:t>expected slower</a:t>
            </a:r>
            <a:r>
              <a:rPr lang="en-US" noProof="0" dirty="0"/>
              <a:t> than other Programming-Languages, when it comes to algorithmic tasks, like the calculation of the Mandelbrot-fractal instead of its specialization, [1]: </a:t>
            </a:r>
            <a:r>
              <a:rPr lang="en-US" b="1" noProof="0" dirty="0"/>
              <a:t>the string-based operations</a:t>
            </a:r>
            <a:r>
              <a:rPr lang="en-US" noProof="0" dirty="0"/>
              <a:t> on data.</a:t>
            </a:r>
          </a:p>
          <a:p>
            <a:endParaRPr lang="de-DE" dirty="0"/>
          </a:p>
          <a:p>
            <a:r>
              <a:rPr lang="en-US" dirty="0"/>
              <a:t>[2]: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By reimplementing SUBSCALE </a:t>
            </a:r>
            <a:r>
              <a:rPr lang="en-US" b="1" noProof="0" dirty="0"/>
              <a:t>without</a:t>
            </a:r>
            <a:r>
              <a:rPr lang="en-US" noProof="0" dirty="0"/>
              <a:t> utilizing </a:t>
            </a:r>
            <a:r>
              <a:rPr lang="en-US" b="1" noProof="0" dirty="0"/>
              <a:t>specialized programming libraries, </a:t>
            </a:r>
            <a:r>
              <a:rPr lang="en-US" noProof="0" dirty="0"/>
              <a:t>I also determined </a:t>
            </a:r>
            <a:r>
              <a:rPr lang="en-US" b="1" noProof="0" dirty="0"/>
              <a:t>the following</a:t>
            </a:r>
            <a:r>
              <a:rPr lang="en-US" noProof="0" dirty="0"/>
              <a:t> serious </a:t>
            </a:r>
            <a:r>
              <a:rPr lang="en-US" b="1" noProof="0" dirty="0"/>
              <a:t>speed-related</a:t>
            </a:r>
            <a:r>
              <a:rPr lang="en-US" noProof="0" dirty="0"/>
              <a:t> facts:</a:t>
            </a:r>
          </a:p>
          <a:p>
            <a:r>
              <a:rPr lang="en-US" dirty="0"/>
              <a:t>In the latest Java implementation of the algorithm, the runtime for a dataset of 100 rows times 500 features</a:t>
            </a:r>
          </a:p>
          <a:p>
            <a:r>
              <a:rPr lang="en-US" dirty="0"/>
              <a:t>added up to just 4,6 seconds. </a:t>
            </a:r>
          </a:p>
          <a:p>
            <a:r>
              <a:rPr lang="en-US" dirty="0"/>
              <a:t>[3]: In contrast to that, it took Python </a:t>
            </a:r>
            <a:r>
              <a:rPr lang="en-US" b="1" dirty="0"/>
              <a:t>19</a:t>
            </a:r>
            <a:r>
              <a:rPr lang="en-US" dirty="0"/>
              <a:t> [s] to complete the algorithm with the same parameters.</a:t>
            </a:r>
          </a:p>
          <a:p>
            <a:r>
              <a:rPr lang="en-US" b="1" dirty="0"/>
              <a:t>This,</a:t>
            </a:r>
            <a:r>
              <a:rPr lang="en-US" dirty="0"/>
              <a:t> was </a:t>
            </a:r>
            <a:r>
              <a:rPr lang="en-US" b="1" dirty="0"/>
              <a:t>4 times slower</a:t>
            </a:r>
            <a:r>
              <a:rPr lang="en-US" dirty="0"/>
              <a:t> than Java.</a:t>
            </a:r>
          </a:p>
          <a:p>
            <a:endParaRPr lang="en-US" dirty="0"/>
          </a:p>
          <a:p>
            <a:r>
              <a:rPr lang="en-US" dirty="0"/>
              <a:t>[4]: Meanwhile, just by using a hash-map data structure with shared-memory-support, the runtime has extended </a:t>
            </a:r>
            <a:r>
              <a:rPr lang="en-US" b="1" dirty="0"/>
              <a:t>up to 34 times</a:t>
            </a:r>
            <a:r>
              <a:rPr lang="en-US" dirty="0"/>
              <a:t>. This is </a:t>
            </a:r>
            <a:r>
              <a:rPr lang="en-US" b="1" dirty="0"/>
              <a:t>crucial,</a:t>
            </a:r>
            <a:r>
              <a:rPr lang="en-US" dirty="0"/>
              <a:t> because shared-memory-access is necessary for high performant multi or many-core parallelization.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b="1" dirty="0"/>
              <a:t>evaluation purposes</a:t>
            </a:r>
            <a:r>
              <a:rPr lang="en-US" dirty="0"/>
              <a:t> only small test-data was used. And we should keep in mind, that the Runtime scales with a </a:t>
            </a:r>
            <a:r>
              <a:rPr lang="en-US" b="1" dirty="0"/>
              <a:t>tremendous magnitude </a:t>
            </a:r>
            <a:r>
              <a:rPr lang="en-US" dirty="0"/>
              <a:t>dependent on the number of DUs.</a:t>
            </a:r>
          </a:p>
          <a:p>
            <a:r>
              <a:rPr lang="en-US" dirty="0"/>
              <a:t>[5]:  So, at last, it could turn out, that using Python as a </a:t>
            </a:r>
            <a:r>
              <a:rPr lang="en-US" b="1" dirty="0"/>
              <a:t>front-end configuration suite</a:t>
            </a:r>
            <a:r>
              <a:rPr lang="en-US" dirty="0"/>
              <a:t> might be the </a:t>
            </a:r>
            <a:r>
              <a:rPr lang="en-US" b="1" dirty="0"/>
              <a:t>best</a:t>
            </a:r>
            <a:r>
              <a:rPr lang="en-US" dirty="0"/>
              <a:t> decision.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4EA22-4C6A-49F1-A837-3FA8B11D611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711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noProof="0" dirty="0"/>
              <a:t>My </a:t>
            </a:r>
            <a:r>
              <a:rPr lang="en-US" b="0" noProof="0" dirty="0"/>
              <a:t>further</a:t>
            </a:r>
            <a:r>
              <a:rPr lang="en-US" noProof="0" dirty="0"/>
              <a:t> proceeding implementation will be in the field of </a:t>
            </a:r>
            <a:r>
              <a:rPr lang="en-US" b="1" noProof="0" dirty="0"/>
              <a:t>multicore</a:t>
            </a:r>
            <a:r>
              <a:rPr lang="en-US" noProof="0" dirty="0"/>
              <a:t> CPU and </a:t>
            </a:r>
            <a:r>
              <a:rPr lang="en-US" b="1" noProof="0" dirty="0"/>
              <a:t>manycore</a:t>
            </a:r>
            <a:r>
              <a:rPr lang="en-US" noProof="0" dirty="0"/>
              <a:t> GPU support.</a:t>
            </a:r>
          </a:p>
          <a:p>
            <a:r>
              <a:rPr lang="en-US" noProof="0" dirty="0"/>
              <a:t>The </a:t>
            </a:r>
            <a:r>
              <a:rPr lang="en-US" b="1" noProof="0" dirty="0"/>
              <a:t>next</a:t>
            </a:r>
            <a:r>
              <a:rPr lang="en-US" noProof="0" dirty="0"/>
              <a:t> performance improvement can be achieved with specialized libraries like </a:t>
            </a:r>
            <a:r>
              <a:rPr lang="en-US" b="1" noProof="0" dirty="0" err="1"/>
              <a:t>numpy</a:t>
            </a:r>
            <a:r>
              <a:rPr lang="en-US" noProof="0" dirty="0"/>
              <a:t>, for CPU computation.</a:t>
            </a:r>
          </a:p>
          <a:p>
            <a:r>
              <a:rPr lang="en-US" noProof="0" dirty="0"/>
              <a:t>This library can exploit the ability of </a:t>
            </a:r>
            <a:r>
              <a:rPr lang="en-US" b="0" noProof="0" dirty="0"/>
              <a:t>looping </a:t>
            </a:r>
            <a:r>
              <a:rPr lang="en-US" b="1" noProof="0" dirty="0"/>
              <a:t>quickly</a:t>
            </a:r>
            <a:r>
              <a:rPr lang="en-US" noProof="0" dirty="0"/>
              <a:t> through vectorized data.</a:t>
            </a:r>
          </a:p>
          <a:p>
            <a:r>
              <a:rPr lang="en-US" noProof="0" dirty="0"/>
              <a:t>Ultimately, Python can be harnessed as a front-end suite for the C++ implementation of the algorithm.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4EA22-4C6A-49F1-A837-3FA8B11D6119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5963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https://drive.google.com/file/d/1OLchvJKbAVOHWEF5SjGqRQGMU2cB5pTG/view?usp=sharing</a:t>
            </a:r>
          </a:p>
          <a:p>
            <a:endParaRPr lang="en-US" noProof="0" dirty="0"/>
          </a:p>
          <a:p>
            <a:r>
              <a:rPr lang="en-US" noProof="0" dirty="0"/>
              <a:t>https://bit.ly/2KXjdnw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4EA22-4C6A-49F1-A837-3FA8B11D6119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933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The algorithm was first implemented in 2014 in Java.</a:t>
            </a:r>
          </a:p>
          <a:p>
            <a:r>
              <a:rPr lang="en-US" b="0" noProof="0" dirty="0"/>
              <a:t>The latest</a:t>
            </a:r>
            <a:r>
              <a:rPr lang="en-US" b="1" noProof="0" dirty="0"/>
              <a:t> reimplementation </a:t>
            </a:r>
            <a:r>
              <a:rPr lang="en-US" b="0" noProof="0" dirty="0"/>
              <a:t>and</a:t>
            </a:r>
            <a:r>
              <a:rPr lang="en-US" b="1" noProof="0" dirty="0"/>
              <a:t> enhancement </a:t>
            </a:r>
            <a:r>
              <a:rPr lang="en-US" b="0" noProof="0" dirty="0"/>
              <a:t>has been done </a:t>
            </a:r>
            <a:r>
              <a:rPr lang="en-US" noProof="0" dirty="0"/>
              <a:t>in C++ and CUDA with GPU-support, last year.</a:t>
            </a:r>
          </a:p>
          <a:p>
            <a:endParaRPr lang="en-US" noProof="0" dirty="0"/>
          </a:p>
          <a:p>
            <a:r>
              <a:rPr lang="en-US" noProof="0" dirty="0"/>
              <a:t>[1]: This presentation covers the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rationale behind the choice of the programming language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noProof="0" dirty="0"/>
              <a:t>The </a:t>
            </a:r>
            <a:r>
              <a:rPr lang="en-US" b="1" noProof="0" dirty="0"/>
              <a:t>theory</a:t>
            </a:r>
            <a:r>
              <a:rPr lang="en-US" noProof="0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noProof="0" dirty="0"/>
              <a:t>what clustering is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noProof="0" dirty="0"/>
              <a:t>The problems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noProof="0" dirty="0"/>
              <a:t>And how they can be solved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noProof="0" dirty="0"/>
              <a:t>Then the algorithm is </a:t>
            </a:r>
            <a:r>
              <a:rPr lang="en-US" b="1" noProof="0" dirty="0"/>
              <a:t>explained</a:t>
            </a:r>
            <a:r>
              <a:rPr lang="en-US" sz="1100" b="0" noProof="0" dirty="0"/>
              <a:t>.</a:t>
            </a:r>
            <a:endParaRPr lang="en-US" b="0" noProof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noProof="0" dirty="0"/>
              <a:t>Finally, its performance is </a:t>
            </a:r>
            <a:r>
              <a:rPr lang="en-US" b="1" noProof="0" dirty="0"/>
              <a:t>analyzed</a:t>
            </a:r>
            <a:r>
              <a:rPr lang="en-US" noProof="0" dirty="0"/>
              <a:t> and </a:t>
            </a:r>
            <a:r>
              <a:rPr lang="en-US" b="1" noProof="0" dirty="0"/>
              <a:t>comparison</a:t>
            </a:r>
            <a:r>
              <a:rPr lang="en-US" noProof="0" dirty="0"/>
              <a:t> to other algorithms is performed.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4EA22-4C6A-49F1-A837-3FA8B11D611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9261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According to popular </a:t>
            </a:r>
            <a:r>
              <a:rPr lang="en-US" b="1" noProof="0" dirty="0"/>
              <a:t>programming language indices</a:t>
            </a:r>
            <a:r>
              <a:rPr lang="en-US" noProof="0" dirty="0"/>
              <a:t>, </a:t>
            </a:r>
            <a:r>
              <a:rPr lang="en-US" b="1" noProof="0" dirty="0"/>
              <a:t>Python</a:t>
            </a:r>
            <a:r>
              <a:rPr lang="en-US" noProof="0" dirty="0"/>
              <a:t> is currently the </a:t>
            </a:r>
            <a:r>
              <a:rPr lang="en-US" b="1" noProof="0" dirty="0"/>
              <a:t>top dog </a:t>
            </a:r>
            <a:r>
              <a:rPr lang="en-US" noProof="0" dirty="0"/>
              <a:t>among programming languages,</a:t>
            </a:r>
          </a:p>
          <a:p>
            <a:r>
              <a:rPr lang="en-US" noProof="0" dirty="0"/>
              <a:t>while C and C++ are </a:t>
            </a:r>
            <a:r>
              <a:rPr lang="en-US" b="1" noProof="0" dirty="0"/>
              <a:t>still</a:t>
            </a:r>
            <a:r>
              <a:rPr lang="en-US" noProof="0" dirty="0"/>
              <a:t> popular.</a:t>
            </a:r>
          </a:p>
          <a:p>
            <a:r>
              <a:rPr lang="en-US" noProof="0" dirty="0"/>
              <a:t>For </a:t>
            </a:r>
            <a:r>
              <a:rPr lang="en-US" b="1" noProof="0" dirty="0"/>
              <a:t>usability reasons, </a:t>
            </a:r>
            <a:r>
              <a:rPr lang="en-US" noProof="0" dirty="0"/>
              <a:t>Python is </a:t>
            </a:r>
            <a:r>
              <a:rPr lang="en-US" b="1" noProof="0" dirty="0"/>
              <a:t>the</a:t>
            </a:r>
            <a:r>
              <a:rPr lang="en-US" noProof="0" dirty="0"/>
              <a:t> </a:t>
            </a:r>
            <a:r>
              <a:rPr lang="en-US" b="1" noProof="0" dirty="0"/>
              <a:t>state of the art </a:t>
            </a:r>
            <a:r>
              <a:rPr lang="en-US" noProof="0" dirty="0"/>
              <a:t>for machine learning.</a:t>
            </a:r>
          </a:p>
          <a:p>
            <a:r>
              <a:rPr lang="en-US" b="1" noProof="0" dirty="0"/>
              <a:t>Researchers</a:t>
            </a:r>
            <a:r>
              <a:rPr lang="en-US" noProof="0" dirty="0"/>
              <a:t> can harness C and C++ programs easier just by utilizing Python as a front-end and </a:t>
            </a:r>
            <a:r>
              <a:rPr lang="en-US" b="1" noProof="0" dirty="0"/>
              <a:t>configuration suite</a:t>
            </a:r>
            <a:r>
              <a:rPr lang="en-US" noProof="0" dirty="0"/>
              <a:t>.</a:t>
            </a:r>
          </a:p>
          <a:p>
            <a:r>
              <a:rPr lang="en-US" noProof="0" dirty="0"/>
              <a:t>Also, the </a:t>
            </a:r>
            <a:r>
              <a:rPr lang="en-US" b="1" noProof="0" dirty="0"/>
              <a:t>system integration </a:t>
            </a:r>
            <a:r>
              <a:rPr lang="en-US" noProof="0" dirty="0"/>
              <a:t>can be performed comfortably with docker containers.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4EA22-4C6A-49F1-A837-3FA8B11D611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19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So, what </a:t>
            </a:r>
            <a:r>
              <a:rPr lang="en-US" b="1" noProof="0" dirty="0"/>
              <a:t>is</a:t>
            </a:r>
            <a:r>
              <a:rPr lang="en-US" noProof="0" dirty="0"/>
              <a:t> clustering and what is the </a:t>
            </a:r>
            <a:r>
              <a:rPr lang="en-US" b="1" noProof="0" dirty="0"/>
              <a:t>field </a:t>
            </a:r>
            <a:r>
              <a:rPr lang="en-US" noProof="0" dirty="0"/>
              <a:t>of its application?</a:t>
            </a:r>
          </a:p>
          <a:p>
            <a:r>
              <a:rPr lang="en-US" noProof="0" dirty="0"/>
              <a:t>A density-based </a:t>
            </a:r>
            <a:r>
              <a:rPr lang="en-US" b="1" noProof="0" dirty="0"/>
              <a:t>Cluster,</a:t>
            </a:r>
            <a:r>
              <a:rPr lang="en-US" noProof="0" dirty="0"/>
              <a:t> is a group of points with a threshold of at </a:t>
            </a:r>
            <a:r>
              <a:rPr lang="en-US" b="1" noProof="0" dirty="0"/>
              <a:t>least</a:t>
            </a:r>
            <a:r>
              <a:rPr lang="en-US" noProof="0" dirty="0"/>
              <a:t> a specified amount of </a:t>
            </a:r>
            <a:r>
              <a:rPr lang="en-US" b="1" noProof="0" dirty="0"/>
              <a:t>minimum points </a:t>
            </a:r>
            <a:r>
              <a:rPr lang="en-US" noProof="0" dirty="0"/>
              <a:t>within a given </a:t>
            </a:r>
            <a:r>
              <a:rPr lang="en-US" b="1" noProof="0" dirty="0"/>
              <a:t>distance</a:t>
            </a:r>
            <a:r>
              <a:rPr lang="en-US" noProof="0" dirty="0"/>
              <a:t>. </a:t>
            </a:r>
          </a:p>
          <a:p>
            <a:r>
              <a:rPr lang="en-US" noProof="0" dirty="0"/>
              <a:t>[1]: Clustering can be applied to gain explorative </a:t>
            </a:r>
            <a:r>
              <a:rPr lang="en-US" b="1" noProof="0" dirty="0"/>
              <a:t>insight</a:t>
            </a:r>
            <a:r>
              <a:rPr lang="en-US" noProof="0" dirty="0"/>
              <a:t> into data from different fields of expertise.</a:t>
            </a:r>
          </a:p>
          <a:p>
            <a:endParaRPr lang="en-US" noProof="0" dirty="0"/>
          </a:p>
          <a:p>
            <a:r>
              <a:rPr lang="en-US" noProof="0" dirty="0"/>
              <a:t>[2]: For example: We could</a:t>
            </a:r>
          </a:p>
          <a:p>
            <a:r>
              <a:rPr lang="en-US" b="1" noProof="0" dirty="0"/>
              <a:t>determine</a:t>
            </a:r>
            <a:r>
              <a:rPr lang="en-US" noProof="0" dirty="0"/>
              <a:t> the </a:t>
            </a:r>
            <a:r>
              <a:rPr lang="en-US" b="1" noProof="0" dirty="0"/>
              <a:t>number of species </a:t>
            </a:r>
            <a:r>
              <a:rPr lang="en-US" noProof="0" dirty="0"/>
              <a:t>from a multivariate dataset of 150 flower exemplars,</a:t>
            </a:r>
          </a:p>
          <a:p>
            <a:r>
              <a:rPr lang="en-US" noProof="0" dirty="0"/>
              <a:t>by </a:t>
            </a:r>
            <a:r>
              <a:rPr lang="en-US" b="1" noProof="0" dirty="0"/>
              <a:t>examining</a:t>
            </a:r>
            <a:r>
              <a:rPr lang="en-US" noProof="0" dirty="0"/>
              <a:t> the </a:t>
            </a:r>
            <a:r>
              <a:rPr lang="en-US" b="1" noProof="0" dirty="0"/>
              <a:t>attributes</a:t>
            </a:r>
            <a:r>
              <a:rPr lang="en-US" noProof="0" dirty="0"/>
              <a:t> of its petals and sepals.</a:t>
            </a:r>
          </a:p>
          <a:p>
            <a:r>
              <a:rPr lang="en-US" noProof="0" dirty="0"/>
              <a:t>Usually, there is </a:t>
            </a:r>
            <a:r>
              <a:rPr lang="en-US" b="1" noProof="0" dirty="0"/>
              <a:t>no prior knowledge </a:t>
            </a:r>
            <a:r>
              <a:rPr lang="en-US" noProof="0" dirty="0"/>
              <a:t>of the underlying </a:t>
            </a:r>
            <a:r>
              <a:rPr lang="en-US" b="1" noProof="0" dirty="0"/>
              <a:t>data</a:t>
            </a:r>
            <a:r>
              <a:rPr lang="en-US" noProof="0" dirty="0"/>
              <a:t> distribution.</a:t>
            </a:r>
          </a:p>
          <a:p>
            <a:r>
              <a:rPr lang="en-US" noProof="0" dirty="0"/>
              <a:t>We just know, that each specimen has 4 features. It is the </a:t>
            </a:r>
            <a:r>
              <a:rPr lang="en-US" b="1" noProof="0" dirty="0"/>
              <a:t>width and height </a:t>
            </a:r>
            <a:r>
              <a:rPr lang="en-US" noProof="0" dirty="0"/>
              <a:t>of the petals and the sepals.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Those attributes can be projected into a 4 dimensional space.</a:t>
            </a:r>
          </a:p>
          <a:p>
            <a:r>
              <a:rPr lang="en-US" noProof="0" dirty="0"/>
              <a:t>[3]As the result there should be </a:t>
            </a:r>
            <a:r>
              <a:rPr lang="en-US" b="1" noProof="0" dirty="0"/>
              <a:t>3</a:t>
            </a:r>
            <a:r>
              <a:rPr lang="en-US" noProof="0" dirty="0"/>
              <a:t> classes, so that </a:t>
            </a:r>
            <a:r>
              <a:rPr lang="en-US" b="1" noProof="0" dirty="0"/>
              <a:t>each </a:t>
            </a:r>
            <a:r>
              <a:rPr lang="en-US" noProof="0" dirty="0"/>
              <a:t>flower can be assigned to its </a:t>
            </a:r>
            <a:r>
              <a:rPr lang="en-US" b="1" noProof="0" dirty="0"/>
              <a:t>most </a:t>
            </a:r>
            <a:r>
              <a:rPr lang="en-US" noProof="0" dirty="0"/>
              <a:t>suitable cluster.</a:t>
            </a:r>
          </a:p>
          <a:p>
            <a:endParaRPr lang="en-US" noProof="0" dirty="0"/>
          </a:p>
          <a:p>
            <a:r>
              <a:rPr lang="en-US" noProof="0" dirty="0"/>
              <a:t>If we get a </a:t>
            </a:r>
            <a:r>
              <a:rPr lang="en-US" b="1" noProof="0" dirty="0"/>
              <a:t>different</a:t>
            </a:r>
            <a:r>
              <a:rPr lang="en-US" noProof="0" dirty="0"/>
              <a:t> amount of clusters or </a:t>
            </a:r>
            <a:r>
              <a:rPr lang="en-US" b="1" noProof="0" dirty="0"/>
              <a:t>some </a:t>
            </a:r>
            <a:r>
              <a:rPr lang="en-US" noProof="0" dirty="0"/>
              <a:t>specimen are matched together with </a:t>
            </a:r>
            <a:r>
              <a:rPr lang="en-US" b="1" noProof="0" dirty="0"/>
              <a:t>other</a:t>
            </a:r>
            <a:r>
              <a:rPr lang="en-US" noProof="0" dirty="0"/>
              <a:t> specimen then this might be of the cause that there is an another </a:t>
            </a:r>
            <a:r>
              <a:rPr lang="en-US" b="1" noProof="0" dirty="0"/>
              <a:t>undiscovered species</a:t>
            </a:r>
            <a:r>
              <a:rPr lang="en-US" noProof="0" dirty="0"/>
              <a:t>.</a:t>
            </a:r>
          </a:p>
          <a:p>
            <a:r>
              <a:rPr lang="en-US" noProof="0" dirty="0"/>
              <a:t>Or, only 2 clusters have been found. So </a:t>
            </a:r>
            <a:r>
              <a:rPr lang="en-US" b="1" noProof="0" dirty="0"/>
              <a:t>maybe </a:t>
            </a:r>
            <a:r>
              <a:rPr lang="en-US" noProof="0" dirty="0"/>
              <a:t>the expected third class is just an </a:t>
            </a:r>
            <a:r>
              <a:rPr lang="en-US" b="1" noProof="0" dirty="0"/>
              <a:t>anomaly </a:t>
            </a:r>
            <a:r>
              <a:rPr lang="en-US" b="0" noProof="0" dirty="0"/>
              <a:t>of</a:t>
            </a:r>
            <a:r>
              <a:rPr lang="en-US" b="1" noProof="0" dirty="0"/>
              <a:t> </a:t>
            </a:r>
            <a:r>
              <a:rPr lang="en-US" noProof="0" dirty="0"/>
              <a:t>one of the others?</a:t>
            </a:r>
          </a:p>
          <a:p>
            <a:r>
              <a:rPr lang="en-US" noProof="0" dirty="0"/>
              <a:t>[4]: E.g. As we see </a:t>
            </a:r>
            <a:r>
              <a:rPr lang="en-US" b="1" noProof="0" dirty="0"/>
              <a:t>here,</a:t>
            </a:r>
            <a:r>
              <a:rPr lang="en-US" noProof="0" dirty="0"/>
              <a:t> there is a cluster where it is </a:t>
            </a:r>
            <a:r>
              <a:rPr lang="en-US" b="1" noProof="0" dirty="0"/>
              <a:t>not</a:t>
            </a:r>
            <a:r>
              <a:rPr lang="en-US" noProof="0" dirty="0"/>
              <a:t> certain to which class the cluster belongs.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4EA22-4C6A-49F1-A837-3FA8B11D611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280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Bec. of the high dimensional nature of this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3-dimensional </a:t>
            </a:r>
            <a:r>
              <a:rPr lang="en-US" b="1" noProof="0" dirty="0"/>
              <a:t>representation </a:t>
            </a:r>
            <a:r>
              <a:rPr lang="en-US" noProof="0" dirty="0"/>
              <a:t>it is </a:t>
            </a:r>
            <a:r>
              <a:rPr lang="en-US" b="1" noProof="0" dirty="0"/>
              <a:t>hard</a:t>
            </a:r>
            <a:r>
              <a:rPr lang="en-US" noProof="0" dirty="0"/>
              <a:t> to recognize, which Points belong </a:t>
            </a:r>
            <a:r>
              <a:rPr lang="en-US" b="1" noProof="0" dirty="0"/>
              <a:t>together</a:t>
            </a:r>
            <a:r>
              <a:rPr lang="en-US" noProof="0" dirty="0"/>
              <a:t> and which not.</a:t>
            </a:r>
          </a:p>
          <a:p>
            <a:r>
              <a:rPr lang="en-US" noProof="0" dirty="0"/>
              <a:t>The </a:t>
            </a:r>
            <a:r>
              <a:rPr lang="en-US" b="1" noProof="0" dirty="0"/>
              <a:t>reason</a:t>
            </a:r>
            <a:r>
              <a:rPr lang="en-US" noProof="0" dirty="0"/>
              <a:t> for </a:t>
            </a:r>
            <a:r>
              <a:rPr lang="en-US" b="0" noProof="0" dirty="0"/>
              <a:t>this,</a:t>
            </a:r>
            <a:r>
              <a:rPr lang="en-US" noProof="0" dirty="0"/>
              <a:t> is because the volume of the space in dimensions grows </a:t>
            </a:r>
            <a:r>
              <a:rPr lang="en-US" b="1" noProof="0" dirty="0"/>
              <a:t>much more, </a:t>
            </a:r>
            <a:r>
              <a:rPr lang="en-US" noProof="0" dirty="0"/>
              <a:t>than the contained </a:t>
            </a:r>
            <a:r>
              <a:rPr lang="en-US" b="1" noProof="0" dirty="0"/>
              <a:t>data</a:t>
            </a:r>
            <a:r>
              <a:rPr lang="en-US" noProof="0" dirty="0"/>
              <a:t> within.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So, even when clustered points are only in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few dimensions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not similar, that is, when the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distance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these few particular dimensions between points is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much bigger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compared to other dimensions,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then,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overall </a:t>
            </a:r>
            <a:r>
              <a:rPr lang="en-US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similarity between the points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drops.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noProof="0" dirty="0">
                <a:sym typeface="Wingdings" panose="05000000000000000000" pitchFamily="2" charset="2"/>
              </a:rPr>
              <a:t>So, the </a:t>
            </a:r>
            <a:r>
              <a:rPr lang="en-US" b="1" noProof="0" dirty="0">
                <a:sym typeface="Wingdings" panose="05000000000000000000" pitchFamily="2" charset="2"/>
              </a:rPr>
              <a:t>Relative contrast </a:t>
            </a:r>
            <a:r>
              <a:rPr lang="en-US" noProof="0" dirty="0">
                <a:sym typeface="Wingdings" panose="05000000000000000000" pitchFamily="2" charset="2"/>
              </a:rPr>
              <a:t>between dense and not dense points is reduced with each </a:t>
            </a:r>
            <a:r>
              <a:rPr lang="en-US" b="1" noProof="0" dirty="0">
                <a:sym typeface="Wingdings" panose="05000000000000000000" pitchFamily="2" charset="2"/>
              </a:rPr>
              <a:t>added</a:t>
            </a:r>
            <a:r>
              <a:rPr lang="en-US" noProof="0" dirty="0">
                <a:sym typeface="Wingdings" panose="05000000000000000000" pitchFamily="2" charset="2"/>
              </a:rPr>
              <a:t> dimension.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noProof="0" dirty="0">
                <a:sym typeface="Wingdings" panose="05000000000000000000" pitchFamily="2" charset="2"/>
              </a:rPr>
              <a:t>As a consequence, [0] points appear </a:t>
            </a:r>
            <a:r>
              <a:rPr lang="en-US" b="1" noProof="0" dirty="0">
                <a:sym typeface="Wingdings" panose="05000000000000000000" pitchFamily="2" charset="2"/>
              </a:rPr>
              <a:t>equidistant</a:t>
            </a:r>
            <a:r>
              <a:rPr lang="en-US" noProof="0" dirty="0">
                <a:sym typeface="Wingdings" panose="05000000000000000000" pitchFamily="2" charset="2"/>
              </a:rPr>
              <a:t> from each other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noProof="0" dirty="0">
                <a:sym typeface="Wingdings" panose="05000000000000000000" pitchFamily="2" charset="2"/>
              </a:rPr>
              <a:t>Thus, some potential clusters cannot be found</a:t>
            </a: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So, </a:t>
            </a:r>
            <a:r>
              <a:rPr lang="en-US" b="1" noProof="0" dirty="0"/>
              <a:t>what</a:t>
            </a:r>
            <a:r>
              <a:rPr lang="en-US" noProof="0" dirty="0"/>
              <a:t> if we don’t </a:t>
            </a:r>
            <a:r>
              <a:rPr lang="en-US" b="1" noProof="0" dirty="0"/>
              <a:t>mind</a:t>
            </a:r>
            <a:r>
              <a:rPr lang="en-US" noProof="0" dirty="0"/>
              <a:t> that only in very </a:t>
            </a:r>
            <a:r>
              <a:rPr lang="en-US" b="1" noProof="0" dirty="0"/>
              <a:t>few</a:t>
            </a:r>
            <a:r>
              <a:rPr lang="en-US" noProof="0" dirty="0"/>
              <a:t> dimensions the distance between points is </a:t>
            </a:r>
            <a:r>
              <a:rPr lang="en-US" b="1" noProof="0" dirty="0"/>
              <a:t>too</a:t>
            </a:r>
            <a:r>
              <a:rPr lang="en-US" noProof="0" dirty="0"/>
              <a:t> big to create a cluster?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[1]</a:t>
            </a:r>
          </a:p>
          <a:p>
            <a:pPr marL="0" indent="0">
              <a:buNone/>
            </a:pPr>
            <a:r>
              <a:rPr lang="en-US" b="1" noProof="0" dirty="0"/>
              <a:t>Let’s say </a:t>
            </a:r>
            <a:r>
              <a:rPr lang="en-US" noProof="0" dirty="0"/>
              <a:t>the final clustering would look like this, but we don’t know it yet. We still see the data as before, as black dots.</a:t>
            </a:r>
          </a:p>
          <a:p>
            <a:pPr marL="0" indent="0">
              <a:buNone/>
            </a:pPr>
            <a:r>
              <a:rPr lang="en-US" noProof="0" dirty="0"/>
              <a:t> </a:t>
            </a:r>
          </a:p>
          <a:p>
            <a:pPr marL="0" indent="0">
              <a:buNone/>
            </a:pPr>
            <a:r>
              <a:rPr lang="en-US" noProof="0" dirty="0"/>
              <a:t>The Solution is: </a:t>
            </a:r>
            <a:r>
              <a:rPr lang="en-US" b="1" noProof="0" dirty="0"/>
              <a:t>let’s reduce </a:t>
            </a:r>
            <a:r>
              <a:rPr lang="en-US" noProof="0" dirty="0"/>
              <a:t>the dimensions!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[2]: In order to obtain a clearer view, the points are </a:t>
            </a:r>
            <a:r>
              <a:rPr lang="en-US" b="1" noProof="0" dirty="0"/>
              <a:t>observed</a:t>
            </a:r>
            <a:r>
              <a:rPr lang="en-US" noProof="0" dirty="0"/>
              <a:t> in a lower dimensional space by </a:t>
            </a:r>
            <a:r>
              <a:rPr lang="en-US" b="1" noProof="0" dirty="0"/>
              <a:t>folding</a:t>
            </a:r>
            <a:r>
              <a:rPr lang="en-US" noProof="0" dirty="0"/>
              <a:t> points from </a:t>
            </a:r>
            <a:r>
              <a:rPr lang="en-US" b="1" noProof="0" dirty="0"/>
              <a:t>higher</a:t>
            </a:r>
            <a:r>
              <a:rPr lang="en-US" noProof="0" dirty="0"/>
              <a:t> dimensions to lower ones.</a:t>
            </a:r>
          </a:p>
          <a:p>
            <a:pPr marL="0" indent="0">
              <a:buNone/>
            </a:pPr>
            <a:r>
              <a:rPr lang="en-US" noProof="0" dirty="0"/>
              <a:t>When the </a:t>
            </a:r>
            <a:r>
              <a:rPr lang="en-US" b="1" noProof="0" dirty="0"/>
              <a:t>z</a:t>
            </a:r>
            <a:r>
              <a:rPr lang="en-US" noProof="0" dirty="0"/>
              <a:t>-axis is skipped, the Points appear to be </a:t>
            </a:r>
            <a:r>
              <a:rPr lang="en-US" b="1" noProof="0" dirty="0"/>
              <a:t>more</a:t>
            </a:r>
            <a:r>
              <a:rPr lang="en-US" noProof="0" dirty="0"/>
              <a:t> clustered to each other.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[3]: Then </a:t>
            </a:r>
            <a:r>
              <a:rPr lang="en-US" b="1" noProof="0" dirty="0"/>
              <a:t>again</a:t>
            </a:r>
            <a:r>
              <a:rPr lang="en-US" noProof="0" dirty="0"/>
              <a:t>, now the </a:t>
            </a:r>
            <a:r>
              <a:rPr lang="en-US" b="1" noProof="0" dirty="0"/>
              <a:t>y</a:t>
            </a:r>
            <a:r>
              <a:rPr lang="en-US" noProof="0" dirty="0"/>
              <a:t>-axis is skipped.</a:t>
            </a:r>
          </a:p>
          <a:p>
            <a:pPr marL="0" indent="0">
              <a:buNone/>
            </a:pPr>
            <a:r>
              <a:rPr lang="en-US" b="1" noProof="0" dirty="0"/>
              <a:t>This</a:t>
            </a:r>
            <a:r>
              <a:rPr lang="en-US" noProof="0" dirty="0"/>
              <a:t> is a representation where clustered Points are becoming </a:t>
            </a:r>
            <a:r>
              <a:rPr lang="en-US" b="1" noProof="0" dirty="0"/>
              <a:t>recognizable</a:t>
            </a:r>
            <a:r>
              <a:rPr lang="en-US" noProof="0" dirty="0"/>
              <a:t> as such at best.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From this observation we </a:t>
            </a:r>
            <a:r>
              <a:rPr lang="en-US" b="1" noProof="0" dirty="0"/>
              <a:t>understand</a:t>
            </a:r>
            <a:r>
              <a:rPr lang="en-US" noProof="0" dirty="0"/>
              <a:t> that if P_1 and P_2 were clustered in the 3d sp., </a:t>
            </a:r>
            <a:r>
              <a:rPr lang="en-US" b="0" noProof="0" dirty="0"/>
              <a:t>then</a:t>
            </a:r>
            <a:r>
              <a:rPr lang="en-US" noProof="0" dirty="0"/>
              <a:t> they would </a:t>
            </a:r>
            <a:r>
              <a:rPr lang="en-US" b="1" noProof="0" dirty="0"/>
              <a:t>also</a:t>
            </a:r>
            <a:r>
              <a:rPr lang="en-US" noProof="0" dirty="0"/>
              <a:t> be clustered in the 2 and the 1d. Space.</a:t>
            </a:r>
          </a:p>
          <a:p>
            <a:pPr marL="0" indent="0">
              <a:buNone/>
            </a:pPr>
            <a:r>
              <a:rPr lang="en-US" b="0" noProof="0" dirty="0"/>
              <a:t>This approach</a:t>
            </a:r>
            <a:r>
              <a:rPr lang="en-US" noProof="0" dirty="0"/>
              <a:t> can also be done the </a:t>
            </a:r>
            <a:r>
              <a:rPr lang="en-US" b="1" noProof="0" dirty="0"/>
              <a:t>other </a:t>
            </a:r>
            <a:r>
              <a:rPr lang="en-US" noProof="0" dirty="0"/>
              <a:t>way around: </a:t>
            </a:r>
            <a:r>
              <a:rPr lang="en-US" b="1" noProof="0" dirty="0"/>
              <a:t>clusters</a:t>
            </a:r>
            <a:r>
              <a:rPr lang="en-US" noProof="0" dirty="0"/>
              <a:t> could be created </a:t>
            </a:r>
            <a:r>
              <a:rPr lang="en-US" b="1" noProof="0" dirty="0"/>
              <a:t>bottom-up!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[4]: Let’s consider an example where there exist </a:t>
            </a:r>
            <a:r>
              <a:rPr lang="en-US" b="1" noProof="0" dirty="0"/>
              <a:t>3 Points </a:t>
            </a:r>
            <a:r>
              <a:rPr lang="en-US" noProof="0" dirty="0"/>
              <a:t>that are clustered in Cluster C_(1)^x in dimension x</a:t>
            </a:r>
          </a:p>
          <a:p>
            <a:pPr marL="0" indent="0">
              <a:buNone/>
            </a:pPr>
            <a:r>
              <a:rPr lang="en-US" noProof="0" dirty="0"/>
              <a:t>[5]: Now, when computing 2 dim. clusters it can happen, that </a:t>
            </a:r>
            <a:r>
              <a:rPr lang="en-US" b="1" noProof="0" dirty="0"/>
              <a:t>some</a:t>
            </a:r>
            <a:r>
              <a:rPr lang="en-US" noProof="0" dirty="0"/>
              <a:t> Points that were before in the </a:t>
            </a:r>
            <a:r>
              <a:rPr lang="en-US" b="1" noProof="0" dirty="0"/>
              <a:t>same</a:t>
            </a:r>
            <a:r>
              <a:rPr lang="en-US" noProof="0" dirty="0"/>
              <a:t> cluster, are now located in </a:t>
            </a:r>
            <a:r>
              <a:rPr lang="en-US" b="1" noProof="0" dirty="0"/>
              <a:t>different</a:t>
            </a:r>
            <a:r>
              <a:rPr lang="en-US" noProof="0" dirty="0"/>
              <a:t> clusters.</a:t>
            </a:r>
          </a:p>
          <a:p>
            <a:pPr marL="0" indent="0">
              <a:buNone/>
            </a:pPr>
            <a:r>
              <a:rPr lang="en-US" noProof="0" dirty="0">
                <a:sym typeface="Wingdings" panose="05000000000000000000" pitchFamily="2" charset="2"/>
              </a:rPr>
              <a:t>In some </a:t>
            </a:r>
            <a:r>
              <a:rPr lang="en-US" b="1" noProof="0" dirty="0">
                <a:sym typeface="Wingdings" panose="05000000000000000000" pitchFamily="2" charset="2"/>
              </a:rPr>
              <a:t>traditional</a:t>
            </a:r>
            <a:r>
              <a:rPr lang="en-US" noProof="0" dirty="0">
                <a:sym typeface="Wingdings" panose="05000000000000000000" pitchFamily="2" charset="2"/>
              </a:rPr>
              <a:t> clustering algorithms this cluster [the cluster C_2^(</a:t>
            </a:r>
            <a:r>
              <a:rPr lang="en-US" noProof="0" dirty="0" err="1">
                <a:sym typeface="Wingdings" panose="05000000000000000000" pitchFamily="2" charset="2"/>
              </a:rPr>
              <a:t>x,y</a:t>
            </a:r>
            <a:r>
              <a:rPr lang="en-US" noProof="0" dirty="0">
                <a:sym typeface="Wingdings" panose="05000000000000000000" pitchFamily="2" charset="2"/>
              </a:rPr>
              <a:t>)] </a:t>
            </a:r>
            <a:r>
              <a:rPr lang="en-US" b="1" noProof="0" dirty="0">
                <a:sym typeface="Wingdings" panose="05000000000000000000" pitchFamily="2" charset="2"/>
              </a:rPr>
              <a:t>might</a:t>
            </a:r>
            <a:r>
              <a:rPr lang="en-US" noProof="0" dirty="0">
                <a:sym typeface="Wingdings" panose="05000000000000000000" pitchFamily="2" charset="2"/>
              </a:rPr>
              <a:t> have remained hidden.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noProof="0" dirty="0"/>
              <a:t>[6]: </a:t>
            </a:r>
            <a:r>
              <a:rPr lang="en-US" noProof="0" dirty="0">
                <a:sym typeface="Wingdings" panose="05000000000000000000" pitchFamily="2" charset="2"/>
              </a:rPr>
              <a:t>Those algorithms would only reveal clusters that are present in </a:t>
            </a:r>
            <a:r>
              <a:rPr lang="en-US" b="1" noProof="0" dirty="0">
                <a:sym typeface="Wingdings" panose="05000000000000000000" pitchFamily="2" charset="2"/>
              </a:rPr>
              <a:t>all</a:t>
            </a:r>
            <a:r>
              <a:rPr lang="en-US" noProof="0" dirty="0">
                <a:sym typeface="Wingdings" panose="05000000000000000000" pitchFamily="2" charset="2"/>
              </a:rPr>
              <a:t> dimensions.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4EA22-4C6A-49F1-A837-3FA8B11D611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055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/>
              <a:t>By utilizing the introduced technique </a:t>
            </a:r>
            <a:r>
              <a:rPr lang="en-US" b="1" noProof="0" dirty="0"/>
              <a:t>2</a:t>
            </a:r>
            <a:r>
              <a:rPr lang="en-US" noProof="0" dirty="0"/>
              <a:t> Problems are solved:</a:t>
            </a:r>
          </a:p>
          <a:p>
            <a:pPr marL="228600" indent="-228600">
              <a:buAutoNum type="arabicPeriod"/>
            </a:pPr>
            <a:r>
              <a:rPr lang="en-US" noProof="0" dirty="0"/>
              <a:t>[1]: The </a:t>
            </a:r>
            <a:r>
              <a:rPr lang="en-US" b="1" noProof="0" dirty="0"/>
              <a:t>first</a:t>
            </a:r>
            <a:r>
              <a:rPr lang="en-US" noProof="0" dirty="0"/>
              <a:t> problem is, that the similarity of Points </a:t>
            </a:r>
            <a:r>
              <a:rPr lang="en-US" b="1" noProof="0" dirty="0"/>
              <a:t>has</a:t>
            </a:r>
            <a:r>
              <a:rPr lang="en-US" noProof="0" dirty="0"/>
              <a:t> to be observed in </a:t>
            </a:r>
            <a:r>
              <a:rPr lang="en-US" b="1" noProof="0" dirty="0"/>
              <a:t>all</a:t>
            </a:r>
            <a:r>
              <a:rPr lang="en-US" noProof="0" dirty="0"/>
              <a:t> dimensions. So, clusters in subspaces </a:t>
            </a:r>
            <a:r>
              <a:rPr lang="en-US" b="1" noProof="0" dirty="0"/>
              <a:t>remain hidden</a:t>
            </a:r>
            <a:r>
              <a:rPr lang="en-US" noProof="0" dirty="0"/>
              <a:t>.</a:t>
            </a:r>
          </a:p>
          <a:p>
            <a:pPr marL="685800" lvl="1" indent="-228600">
              <a:buAutoNum type="arabicPeriod"/>
            </a:pPr>
            <a:r>
              <a:rPr lang="en-US" noProof="0" dirty="0"/>
              <a:t>[2]: </a:t>
            </a:r>
            <a:r>
              <a:rPr lang="en-US" b="1" noProof="0" dirty="0"/>
              <a:t>This </a:t>
            </a:r>
            <a:r>
              <a:rPr lang="en-US" b="0" noProof="0" dirty="0"/>
              <a:t>problem</a:t>
            </a:r>
            <a:r>
              <a:rPr lang="en-US" noProof="0" dirty="0"/>
              <a:t> can be solved by determining clusters in every subspace.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4EA22-4C6A-49F1-A837-3FA8B11D611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0560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/>
              <a:t>However, this solution leads to a consequential problem: The </a:t>
            </a:r>
            <a:r>
              <a:rPr lang="en-US" b="1" noProof="0" dirty="0"/>
              <a:t>number</a:t>
            </a:r>
            <a:r>
              <a:rPr lang="en-US" noProof="0" dirty="0"/>
              <a:t> of possible subspaces is the </a:t>
            </a:r>
            <a:r>
              <a:rPr lang="en-US" b="1" noProof="0" dirty="0"/>
              <a:t>power set</a:t>
            </a:r>
            <a:r>
              <a:rPr lang="en-US" noProof="0" dirty="0"/>
              <a:t> of the dimensions of the dataset.</a:t>
            </a:r>
          </a:p>
          <a:p>
            <a:pPr marL="0" indent="0">
              <a:buNone/>
            </a:pPr>
            <a:r>
              <a:rPr lang="en-US" noProof="0" dirty="0"/>
              <a:t>[1]: For even </a:t>
            </a:r>
            <a:r>
              <a:rPr lang="en-US" b="1" noProof="0" dirty="0"/>
              <a:t>3 Dimensions </a:t>
            </a:r>
            <a:r>
              <a:rPr lang="en-US" noProof="0" dirty="0"/>
              <a:t>there are already </a:t>
            </a:r>
            <a:r>
              <a:rPr lang="en-US" b="1" noProof="0" dirty="0"/>
              <a:t>7 </a:t>
            </a:r>
            <a:r>
              <a:rPr lang="en-US" noProof="0" dirty="0"/>
              <a:t>subspaces.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noProof="0" dirty="0"/>
              <a:t>[2]: Luckily, this problem can be </a:t>
            </a:r>
            <a:r>
              <a:rPr lang="en-US" b="1" noProof="0" dirty="0"/>
              <a:t>solved</a:t>
            </a:r>
            <a:r>
              <a:rPr lang="en-US" noProof="0" dirty="0"/>
              <a:t> with the idea introduced in the </a:t>
            </a:r>
            <a:r>
              <a:rPr lang="en-US" b="1" noProof="0" dirty="0"/>
              <a:t>previous</a:t>
            </a:r>
            <a:r>
              <a:rPr lang="en-US" noProof="0" dirty="0"/>
              <a:t> slides and the SUBSPACE algorithm that is based on it.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noProof="0" dirty="0"/>
              <a:t>With some adaptions it has the </a:t>
            </a:r>
            <a:r>
              <a:rPr lang="en-US" b="1" noProof="0" dirty="0"/>
              <a:t>advantage</a:t>
            </a:r>
            <a:r>
              <a:rPr lang="en-US" noProof="0" dirty="0"/>
              <a:t> that </a:t>
            </a:r>
          </a:p>
          <a:p>
            <a:pPr marL="1143000" lvl="2" indent="-228600">
              <a:buAutoNum type="arabicPeriod"/>
            </a:pPr>
            <a:r>
              <a:rPr lang="en-US" noProof="0" dirty="0"/>
              <a:t>Each dimension is processed only once.</a:t>
            </a:r>
          </a:p>
          <a:p>
            <a:pPr marL="1143000" lvl="2" indent="-228600">
              <a:buAutoNum type="arabicPeriod"/>
            </a:pPr>
            <a:r>
              <a:rPr lang="en-US" noProof="0" dirty="0"/>
              <a:t>Each dimension can be </a:t>
            </a:r>
            <a:r>
              <a:rPr lang="en-US" b="1" noProof="0" dirty="0"/>
              <a:t>scanned independently </a:t>
            </a:r>
            <a:r>
              <a:rPr lang="en-US" noProof="0" dirty="0"/>
              <a:t>of other dimensions.</a:t>
            </a:r>
          </a:p>
          <a:p>
            <a:pPr marL="1543050" lvl="3" indent="-171450">
              <a:buFont typeface="Wingdings" panose="05000000000000000000" pitchFamily="2" charset="2"/>
              <a:buChar char="à"/>
            </a:pPr>
            <a:r>
              <a:rPr lang="en-US" noProof="0" dirty="0">
                <a:sym typeface="Wingdings" panose="05000000000000000000" pitchFamily="2" charset="2"/>
              </a:rPr>
              <a:t>That’s </a:t>
            </a:r>
            <a:r>
              <a:rPr lang="en-US" b="1" noProof="0" dirty="0">
                <a:sym typeface="Wingdings" panose="05000000000000000000" pitchFamily="2" charset="2"/>
              </a:rPr>
              <a:t>enormously</a:t>
            </a:r>
            <a:r>
              <a:rPr lang="en-US" noProof="0" dirty="0">
                <a:sym typeface="Wingdings" panose="05000000000000000000" pitchFamily="2" charset="2"/>
              </a:rPr>
              <a:t> beneficial when the dataset has </a:t>
            </a:r>
            <a:r>
              <a:rPr lang="en-US" b="1" noProof="0" dirty="0">
                <a:sym typeface="Wingdings" panose="05000000000000000000" pitchFamily="2" charset="2"/>
              </a:rPr>
              <a:t>a lot of </a:t>
            </a:r>
            <a:r>
              <a:rPr lang="en-US" noProof="0" dirty="0">
                <a:sym typeface="Wingdings" panose="05000000000000000000" pitchFamily="2" charset="2"/>
              </a:rPr>
              <a:t>dimensions.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noProof="0" dirty="0"/>
              <a:t>Points in </a:t>
            </a:r>
            <a:r>
              <a:rPr lang="en-US" b="1" noProof="0" dirty="0"/>
              <a:t>each</a:t>
            </a:r>
            <a:r>
              <a:rPr lang="en-US" noProof="0" dirty="0"/>
              <a:t> dimension have to be scanned only once.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4EA22-4C6A-49F1-A837-3FA8B11D611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603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200" dirty="0"/>
                  <a:t>SUBSCALE </a:t>
                </a:r>
                <a:r>
                  <a:rPr lang="en-US" sz="2200" b="1" dirty="0"/>
                  <a:t>embraces</a:t>
                </a:r>
                <a:r>
                  <a:rPr lang="en-US" sz="2200" dirty="0"/>
                  <a:t> clustering by </a:t>
                </a:r>
                <a:r>
                  <a:rPr lang="en-US" sz="2200" b="1" dirty="0"/>
                  <a:t>grouping</a:t>
                </a:r>
                <a:r>
                  <a:rPr lang="en-US" sz="2200" dirty="0"/>
                  <a:t> </a:t>
                </a:r>
                <a:r>
                  <a:rPr lang="en-US" sz="1900" dirty="0"/>
                  <a:t>Points and </a:t>
                </a:r>
                <a:r>
                  <a:rPr lang="en-US" sz="1900" b="1" dirty="0"/>
                  <a:t>regrouping</a:t>
                </a:r>
                <a:r>
                  <a:rPr lang="en-US" sz="1900" dirty="0"/>
                  <a:t> the resulted groups </a:t>
                </a:r>
                <a:r>
                  <a:rPr lang="en-US" sz="1900" b="1" dirty="0"/>
                  <a:t>again</a:t>
                </a:r>
                <a:r>
                  <a:rPr lang="en-US" sz="1900" dirty="0"/>
                  <a:t> and </a:t>
                </a:r>
                <a:r>
                  <a:rPr lang="en-US" sz="1900" b="1" dirty="0"/>
                  <a:t>again</a:t>
                </a:r>
                <a:r>
                  <a:rPr lang="en-US" sz="1900" dirty="0"/>
                  <a:t>.</a:t>
                </a:r>
              </a:p>
              <a:p>
                <a:pPr lvl="1"/>
                <a:endParaRPr lang="en-US" sz="1900" dirty="0"/>
              </a:p>
              <a:p>
                <a:pPr marL="228600" indent="-228600">
                  <a:buAutoNum type="arabicPeriod"/>
                </a:pPr>
                <a:r>
                  <a:rPr lang="en-US" sz="2000" b="1" noProof="0" dirty="0"/>
                  <a:t>First</a:t>
                </a:r>
                <a:r>
                  <a:rPr lang="en-US" sz="2000" noProof="0" dirty="0"/>
                  <a:t>, Points from</a:t>
                </a:r>
                <a:r>
                  <a:rPr lang="de-DE" sz="2000" dirty="0"/>
                  <a:t> </a:t>
                </a:r>
                <a:r>
                  <a:rPr lang="en-US" sz="2000" noProof="0" dirty="0"/>
                  <a:t>a Dataset, from </a:t>
                </a:r>
                <a:r>
                  <a:rPr lang="en-US" sz="2000" b="1" noProof="0" dirty="0"/>
                  <a:t>one</a:t>
                </a:r>
                <a:r>
                  <a:rPr lang="en-US" sz="2000" noProof="0" dirty="0"/>
                  <a:t> dimension, are chosen.</a:t>
                </a:r>
              </a:p>
              <a:p>
                <a:pPr marL="228600" indent="-228600">
                  <a:buAutoNum type="arabicPeriod"/>
                </a:pPr>
                <a:r>
                  <a:rPr lang="en-US" sz="2000" b="1" noProof="0" dirty="0"/>
                  <a:t>Then,</a:t>
                </a:r>
                <a:r>
                  <a:rPr lang="en-US" sz="2000" noProof="0" dirty="0"/>
                  <a:t> </a:t>
                </a:r>
                <a:r>
                  <a:rPr lang="en-US" sz="2000" b="1" noProof="0" dirty="0"/>
                  <a:t>1dim. Clusters,</a:t>
                </a:r>
                <a:r>
                  <a:rPr lang="en-US" sz="2000" b="0" noProof="0" dirty="0"/>
                  <a:t> consisting of t</a:t>
                </a:r>
                <a:r>
                  <a:rPr lang="en-US" sz="2000" noProof="0" dirty="0"/>
                  <a:t>his points are identified.</a:t>
                </a:r>
                <a:endParaRPr lang="en-US" sz="1800" noProof="0" dirty="0"/>
              </a:p>
              <a:p>
                <a:pPr lvl="1"/>
                <a:r>
                  <a:rPr lang="en-US" sz="1800" dirty="0"/>
                  <a:t>Each cluster contains at least a defined </a:t>
                </a:r>
                <a:r>
                  <a:rPr lang="en-US" sz="1800" b="1" dirty="0"/>
                  <a:t>minimal amount of Points</a:t>
                </a:r>
                <a:r>
                  <a:rPr lang="en-US" sz="1800" b="0" dirty="0"/>
                  <a:t>,</a:t>
                </a:r>
                <a:r>
                  <a:rPr lang="en-US" sz="1800" b="0" baseline="0" dirty="0"/>
                  <a:t> called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600" i="1" noProof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sz="1600" b="0" i="1" noProof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𝑖𝑛𝑃𝑜𝑖𝑛𝑡𝑠</m:t>
                    </m:r>
                  </m:oMath>
                </a14:m>
                <a:r>
                  <a:rPr lang="en-US" sz="1600" b="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sz="1600" b="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b="0" i="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within</a:t>
                </a:r>
                <a:r>
                  <a:rPr lang="en-US" sz="1600" b="0" i="1" baseline="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i="1" dirty="0">
                    <a:solidFill>
                      <a:srgbClr val="0070C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ϵ </a:t>
                </a:r>
                <a:r>
                  <a:rPr lang="en-US" sz="1600" dirty="0">
                    <a:solidFill>
                      <a:srgbClr val="0070C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&gt; 0 distance.</a:t>
                </a:r>
              </a:p>
              <a:p>
                <a:pPr lvl="1"/>
                <a:r>
                  <a:rPr lang="en-US" sz="1600" dirty="0">
                    <a:solidFill>
                      <a:srgbClr val="0070C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[3]: All of the found clusters are assigned to the </a:t>
                </a:r>
                <a:r>
                  <a:rPr lang="en-US" sz="1600" b="1" dirty="0">
                    <a:solidFill>
                      <a:srgbClr val="0070C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current</a:t>
                </a:r>
                <a:r>
                  <a:rPr lang="en-US" sz="1600" dirty="0">
                    <a:solidFill>
                      <a:srgbClr val="0070C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dimension.</a:t>
                </a:r>
              </a:p>
              <a:p>
                <a:pPr lvl="1"/>
                <a:r>
                  <a:rPr lang="en-US" sz="1600" dirty="0">
                    <a:solidFill>
                      <a:srgbClr val="0070C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[4]: This </a:t>
                </a:r>
                <a:r>
                  <a:rPr lang="en-US" sz="1600" b="1" dirty="0">
                    <a:solidFill>
                      <a:srgbClr val="0070C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procedure</a:t>
                </a:r>
                <a:r>
                  <a:rPr lang="en-US" sz="1600" dirty="0">
                    <a:solidFill>
                      <a:srgbClr val="0070C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is repeated for </a:t>
                </a:r>
                <a:r>
                  <a:rPr lang="en-US" sz="1600" b="1" dirty="0">
                    <a:solidFill>
                      <a:srgbClr val="0070C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every</a:t>
                </a:r>
                <a:r>
                  <a:rPr lang="en-US" sz="1600" dirty="0">
                    <a:solidFill>
                      <a:srgbClr val="0070C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dimension of the dataset.</a:t>
                </a:r>
              </a:p>
              <a:p>
                <a:pPr marL="457200" lvl="1" indent="0">
                  <a:buNone/>
                </a:pPr>
                <a:endParaRPr lang="de-DE" sz="2000" dirty="0"/>
              </a:p>
              <a:p>
                <a:pPr marL="228600" indent="-228600">
                  <a:buAutoNum type="arabicPeriod"/>
                </a:pPr>
                <a:r>
                  <a:rPr lang="en-US" sz="2000" noProof="0" dirty="0"/>
                  <a:t>Every cluster is </a:t>
                </a:r>
                <a:r>
                  <a:rPr lang="en-US" sz="2000" b="0" noProof="0" dirty="0"/>
                  <a:t>so processed</a:t>
                </a:r>
                <a:r>
                  <a:rPr lang="en-US" sz="2000" b="1" noProof="0" dirty="0"/>
                  <a:t> </a:t>
                </a:r>
                <a:r>
                  <a:rPr lang="en-US" sz="2000" noProof="0" dirty="0"/>
                  <a:t>that all </a:t>
                </a:r>
                <a:r>
                  <a:rPr lang="en-US" sz="2000" b="1" noProof="0" dirty="0"/>
                  <a:t>subsets </a:t>
                </a:r>
                <a:r>
                  <a:rPr lang="en-US" sz="2000" noProof="0" dirty="0"/>
                  <a:t>of </a:t>
                </a:r>
                <a:r>
                  <a:rPr lang="en-US" sz="2000" noProof="0" dirty="0" err="1"/>
                  <a:t>minPoints</a:t>
                </a:r>
                <a:r>
                  <a:rPr lang="en-US" sz="2000" noProof="0" dirty="0"/>
                  <a:t>-size are determined: We call them DU.</a:t>
                </a:r>
              </a:p>
              <a:p>
                <a:pPr marL="228600" indent="-228600">
                  <a:buAutoNum type="arabicPeriod"/>
                </a:pPr>
                <a:r>
                  <a:rPr lang="en-US" sz="2000" dirty="0"/>
                  <a:t>A </a:t>
                </a:r>
                <a:r>
                  <a:rPr lang="en-US" sz="2000" b="1" dirty="0"/>
                  <a:t>Check</a:t>
                </a:r>
                <a:r>
                  <a:rPr lang="en-US" sz="2000" dirty="0"/>
                  <a:t> is performed to examine if there are </a:t>
                </a:r>
                <a:r>
                  <a:rPr lang="en-US" sz="2000" b="1" dirty="0"/>
                  <a:t>same</a:t>
                </a:r>
                <a:r>
                  <a:rPr lang="en-US" sz="2000" dirty="0"/>
                  <a:t> DU in </a:t>
                </a:r>
                <a:r>
                  <a:rPr lang="en-US" sz="2000" b="1" dirty="0"/>
                  <a:t>different</a:t>
                </a:r>
                <a:r>
                  <a:rPr lang="en-US" sz="2000" dirty="0"/>
                  <a:t> dimensions.</a:t>
                </a:r>
              </a:p>
              <a:p>
                <a:pPr marL="685800" lvl="1" indent="-228600">
                  <a:buAutoNum type="arabicPeriod"/>
                </a:pPr>
                <a:r>
                  <a:rPr lang="en-US" sz="2000" dirty="0"/>
                  <a:t>Found occurrences are stored in a table as records with DUs and associated dimensions.</a:t>
                </a:r>
              </a:p>
              <a:p>
                <a:pPr marL="228600" indent="-228600">
                  <a:buAutoNum type="arabicPeriod"/>
                </a:pPr>
                <a:r>
                  <a:rPr lang="en-US" sz="2000" dirty="0"/>
                  <a:t>Then a </a:t>
                </a:r>
                <a:r>
                  <a:rPr lang="en-US" sz="2000" b="1" dirty="0"/>
                  <a:t>transformation</a:t>
                </a:r>
                <a:r>
                  <a:rPr lang="en-US" sz="2000" dirty="0"/>
                  <a:t> of DUs and Subspaces is performed. Points from multiple DUs are </a:t>
                </a:r>
                <a:r>
                  <a:rPr lang="en-US" sz="2000" b="1" dirty="0"/>
                  <a:t>resolved </a:t>
                </a:r>
                <a:r>
                  <a:rPr lang="en-US" sz="2000" dirty="0"/>
                  <a:t>to Clusters of each Subspace</a:t>
                </a:r>
                <a:r>
                  <a:rPr lang="en-US" sz="2000" b="0" dirty="0"/>
                  <a:t>.</a:t>
                </a:r>
              </a:p>
              <a:p>
                <a:pPr marL="228600" indent="-228600">
                  <a:buAutoNum type="arabicPeriod"/>
                </a:pPr>
                <a:r>
                  <a:rPr lang="en-US" sz="2000" dirty="0"/>
                  <a:t>Ultimately, the final clustering is performed with a </a:t>
                </a:r>
                <a:r>
                  <a:rPr lang="en-US" sz="2000" b="1" dirty="0"/>
                  <a:t>common </a:t>
                </a:r>
                <a:r>
                  <a:rPr lang="en-US" sz="2000" dirty="0"/>
                  <a:t>clustering algorithm on </a:t>
                </a:r>
                <a:r>
                  <a:rPr lang="en-US" sz="2000" b="1" dirty="0"/>
                  <a:t>each</a:t>
                </a:r>
                <a:r>
                  <a:rPr lang="en-US" sz="2000" dirty="0"/>
                  <a:t> Point-collection of the Subspace-records.</a:t>
                </a:r>
                <a:endParaRPr lang="en-US" sz="1900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AutoNum type="arabicPeriod"/>
                </a:pPr>
                <a:r>
                  <a:rPr lang="de-DE" dirty="0"/>
                  <a:t>Performance </a:t>
                </a:r>
                <a:r>
                  <a:rPr lang="de-DE" dirty="0" err="1"/>
                  <a:t>points</a:t>
                </a:r>
                <a:r>
                  <a:rPr lang="de-DE" dirty="0"/>
                  <a:t>:</a:t>
                </a:r>
              </a:p>
              <a:p>
                <a:pPr marL="685800" lvl="1" indent="-228600">
                  <a:buAutoNum type="arabicPeriod"/>
                </a:pPr>
                <a:r>
                  <a:rPr lang="de-DE" dirty="0" err="1"/>
                  <a:t>Only</a:t>
                </a:r>
                <a:r>
                  <a:rPr lang="de-DE" dirty="0"/>
                  <a:t> 1 CS at a time / </a:t>
                </a:r>
                <a:r>
                  <a:rPr lang="de-DE" dirty="0" err="1"/>
                  <a:t>no</a:t>
                </a:r>
                <a:r>
                  <a:rPr lang="de-DE" dirty="0"/>
                  <a:t> </a:t>
                </a:r>
                <a:r>
                  <a:rPr lang="de-DE" dirty="0" err="1"/>
                  <a:t>excessive</a:t>
                </a:r>
                <a:r>
                  <a:rPr lang="de-DE" dirty="0"/>
                  <a:t> DB </a:t>
                </a:r>
                <a:r>
                  <a:rPr lang="de-DE" dirty="0" err="1"/>
                  <a:t>scans</a:t>
                </a:r>
                <a:endParaRPr lang="de-DE" dirty="0"/>
              </a:p>
              <a:p>
                <a:pPr marL="685800" lvl="1" indent="-228600">
                  <a:buAutoNum type="arabicPeriod"/>
                </a:pPr>
                <a:r>
                  <a:rPr lang="de-DE" dirty="0" err="1"/>
                  <a:t>Remember</a:t>
                </a:r>
                <a:r>
                  <a:rPr lang="de-DE" dirty="0"/>
                  <a:t> last </a:t>
                </a:r>
                <a:r>
                  <a:rPr lang="de-DE" dirty="0" err="1"/>
                  <a:t>element</a:t>
                </a:r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index</a:t>
                </a:r>
                <a:r>
                  <a:rPr lang="de-DE" dirty="0"/>
                  <a:t> </a:t>
                </a:r>
                <a:r>
                  <a:rPr lang="de-DE" dirty="0" err="1"/>
                  <a:t>from</a:t>
                </a:r>
                <a:r>
                  <a:rPr lang="de-DE" dirty="0"/>
                  <a:t> </a:t>
                </a:r>
                <a:r>
                  <a:rPr lang="de-DE" dirty="0" err="1"/>
                  <a:t>previous</a:t>
                </a:r>
                <a:r>
                  <a:rPr lang="de-DE" dirty="0"/>
                  <a:t> CS: CS_1! =&gt; CS_2 </a:t>
                </a:r>
                <a:r>
                  <a:rPr lang="de-DE" dirty="0" err="1"/>
                  <a:t>is</a:t>
                </a:r>
                <a:r>
                  <a:rPr lang="de-DE" dirty="0"/>
                  <a:t> redundant</a:t>
                </a:r>
              </a:p>
              <a:p>
                <a:pPr marL="685800" lvl="1" indent="-228600">
                  <a:buAutoNum type="arabicPeriod"/>
                </a:pPr>
                <a:r>
                  <a:rPr lang="de-DE" dirty="0"/>
                  <a:t>Use last </a:t>
                </a:r>
                <a:r>
                  <a:rPr lang="de-DE" dirty="0" err="1"/>
                  <a:t>element</a:t>
                </a:r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pivot</a:t>
                </a:r>
                <a:endParaRPr lang="de-DE" dirty="0"/>
              </a:p>
              <a:p>
                <a:pPr marL="685800" lvl="1" indent="-228600">
                  <a:buAutoNum type="arabicPeriod"/>
                </a:pPr>
                <a:r>
                  <a:rPr lang="de-DE" dirty="0"/>
                  <a:t>Skip all 4-element </a:t>
                </a:r>
                <a:r>
                  <a:rPr lang="de-DE" dirty="0" err="1"/>
                  <a:t>sized</a:t>
                </a:r>
                <a:r>
                  <a:rPr lang="de-DE" dirty="0"/>
                  <a:t> DUs in CS_31 -&gt; </a:t>
                </a:r>
                <a:r>
                  <a:rPr lang="de-DE" dirty="0" err="1"/>
                  <a:t>were</a:t>
                </a:r>
                <a:r>
                  <a:rPr lang="de-DE" dirty="0"/>
                  <a:t> </a:t>
                </a:r>
                <a:r>
                  <a:rPr lang="de-DE" dirty="0" err="1"/>
                  <a:t>calc</a:t>
                </a:r>
                <a:r>
                  <a:rPr lang="de-DE" dirty="0"/>
                  <a:t> in CS1</a:t>
                </a:r>
              </a:p>
              <a:p>
                <a:r>
                  <a:rPr lang="de-DE" dirty="0"/>
                  <a:t>	Use </a:t>
                </a:r>
                <a:r>
                  <a:rPr lang="de-DE" dirty="0" err="1"/>
                  <a:t>only</a:t>
                </a:r>
                <a:r>
                  <a:rPr lang="de-DE" dirty="0"/>
                  <a:t> k </a:t>
                </a:r>
                <a:r>
                  <a:rPr lang="de-DE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:r>
                  <a:rPr lang="de-DE" dirty="0"/>
                  <a:t> tau (3) </a:t>
                </a:r>
                <a:r>
                  <a:rPr lang="de-DE" dirty="0" err="1"/>
                  <a:t>points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CS_31</a:t>
                </a:r>
              </a:p>
              <a:p>
                <a:r>
                  <a:rPr lang="de-DE" dirty="0"/>
                  <a:t>	Use </a:t>
                </a:r>
                <a:r>
                  <a:rPr lang="de-DE" dirty="0" err="1"/>
                  <a:t>max</a:t>
                </a:r>
                <a:r>
                  <a:rPr lang="de-DE" dirty="0"/>
                  <a:t>(tau, </a:t>
                </a:r>
                <a:r>
                  <a:rPr lang="de-DE" dirty="0" err="1"/>
                  <a:t>len</a:t>
                </a:r>
                <a:r>
                  <a:rPr lang="de-DE" dirty="0"/>
                  <a:t>(CS_32)) </a:t>
                </a:r>
                <a:r>
                  <a:rPr lang="de-DE" dirty="0" err="1"/>
                  <a:t>for</a:t>
                </a:r>
                <a:r>
                  <a:rPr lang="de-DE" dirty="0"/>
                  <a:t> k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4EA22-4C6A-49F1-A837-3FA8B11D611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042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While the first and the second step of the SUBSCALE algorithm is of a more </a:t>
            </a:r>
            <a:r>
              <a:rPr lang="en-US" b="1" noProof="0" dirty="0"/>
              <a:t>trivial</a:t>
            </a:r>
            <a:r>
              <a:rPr lang="en-US" noProof="0" dirty="0"/>
              <a:t> nature, steps 3 to 5 have to be </a:t>
            </a:r>
            <a:r>
              <a:rPr lang="en-US" b="1" noProof="0" dirty="0"/>
              <a:t>particularly</a:t>
            </a:r>
            <a:r>
              <a:rPr lang="en-US" noProof="0" dirty="0"/>
              <a:t> emphasized.</a:t>
            </a:r>
          </a:p>
          <a:p>
            <a:r>
              <a:rPr lang="en-US" noProof="0" dirty="0"/>
              <a:t>[1]: Clusters of adjacent-Points have to be combined to </a:t>
            </a:r>
            <a:r>
              <a:rPr lang="en-US" b="1" noProof="0" dirty="0" err="1"/>
              <a:t>minPoints</a:t>
            </a:r>
            <a:r>
              <a:rPr lang="en-US" b="1" noProof="0" dirty="0"/>
              <a:t> – sized</a:t>
            </a:r>
            <a:r>
              <a:rPr lang="en-US" noProof="0" dirty="0"/>
              <a:t> subsets. These subsets are called DUs.</a:t>
            </a:r>
          </a:p>
          <a:p>
            <a:r>
              <a:rPr lang="en-US" noProof="0" dirty="0"/>
              <a:t>[2]: The number of DUs can be calculated with the </a:t>
            </a:r>
            <a:r>
              <a:rPr lang="en-US" b="1" noProof="0" dirty="0"/>
              <a:t>Binomial Coefficient</a:t>
            </a:r>
            <a:r>
              <a:rPr lang="en-US" noProof="0" dirty="0"/>
              <a:t>.</a:t>
            </a:r>
          </a:p>
          <a:p>
            <a:r>
              <a:rPr lang="en-US" noProof="0" dirty="0"/>
              <a:t>For example, we calculate 20 subsets from a 6-element sized cluster, where each subset has the size of 3 elements.</a:t>
            </a:r>
          </a:p>
          <a:p>
            <a:r>
              <a:rPr lang="en-US" noProof="0" dirty="0"/>
              <a:t>[3]: By utilizing the </a:t>
            </a:r>
            <a:r>
              <a:rPr lang="en-US" b="1" noProof="0" dirty="0"/>
              <a:t>Co-Lexicographic</a:t>
            </a:r>
            <a:r>
              <a:rPr lang="en-US" noProof="0" dirty="0"/>
              <a:t> </a:t>
            </a:r>
            <a:r>
              <a:rPr lang="en-US" b="1" noProof="0" dirty="0"/>
              <a:t>order</a:t>
            </a:r>
            <a:r>
              <a:rPr lang="en-US" noProof="0" dirty="0"/>
              <a:t> each </a:t>
            </a:r>
            <a:r>
              <a:rPr lang="en-US" b="1" noProof="0" dirty="0"/>
              <a:t>DU</a:t>
            </a:r>
            <a:r>
              <a:rPr lang="en-US" noProof="0" dirty="0"/>
              <a:t> can be calculated </a:t>
            </a:r>
            <a:r>
              <a:rPr lang="en-US" b="1" noProof="0" dirty="0"/>
              <a:t>sequentially</a:t>
            </a:r>
            <a:r>
              <a:rPr lang="en-US" noProof="0" dirty="0"/>
              <a:t> based on its predecessor.</a:t>
            </a:r>
          </a:p>
          <a:p>
            <a:r>
              <a:rPr lang="en-US" noProof="0" dirty="0"/>
              <a:t>The </a:t>
            </a:r>
            <a:r>
              <a:rPr lang="en-US" b="1" noProof="0" dirty="0"/>
              <a:t>highlighted</a:t>
            </a:r>
            <a:r>
              <a:rPr lang="en-US" noProof="0" dirty="0"/>
              <a:t> positions mark the changes in each step.</a:t>
            </a:r>
          </a:p>
          <a:p>
            <a:r>
              <a:rPr lang="en-US" noProof="0" dirty="0"/>
              <a:t>The numbers in the curly braces </a:t>
            </a:r>
            <a:r>
              <a:rPr lang="en-US" b="1" noProof="0" dirty="0"/>
              <a:t>are</a:t>
            </a:r>
            <a:r>
              <a:rPr lang="en-US" noProof="0" dirty="0"/>
              <a:t> the selected points.</a:t>
            </a:r>
          </a:p>
          <a:p>
            <a:r>
              <a:rPr lang="en-US" noProof="0" dirty="0"/>
              <a:t>With such a specification, the </a:t>
            </a:r>
            <a:r>
              <a:rPr lang="en-US" b="1" noProof="0" dirty="0"/>
              <a:t>calculation</a:t>
            </a:r>
            <a:r>
              <a:rPr lang="en-US" noProof="0" dirty="0"/>
              <a:t> of the next element is processed super quick, namely in constant runtime!</a:t>
            </a:r>
          </a:p>
          <a:p>
            <a:r>
              <a:rPr lang="en-US" noProof="0" dirty="0"/>
              <a:t>[4]: Since </a:t>
            </a:r>
            <a:r>
              <a:rPr lang="en-US" b="1" noProof="0" dirty="0"/>
              <a:t>this</a:t>
            </a:r>
            <a:r>
              <a:rPr lang="en-US" noProof="0" dirty="0"/>
              <a:t> calculation is a </a:t>
            </a:r>
            <a:r>
              <a:rPr lang="en-US" b="1" noProof="0" dirty="0"/>
              <a:t>good</a:t>
            </a:r>
            <a:r>
              <a:rPr lang="en-US" noProof="0" dirty="0"/>
              <a:t> expandable bottleneck of this algorithm, there is also the option to compute a </a:t>
            </a:r>
            <a:r>
              <a:rPr lang="en-US" b="1" noProof="0" dirty="0"/>
              <a:t>particular</a:t>
            </a:r>
            <a:r>
              <a:rPr lang="en-US" noProof="0" dirty="0"/>
              <a:t> DU </a:t>
            </a:r>
            <a:r>
              <a:rPr lang="en-US" b="1" noProof="0" dirty="0"/>
              <a:t>out of order</a:t>
            </a:r>
            <a:r>
              <a:rPr lang="en-US" noProof="0" dirty="0"/>
              <a:t>, </a:t>
            </a:r>
            <a:r>
              <a:rPr lang="en-US" b="1" noProof="0" dirty="0"/>
              <a:t>without </a:t>
            </a:r>
            <a:r>
              <a:rPr lang="en-US" noProof="0" dirty="0"/>
              <a:t>knowledge of the predecessor.</a:t>
            </a:r>
          </a:p>
          <a:p>
            <a:r>
              <a:rPr lang="en-US" noProof="0" dirty="0"/>
              <a:t>And </a:t>
            </a:r>
            <a:r>
              <a:rPr lang="en-US" b="1" noProof="0" dirty="0"/>
              <a:t>independent</a:t>
            </a:r>
            <a:r>
              <a:rPr lang="en-US" noProof="0" dirty="0"/>
              <a:t> computation is beneficial for </a:t>
            </a:r>
            <a:r>
              <a:rPr lang="en-US" b="1" noProof="0" dirty="0"/>
              <a:t>parallel</a:t>
            </a:r>
            <a:r>
              <a:rPr lang="en-US" noProof="0" dirty="0"/>
              <a:t> computation.</a:t>
            </a:r>
          </a:p>
          <a:p>
            <a:r>
              <a:rPr lang="en-US" noProof="0" dirty="0"/>
              <a:t>For parallel computation it is possible to utilize the fact that </a:t>
            </a:r>
            <a:r>
              <a:rPr lang="en-US" b="1" noProof="0" dirty="0"/>
              <a:t>Any</a:t>
            </a:r>
            <a:r>
              <a:rPr lang="en-US" noProof="0" dirty="0"/>
              <a:t> nat. Num. can be represented as a </a:t>
            </a:r>
            <a:r>
              <a:rPr lang="en-US" b="1" noProof="0" dirty="0"/>
              <a:t>unique sum </a:t>
            </a:r>
            <a:r>
              <a:rPr lang="en-US" noProof="0" dirty="0"/>
              <a:t>of </a:t>
            </a:r>
            <a:r>
              <a:rPr lang="en-US" b="1" noProof="0" dirty="0"/>
              <a:t>k</a:t>
            </a:r>
            <a:r>
              <a:rPr lang="en-US" noProof="0" dirty="0"/>
              <a:t>-decreasing binomial coefficients.</a:t>
            </a:r>
          </a:p>
          <a:p>
            <a:r>
              <a:rPr lang="en-US" noProof="0" dirty="0"/>
              <a:t>The c’s in the </a:t>
            </a:r>
            <a:r>
              <a:rPr lang="en-US" b="1" noProof="0" dirty="0"/>
              <a:t>upper</a:t>
            </a:r>
            <a:r>
              <a:rPr lang="en-US" noProof="0" dirty="0"/>
              <a:t> area of the binomial coefficient, are the wanted </a:t>
            </a:r>
            <a:r>
              <a:rPr lang="en-US" b="1" noProof="0" dirty="0"/>
              <a:t>positions</a:t>
            </a:r>
            <a:r>
              <a:rPr lang="en-US" noProof="0" dirty="0"/>
              <a:t> of the points in the DU.</a:t>
            </a:r>
          </a:p>
          <a:p>
            <a:endParaRPr lang="en-US" noProof="0" dirty="0"/>
          </a:p>
          <a:p>
            <a:r>
              <a:rPr lang="en-US" noProof="0" dirty="0"/>
              <a:t>For example, the 18. subset would contain the numbers {2, 4, 5}</a:t>
            </a:r>
          </a:p>
          <a:p>
            <a:r>
              <a:rPr lang="en-US" noProof="0" dirty="0"/>
              <a:t>We see that the </a:t>
            </a:r>
            <a:r>
              <a:rPr lang="en-US" b="1" noProof="0" dirty="0"/>
              <a:t>sum</a:t>
            </a:r>
            <a:r>
              <a:rPr lang="en-US" noProof="0" dirty="0"/>
              <a:t> of the combinations </a:t>
            </a:r>
            <a:r>
              <a:rPr lang="en-US" b="1" noProof="0" dirty="0"/>
              <a:t>is</a:t>
            </a:r>
            <a:r>
              <a:rPr lang="en-US" noProof="0" dirty="0"/>
              <a:t> </a:t>
            </a:r>
            <a:r>
              <a:rPr lang="en-US" b="1" noProof="0" dirty="0"/>
              <a:t>indeed</a:t>
            </a:r>
            <a:r>
              <a:rPr lang="en-US" noProof="0" dirty="0"/>
              <a:t> 18.</a:t>
            </a:r>
          </a:p>
          <a:p>
            <a:endParaRPr lang="en-US" noProof="0" dirty="0"/>
          </a:p>
          <a:p>
            <a:r>
              <a:rPr lang="en-US" noProof="0" dirty="0"/>
              <a:t>Since the binomial coefficient consists of the factorial, the runtime of such a calculation with a </a:t>
            </a:r>
            <a:r>
              <a:rPr lang="en-US" b="1" noProof="0" dirty="0"/>
              <a:t>naïve</a:t>
            </a:r>
            <a:r>
              <a:rPr lang="en-US" noProof="0" dirty="0"/>
              <a:t> </a:t>
            </a:r>
            <a:r>
              <a:rPr lang="en-US" b="1" noProof="0" dirty="0"/>
              <a:t>approach</a:t>
            </a:r>
            <a:r>
              <a:rPr lang="en-US" noProof="0" dirty="0"/>
              <a:t> would be pretty </a:t>
            </a:r>
            <a:r>
              <a:rPr lang="en-US" b="1" noProof="0" dirty="0"/>
              <a:t>high.</a:t>
            </a:r>
            <a:r>
              <a:rPr lang="en-US" noProof="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But, with </a:t>
            </a:r>
            <a:r>
              <a:rPr lang="en-US" b="1" noProof="0" dirty="0"/>
              <a:t>a lookup-table </a:t>
            </a:r>
            <a:r>
              <a:rPr lang="en-US" noProof="0" dirty="0"/>
              <a:t>the runtime can be dramatically reduced. This approach can be combined with the sequential calculation.</a:t>
            </a:r>
          </a:p>
          <a:p>
            <a:endParaRPr lang="en-US" noProof="0" dirty="0"/>
          </a:p>
          <a:p>
            <a:r>
              <a:rPr lang="en-US" noProof="0" dirty="0"/>
              <a:t>[5]: </a:t>
            </a:r>
            <a:r>
              <a:rPr lang="en-US" b="1" noProof="0" dirty="0"/>
              <a:t>Incidentally</a:t>
            </a:r>
            <a:r>
              <a:rPr lang="en-US" noProof="0" dirty="0"/>
              <a:t>, the lookup table can be quickly computed as the so-called </a:t>
            </a:r>
            <a:r>
              <a:rPr lang="en-US" b="1" noProof="0" dirty="0"/>
              <a:t>Pascal triangle</a:t>
            </a:r>
            <a:r>
              <a:rPr lang="en-US" noProof="0" dirty="0"/>
              <a:t>.</a:t>
            </a:r>
          </a:p>
          <a:p>
            <a:r>
              <a:rPr lang="en-US" noProof="0" dirty="0"/>
              <a:t>The computation is based on successive addition of predecessor values; </a:t>
            </a:r>
            <a:r>
              <a:rPr lang="en-US" b="1" noProof="0" dirty="0"/>
              <a:t>thus,</a:t>
            </a:r>
            <a:r>
              <a:rPr lang="en-US" noProof="0" dirty="0"/>
              <a:t> it is </a:t>
            </a:r>
            <a:r>
              <a:rPr lang="en-US" b="1" noProof="0" dirty="0"/>
              <a:t>super</a:t>
            </a:r>
            <a:r>
              <a:rPr lang="en-US" noProof="0" dirty="0"/>
              <a:t> quick!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4EA22-4C6A-49F1-A837-3FA8B11D611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923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DBF8C-BAC1-4A5F-9243-2F5DEC1B6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FCD7BD-9666-4A4A-92B4-221A8228C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BB7137-CBC1-497E-A9C0-E733644C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D30E-8BF7-40E8-9291-78FD36DEBB02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C50498-6CF0-47F7-9327-FF115DC1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AA8BB5-1015-4452-AE72-F405D87D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AC53-8152-41CC-A545-BF2F144321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614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2BEC3C-078E-4B7E-BE9F-8081F6296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E1BC9C-BBD9-4C07-A1DB-B6F9F4D8C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B8F4ED-0FA1-459D-B000-CE2382C57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D30E-8BF7-40E8-9291-78FD36DEBB02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0559A4-C1F5-4FCD-AF8C-6EE4FF2A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27D8D3-9FCA-418F-9A96-75A458F4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AC53-8152-41CC-A545-BF2F144321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103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5946298-7383-482E-ACE7-344E90CDA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4F5E6C-E92C-4AE6-A2E1-760373381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6A3164-44F7-4BC6-8C23-4DFCB7D8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D30E-8BF7-40E8-9291-78FD36DEBB02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5B8487-EF20-4BA2-9397-C2B74DCA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FFF528-C2B6-4F1B-9392-F6B68D7C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AC53-8152-41CC-A545-BF2F144321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39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0EFB13-866C-43DC-A7B4-E6C493855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D98BD2A-4C29-4BFE-AB28-7F4F0BBB6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DE9D40-8D18-4505-8AB1-F412F04B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29.01.2021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9ED147-018B-433C-ABBD-AF593FB6D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Stanislav Ramin, AI, HS </a:t>
            </a:r>
            <a:r>
              <a:rPr lang="it-IT" dirty="0" err="1"/>
              <a:t>Offenburg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56FA32-0751-4DFA-9355-8C6E595E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AED627-6BD5-4666-8A0A-EC6E5C9E67F9}" type="slidenum">
              <a:rPr lang="de-DE" smtClean="0"/>
              <a:pPr/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426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BD0D98-B01A-42E9-8F55-10A825B8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81D704-9F24-4411-9B8E-40CD23206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48CC5F-067E-4F53-A0CD-590F9547F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29.01.2021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0BEE04-27DC-48C6-BF71-DBF21667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Stanislav Ramin, AI, HS </a:t>
            </a:r>
            <a:r>
              <a:rPr lang="it-IT" dirty="0" err="1"/>
              <a:t>Offenburg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ACF158-0C28-4EED-858E-741A1B72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D627-6BD5-4666-8A0A-EC6E5C9E6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50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3901F-83C2-42FC-976A-7F80E4DB8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247094-9918-4BD9-A1C9-50BFA3420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00EAEC-FA27-4FF7-BF44-98EF7617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29.01.2021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6F31CF-8EDF-451A-A2D9-96F62F25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Stanislav Ramin, AI, HS </a:t>
            </a:r>
            <a:r>
              <a:rPr lang="it-IT" dirty="0" err="1"/>
              <a:t>Offenburg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063A2E-25C6-4E31-83C5-9A0BAFDA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AED627-6BD5-4666-8A0A-EC6E5C9E67F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1912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B1B354-56F0-4A32-887A-28D7CF47C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3E6BA3-57DD-4649-A8A2-4D55C481D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D8C937-E337-4916-9996-29A5500B2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1109C4-D440-47F6-AB0A-D6AB2F54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29.01.2021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3665CB-7A94-40F9-A262-497CF546B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Stanislav Ramin, AI, HS </a:t>
            </a:r>
            <a:r>
              <a:rPr lang="it-IT" dirty="0" err="1"/>
              <a:t>Offenburg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2E4293-E135-4BEA-ABD0-F12B20DE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AED627-6BD5-4666-8A0A-EC6E5C9E67F9}" type="slidenum">
              <a:rPr lang="de-DE" smtClean="0"/>
              <a:pPr/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846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02BAC-1227-4208-84A5-B839151FF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121C7D-CE6E-40A4-A695-34A73BBFE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53F4C99-D4DA-41A4-98D4-C798F563E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26FF3C2-BB58-48D7-BBA9-347447BDA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2671EAC-B88B-453F-A45E-8D71F9A718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F2782E9-8D90-49E6-B041-2005AA0E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29.01.2021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053C234-A856-4FB9-9239-A014B3E8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Stanislav Ramin, AI, HS Offenburg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7C0B8BC-53BD-40A0-9536-9F793B3E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D627-6BD5-4666-8A0A-EC6E5C9E6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585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32EF7-8782-452A-98E8-33F65499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F8F970-31D5-4D09-B804-78161D63D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29.01.2021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CD052-341E-447D-A5D5-E4ADA2EB3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Stanislav Ramin, AI, HS </a:t>
            </a:r>
            <a:r>
              <a:rPr lang="it-IT" dirty="0" err="1"/>
              <a:t>Offenburg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F54D37-BCC6-46DC-9FC6-B416DEEF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AED627-6BD5-4666-8A0A-EC6E5C9E67F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05231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255097-E4A9-45A6-91AA-524B7D29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29.01.2021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5E1FE38-F9E5-414C-AF6D-D6EEC0E2F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Stanislav Ramin, AI, HS Offenburg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5447D6-DDAA-4AC7-A13F-2240FEF1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D627-6BD5-4666-8A0A-EC6E5C9E6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5979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E7D30A-2337-4179-9738-BAD612DFD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461421-CB95-4707-AC81-317E540A1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7791CB-1D7F-4080-AA44-85433470F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944C5D-F8AD-4C13-A30C-9D953CAE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29.01.2021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99C99B-48D7-4EF2-B8DA-0AB3BB90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Stanislav Ramin, AI, HS Offenburg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1E31A6-E17B-42E5-ADBE-A30F56226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D627-6BD5-4666-8A0A-EC6E5C9E6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89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51D3D-45ED-489F-992F-B326D875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6FC9BA-A954-4C19-BFAE-4D6920E90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B26907-8285-4918-946F-8CAFB345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D30E-8BF7-40E8-9291-78FD36DEBB02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285D12-B78A-4328-B14B-6420C4C2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C4CBC5-92CB-49D9-AD79-689DEE60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AC53-8152-41CC-A545-BF2F144321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1280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DD03A6-E676-48EB-B120-C1E158BF1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BC683A-877D-4D7F-82B6-FDED8397B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42E691-B8A4-4DC0-8759-947337B49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7B6DA7-14A2-4E6D-AB55-9FC842A7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29.01.2021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688DFC-3CB6-498B-97D3-9A2A551B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Stanislav Ramin, AI, HS Offenburg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48AFBD-AF68-4EBA-9184-7CFDA420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D627-6BD5-4666-8A0A-EC6E5C9E6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2549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B42B15-B4F1-4916-8884-51697B4D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7C4CCD-A2C9-46A7-A2C0-CDB746062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8BC851-5EDE-4245-9C6D-473A47AC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29.01.2021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316FC-A7BF-420A-B41A-48F742C57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Stanislav Ramin, AI, HS Offenburg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854081-37A7-42E9-815D-AABB50D07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D627-6BD5-4666-8A0A-EC6E5C9E6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39703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21ACFD4-C3D6-4547-B0A7-53B9A1F22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B753E3-BCEB-45A1-A38E-9423925D8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981034-3E9B-4B3E-9CCA-362CB75D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29.01.2021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EB97C6-D60C-4E4A-A306-887BA6840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Stanislav Ramin, AI, HS Offenburg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DDEB8F-2062-4802-AD75-6B3D6473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D627-6BD5-4666-8A0A-EC6E5C9E6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46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F9D216-5F00-4476-A875-CCEEBC072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09D74F-9820-48A6-BA95-62FE0D009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6A871D-36DA-4D46-A73E-1E6D0B0B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D30E-8BF7-40E8-9291-78FD36DEBB02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29FFEB-30EA-452D-A050-2A6D91EE1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B29F56-FE1D-4ACA-BD12-EE069B21F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AC53-8152-41CC-A545-BF2F144321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03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45802-8304-483C-BFA1-8CB717AA4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635083-E4F3-4B3B-864E-1A8E36165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49E781B-75A0-4643-9D85-7BE5F11EA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4E4020-5CCF-49D8-9598-ADD15586F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D30E-8BF7-40E8-9291-78FD36DEBB02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1F027D-4A9C-4770-BDF7-1E08E57BD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24A96E-932C-4869-A7A0-B01C64D4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AC53-8152-41CC-A545-BF2F144321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87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88E50-1BF3-409B-BE36-57FD3BB7D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0B85A1-9F45-4FFC-9300-E051D02D8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82147E-2D9B-4D6F-8FEF-2A6A17B0E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934CD3F-1AD8-46E7-8D64-BE345C75E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8B5CCC7-E5BC-4070-B859-BA156086E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7B13AD6-BEA3-44EA-BCD0-2B76FB2E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D30E-8BF7-40E8-9291-78FD36DEBB02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16EFAE-18C6-459E-A06B-6EF1E32C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857231A-77E8-4285-9786-2F874FF1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AC53-8152-41CC-A545-BF2F144321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430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D36F8-32A9-4219-AE06-A3065B4DD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F53923-8064-49BF-B50B-C0FE0036E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D30E-8BF7-40E8-9291-78FD36DEBB02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85E313-ABA6-4560-B22F-91D6C2C5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6A4FC1-CED0-4628-B18D-E0B54D11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AC53-8152-41CC-A545-BF2F144321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65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190B877-F31D-410C-A268-A4D4718C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D30E-8BF7-40E8-9291-78FD36DEBB02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519145-721B-42E6-8D79-0D5EE7B77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C0A665-571B-4AB9-9152-04979958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AC53-8152-41CC-A545-BF2F144321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98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D39C7F-070B-4FB0-A7A3-B1C6740E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4B782D-F795-4065-A73A-0976C422B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281B97-06DE-47A0-9F50-3680EF442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EDD3F8-1323-48A7-B738-784A97399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D30E-8BF7-40E8-9291-78FD36DEBB02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526BAA-0A9D-42F2-BC5B-6DB9FD0D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0F0B5D-9B8F-4359-8C18-B75D402D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AC53-8152-41CC-A545-BF2F144321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6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B0868-6F61-40F3-BDDA-1E9E6AC87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CE84708-7A0B-4887-BFC6-47639E647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A4647E-BCE7-4563-86B8-4E9C60ECF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3AC4F7-75CB-490A-9182-3C3574E92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D30E-8BF7-40E8-9291-78FD36DEBB02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C6EE4D-2A62-4FAA-A105-F2F2EDE48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A92472-A800-440A-AED7-0F9987E1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AC53-8152-41CC-A545-BF2F144321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27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2180DD-B718-49B3-B922-E9C6E1EEA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BBDE6C-2286-4A98-BD1F-6B84255C9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8A3ED6-4C6B-4AC6-958C-D7B1E5BF6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ED30E-8BF7-40E8-9291-78FD36DEBB02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D9CEAA-3DD0-4A9A-8235-6D2FA4E49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9B0507-91AC-47DD-A783-6EC8EAECF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C53-8152-41CC-A545-BF2F144321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82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m 6">
            <a:extLst>
              <a:ext uri="{FF2B5EF4-FFF2-40B4-BE49-F238E27FC236}">
                <a16:creationId xmlns:a16="http://schemas.microsoft.com/office/drawing/2014/main" id="{45775EF6-76DF-4828-85D2-DE2F0DD98E99}"/>
              </a:ext>
            </a:extLst>
          </p:cNvPr>
          <p:cNvSpPr/>
          <p:nvPr userDrawn="1"/>
        </p:nvSpPr>
        <p:spPr>
          <a:xfrm>
            <a:off x="4343400" y="6356350"/>
            <a:ext cx="3640015" cy="365125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ilkreis 7">
            <a:extLst>
              <a:ext uri="{FF2B5EF4-FFF2-40B4-BE49-F238E27FC236}">
                <a16:creationId xmlns:a16="http://schemas.microsoft.com/office/drawing/2014/main" id="{9BFD885D-237A-45C6-A0D6-1B4FF6D6B2EA}"/>
              </a:ext>
            </a:extLst>
          </p:cNvPr>
          <p:cNvSpPr/>
          <p:nvPr userDrawn="1"/>
        </p:nvSpPr>
        <p:spPr>
          <a:xfrm rot="1648471">
            <a:off x="11057320" y="6337838"/>
            <a:ext cx="418521" cy="418521"/>
          </a:xfrm>
          <a:prstGeom prst="pie">
            <a:avLst>
              <a:gd name="adj1" fmla="val 0"/>
              <a:gd name="adj2" fmla="val 1806962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Flussdiagramm: Daten 8">
            <a:extLst>
              <a:ext uri="{FF2B5EF4-FFF2-40B4-BE49-F238E27FC236}">
                <a16:creationId xmlns:a16="http://schemas.microsoft.com/office/drawing/2014/main" id="{107E30A0-BA8B-4068-A5EF-BA3172172DBD}"/>
              </a:ext>
            </a:extLst>
          </p:cNvPr>
          <p:cNvSpPr/>
          <p:nvPr userDrawn="1"/>
        </p:nvSpPr>
        <p:spPr>
          <a:xfrm>
            <a:off x="249115" y="6380894"/>
            <a:ext cx="2028092" cy="316035"/>
          </a:xfrm>
          <a:prstGeom prst="flowChartInputOutpu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4F61377-37C7-4E3C-B6BA-A8A003C33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0E9EB5-0D55-4CD0-850A-8A6CD033D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7D606C-1637-407F-9D01-A9E8ED18B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29.01.2021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A15FF9-7EEF-4BFF-AD71-5A1C21577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Stanislav Ramin, AI, HS </a:t>
            </a:r>
            <a:r>
              <a:rPr lang="it-IT" dirty="0" err="1"/>
              <a:t>Offenburg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B90409-B353-4C08-AF8A-E57D624EF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6AED627-6BD5-4666-8A0A-EC6E5C9E67F9}" type="slidenum">
              <a:rPr lang="de-DE" smtClean="0"/>
              <a:pPr/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C7FACEB-DECA-4403-8BF9-8E72B35B55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062" y="428253"/>
            <a:ext cx="2359316" cy="505568"/>
          </a:xfrm>
          <a:prstGeom prst="rect">
            <a:avLst/>
          </a:prstGeom>
          <a:effectLst>
            <a:outerShdw blurRad="50800" dist="50800" dir="15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002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51" Type="http://schemas.openxmlformats.org/officeDocument/2006/relationships/image" Target="../media/image79.png"/><Relationship Id="rId3" Type="http://schemas.openxmlformats.org/officeDocument/2006/relationships/image" Target="../media/image660.png"/><Relationship Id="rId47" Type="http://schemas.openxmlformats.org/officeDocument/2006/relationships/image" Target="../media/image75.png"/><Relationship Id="rId50" Type="http://schemas.openxmlformats.org/officeDocument/2006/relationships/image" Target="../media/image78.png"/><Relationship Id="rId55" Type="http://schemas.openxmlformats.org/officeDocument/2006/relationships/image" Target="../media/image84.png"/><Relationship Id="rId7" Type="http://schemas.openxmlformats.org/officeDocument/2006/relationships/image" Target="../media/image70.png"/><Relationship Id="rId46" Type="http://schemas.openxmlformats.org/officeDocument/2006/relationships/image" Target="../media/image86.png"/><Relationship Id="rId2" Type="http://schemas.openxmlformats.org/officeDocument/2006/relationships/notesSlide" Target="../notesSlides/notesSlide10.xml"/><Relationship Id="rId54" Type="http://schemas.openxmlformats.org/officeDocument/2006/relationships/image" Target="../media/image8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9.png"/><Relationship Id="rId45" Type="http://schemas.openxmlformats.org/officeDocument/2006/relationships/image" Target="../media/image85.png"/><Relationship Id="rId53" Type="http://schemas.openxmlformats.org/officeDocument/2006/relationships/image" Target="../media/image81.png"/><Relationship Id="rId58" Type="http://schemas.openxmlformats.org/officeDocument/2006/relationships/image" Target="../media/image88.png"/><Relationship Id="rId5" Type="http://schemas.openxmlformats.org/officeDocument/2006/relationships/image" Target="../media/image68.png"/><Relationship Id="rId49" Type="http://schemas.openxmlformats.org/officeDocument/2006/relationships/image" Target="../media/image77.png"/><Relationship Id="rId57" Type="http://schemas.openxmlformats.org/officeDocument/2006/relationships/image" Target="../media/image95.png"/><Relationship Id="rId10" Type="http://schemas.openxmlformats.org/officeDocument/2006/relationships/image" Target="../media/image71.png"/><Relationship Id="rId44" Type="http://schemas.openxmlformats.org/officeDocument/2006/relationships/image" Target="../media/image82.png"/><Relationship Id="rId52" Type="http://schemas.openxmlformats.org/officeDocument/2006/relationships/image" Target="../media/image80.png"/><Relationship Id="rId4" Type="http://schemas.openxmlformats.org/officeDocument/2006/relationships/image" Target="../media/image67.png"/><Relationship Id="rId9" Type="http://schemas.openxmlformats.org/officeDocument/2006/relationships/image" Target="../media/image73.png"/><Relationship Id="rId48" Type="http://schemas.openxmlformats.org/officeDocument/2006/relationships/image" Target="../media/image76.png"/><Relationship Id="rId56" Type="http://schemas.openxmlformats.org/officeDocument/2006/relationships/image" Target="../media/image8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4.png"/><Relationship Id="rId18" Type="http://schemas.openxmlformats.org/officeDocument/2006/relationships/image" Target="../media/image109.png"/><Relationship Id="rId3" Type="http://schemas.openxmlformats.org/officeDocument/2006/relationships/image" Target="../media/image810.png"/><Relationship Id="rId21" Type="http://schemas.openxmlformats.org/officeDocument/2006/relationships/image" Target="../media/image113.png"/><Relationship Id="rId7" Type="http://schemas.openxmlformats.org/officeDocument/2006/relationships/image" Target="../media/image97.png"/><Relationship Id="rId12" Type="http://schemas.openxmlformats.org/officeDocument/2006/relationships/image" Target="../media/image103.png"/><Relationship Id="rId17" Type="http://schemas.openxmlformats.org/officeDocument/2006/relationships/image" Target="../media/image108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07.png"/><Relationship Id="rId20" Type="http://schemas.openxmlformats.org/officeDocument/2006/relationships/image" Target="../media/image11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6.png"/><Relationship Id="rId11" Type="http://schemas.openxmlformats.org/officeDocument/2006/relationships/image" Target="../media/image102.png"/><Relationship Id="rId5" Type="http://schemas.openxmlformats.org/officeDocument/2006/relationships/image" Target="../media/image881.png"/><Relationship Id="rId15" Type="http://schemas.openxmlformats.org/officeDocument/2006/relationships/image" Target="../media/image106.png"/><Relationship Id="rId23" Type="http://schemas.openxmlformats.org/officeDocument/2006/relationships/image" Target="../media/image89.png"/><Relationship Id="rId10" Type="http://schemas.openxmlformats.org/officeDocument/2006/relationships/image" Target="../media/image101.png"/><Relationship Id="rId19" Type="http://schemas.openxmlformats.org/officeDocument/2006/relationships/image" Target="../media/image111.png"/><Relationship Id="rId4" Type="http://schemas.openxmlformats.org/officeDocument/2006/relationships/image" Target="../media/image871.png"/><Relationship Id="rId9" Type="http://schemas.openxmlformats.org/officeDocument/2006/relationships/image" Target="../media/image99.png"/><Relationship Id="rId14" Type="http://schemas.openxmlformats.org/officeDocument/2006/relationships/image" Target="../media/image105.png"/><Relationship Id="rId22" Type="http://schemas.openxmlformats.org/officeDocument/2006/relationships/image" Target="../media/image114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80.png"/><Relationship Id="rId3" Type="http://schemas.openxmlformats.org/officeDocument/2006/relationships/image" Target="../media/image74.png"/><Relationship Id="rId12" Type="http://schemas.openxmlformats.org/officeDocument/2006/relationships/image" Target="../media/image9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11" Type="http://schemas.openxmlformats.org/officeDocument/2006/relationships/image" Target="../media/image780.png"/><Relationship Id="rId10" Type="http://schemas.openxmlformats.org/officeDocument/2006/relationships/image" Target="../media/image770.png"/><Relationship Id="rId14" Type="http://schemas.openxmlformats.org/officeDocument/2006/relationships/image" Target="../media/image9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0.png"/><Relationship Id="rId3" Type="http://schemas.openxmlformats.org/officeDocument/2006/relationships/image" Target="../media/image970.png"/><Relationship Id="rId7" Type="http://schemas.openxmlformats.org/officeDocument/2006/relationships/image" Target="../media/image10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40.png"/><Relationship Id="rId5" Type="http://schemas.openxmlformats.org/officeDocument/2006/relationships/image" Target="../media/image1010.png"/><Relationship Id="rId4" Type="http://schemas.openxmlformats.org/officeDocument/2006/relationships/image" Target="../media/image9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iobe.com/tiobe-index/" TargetMode="External"/><Relationship Id="rId3" Type="http://schemas.openxmlformats.org/officeDocument/2006/relationships/hyperlink" Target="https://de.wikipedia.org/wiki/Bl%C3%BCte#/media/Datei:Bluete-Schema.svg" TargetMode="External"/><Relationship Id="rId7" Type="http://schemas.openxmlformats.org/officeDocument/2006/relationships/hyperlink" Target="https://pypl.github.io/PYPL.html" TargetMode="External"/><Relationship Id="rId2" Type="http://schemas.openxmlformats.org/officeDocument/2006/relationships/hyperlink" Target="https://en.wikipedia.org/wiki/Iris_flower_data_set#/media/File:Principal_tree_for_Iris_data_set.png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e.wikipedia.org/wiki/Datei:2-Dice-Icon.svg" TargetMode="External"/><Relationship Id="rId5" Type="http://schemas.openxmlformats.org/officeDocument/2006/relationships/hyperlink" Target="https://wikimedia.org/api/rest_v1/media/math/render/svg/23050fcb53d6083d9e42043bebf2863fa9746043" TargetMode="External"/><Relationship Id="rId4" Type="http://schemas.openxmlformats.org/officeDocument/2006/relationships/hyperlink" Target="https://morioh.com/p/eafb28ccf4e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5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9.emf"/><Relationship Id="rId21" Type="http://schemas.openxmlformats.org/officeDocument/2006/relationships/image" Target="../media/image22.png"/><Relationship Id="rId7" Type="http://schemas.openxmlformats.org/officeDocument/2006/relationships/image" Target="../media/image12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0.png"/><Relationship Id="rId24" Type="http://schemas.openxmlformats.org/officeDocument/2006/relationships/image" Target="../media/image25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9" Type="http://schemas.openxmlformats.org/officeDocument/2006/relationships/image" Target="../media/image20.png"/><Relationship Id="rId10" Type="http://schemas.openxmlformats.org/officeDocument/2006/relationships/image" Target="../media/image100.png"/><Relationship Id="rId4" Type="http://schemas.openxmlformats.org/officeDocument/2006/relationships/image" Target="../media/image10.png"/><Relationship Id="rId14" Type="http://schemas.openxmlformats.org/officeDocument/2006/relationships/image" Target="../media/image14.png"/><Relationship Id="rId22" Type="http://schemas.openxmlformats.org/officeDocument/2006/relationships/image" Target="../media/image23.png"/><Relationship Id="rId9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9.png"/><Relationship Id="rId3" Type="http://schemas.openxmlformats.org/officeDocument/2006/relationships/image" Target="../media/image9.emf"/><Relationship Id="rId21" Type="http://schemas.openxmlformats.org/officeDocument/2006/relationships/image" Target="../media/image22.png"/><Relationship Id="rId7" Type="http://schemas.openxmlformats.org/officeDocument/2006/relationships/image" Target="../media/image12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24" Type="http://schemas.openxmlformats.org/officeDocument/2006/relationships/image" Target="../media/image25.png"/><Relationship Id="rId6" Type="http://schemas.openxmlformats.org/officeDocument/2006/relationships/image" Target="../media/image110.png"/><Relationship Id="rId23" Type="http://schemas.openxmlformats.org/officeDocument/2006/relationships/image" Target="../media/image24.png"/><Relationship Id="rId10" Type="http://schemas.openxmlformats.org/officeDocument/2006/relationships/image" Target="../media/image100.png"/><Relationship Id="rId22" Type="http://schemas.openxmlformats.org/officeDocument/2006/relationships/image" Target="../media/image23.png"/><Relationship Id="rId9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0.png"/><Relationship Id="rId18" Type="http://schemas.openxmlformats.org/officeDocument/2006/relationships/image" Target="../media/image460.png"/><Relationship Id="rId26" Type="http://schemas.openxmlformats.org/officeDocument/2006/relationships/image" Target="../media/image340.png"/><Relationship Id="rId21" Type="http://schemas.openxmlformats.org/officeDocument/2006/relationships/image" Target="../media/image490.png"/><Relationship Id="rId34" Type="http://schemas.openxmlformats.org/officeDocument/2006/relationships/image" Target="../media/image330.png"/><Relationship Id="rId42" Type="http://schemas.openxmlformats.org/officeDocument/2006/relationships/image" Target="../media/image381.png"/><Relationship Id="rId47" Type="http://schemas.openxmlformats.org/officeDocument/2006/relationships/image" Target="../media/image51.png"/><Relationship Id="rId50" Type="http://schemas.openxmlformats.org/officeDocument/2006/relationships/image" Target="../media/image56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png"/><Relationship Id="rId11" Type="http://schemas.openxmlformats.org/officeDocument/2006/relationships/image" Target="../media/image46.png"/><Relationship Id="rId24" Type="http://schemas.openxmlformats.org/officeDocument/2006/relationships/image" Target="../media/image321.png"/><Relationship Id="rId32" Type="http://schemas.openxmlformats.org/officeDocument/2006/relationships/image" Target="../media/image63.png"/><Relationship Id="rId37" Type="http://schemas.openxmlformats.org/officeDocument/2006/relationships/image" Target="../media/image371.png"/><Relationship Id="rId45" Type="http://schemas.openxmlformats.org/officeDocument/2006/relationships/image" Target="../media/image49.png"/><Relationship Id="rId53" Type="http://schemas.openxmlformats.org/officeDocument/2006/relationships/image" Target="../media/image60.png"/><Relationship Id="rId5" Type="http://schemas.openxmlformats.org/officeDocument/2006/relationships/image" Target="../media/image41.png"/><Relationship Id="rId23" Type="http://schemas.openxmlformats.org/officeDocument/2006/relationships/image" Target="../media/image54.png"/><Relationship Id="rId36" Type="http://schemas.openxmlformats.org/officeDocument/2006/relationships/image" Target="../media/image360.png"/><Relationship Id="rId49" Type="http://schemas.openxmlformats.org/officeDocument/2006/relationships/image" Target="../media/image55.png"/><Relationship Id="rId10" Type="http://schemas.openxmlformats.org/officeDocument/2006/relationships/image" Target="../media/image45.png"/><Relationship Id="rId19" Type="http://schemas.openxmlformats.org/officeDocument/2006/relationships/image" Target="../media/image470.png"/><Relationship Id="rId31" Type="http://schemas.openxmlformats.org/officeDocument/2006/relationships/image" Target="../media/image320.png"/><Relationship Id="rId44" Type="http://schemas.openxmlformats.org/officeDocument/2006/relationships/image" Target="../media/image48.png"/><Relationship Id="rId52" Type="http://schemas.openxmlformats.org/officeDocument/2006/relationships/image" Target="../media/image59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Relationship Id="rId22" Type="http://schemas.openxmlformats.org/officeDocument/2006/relationships/image" Target="../media/image500.png"/><Relationship Id="rId30" Type="http://schemas.openxmlformats.org/officeDocument/2006/relationships/image" Target="../media/image61.png"/><Relationship Id="rId35" Type="http://schemas.openxmlformats.org/officeDocument/2006/relationships/image" Target="../media/image350.png"/><Relationship Id="rId43" Type="http://schemas.openxmlformats.org/officeDocument/2006/relationships/image" Target="../media/image390.png"/><Relationship Id="rId48" Type="http://schemas.openxmlformats.org/officeDocument/2006/relationships/image" Target="../media/image52.png"/><Relationship Id="rId27" Type="http://schemas.openxmlformats.org/officeDocument/2006/relationships/image" Target="../media/image58.png"/><Relationship Id="rId8" Type="http://schemas.openxmlformats.org/officeDocument/2006/relationships/image" Target="../media/image43.png"/><Relationship Id="rId51" Type="http://schemas.openxmlformats.org/officeDocument/2006/relationships/image" Target="../media/image57.png"/><Relationship Id="rId12" Type="http://schemas.openxmlformats.org/officeDocument/2006/relationships/image" Target="../media/image47.png"/><Relationship Id="rId25" Type="http://schemas.openxmlformats.org/officeDocument/2006/relationships/image" Target="../media/image331.png"/><Relationship Id="rId33" Type="http://schemas.openxmlformats.org/officeDocument/2006/relationships/image" Target="../media/image64.png"/><Relationship Id="rId46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7.svg"/><Relationship Id="rId11" Type="http://schemas.openxmlformats.org/officeDocument/2006/relationships/image" Target="../media/image650.png"/><Relationship Id="rId5" Type="http://schemas.openxmlformats.org/officeDocument/2006/relationships/image" Target="../media/image66.png"/><Relationship Id="rId10" Type="http://schemas.openxmlformats.org/officeDocument/2006/relationships/image" Target="../media/image590.png"/><Relationship Id="rId4" Type="http://schemas.openxmlformats.org/officeDocument/2006/relationships/image" Target="../media/image65.png"/><Relationship Id="rId9" Type="http://schemas.openxmlformats.org/officeDocument/2006/relationships/image" Target="../media/image6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EB0DABAA-2216-4689-9A25-6AA1B3C11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9871"/>
            <a:ext cx="12192000" cy="46355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6886F8B-A431-4533-91F8-056FEF2CE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91182"/>
            <a:ext cx="9144000" cy="2058163"/>
          </a:xfrm>
          <a:effectLst>
            <a:outerShdw blurRad="50800" dist="50800" dir="300000" algn="ctr" rotWithShape="0">
              <a:srgbClr val="000000">
                <a:alpha val="43137"/>
              </a:srgbClr>
            </a:outerShdw>
          </a:effectLst>
        </p:spPr>
        <p:txBody>
          <a:bodyPr/>
          <a:lstStyle/>
          <a:p>
            <a:r>
              <a:rPr lang="de-DE" b="1" dirty="0">
                <a:solidFill>
                  <a:schemeClr val="accent1"/>
                </a:solidFill>
              </a:rPr>
              <a:t>Python Implementation </a:t>
            </a:r>
            <a:r>
              <a:rPr lang="en-US" b="1" dirty="0">
                <a:solidFill>
                  <a:schemeClr val="accent1"/>
                </a:solidFill>
              </a:rPr>
              <a:t>of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the</a:t>
            </a:r>
            <a:r>
              <a:rPr lang="de-DE" b="1" dirty="0">
                <a:solidFill>
                  <a:schemeClr val="accent1"/>
                </a:solidFill>
              </a:rPr>
              <a:t> SUBSCALE </a:t>
            </a:r>
            <a:r>
              <a:rPr lang="en-US" b="1" dirty="0">
                <a:solidFill>
                  <a:schemeClr val="accent1"/>
                </a:solidFill>
              </a:rPr>
              <a:t>algorithm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F708D4-471F-4D54-ACBF-0FAE67AAB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7858" y="4356540"/>
            <a:ext cx="3759796" cy="717274"/>
          </a:xfrm>
        </p:spPr>
        <p:txBody>
          <a:bodyPr/>
          <a:lstStyle/>
          <a:p>
            <a:r>
              <a:rPr lang="en-US" dirty="0"/>
              <a:t>based on Java reference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3CC43E7-18F7-41B9-B9E5-BF1EF9593C91}"/>
              </a:ext>
            </a:extLst>
          </p:cNvPr>
          <p:cNvSpPr txBox="1"/>
          <p:nvPr/>
        </p:nvSpPr>
        <p:spPr>
          <a:xfrm>
            <a:off x="838200" y="4372858"/>
            <a:ext cx="2839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Speaker:</a:t>
            </a:r>
          </a:p>
          <a:p>
            <a:r>
              <a:rPr lang="de-DE" dirty="0"/>
              <a:t>Stanislav Ramin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A9511BB-2369-4355-A996-3AE3FFAF8335}"/>
              </a:ext>
            </a:extLst>
          </p:cNvPr>
          <p:cNvSpPr txBox="1"/>
          <p:nvPr/>
        </p:nvSpPr>
        <p:spPr>
          <a:xfrm>
            <a:off x="4007218" y="4374650"/>
            <a:ext cx="2961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Supervisor:</a:t>
            </a:r>
          </a:p>
          <a:p>
            <a:r>
              <a:rPr lang="de-DE" dirty="0"/>
              <a:t>Prof. Dr. rer. nat. Tobias Lauer</a:t>
            </a:r>
          </a:p>
          <a:p>
            <a:r>
              <a:rPr lang="de-DE" dirty="0"/>
              <a:t>M. Sc. Jürgen Prinzbach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6473A6E-D694-40B0-9073-A74E2C5F2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447" y="4998206"/>
            <a:ext cx="2797891" cy="599548"/>
          </a:xfrm>
          <a:prstGeom prst="rect">
            <a:avLst/>
          </a:prstGeom>
          <a:effectLst>
            <a:outerShdw blurRad="50800" dist="50800" dir="36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B8005842-26FF-4367-964F-5BC47DECF317}"/>
              </a:ext>
            </a:extLst>
          </p:cNvPr>
          <p:cNvSpPr/>
          <p:nvPr/>
        </p:nvSpPr>
        <p:spPr>
          <a:xfrm>
            <a:off x="498438" y="199414"/>
            <a:ext cx="11177195" cy="2549563"/>
          </a:xfrm>
          <a:prstGeom prst="rect">
            <a:avLst/>
          </a:prstGeom>
          <a:blipFill dpi="0" rotWithShape="1">
            <a:blip r:embed="rId5">
              <a:alphaModFix amt="71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78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28">
            <a:extLst>
              <a:ext uri="{FF2B5EF4-FFF2-40B4-BE49-F238E27FC236}">
                <a16:creationId xmlns:a16="http://schemas.microsoft.com/office/drawing/2014/main" id="{B02A8651-51FF-491D-AED6-651F97A46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633464"/>
              </p:ext>
            </p:extLst>
          </p:nvPr>
        </p:nvGraphicFramePr>
        <p:xfrm>
          <a:off x="5350212" y="3911598"/>
          <a:ext cx="3504018" cy="1168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006">
                  <a:extLst>
                    <a:ext uri="{9D8B030D-6E8A-4147-A177-3AD203B41FA5}">
                      <a16:colId xmlns:a16="http://schemas.microsoft.com/office/drawing/2014/main" val="1507584424"/>
                    </a:ext>
                  </a:extLst>
                </a:gridCol>
                <a:gridCol w="1168006">
                  <a:extLst>
                    <a:ext uri="{9D8B030D-6E8A-4147-A177-3AD203B41FA5}">
                      <a16:colId xmlns:a16="http://schemas.microsoft.com/office/drawing/2014/main" val="3865885023"/>
                    </a:ext>
                  </a:extLst>
                </a:gridCol>
                <a:gridCol w="1168006">
                  <a:extLst>
                    <a:ext uri="{9D8B030D-6E8A-4147-A177-3AD203B41FA5}">
                      <a16:colId xmlns:a16="http://schemas.microsoft.com/office/drawing/2014/main" val="804062660"/>
                    </a:ext>
                  </a:extLst>
                </a:gridCol>
              </a:tblGrid>
              <a:tr h="332976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Signature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Subspace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82398"/>
                  </a:ext>
                </a:extLst>
              </a:tr>
              <a:tr h="4016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539469"/>
                  </a:ext>
                </a:extLst>
              </a:tr>
              <a:tr h="4016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821702"/>
                  </a:ext>
                </a:extLst>
              </a:tr>
            </a:tbl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0D5A54FC-C91F-4F9C-B50C-8FDD48D16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4. Collisions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845F31-55E6-4A16-BDE7-5CAFA5933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4999" y="1825625"/>
            <a:ext cx="5036595" cy="4351338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AD1572C1-F1A4-46D6-8BCF-CE505B4DE13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21569" y="2076120"/>
                <a:ext cx="4768800" cy="2190022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Label each point with random value</a:t>
                </a:r>
              </a:p>
              <a:p>
                <a:pPr lvl="1"/>
                <a:r>
                  <a:rPr lang="en-US" sz="2000" dirty="0"/>
                  <a:t>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𝐿𝑎𝑏𝑒𝑙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)= </m:t>
                    </m:r>
                  </m:oMath>
                </a14:m>
                <a:r>
                  <a:rPr lang="en-US" sz="2000" dirty="0"/>
                  <a:t>615233464694684</a:t>
                </a:r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AD1572C1-F1A4-46D6-8BCF-CE505B4DE1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21569" y="2076120"/>
                <a:ext cx="4768800" cy="2190022"/>
              </a:xfrm>
              <a:blipFill>
                <a:blip r:embed="rId3"/>
                <a:stretch>
                  <a:fillRect l="-1535" t="-3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EEBCC7-9F39-4DE1-A275-337B6AA2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29.01.2021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58EFC5-82DA-42E3-859B-20D63A4C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Stanislav Ramin, AI, HS Offenburg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E62F07-C4A3-4102-8AFE-11032FC6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D627-6BD5-4666-8A0A-EC6E5C9E67F9}" type="slidenum">
              <a:rPr lang="de-DE" smtClean="0"/>
              <a:t>9</a:t>
            </a:fld>
            <a:endParaRPr lang="de-DE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B5D3CD4D-4BF2-48A2-B675-91D13FB11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380745"/>
              </p:ext>
            </p:extLst>
          </p:nvPr>
        </p:nvGraphicFramePr>
        <p:xfrm>
          <a:off x="10630059" y="1506060"/>
          <a:ext cx="1457019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019">
                  <a:extLst>
                    <a:ext uri="{9D8B030D-6E8A-4147-A177-3AD203B41FA5}">
                      <a16:colId xmlns:a16="http://schemas.microsoft.com/office/drawing/2014/main" val="857460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Data Projection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627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2. </a:t>
                      </a:r>
                      <a:r>
                        <a:rPr lang="en-US" noProof="0" dirty="0" err="1"/>
                        <a:t>CoreSet</a:t>
                      </a:r>
                      <a:r>
                        <a:rPr lang="en-US" noProof="0" dirty="0"/>
                        <a:t> creation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310124"/>
                  </a:ext>
                </a:extLst>
              </a:tr>
              <a:tr h="3734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en-US" noProof="0" dirty="0"/>
                        <a:t> Calc. of Dense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307198"/>
                  </a:ext>
                </a:extLst>
              </a:tr>
              <a:tr h="2082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4. Collision of Dense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2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5. </a:t>
                      </a:r>
                      <a:r>
                        <a:rPr lang="en-US" noProof="0" dirty="0" err="1"/>
                        <a:t>Transfor</a:t>
                      </a:r>
                      <a:r>
                        <a:rPr lang="en-US" noProof="0" dirty="0"/>
                        <a:t>-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err="1"/>
                        <a:t>mation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41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6. Final Clustering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989010"/>
                  </a:ext>
                </a:extLst>
              </a:tr>
            </a:tbl>
          </a:graphicData>
        </a:graphic>
      </p:graphicFrame>
      <p:sp>
        <p:nvSpPr>
          <p:cNvPr id="11" name="Rechteck 10">
            <a:extLst>
              <a:ext uri="{FF2B5EF4-FFF2-40B4-BE49-F238E27FC236}">
                <a16:creationId xmlns:a16="http://schemas.microsoft.com/office/drawing/2014/main" id="{BCCB27E7-D170-40F4-A600-23B192804E46}"/>
              </a:ext>
            </a:extLst>
          </p:cNvPr>
          <p:cNvSpPr/>
          <p:nvPr/>
        </p:nvSpPr>
        <p:spPr>
          <a:xfrm>
            <a:off x="10625290" y="2801555"/>
            <a:ext cx="1457019" cy="608460"/>
          </a:xfrm>
          <a:prstGeom prst="rect">
            <a:avLst/>
          </a:prstGeom>
          <a:solidFill>
            <a:schemeClr val="accent1">
              <a:alpha val="54000"/>
            </a:schemeClr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elle 24">
                <a:extLst>
                  <a:ext uri="{FF2B5EF4-FFF2-40B4-BE49-F238E27FC236}">
                    <a16:creationId xmlns:a16="http://schemas.microsoft.com/office/drawing/2014/main" id="{BDA6BAEC-6278-4F30-9C57-0D12AA224F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7388062"/>
                  </p:ext>
                </p:extLst>
              </p:nvPr>
            </p:nvGraphicFramePr>
            <p:xfrm>
              <a:off x="6198897" y="2585063"/>
              <a:ext cx="645698" cy="3471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2849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  <a:gridCol w="322849">
                      <a:extLst>
                        <a:ext uri="{9D8B030D-6E8A-4147-A177-3AD203B41FA5}">
                          <a16:colId xmlns:a16="http://schemas.microsoft.com/office/drawing/2014/main" val="1214201611"/>
                        </a:ext>
                      </a:extLst>
                    </a:gridCol>
                  </a:tblGrid>
                  <a:tr h="3471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81849" marR="81849" marT="40925" marB="40925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81849" marR="81849" marT="40925" marB="40925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elle 24">
                <a:extLst>
                  <a:ext uri="{FF2B5EF4-FFF2-40B4-BE49-F238E27FC236}">
                    <a16:creationId xmlns:a16="http://schemas.microsoft.com/office/drawing/2014/main" id="{BDA6BAEC-6278-4F30-9C57-0D12AA224F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7388062"/>
                  </p:ext>
                </p:extLst>
              </p:nvPr>
            </p:nvGraphicFramePr>
            <p:xfrm>
              <a:off x="6198897" y="2585063"/>
              <a:ext cx="645698" cy="3471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2849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  <a:gridCol w="322849">
                      <a:extLst>
                        <a:ext uri="{9D8B030D-6E8A-4147-A177-3AD203B41FA5}">
                          <a16:colId xmlns:a16="http://schemas.microsoft.com/office/drawing/2014/main" val="1214201611"/>
                        </a:ext>
                      </a:extLst>
                    </a:gridCol>
                  </a:tblGrid>
                  <a:tr h="3471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1849" marR="81849" marT="40925" marB="40925">
                        <a:blipFill>
                          <a:blip r:embed="rId4"/>
                          <a:stretch>
                            <a:fillRect l="-1852" t="-1724" r="-10555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1849" marR="81849" marT="40925" marB="40925">
                        <a:blipFill>
                          <a:blip r:embed="rId4"/>
                          <a:stretch>
                            <a:fillRect l="-103774" t="-1724" r="-7547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elle 24">
                <a:extLst>
                  <a:ext uri="{FF2B5EF4-FFF2-40B4-BE49-F238E27FC236}">
                    <a16:creationId xmlns:a16="http://schemas.microsoft.com/office/drawing/2014/main" id="{52D3150F-F3FF-4160-897C-AB23AC2CD2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5905275"/>
                  </p:ext>
                </p:extLst>
              </p:nvPr>
            </p:nvGraphicFramePr>
            <p:xfrm>
              <a:off x="7347297" y="2579243"/>
              <a:ext cx="645698" cy="3468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2849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  <a:gridCol w="322849">
                      <a:extLst>
                        <a:ext uri="{9D8B030D-6E8A-4147-A177-3AD203B41FA5}">
                          <a16:colId xmlns:a16="http://schemas.microsoft.com/office/drawing/2014/main" val="1214201611"/>
                        </a:ext>
                      </a:extLst>
                    </a:gridCol>
                  </a:tblGrid>
                  <a:tr h="3468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81849" marR="81849" marT="40925" marB="40925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81849" marR="81849" marT="40925" marB="40925"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51836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elle 24">
                <a:extLst>
                  <a:ext uri="{FF2B5EF4-FFF2-40B4-BE49-F238E27FC236}">
                    <a16:creationId xmlns:a16="http://schemas.microsoft.com/office/drawing/2014/main" id="{52D3150F-F3FF-4160-897C-AB23AC2CD2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5905275"/>
                  </p:ext>
                </p:extLst>
              </p:nvPr>
            </p:nvGraphicFramePr>
            <p:xfrm>
              <a:off x="7347297" y="2579243"/>
              <a:ext cx="645698" cy="3468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2849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  <a:gridCol w="322849">
                      <a:extLst>
                        <a:ext uri="{9D8B030D-6E8A-4147-A177-3AD203B41FA5}">
                          <a16:colId xmlns:a16="http://schemas.microsoft.com/office/drawing/2014/main" val="1214201611"/>
                        </a:ext>
                      </a:extLst>
                    </a:gridCol>
                  </a:tblGrid>
                  <a:tr h="3468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1849" marR="81849" marT="40925" marB="40925">
                        <a:blipFill>
                          <a:blip r:embed="rId5"/>
                          <a:stretch>
                            <a:fillRect l="-1852" t="-1754" r="-105556" b="-87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1849" marR="81849" marT="40925" marB="40925">
                        <a:blipFill>
                          <a:blip r:embed="rId5"/>
                          <a:stretch>
                            <a:fillRect l="-103774" t="-1754" r="-7547" b="-87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51836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elle 24">
                <a:extLst>
                  <a:ext uri="{FF2B5EF4-FFF2-40B4-BE49-F238E27FC236}">
                    <a16:creationId xmlns:a16="http://schemas.microsoft.com/office/drawing/2014/main" id="{591CB7BF-89CB-4CDC-B51F-1DDCF76709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4955580"/>
                  </p:ext>
                </p:extLst>
              </p:nvPr>
            </p:nvGraphicFramePr>
            <p:xfrm>
              <a:off x="6794676" y="4293755"/>
              <a:ext cx="645697" cy="3471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9099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  <a:gridCol w="316598">
                      <a:extLst>
                        <a:ext uri="{9D8B030D-6E8A-4147-A177-3AD203B41FA5}">
                          <a16:colId xmlns:a16="http://schemas.microsoft.com/office/drawing/2014/main" val="1214201611"/>
                        </a:ext>
                      </a:extLst>
                    </a:gridCol>
                  </a:tblGrid>
                  <a:tr h="3471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81849" marR="81849" marT="40925" marB="40925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81849" marR="81849" marT="40925" marB="40925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elle 24">
                <a:extLst>
                  <a:ext uri="{FF2B5EF4-FFF2-40B4-BE49-F238E27FC236}">
                    <a16:creationId xmlns:a16="http://schemas.microsoft.com/office/drawing/2014/main" id="{591CB7BF-89CB-4CDC-B51F-1DDCF76709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4955580"/>
                  </p:ext>
                </p:extLst>
              </p:nvPr>
            </p:nvGraphicFramePr>
            <p:xfrm>
              <a:off x="6794676" y="4293755"/>
              <a:ext cx="645697" cy="3471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9099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  <a:gridCol w="316598">
                      <a:extLst>
                        <a:ext uri="{9D8B030D-6E8A-4147-A177-3AD203B41FA5}">
                          <a16:colId xmlns:a16="http://schemas.microsoft.com/office/drawing/2014/main" val="1214201611"/>
                        </a:ext>
                      </a:extLst>
                    </a:gridCol>
                  </a:tblGrid>
                  <a:tr h="3471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1849" marR="81849" marT="40925" marB="40925">
                        <a:blipFill>
                          <a:blip r:embed="rId6"/>
                          <a:stretch>
                            <a:fillRect l="-1818" t="-1724" r="-101818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1849" marR="81849" marT="40925" marB="40925">
                        <a:blipFill>
                          <a:blip r:embed="rId6"/>
                          <a:stretch>
                            <a:fillRect l="-107692" t="-1724" r="-7692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elle 24">
                <a:extLst>
                  <a:ext uri="{FF2B5EF4-FFF2-40B4-BE49-F238E27FC236}">
                    <a16:creationId xmlns:a16="http://schemas.microsoft.com/office/drawing/2014/main" id="{2BFA122E-B7F6-4CDA-8B28-8BD540E6DE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5389642"/>
                  </p:ext>
                </p:extLst>
              </p:nvPr>
            </p:nvGraphicFramePr>
            <p:xfrm>
              <a:off x="6790954" y="4711507"/>
              <a:ext cx="645698" cy="3449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2849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  <a:gridCol w="322849">
                      <a:extLst>
                        <a:ext uri="{9D8B030D-6E8A-4147-A177-3AD203B41FA5}">
                          <a16:colId xmlns:a16="http://schemas.microsoft.com/office/drawing/2014/main" val="1214201611"/>
                        </a:ext>
                      </a:extLst>
                    </a:gridCol>
                  </a:tblGrid>
                  <a:tr h="3319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81849" marR="81849" marT="40925" marB="40925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81849" marR="81849" marT="40925" marB="40925"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elle 24">
                <a:extLst>
                  <a:ext uri="{FF2B5EF4-FFF2-40B4-BE49-F238E27FC236}">
                    <a16:creationId xmlns:a16="http://schemas.microsoft.com/office/drawing/2014/main" id="{2BFA122E-B7F6-4CDA-8B28-8BD540E6DE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5389642"/>
                  </p:ext>
                </p:extLst>
              </p:nvPr>
            </p:nvGraphicFramePr>
            <p:xfrm>
              <a:off x="6790954" y="4711507"/>
              <a:ext cx="645698" cy="3449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2849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  <a:gridCol w="322849">
                      <a:extLst>
                        <a:ext uri="{9D8B030D-6E8A-4147-A177-3AD203B41FA5}">
                          <a16:colId xmlns:a16="http://schemas.microsoft.com/office/drawing/2014/main" val="1214201611"/>
                        </a:ext>
                      </a:extLst>
                    </a:gridCol>
                  </a:tblGrid>
                  <a:tr h="3449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1849" marR="81849" marT="40925" marB="40925">
                        <a:blipFill>
                          <a:blip r:embed="rId7"/>
                          <a:stretch>
                            <a:fillRect l="-3774" t="-1724" r="-109434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1849" marR="81849" marT="40925" marB="40925">
                        <a:blipFill>
                          <a:blip r:embed="rId7"/>
                          <a:stretch>
                            <a:fillRect l="-103774" t="-1724" r="-9434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C64C56DE-2103-480F-A245-6F42D96F74F6}"/>
                  </a:ext>
                </a:extLst>
              </p:cNvPr>
              <p:cNvSpPr txBox="1"/>
              <p:nvPr/>
            </p:nvSpPr>
            <p:spPr>
              <a:xfrm>
                <a:off x="5370506" y="4293660"/>
                <a:ext cx="1081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𝑆𝑖𝑔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𝐷𝑈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C64C56DE-2103-480F-A245-6F42D96F7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506" y="4293660"/>
                <a:ext cx="1081614" cy="369332"/>
              </a:xfrm>
              <a:prstGeom prst="rect">
                <a:avLst/>
              </a:prstGeom>
              <a:blipFill>
                <a:blip r:embed="rId8"/>
                <a:stretch>
                  <a:fillRect l="-1695" r="-565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0F2E4B84-52F8-4541-9AD9-4C7E788C2148}"/>
                  </a:ext>
                </a:extLst>
              </p:cNvPr>
              <p:cNvSpPr txBox="1"/>
              <p:nvPr/>
            </p:nvSpPr>
            <p:spPr>
              <a:xfrm>
                <a:off x="5387258" y="4697868"/>
                <a:ext cx="1081614" cy="369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𝑆𝑖𝑔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𝐷𝑈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0F2E4B84-52F8-4541-9AD9-4C7E788C2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258" y="4697868"/>
                <a:ext cx="1081614" cy="369330"/>
              </a:xfrm>
              <a:prstGeom prst="rect">
                <a:avLst/>
              </a:prstGeom>
              <a:blipFill>
                <a:blip r:embed="rId9"/>
                <a:stretch>
                  <a:fillRect l="-1695" r="-678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EF60CED1-C27F-405F-9A72-5DFCD4533F65}"/>
              </a:ext>
            </a:extLst>
          </p:cNvPr>
          <p:cNvGrpSpPr/>
          <p:nvPr/>
        </p:nvGrpSpPr>
        <p:grpSpPr>
          <a:xfrm>
            <a:off x="2121645" y="3024361"/>
            <a:ext cx="1281503" cy="1339620"/>
            <a:chOff x="4167906" y="1385857"/>
            <a:chExt cx="1558837" cy="1629531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CEAEBBD6-119E-4282-BD1E-FEBD90E2E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8000" y="1385857"/>
              <a:ext cx="1288743" cy="1288743"/>
            </a:xfrm>
            <a:prstGeom prst="rect">
              <a:avLst/>
            </a:prstGeom>
          </p:spPr>
        </p:pic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8B1B2B79-667F-42FB-884C-2D0A188AA66B}"/>
                </a:ext>
              </a:extLst>
            </p:cNvPr>
            <p:cNvSpPr txBox="1"/>
            <p:nvPr/>
          </p:nvSpPr>
          <p:spPr>
            <a:xfrm>
              <a:off x="4167906" y="2566128"/>
              <a:ext cx="627617" cy="449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[4]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31C31EA9-DBFC-4A31-82CC-803A332156CF}"/>
              </a:ext>
            </a:extLst>
          </p:cNvPr>
          <p:cNvGrpSpPr/>
          <p:nvPr/>
        </p:nvGrpSpPr>
        <p:grpSpPr>
          <a:xfrm>
            <a:off x="5710319" y="2288476"/>
            <a:ext cx="2584594" cy="759062"/>
            <a:chOff x="7872615" y="1879183"/>
            <a:chExt cx="2887443" cy="8480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AF06AB3D-5E4B-4EE5-84C3-3E0454F83623}"/>
                    </a:ext>
                  </a:extLst>
                </p:cNvPr>
                <p:cNvSpPr txBox="1"/>
                <p:nvPr/>
              </p:nvSpPr>
              <p:spPr>
                <a:xfrm>
                  <a:off x="9219679" y="1879183"/>
                  <a:ext cx="447040" cy="6324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AF06AB3D-5E4B-4EE5-84C3-3E0454F836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9679" y="1879183"/>
                  <a:ext cx="447040" cy="632475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9C5DF696-8CD7-4E54-826D-EFD967EDCF4A}"/>
                    </a:ext>
                  </a:extLst>
                </p:cNvPr>
                <p:cNvSpPr txBox="1"/>
                <p:nvPr/>
              </p:nvSpPr>
              <p:spPr>
                <a:xfrm>
                  <a:off x="7872615" y="2322350"/>
                  <a:ext cx="447040" cy="3679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9C5DF696-8CD7-4E54-826D-EFD967EDCF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2615" y="2322350"/>
                  <a:ext cx="447040" cy="367985"/>
                </a:xfrm>
                <a:prstGeom prst="rect">
                  <a:avLst/>
                </a:prstGeom>
                <a:blipFill>
                  <a:blip r:embed="rId45"/>
                  <a:stretch>
                    <a:fillRect r="-36364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>
                  <a:extLst>
                    <a:ext uri="{FF2B5EF4-FFF2-40B4-BE49-F238E27FC236}">
                      <a16:creationId xmlns:a16="http://schemas.microsoft.com/office/drawing/2014/main" id="{96B8A4B1-352A-4DE6-8598-9510B1BE7C49}"/>
                    </a:ext>
                  </a:extLst>
                </p:cNvPr>
                <p:cNvSpPr txBox="1"/>
                <p:nvPr/>
              </p:nvSpPr>
              <p:spPr>
                <a:xfrm>
                  <a:off x="10313018" y="2359205"/>
                  <a:ext cx="447040" cy="3679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feld 27">
                  <a:extLst>
                    <a:ext uri="{FF2B5EF4-FFF2-40B4-BE49-F238E27FC236}">
                      <a16:creationId xmlns:a16="http://schemas.microsoft.com/office/drawing/2014/main" id="{96B8A4B1-352A-4DE6-8598-9510B1BE7C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3018" y="2359205"/>
                  <a:ext cx="447040" cy="367985"/>
                </a:xfrm>
                <a:prstGeom prst="rect">
                  <a:avLst/>
                </a:prstGeom>
                <a:blipFill>
                  <a:blip r:embed="rId46"/>
                  <a:stretch>
                    <a:fillRect r="-38462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42417C3B-C68A-4C82-8311-D93C3D4D7EA5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16444" y="2925676"/>
            <a:ext cx="2038562" cy="721352"/>
          </a:xfrm>
          <a:prstGeom prst="bentConnector3">
            <a:avLst>
              <a:gd name="adj1" fmla="val -5695"/>
            </a:avLst>
          </a:prstGeom>
          <a:ln cmpd="sng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Tabelle 24">
                <a:extLst>
                  <a:ext uri="{FF2B5EF4-FFF2-40B4-BE49-F238E27FC236}">
                    <a16:creationId xmlns:a16="http://schemas.microsoft.com/office/drawing/2014/main" id="{50A20726-E83B-4F55-A2BA-D49E77171B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0696138"/>
                  </p:ext>
                </p:extLst>
              </p:nvPr>
            </p:nvGraphicFramePr>
            <p:xfrm>
              <a:off x="6327742" y="2219599"/>
              <a:ext cx="345546" cy="3471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5546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</a:tblGrid>
                  <a:tr h="3471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81849" marR="81849" marT="40925" marB="409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Tabelle 24">
                <a:extLst>
                  <a:ext uri="{FF2B5EF4-FFF2-40B4-BE49-F238E27FC236}">
                    <a16:creationId xmlns:a16="http://schemas.microsoft.com/office/drawing/2014/main" id="{50A20726-E83B-4F55-A2BA-D49E77171B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0696138"/>
                  </p:ext>
                </p:extLst>
              </p:nvPr>
            </p:nvGraphicFramePr>
            <p:xfrm>
              <a:off x="6327742" y="2219599"/>
              <a:ext cx="345546" cy="3471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5546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</a:tblGrid>
                  <a:tr h="3471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1849" marR="81849" marT="40925" marB="409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7"/>
                          <a:stretch>
                            <a:fillRect l="-3509" t="-1724" r="-3509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9" name="Tabelle 24">
                <a:extLst>
                  <a:ext uri="{FF2B5EF4-FFF2-40B4-BE49-F238E27FC236}">
                    <a16:creationId xmlns:a16="http://schemas.microsoft.com/office/drawing/2014/main" id="{BC6E41D7-C0CB-4114-940B-4D96AB4B66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575879"/>
                  </p:ext>
                </p:extLst>
              </p:nvPr>
            </p:nvGraphicFramePr>
            <p:xfrm>
              <a:off x="7512197" y="2221190"/>
              <a:ext cx="345546" cy="3471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5546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</a:tblGrid>
                  <a:tr h="3471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81849" marR="81849" marT="40925" marB="409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9" name="Tabelle 24">
                <a:extLst>
                  <a:ext uri="{FF2B5EF4-FFF2-40B4-BE49-F238E27FC236}">
                    <a16:creationId xmlns:a16="http://schemas.microsoft.com/office/drawing/2014/main" id="{BC6E41D7-C0CB-4114-940B-4D96AB4B66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575879"/>
                  </p:ext>
                </p:extLst>
              </p:nvPr>
            </p:nvGraphicFramePr>
            <p:xfrm>
              <a:off x="7512197" y="2221190"/>
              <a:ext cx="345546" cy="3471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5546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</a:tblGrid>
                  <a:tr h="3471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1849" marR="81849" marT="40925" marB="409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8"/>
                          <a:stretch>
                            <a:fillRect l="-1754" t="-1724" r="-5263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Tabelle 24">
                <a:extLst>
                  <a:ext uri="{FF2B5EF4-FFF2-40B4-BE49-F238E27FC236}">
                    <a16:creationId xmlns:a16="http://schemas.microsoft.com/office/drawing/2014/main" id="{8B513665-29BC-4DA9-8DFC-22B55104E2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4622273"/>
                  </p:ext>
                </p:extLst>
              </p:nvPr>
            </p:nvGraphicFramePr>
            <p:xfrm>
              <a:off x="7866055" y="4312160"/>
              <a:ext cx="345546" cy="3471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5546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</a:tblGrid>
                  <a:tr h="3471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81849" marR="81849" marT="40925" marB="409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Tabelle 24">
                <a:extLst>
                  <a:ext uri="{FF2B5EF4-FFF2-40B4-BE49-F238E27FC236}">
                    <a16:creationId xmlns:a16="http://schemas.microsoft.com/office/drawing/2014/main" id="{8B513665-29BC-4DA9-8DFC-22B55104E2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4622273"/>
                  </p:ext>
                </p:extLst>
              </p:nvPr>
            </p:nvGraphicFramePr>
            <p:xfrm>
              <a:off x="7866055" y="4312160"/>
              <a:ext cx="345546" cy="3471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5546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</a:tblGrid>
                  <a:tr h="3471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1849" marR="81849" marT="40925" marB="409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9"/>
                          <a:stretch>
                            <a:fillRect l="-1724" t="-1724" r="-3448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1" name="Tabelle 24">
                <a:extLst>
                  <a:ext uri="{FF2B5EF4-FFF2-40B4-BE49-F238E27FC236}">
                    <a16:creationId xmlns:a16="http://schemas.microsoft.com/office/drawing/2014/main" id="{FE33DCD6-5CDD-46D1-8769-F2971F4A4A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8916806"/>
                  </p:ext>
                </p:extLst>
              </p:nvPr>
            </p:nvGraphicFramePr>
            <p:xfrm>
              <a:off x="8233341" y="4312112"/>
              <a:ext cx="345546" cy="3471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5546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</a:tblGrid>
                  <a:tr h="3471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81849" marR="81849" marT="40925" marB="409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1" name="Tabelle 24">
                <a:extLst>
                  <a:ext uri="{FF2B5EF4-FFF2-40B4-BE49-F238E27FC236}">
                    <a16:creationId xmlns:a16="http://schemas.microsoft.com/office/drawing/2014/main" id="{FE33DCD6-5CDD-46D1-8769-F2971F4A4A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8916806"/>
                  </p:ext>
                </p:extLst>
              </p:nvPr>
            </p:nvGraphicFramePr>
            <p:xfrm>
              <a:off x="8233341" y="4312112"/>
              <a:ext cx="345546" cy="3471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5546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</a:tblGrid>
                  <a:tr h="3471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1849" marR="81849" marT="40925" marB="409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0"/>
                          <a:stretch>
                            <a:fillRect l="-1724" t="-1724" r="-3448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2" name="Tabelle 24">
                <a:extLst>
                  <a:ext uri="{FF2B5EF4-FFF2-40B4-BE49-F238E27FC236}">
                    <a16:creationId xmlns:a16="http://schemas.microsoft.com/office/drawing/2014/main" id="{8AB20104-83CE-4A7D-9CCA-A6F150BC01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6791210"/>
                  </p:ext>
                </p:extLst>
              </p:nvPr>
            </p:nvGraphicFramePr>
            <p:xfrm>
              <a:off x="7864417" y="4706033"/>
              <a:ext cx="345546" cy="3471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5546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</a:tblGrid>
                  <a:tr h="3471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81849" marR="81849" marT="40925" marB="409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2" name="Tabelle 24">
                <a:extLst>
                  <a:ext uri="{FF2B5EF4-FFF2-40B4-BE49-F238E27FC236}">
                    <a16:creationId xmlns:a16="http://schemas.microsoft.com/office/drawing/2014/main" id="{8AB20104-83CE-4A7D-9CCA-A6F150BC01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6791210"/>
                  </p:ext>
                </p:extLst>
              </p:nvPr>
            </p:nvGraphicFramePr>
            <p:xfrm>
              <a:off x="7864417" y="4706033"/>
              <a:ext cx="345546" cy="3471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5546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</a:tblGrid>
                  <a:tr h="3471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1849" marR="81849" marT="40925" marB="409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1"/>
                          <a:stretch>
                            <a:fillRect l="-1754" t="-1724" r="-3509" b="-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4" name="Tabelle 24">
                <a:extLst>
                  <a:ext uri="{FF2B5EF4-FFF2-40B4-BE49-F238E27FC236}">
                    <a16:creationId xmlns:a16="http://schemas.microsoft.com/office/drawing/2014/main" id="{089C92F4-348B-494B-92F3-588DA34BA0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7866019"/>
                  </p:ext>
                </p:extLst>
              </p:nvPr>
            </p:nvGraphicFramePr>
            <p:xfrm>
              <a:off x="9281898" y="4650924"/>
              <a:ext cx="645698" cy="3449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2849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  <a:gridCol w="322849">
                      <a:extLst>
                        <a:ext uri="{9D8B030D-6E8A-4147-A177-3AD203B41FA5}">
                          <a16:colId xmlns:a16="http://schemas.microsoft.com/office/drawing/2014/main" val="1214201611"/>
                        </a:ext>
                      </a:extLst>
                    </a:gridCol>
                  </a:tblGrid>
                  <a:tr h="3319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81849" marR="81849" marT="40925" marB="40925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81849" marR="81849" marT="40925" marB="40925"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4" name="Tabelle 24">
                <a:extLst>
                  <a:ext uri="{FF2B5EF4-FFF2-40B4-BE49-F238E27FC236}">
                    <a16:creationId xmlns:a16="http://schemas.microsoft.com/office/drawing/2014/main" id="{089C92F4-348B-494B-92F3-588DA34BA0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7866019"/>
                  </p:ext>
                </p:extLst>
              </p:nvPr>
            </p:nvGraphicFramePr>
            <p:xfrm>
              <a:off x="9281898" y="4650924"/>
              <a:ext cx="645698" cy="3449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2849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  <a:gridCol w="322849">
                      <a:extLst>
                        <a:ext uri="{9D8B030D-6E8A-4147-A177-3AD203B41FA5}">
                          <a16:colId xmlns:a16="http://schemas.microsoft.com/office/drawing/2014/main" val="1214201611"/>
                        </a:ext>
                      </a:extLst>
                    </a:gridCol>
                  </a:tblGrid>
                  <a:tr h="3449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1849" marR="81849" marT="40925" marB="40925">
                        <a:blipFill>
                          <a:blip r:embed="rId52"/>
                          <a:stretch>
                            <a:fillRect l="-1852" t="-1724" r="-10555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1849" marR="81849" marT="40925" marB="40925">
                        <a:blipFill>
                          <a:blip r:embed="rId52"/>
                          <a:stretch>
                            <a:fillRect l="-103774" t="-1724" r="-7547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A5E4AB81-349B-4CFB-9365-74B5FB8CA3DE}"/>
                  </a:ext>
                </a:extLst>
              </p:cNvPr>
              <p:cNvSpPr txBox="1"/>
              <p:nvPr/>
            </p:nvSpPr>
            <p:spPr>
              <a:xfrm>
                <a:off x="8859010" y="4481348"/>
                <a:ext cx="423537" cy="763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A5E4AB81-349B-4CFB-9365-74B5FB8CA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010" y="4481348"/>
                <a:ext cx="423537" cy="763094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4DA201C3-A8A1-4D88-A6B4-0DD92C36B34F}"/>
              </a:ext>
            </a:extLst>
          </p:cNvPr>
          <p:cNvCxnSpPr>
            <a:cxnSpLocks/>
          </p:cNvCxnSpPr>
          <p:nvPr/>
        </p:nvCxnSpPr>
        <p:spPr>
          <a:xfrm>
            <a:off x="9422529" y="4331442"/>
            <a:ext cx="0" cy="245959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E0080F27-F279-43B9-ADE3-96D760AC36F5}"/>
                  </a:ext>
                </a:extLst>
              </p:cNvPr>
              <p:cNvSpPr txBox="1"/>
              <p:nvPr/>
            </p:nvSpPr>
            <p:spPr>
              <a:xfrm>
                <a:off x="9884556" y="4827468"/>
                <a:ext cx="4235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𝐷𝑈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E0080F27-F279-43B9-ADE3-96D760AC3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556" y="4827468"/>
                <a:ext cx="423537" cy="369332"/>
              </a:xfrm>
              <a:prstGeom prst="rect">
                <a:avLst/>
              </a:prstGeom>
              <a:blipFill>
                <a:blip r:embed="rId54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4161F4CC-88FB-4023-839C-32DAB14043C2}"/>
                  </a:ext>
                </a:extLst>
              </p:cNvPr>
              <p:cNvSpPr txBox="1"/>
              <p:nvPr/>
            </p:nvSpPr>
            <p:spPr>
              <a:xfrm>
                <a:off x="8648432" y="5166742"/>
                <a:ext cx="1890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615233464694684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4161F4CC-88FB-4023-839C-32DAB1404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8432" y="5166742"/>
                <a:ext cx="1890476" cy="369332"/>
              </a:xfrm>
              <a:prstGeom prst="rect">
                <a:avLst/>
              </a:prstGeom>
              <a:blipFill>
                <a:blip r:embed="rId55"/>
                <a:stretch>
                  <a:fillRect r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1AD30BFD-819A-43F6-863D-9A63BC91A6E9}"/>
                  </a:ext>
                </a:extLst>
              </p:cNvPr>
              <p:cNvSpPr txBox="1"/>
              <p:nvPr/>
            </p:nvSpPr>
            <p:spPr>
              <a:xfrm>
                <a:off x="8648432" y="5166782"/>
                <a:ext cx="1890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b="0" i="0" dirty="0" smtClean="0"/>
                        <m:t>291648717326937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1AD30BFD-819A-43F6-863D-9A63BC91A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8432" y="5166782"/>
                <a:ext cx="1890476" cy="369332"/>
              </a:xfrm>
              <a:prstGeom prst="rect">
                <a:avLst/>
              </a:prstGeom>
              <a:blipFill>
                <a:blip r:embed="rId56"/>
                <a:stretch>
                  <a:fillRect r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Verbinder: gewinkelt 132">
            <a:extLst>
              <a:ext uri="{FF2B5EF4-FFF2-40B4-BE49-F238E27FC236}">
                <a16:creationId xmlns:a16="http://schemas.microsoft.com/office/drawing/2014/main" id="{3958747D-238B-458E-9404-2CF98015AED0}"/>
              </a:ext>
            </a:extLst>
          </p:cNvPr>
          <p:cNvCxnSpPr>
            <a:cxnSpLocks/>
          </p:cNvCxnSpPr>
          <p:nvPr/>
        </p:nvCxnSpPr>
        <p:spPr>
          <a:xfrm rot="10800000">
            <a:off x="6264292" y="5075418"/>
            <a:ext cx="2346542" cy="221421"/>
          </a:xfrm>
          <a:prstGeom prst="bentConnector3">
            <a:avLst>
              <a:gd name="adj1" fmla="val 10000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D63CDD52-9E84-4DBC-8218-AF9F79FBB52C}"/>
              </a:ext>
            </a:extLst>
          </p:cNvPr>
          <p:cNvGrpSpPr/>
          <p:nvPr/>
        </p:nvGrpSpPr>
        <p:grpSpPr>
          <a:xfrm>
            <a:off x="5875802" y="2958814"/>
            <a:ext cx="2463422" cy="897648"/>
            <a:chOff x="1277768" y="2262112"/>
            <a:chExt cx="2463422" cy="897648"/>
          </a:xfrm>
        </p:grpSpPr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D4FE4660-945D-4DE5-A525-96E191919A2D}"/>
                </a:ext>
              </a:extLst>
            </p:cNvPr>
            <p:cNvGrpSpPr/>
            <p:nvPr/>
          </p:nvGrpSpPr>
          <p:grpSpPr>
            <a:xfrm>
              <a:off x="1277768" y="2262112"/>
              <a:ext cx="2463422" cy="668504"/>
              <a:chOff x="1277768" y="2262112"/>
              <a:chExt cx="2463422" cy="668504"/>
            </a:xfrm>
          </p:grpSpPr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528F1008-4C14-4A55-9AC6-61B6C5073F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7973" y="2262112"/>
                <a:ext cx="0" cy="314074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grpSp>
            <p:nvGrpSpPr>
              <p:cNvPr id="26" name="Gruppieren 25">
                <a:extLst>
                  <a:ext uri="{FF2B5EF4-FFF2-40B4-BE49-F238E27FC236}">
                    <a16:creationId xmlns:a16="http://schemas.microsoft.com/office/drawing/2014/main" id="{9D63838A-E775-429B-B310-D193DD682A19}"/>
                  </a:ext>
                </a:extLst>
              </p:cNvPr>
              <p:cNvGrpSpPr/>
              <p:nvPr/>
            </p:nvGrpSpPr>
            <p:grpSpPr>
              <a:xfrm>
                <a:off x="1277768" y="2321652"/>
                <a:ext cx="2463422" cy="608964"/>
                <a:chOff x="1277768" y="2184492"/>
                <a:chExt cx="2463422" cy="60896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feld 35">
                      <a:extLst>
                        <a:ext uri="{FF2B5EF4-FFF2-40B4-BE49-F238E27FC236}">
                          <a16:creationId xmlns:a16="http://schemas.microsoft.com/office/drawing/2014/main" id="{5EA17871-D659-47BA-A3E0-308C64D54D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77768" y="2424126"/>
                      <a:ext cx="2463422" cy="3693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𝑆𝑖𝑔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𝐷𝑈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𝑆𝑖𝑔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𝐷𝑈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6" name="Textfeld 35">
                      <a:extLst>
                        <a:ext uri="{FF2B5EF4-FFF2-40B4-BE49-F238E27FC236}">
                          <a16:creationId xmlns:a16="http://schemas.microsoft.com/office/drawing/2014/main" id="{5EA17871-D659-47BA-A3E0-308C64D54D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77768" y="2424126"/>
                      <a:ext cx="2463422" cy="369330"/>
                    </a:xfrm>
                    <a:prstGeom prst="rect">
                      <a:avLst/>
                    </a:prstGeom>
                    <a:blipFill>
                      <a:blip r:embed="rId57"/>
                      <a:stretch>
                        <a:fillRect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B56102E4-7D5A-44B4-8D80-9F1594308B37}"/>
                    </a:ext>
                  </a:extLst>
                </p:cNvPr>
                <p:cNvSpPr txBox="1"/>
                <p:nvPr/>
              </p:nvSpPr>
              <p:spPr>
                <a:xfrm>
                  <a:off x="1675885" y="2184492"/>
                  <a:ext cx="177912" cy="338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!</a:t>
                  </a:r>
                  <a:endParaRPr lang="en-US" dirty="0"/>
                </a:p>
              </p:txBody>
            </p:sp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81CC6951-38DD-44DA-BCC1-F0B96A37DD92}"/>
                    </a:ext>
                  </a:extLst>
                </p:cNvPr>
                <p:cNvSpPr txBox="1"/>
                <p:nvPr/>
              </p:nvSpPr>
              <p:spPr>
                <a:xfrm>
                  <a:off x="2848019" y="2189531"/>
                  <a:ext cx="232737" cy="3305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/>
                    <a:t>!</a:t>
                  </a:r>
                  <a:endParaRPr lang="en-US" dirty="0"/>
                </a:p>
              </p:txBody>
            </p:sp>
          </p:grpSp>
        </p:grpSp>
        <p:cxnSp>
          <p:nvCxnSpPr>
            <p:cNvPr id="72" name="Gerade Verbindung mit Pfeil 71">
              <a:extLst>
                <a:ext uri="{FF2B5EF4-FFF2-40B4-BE49-F238E27FC236}">
                  <a16:creationId xmlns:a16="http://schemas.microsoft.com/office/drawing/2014/main" id="{7EAA450F-4E7C-4162-824D-E4DD2BAAEA55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 flipH="1">
              <a:off x="2506427" y="2930616"/>
              <a:ext cx="3052" cy="229144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E78390D8-6BEC-4248-BF79-A6254FABA607}"/>
                  </a:ext>
                </a:extLst>
              </p:cNvPr>
              <p:cNvSpPr txBox="1"/>
              <p:nvPr/>
            </p:nvSpPr>
            <p:spPr>
              <a:xfrm>
                <a:off x="980609" y="4779238"/>
                <a:ext cx="4042582" cy="1595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200" dirty="0"/>
                  <a:t>Signature Calculation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d>
                            <m:d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𝑚𝑖𝑛𝑃𝑜𝑖𝑛𝑡𝑠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de-DE" sz="2000" i="1" dirty="0"/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𝐿𝑎𝑏𝑒𝑙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de-DE" sz="20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𝐷𝑈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E78390D8-6BEC-4248-BF79-A6254FABA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09" y="4779238"/>
                <a:ext cx="4042582" cy="1595245"/>
              </a:xfrm>
              <a:prstGeom prst="rect">
                <a:avLst/>
              </a:prstGeom>
              <a:blipFill>
                <a:blip r:embed="rId58"/>
                <a:stretch>
                  <a:fillRect l="-1961" t="-2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Sprechblase: rechteckig mit abgerundeten Ecken 28">
            <a:extLst>
              <a:ext uri="{FF2B5EF4-FFF2-40B4-BE49-F238E27FC236}">
                <a16:creationId xmlns:a16="http://schemas.microsoft.com/office/drawing/2014/main" id="{15FF8A80-5FEE-414A-AF43-8AA8C5FF2294}"/>
              </a:ext>
            </a:extLst>
          </p:cNvPr>
          <p:cNvSpPr/>
          <p:nvPr/>
        </p:nvSpPr>
        <p:spPr>
          <a:xfrm>
            <a:off x="4531039" y="3136138"/>
            <a:ext cx="1197131" cy="555880"/>
          </a:xfrm>
          <a:prstGeom prst="wedgeRoundRectCallout">
            <a:avLst>
              <a:gd name="adj1" fmla="val 73852"/>
              <a:gd name="adj2" fmla="val 58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Already in table</a:t>
            </a:r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9C945D3D-9022-4677-B25B-D1B2847BABC9}"/>
              </a:ext>
            </a:extLst>
          </p:cNvPr>
          <p:cNvGrpSpPr/>
          <p:nvPr/>
        </p:nvGrpSpPr>
        <p:grpSpPr>
          <a:xfrm>
            <a:off x="11463655" y="6452870"/>
            <a:ext cx="567915" cy="56328"/>
            <a:chOff x="11494135" y="6452870"/>
            <a:chExt cx="567915" cy="56328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E11B8965-8C59-43E3-9573-29AA33653D7D}"/>
                </a:ext>
              </a:extLst>
            </p:cNvPr>
            <p:cNvSpPr/>
            <p:nvPr/>
          </p:nvSpPr>
          <p:spPr>
            <a:xfrm>
              <a:off x="11494135" y="6452870"/>
              <a:ext cx="53788" cy="537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6B86405D-CA07-4D9E-8C7C-5B962D73A972}"/>
                </a:ext>
              </a:extLst>
            </p:cNvPr>
            <p:cNvSpPr/>
            <p:nvPr/>
          </p:nvSpPr>
          <p:spPr>
            <a:xfrm>
              <a:off x="11693562" y="6453391"/>
              <a:ext cx="53788" cy="537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423C124A-8082-4F5D-BB6E-9293BB3CE9DF}"/>
                </a:ext>
              </a:extLst>
            </p:cNvPr>
            <p:cNvSpPr/>
            <p:nvPr/>
          </p:nvSpPr>
          <p:spPr>
            <a:xfrm>
              <a:off x="11907668" y="6455299"/>
              <a:ext cx="53788" cy="537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73AF77CD-5658-4FB6-90FE-4F198AEEAB81}"/>
                </a:ext>
              </a:extLst>
            </p:cNvPr>
            <p:cNvSpPr/>
            <p:nvPr/>
          </p:nvSpPr>
          <p:spPr>
            <a:xfrm>
              <a:off x="12008262" y="6455294"/>
              <a:ext cx="53788" cy="537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3839C00C-B56D-4FFD-ADB7-A03B566A96CD}"/>
                </a:ext>
              </a:extLst>
            </p:cNvPr>
            <p:cNvSpPr/>
            <p:nvPr/>
          </p:nvSpPr>
          <p:spPr>
            <a:xfrm>
              <a:off x="11799310" y="6455410"/>
              <a:ext cx="53788" cy="537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8A479CD7-1BE9-4F72-BE65-11891A2D6C25}"/>
                </a:ext>
              </a:extLst>
            </p:cNvPr>
            <p:cNvSpPr/>
            <p:nvPr/>
          </p:nvSpPr>
          <p:spPr>
            <a:xfrm>
              <a:off x="11595285" y="6454062"/>
              <a:ext cx="53788" cy="537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9F76ACB9-5F14-424A-BCA4-1FB9C78B5035}"/>
              </a:ext>
            </a:extLst>
          </p:cNvPr>
          <p:cNvSpPr txBox="1"/>
          <p:nvPr/>
        </p:nvSpPr>
        <p:spPr>
          <a:xfrm>
            <a:off x="4210487" y="3886303"/>
            <a:ext cx="1140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Collision</a:t>
            </a:r>
          </a:p>
          <a:p>
            <a:r>
              <a:rPr lang="en-US" dirty="0"/>
              <a:t>table:</a:t>
            </a:r>
          </a:p>
        </p:txBody>
      </p:sp>
    </p:spTree>
    <p:extLst>
      <p:ext uri="{BB962C8B-B14F-4D97-AF65-F5344CB8AC3E}">
        <p14:creationId xmlns:p14="http://schemas.microsoft.com/office/powerpoint/2010/main" val="252105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162 L 0 0.0930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02722 3.33333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46" grpId="0"/>
      <p:bldP spid="47" grpId="0"/>
      <p:bldP spid="85" grpId="0"/>
      <p:bldP spid="87" grpId="0"/>
      <p:bldP spid="88" grpId="0"/>
      <p:bldP spid="88" grpId="1"/>
      <p:bldP spid="90" grpId="0"/>
      <p:bldP spid="24" grpId="0"/>
      <p:bldP spid="29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Tabelle 28">
            <a:extLst>
              <a:ext uri="{FF2B5EF4-FFF2-40B4-BE49-F238E27FC236}">
                <a16:creationId xmlns:a16="http://schemas.microsoft.com/office/drawing/2014/main" id="{821FAA93-752B-45D0-9A1C-2D36435EC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411809"/>
              </p:ext>
            </p:extLst>
          </p:nvPr>
        </p:nvGraphicFramePr>
        <p:xfrm>
          <a:off x="923650" y="4630844"/>
          <a:ext cx="3504018" cy="1242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810">
                  <a:extLst>
                    <a:ext uri="{9D8B030D-6E8A-4147-A177-3AD203B41FA5}">
                      <a16:colId xmlns:a16="http://schemas.microsoft.com/office/drawing/2014/main" val="1507584424"/>
                    </a:ext>
                  </a:extLst>
                </a:gridCol>
                <a:gridCol w="2271208">
                  <a:extLst>
                    <a:ext uri="{9D8B030D-6E8A-4147-A177-3AD203B41FA5}">
                      <a16:colId xmlns:a16="http://schemas.microsoft.com/office/drawing/2014/main" val="3865885023"/>
                    </a:ext>
                  </a:extLst>
                </a:gridCol>
              </a:tblGrid>
              <a:tr h="3313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Subspace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Points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82398"/>
                  </a:ext>
                </a:extLst>
              </a:tr>
              <a:tr h="4384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539469"/>
                  </a:ext>
                </a:extLst>
              </a:tr>
              <a:tr h="4384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821702"/>
                  </a:ext>
                </a:extLst>
              </a:tr>
            </a:tbl>
          </a:graphicData>
        </a:graphic>
      </p:graphicFrame>
      <p:graphicFrame>
        <p:nvGraphicFramePr>
          <p:cNvPr id="8" name="Tabelle 28">
            <a:extLst>
              <a:ext uri="{FF2B5EF4-FFF2-40B4-BE49-F238E27FC236}">
                <a16:creationId xmlns:a16="http://schemas.microsoft.com/office/drawing/2014/main" id="{B02A8651-51FF-491D-AED6-651F97A46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518228"/>
              </p:ext>
            </p:extLst>
          </p:nvPr>
        </p:nvGraphicFramePr>
        <p:xfrm>
          <a:off x="752178" y="1690689"/>
          <a:ext cx="3880782" cy="2127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006">
                  <a:extLst>
                    <a:ext uri="{9D8B030D-6E8A-4147-A177-3AD203B41FA5}">
                      <a16:colId xmlns:a16="http://schemas.microsoft.com/office/drawing/2014/main" val="1507584424"/>
                    </a:ext>
                  </a:extLst>
                </a:gridCol>
                <a:gridCol w="1371656">
                  <a:extLst>
                    <a:ext uri="{9D8B030D-6E8A-4147-A177-3AD203B41FA5}">
                      <a16:colId xmlns:a16="http://schemas.microsoft.com/office/drawing/2014/main" val="3865885023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804062660"/>
                    </a:ext>
                  </a:extLst>
                </a:gridCol>
              </a:tblGrid>
              <a:tr h="39461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Signature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Subspace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82398"/>
                  </a:ext>
                </a:extLst>
              </a:tr>
              <a:tr h="4332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539469"/>
                  </a:ext>
                </a:extLst>
              </a:tr>
              <a:tr h="43327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821702"/>
                  </a:ext>
                </a:extLst>
              </a:tr>
              <a:tr h="4332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255364"/>
                  </a:ext>
                </a:extLst>
              </a:tr>
              <a:tr h="4332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51819"/>
                  </a:ext>
                </a:extLst>
              </a:tr>
            </a:tbl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0D5A54FC-C91F-4F9C-B50C-8FDD48D16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5. Mapping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845F31-55E6-4A16-BDE7-5CAFA5933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4999" y="1825625"/>
            <a:ext cx="5036595" cy="4351338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1572C1-F1A4-46D6-8BCF-CE505B4DE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38272" y="1383427"/>
            <a:ext cx="5168626" cy="4763055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EEBCC7-9F39-4DE1-A275-337B6AA2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29.01.2021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58EFC5-82DA-42E3-859B-20D63A4C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Stanislav Ramin, AI, HS Offenburg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E62F07-C4A3-4102-8AFE-11032FC6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D627-6BD5-4666-8A0A-EC6E5C9E67F9}" type="slidenum">
              <a:rPr lang="de-DE" smtClean="0"/>
              <a:t>10</a:t>
            </a:fld>
            <a:endParaRPr lang="de-DE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B5D3CD4D-4BF2-48A2-B675-91D13FB11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658447"/>
              </p:ext>
            </p:extLst>
          </p:nvPr>
        </p:nvGraphicFramePr>
        <p:xfrm>
          <a:off x="10630059" y="1506060"/>
          <a:ext cx="1457019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019">
                  <a:extLst>
                    <a:ext uri="{9D8B030D-6E8A-4147-A177-3AD203B41FA5}">
                      <a16:colId xmlns:a16="http://schemas.microsoft.com/office/drawing/2014/main" val="857460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Data Projection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627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2. </a:t>
                      </a:r>
                      <a:r>
                        <a:rPr lang="en-US" noProof="0" dirty="0" err="1"/>
                        <a:t>CoreSet</a:t>
                      </a:r>
                      <a:r>
                        <a:rPr lang="en-US" noProof="0" dirty="0"/>
                        <a:t> creation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310124"/>
                  </a:ext>
                </a:extLst>
              </a:tr>
              <a:tr h="3734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en-US" noProof="0" dirty="0"/>
                        <a:t> Calc. of Dense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307198"/>
                  </a:ext>
                </a:extLst>
              </a:tr>
              <a:tr h="2082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4. Collision of Dense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2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5. </a:t>
                      </a:r>
                      <a:r>
                        <a:rPr lang="en-US" noProof="0" dirty="0" err="1"/>
                        <a:t>Transfor</a:t>
                      </a:r>
                      <a:r>
                        <a:rPr lang="en-US" noProof="0" dirty="0"/>
                        <a:t>-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err="1"/>
                        <a:t>mation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41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6. Final Clustering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989010"/>
                  </a:ext>
                </a:extLst>
              </a:tr>
            </a:tbl>
          </a:graphicData>
        </a:graphic>
      </p:graphicFrame>
      <p:sp>
        <p:nvSpPr>
          <p:cNvPr id="11" name="Rechteck 10">
            <a:extLst>
              <a:ext uri="{FF2B5EF4-FFF2-40B4-BE49-F238E27FC236}">
                <a16:creationId xmlns:a16="http://schemas.microsoft.com/office/drawing/2014/main" id="{BCCB27E7-D170-40F4-A600-23B192804E46}"/>
              </a:ext>
            </a:extLst>
          </p:cNvPr>
          <p:cNvSpPr/>
          <p:nvPr/>
        </p:nvSpPr>
        <p:spPr>
          <a:xfrm>
            <a:off x="10625290" y="2801555"/>
            <a:ext cx="1457019" cy="608460"/>
          </a:xfrm>
          <a:prstGeom prst="rect">
            <a:avLst/>
          </a:prstGeom>
          <a:solidFill>
            <a:schemeClr val="accent1">
              <a:alpha val="54000"/>
            </a:schemeClr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elle 24">
                <a:extLst>
                  <a:ext uri="{FF2B5EF4-FFF2-40B4-BE49-F238E27FC236}">
                    <a16:creationId xmlns:a16="http://schemas.microsoft.com/office/drawing/2014/main" id="{591CB7BF-89CB-4CDC-B51F-1DDCF76709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9947446"/>
                  </p:ext>
                </p:extLst>
              </p:nvPr>
            </p:nvGraphicFramePr>
            <p:xfrm>
              <a:off x="2196642" y="2109421"/>
              <a:ext cx="983438" cy="3471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6330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  <a:gridCol w="323554">
                      <a:extLst>
                        <a:ext uri="{9D8B030D-6E8A-4147-A177-3AD203B41FA5}">
                          <a16:colId xmlns:a16="http://schemas.microsoft.com/office/drawing/2014/main" val="1214201611"/>
                        </a:ext>
                      </a:extLst>
                    </a:gridCol>
                    <a:gridCol w="323554">
                      <a:extLst>
                        <a:ext uri="{9D8B030D-6E8A-4147-A177-3AD203B41FA5}">
                          <a16:colId xmlns:a16="http://schemas.microsoft.com/office/drawing/2014/main" val="2461784419"/>
                        </a:ext>
                      </a:extLst>
                    </a:gridCol>
                  </a:tblGrid>
                  <a:tr h="3471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81849" marR="81849" marT="40925" marB="40925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81849" marR="81849" marT="40925" marB="40925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81849" marR="81849" marT="40925" marB="40925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elle 24">
                <a:extLst>
                  <a:ext uri="{FF2B5EF4-FFF2-40B4-BE49-F238E27FC236}">
                    <a16:creationId xmlns:a16="http://schemas.microsoft.com/office/drawing/2014/main" id="{591CB7BF-89CB-4CDC-B51F-1DDCF76709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9947446"/>
                  </p:ext>
                </p:extLst>
              </p:nvPr>
            </p:nvGraphicFramePr>
            <p:xfrm>
              <a:off x="2196642" y="2109421"/>
              <a:ext cx="983438" cy="3471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6330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  <a:gridCol w="323554">
                      <a:extLst>
                        <a:ext uri="{9D8B030D-6E8A-4147-A177-3AD203B41FA5}">
                          <a16:colId xmlns:a16="http://schemas.microsoft.com/office/drawing/2014/main" val="1214201611"/>
                        </a:ext>
                      </a:extLst>
                    </a:gridCol>
                    <a:gridCol w="323554">
                      <a:extLst>
                        <a:ext uri="{9D8B030D-6E8A-4147-A177-3AD203B41FA5}">
                          <a16:colId xmlns:a16="http://schemas.microsoft.com/office/drawing/2014/main" val="2461784419"/>
                        </a:ext>
                      </a:extLst>
                    </a:gridCol>
                  </a:tblGrid>
                  <a:tr h="3471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1849" marR="81849" marT="40925" marB="40925">
                        <a:blipFill>
                          <a:blip r:embed="rId3"/>
                          <a:stretch>
                            <a:fillRect l="-1818" t="-3509" r="-201818" b="-87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1849" marR="81849" marT="40925" marB="40925">
                        <a:blipFill>
                          <a:blip r:embed="rId3"/>
                          <a:stretch>
                            <a:fillRect l="-103704" t="-3509" r="-105556" b="-87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1849" marR="81849" marT="40925" marB="40925">
                        <a:blipFill>
                          <a:blip r:embed="rId3"/>
                          <a:stretch>
                            <a:fillRect l="-207547" t="-3509" r="-7547" b="-87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C64C56DE-2103-480F-A245-6F42D96F74F6}"/>
                  </a:ext>
                </a:extLst>
              </p:cNvPr>
              <p:cNvSpPr txBox="1"/>
              <p:nvPr/>
            </p:nvSpPr>
            <p:spPr>
              <a:xfrm>
                <a:off x="809048" y="2103230"/>
                <a:ext cx="1081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𝑆𝑖𝑔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𝐷𝑈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C64C56DE-2103-480F-A245-6F42D96F7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048" y="2103230"/>
                <a:ext cx="1081614" cy="369332"/>
              </a:xfrm>
              <a:prstGeom prst="rect">
                <a:avLst/>
              </a:prstGeom>
              <a:blipFill>
                <a:blip r:embed="rId4"/>
                <a:stretch>
                  <a:fillRect l="-1695" r="-565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0F2E4B84-52F8-4541-9AD9-4C7E788C2148}"/>
                  </a:ext>
                </a:extLst>
              </p:cNvPr>
              <p:cNvSpPr txBox="1"/>
              <p:nvPr/>
            </p:nvSpPr>
            <p:spPr>
              <a:xfrm>
                <a:off x="789224" y="2507438"/>
                <a:ext cx="1081614" cy="369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𝑆𝑖𝑔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𝐷𝑈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0F2E4B84-52F8-4541-9AD9-4C7E788C2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24" y="2507438"/>
                <a:ext cx="1081614" cy="369330"/>
              </a:xfrm>
              <a:prstGeom prst="rect">
                <a:avLst/>
              </a:prstGeom>
              <a:blipFill>
                <a:blip r:embed="rId5"/>
                <a:stretch>
                  <a:fillRect l="-1685" r="-5618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Tabelle 24">
                <a:extLst>
                  <a:ext uri="{FF2B5EF4-FFF2-40B4-BE49-F238E27FC236}">
                    <a16:creationId xmlns:a16="http://schemas.microsoft.com/office/drawing/2014/main" id="{A257981F-3708-4DCD-874A-658FF9CB59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0265381"/>
                  </p:ext>
                </p:extLst>
              </p:nvPr>
            </p:nvGraphicFramePr>
            <p:xfrm>
              <a:off x="2289345" y="5029401"/>
              <a:ext cx="194393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8787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  <a:gridCol w="388787">
                      <a:extLst>
                        <a:ext uri="{9D8B030D-6E8A-4147-A177-3AD203B41FA5}">
                          <a16:colId xmlns:a16="http://schemas.microsoft.com/office/drawing/2014/main" val="1214201611"/>
                        </a:ext>
                      </a:extLst>
                    </a:gridCol>
                    <a:gridCol w="395609">
                      <a:extLst>
                        <a:ext uri="{9D8B030D-6E8A-4147-A177-3AD203B41FA5}">
                          <a16:colId xmlns:a16="http://schemas.microsoft.com/office/drawing/2014/main" val="910613309"/>
                        </a:ext>
                      </a:extLst>
                    </a:gridCol>
                    <a:gridCol w="402336">
                      <a:extLst>
                        <a:ext uri="{9D8B030D-6E8A-4147-A177-3AD203B41FA5}">
                          <a16:colId xmlns:a16="http://schemas.microsoft.com/office/drawing/2014/main" val="1552665709"/>
                        </a:ext>
                      </a:extLst>
                    </a:gridCol>
                    <a:gridCol w="368416">
                      <a:extLst>
                        <a:ext uri="{9D8B030D-6E8A-4147-A177-3AD203B41FA5}">
                          <a16:colId xmlns:a16="http://schemas.microsoft.com/office/drawing/2014/main" val="33457562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Tabelle 24">
                <a:extLst>
                  <a:ext uri="{FF2B5EF4-FFF2-40B4-BE49-F238E27FC236}">
                    <a16:creationId xmlns:a16="http://schemas.microsoft.com/office/drawing/2014/main" id="{A257981F-3708-4DCD-874A-658FF9CB59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0265381"/>
                  </p:ext>
                </p:extLst>
              </p:nvPr>
            </p:nvGraphicFramePr>
            <p:xfrm>
              <a:off x="2289345" y="5029401"/>
              <a:ext cx="194393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8787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  <a:gridCol w="388787">
                      <a:extLst>
                        <a:ext uri="{9D8B030D-6E8A-4147-A177-3AD203B41FA5}">
                          <a16:colId xmlns:a16="http://schemas.microsoft.com/office/drawing/2014/main" val="1214201611"/>
                        </a:ext>
                      </a:extLst>
                    </a:gridCol>
                    <a:gridCol w="395609">
                      <a:extLst>
                        <a:ext uri="{9D8B030D-6E8A-4147-A177-3AD203B41FA5}">
                          <a16:colId xmlns:a16="http://schemas.microsoft.com/office/drawing/2014/main" val="910613309"/>
                        </a:ext>
                      </a:extLst>
                    </a:gridCol>
                    <a:gridCol w="402336">
                      <a:extLst>
                        <a:ext uri="{9D8B030D-6E8A-4147-A177-3AD203B41FA5}">
                          <a16:colId xmlns:a16="http://schemas.microsoft.com/office/drawing/2014/main" val="1552665709"/>
                        </a:ext>
                      </a:extLst>
                    </a:gridCol>
                    <a:gridCol w="368416">
                      <a:extLst>
                        <a:ext uri="{9D8B030D-6E8A-4147-A177-3AD203B41FA5}">
                          <a16:colId xmlns:a16="http://schemas.microsoft.com/office/drawing/2014/main" val="33457562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63" t="-3279" r="-40312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1563" t="-3279" r="-30312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98462" t="-3279" r="-19846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93939" t="-3279" r="-9545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426230" t="-3279" r="-3279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1" name="Tabelle 24">
                <a:extLst>
                  <a:ext uri="{FF2B5EF4-FFF2-40B4-BE49-F238E27FC236}">
                    <a16:creationId xmlns:a16="http://schemas.microsoft.com/office/drawing/2014/main" id="{0C92B33F-9D38-4FFE-AE92-8C07C26D1D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6033418"/>
                  </p:ext>
                </p:extLst>
              </p:nvPr>
            </p:nvGraphicFramePr>
            <p:xfrm>
              <a:off x="2288340" y="5457776"/>
              <a:ext cx="1588716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7179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  <a:gridCol w="397179">
                      <a:extLst>
                        <a:ext uri="{9D8B030D-6E8A-4147-A177-3AD203B41FA5}">
                          <a16:colId xmlns:a16="http://schemas.microsoft.com/office/drawing/2014/main" val="1214201611"/>
                        </a:ext>
                      </a:extLst>
                    </a:gridCol>
                    <a:gridCol w="397179">
                      <a:extLst>
                        <a:ext uri="{9D8B030D-6E8A-4147-A177-3AD203B41FA5}">
                          <a16:colId xmlns:a16="http://schemas.microsoft.com/office/drawing/2014/main" val="910613309"/>
                        </a:ext>
                      </a:extLst>
                    </a:gridCol>
                    <a:gridCol w="397179">
                      <a:extLst>
                        <a:ext uri="{9D8B030D-6E8A-4147-A177-3AD203B41FA5}">
                          <a16:colId xmlns:a16="http://schemas.microsoft.com/office/drawing/2014/main" val="220964839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1" name="Tabelle 24">
                <a:extLst>
                  <a:ext uri="{FF2B5EF4-FFF2-40B4-BE49-F238E27FC236}">
                    <a16:creationId xmlns:a16="http://schemas.microsoft.com/office/drawing/2014/main" id="{0C92B33F-9D38-4FFE-AE92-8C07C26D1D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6033418"/>
                  </p:ext>
                </p:extLst>
              </p:nvPr>
            </p:nvGraphicFramePr>
            <p:xfrm>
              <a:off x="2288340" y="5457776"/>
              <a:ext cx="1588716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7179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  <a:gridCol w="397179">
                      <a:extLst>
                        <a:ext uri="{9D8B030D-6E8A-4147-A177-3AD203B41FA5}">
                          <a16:colId xmlns:a16="http://schemas.microsoft.com/office/drawing/2014/main" val="1214201611"/>
                        </a:ext>
                      </a:extLst>
                    </a:gridCol>
                    <a:gridCol w="397179">
                      <a:extLst>
                        <a:ext uri="{9D8B030D-6E8A-4147-A177-3AD203B41FA5}">
                          <a16:colId xmlns:a16="http://schemas.microsoft.com/office/drawing/2014/main" val="910613309"/>
                        </a:ext>
                      </a:extLst>
                    </a:gridCol>
                    <a:gridCol w="397179">
                      <a:extLst>
                        <a:ext uri="{9D8B030D-6E8A-4147-A177-3AD203B41FA5}">
                          <a16:colId xmlns:a16="http://schemas.microsoft.com/office/drawing/2014/main" val="220964839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538" t="-1613" r="-306154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000" t="-1613" r="-20151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03077" t="-1613" r="-10461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03077" t="-1613" r="-4615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Tabelle 24">
                <a:extLst>
                  <a:ext uri="{FF2B5EF4-FFF2-40B4-BE49-F238E27FC236}">
                    <a16:creationId xmlns:a16="http://schemas.microsoft.com/office/drawing/2014/main" id="{8B513665-29BC-4DA9-8DFC-22B55104E2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920508"/>
                  </p:ext>
                </p:extLst>
              </p:nvPr>
            </p:nvGraphicFramePr>
            <p:xfrm>
              <a:off x="3608381" y="2127826"/>
              <a:ext cx="345546" cy="3471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5546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</a:tblGrid>
                  <a:tr h="3471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81849" marR="81849" marT="40925" marB="409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Tabelle 24">
                <a:extLst>
                  <a:ext uri="{FF2B5EF4-FFF2-40B4-BE49-F238E27FC236}">
                    <a16:creationId xmlns:a16="http://schemas.microsoft.com/office/drawing/2014/main" id="{8B513665-29BC-4DA9-8DFC-22B55104E2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920508"/>
                  </p:ext>
                </p:extLst>
              </p:nvPr>
            </p:nvGraphicFramePr>
            <p:xfrm>
              <a:off x="3608381" y="2127826"/>
              <a:ext cx="345546" cy="3471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5546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</a:tblGrid>
                  <a:tr h="3471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1849" marR="81849" marT="40925" marB="409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724" t="-1724" r="-3448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1" name="Tabelle 24">
                <a:extLst>
                  <a:ext uri="{FF2B5EF4-FFF2-40B4-BE49-F238E27FC236}">
                    <a16:creationId xmlns:a16="http://schemas.microsoft.com/office/drawing/2014/main" id="{FE33DCD6-5CDD-46D1-8769-F2971F4A4A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5124931"/>
                  </p:ext>
                </p:extLst>
              </p:nvPr>
            </p:nvGraphicFramePr>
            <p:xfrm>
              <a:off x="3975667" y="2127778"/>
              <a:ext cx="345546" cy="3471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5546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</a:tblGrid>
                  <a:tr h="3471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81849" marR="81849" marT="40925" marB="409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1" name="Tabelle 24">
                <a:extLst>
                  <a:ext uri="{FF2B5EF4-FFF2-40B4-BE49-F238E27FC236}">
                    <a16:creationId xmlns:a16="http://schemas.microsoft.com/office/drawing/2014/main" id="{FE33DCD6-5CDD-46D1-8769-F2971F4A4A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5124931"/>
                  </p:ext>
                </p:extLst>
              </p:nvPr>
            </p:nvGraphicFramePr>
            <p:xfrm>
              <a:off x="3975667" y="2127778"/>
              <a:ext cx="345546" cy="3471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5546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</a:tblGrid>
                  <a:tr h="3471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1849" marR="81849" marT="40925" marB="409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754" t="-1754" r="-3509" b="-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2" name="Tabelle 24">
                <a:extLst>
                  <a:ext uri="{FF2B5EF4-FFF2-40B4-BE49-F238E27FC236}">
                    <a16:creationId xmlns:a16="http://schemas.microsoft.com/office/drawing/2014/main" id="{8AB20104-83CE-4A7D-9CCA-A6F150BC01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7639147"/>
                  </p:ext>
                </p:extLst>
              </p:nvPr>
            </p:nvGraphicFramePr>
            <p:xfrm>
              <a:off x="3608381" y="2565408"/>
              <a:ext cx="345546" cy="3471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5546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</a:tblGrid>
                  <a:tr h="3471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81849" marR="81849" marT="40925" marB="409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2" name="Tabelle 24">
                <a:extLst>
                  <a:ext uri="{FF2B5EF4-FFF2-40B4-BE49-F238E27FC236}">
                    <a16:creationId xmlns:a16="http://schemas.microsoft.com/office/drawing/2014/main" id="{8AB20104-83CE-4A7D-9CCA-A6F150BC01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7639147"/>
                  </p:ext>
                </p:extLst>
              </p:nvPr>
            </p:nvGraphicFramePr>
            <p:xfrm>
              <a:off x="3608381" y="2565408"/>
              <a:ext cx="345546" cy="3471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5546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</a:tblGrid>
                  <a:tr h="3471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1849" marR="81849" marT="40925" marB="409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724" t="-1724" r="-3448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23F7E979-C2EE-47EB-BDA4-AD80087BA838}"/>
              </a:ext>
            </a:extLst>
          </p:cNvPr>
          <p:cNvGrpSpPr/>
          <p:nvPr/>
        </p:nvGrpSpPr>
        <p:grpSpPr>
          <a:xfrm>
            <a:off x="1183624" y="3870960"/>
            <a:ext cx="1519463" cy="2010242"/>
            <a:chOff x="1000744" y="4236720"/>
            <a:chExt cx="1519463" cy="2010242"/>
          </a:xfrm>
        </p:grpSpPr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EBACDDF0-DB6A-482A-885C-EEB4F24FD4D5}"/>
                </a:ext>
              </a:extLst>
            </p:cNvPr>
            <p:cNvGrpSpPr/>
            <p:nvPr/>
          </p:nvGrpSpPr>
          <p:grpSpPr>
            <a:xfrm>
              <a:off x="1000744" y="5406583"/>
              <a:ext cx="870092" cy="840379"/>
              <a:chOff x="5911490" y="5003738"/>
              <a:chExt cx="699828" cy="8403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feld 56">
                    <a:extLst>
                      <a:ext uri="{FF2B5EF4-FFF2-40B4-BE49-F238E27FC236}">
                        <a16:creationId xmlns:a16="http://schemas.microsoft.com/office/drawing/2014/main" id="{E796518F-3B0C-4E43-97D0-3EF9396034FF}"/>
                      </a:ext>
                    </a:extLst>
                  </p:cNvPr>
                  <p:cNvSpPr txBox="1"/>
                  <p:nvPr/>
                </p:nvSpPr>
                <p:spPr>
                  <a:xfrm>
                    <a:off x="5911490" y="5003738"/>
                    <a:ext cx="6727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7" name="Textfeld 56">
                    <a:extLst>
                      <a:ext uri="{FF2B5EF4-FFF2-40B4-BE49-F238E27FC236}">
                        <a16:creationId xmlns:a16="http://schemas.microsoft.com/office/drawing/2014/main" id="{E796518F-3B0C-4E43-97D0-3EF9396034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1490" y="5003738"/>
                    <a:ext cx="67276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feld 57">
                    <a:extLst>
                      <a:ext uri="{FF2B5EF4-FFF2-40B4-BE49-F238E27FC236}">
                        <a16:creationId xmlns:a16="http://schemas.microsoft.com/office/drawing/2014/main" id="{295414FF-3FBC-4BE8-B106-3E6B4359996B}"/>
                      </a:ext>
                    </a:extLst>
                  </p:cNvPr>
                  <p:cNvSpPr txBox="1"/>
                  <p:nvPr/>
                </p:nvSpPr>
                <p:spPr>
                  <a:xfrm>
                    <a:off x="6173995" y="5474785"/>
                    <a:ext cx="43732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8" name="Textfeld 57">
                    <a:extLst>
                      <a:ext uri="{FF2B5EF4-FFF2-40B4-BE49-F238E27FC236}">
                        <a16:creationId xmlns:a16="http://schemas.microsoft.com/office/drawing/2014/main" id="{295414FF-3FBC-4BE8-B106-3E6B435999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3995" y="5474785"/>
                    <a:ext cx="437323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0DDE180E-89DD-4A3B-99CA-840687A2B090}"/>
                </a:ext>
              </a:extLst>
            </p:cNvPr>
            <p:cNvCxnSpPr>
              <a:cxnSpLocks/>
            </p:cNvCxnSpPr>
            <p:nvPr/>
          </p:nvCxnSpPr>
          <p:spPr>
            <a:xfrm>
              <a:off x="2520207" y="4236720"/>
              <a:ext cx="0" cy="68929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23C3DC30-25AF-4227-AC82-23F91FE68FA7}"/>
                  </a:ext>
                </a:extLst>
              </p:cNvPr>
              <p:cNvSpPr txBox="1"/>
              <p:nvPr/>
            </p:nvSpPr>
            <p:spPr>
              <a:xfrm>
                <a:off x="789224" y="2923970"/>
                <a:ext cx="1081614" cy="369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𝑆𝑖𝑔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𝐷𝑈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23C3DC30-25AF-4227-AC82-23F91FE68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24" y="2923970"/>
                <a:ext cx="1081614" cy="369330"/>
              </a:xfrm>
              <a:prstGeom prst="rect">
                <a:avLst/>
              </a:prstGeom>
              <a:blipFill>
                <a:blip r:embed="rId13"/>
                <a:stretch>
                  <a:fillRect l="-1685" r="-561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5" name="Tabelle 24">
                <a:extLst>
                  <a:ext uri="{FF2B5EF4-FFF2-40B4-BE49-F238E27FC236}">
                    <a16:creationId xmlns:a16="http://schemas.microsoft.com/office/drawing/2014/main" id="{CFBF2F9D-57A4-4C6C-8C9E-82D46AF4AB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4302420"/>
                  </p:ext>
                </p:extLst>
              </p:nvPr>
            </p:nvGraphicFramePr>
            <p:xfrm>
              <a:off x="3608381" y="2991751"/>
              <a:ext cx="345546" cy="3471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5546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</a:tblGrid>
                  <a:tr h="3471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81849" marR="81849" marT="40925" marB="409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5" name="Tabelle 24">
                <a:extLst>
                  <a:ext uri="{FF2B5EF4-FFF2-40B4-BE49-F238E27FC236}">
                    <a16:creationId xmlns:a16="http://schemas.microsoft.com/office/drawing/2014/main" id="{CFBF2F9D-57A4-4C6C-8C9E-82D46AF4AB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4302420"/>
                  </p:ext>
                </p:extLst>
              </p:nvPr>
            </p:nvGraphicFramePr>
            <p:xfrm>
              <a:off x="3608381" y="2991751"/>
              <a:ext cx="345546" cy="3471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5546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</a:tblGrid>
                  <a:tr h="3471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1849" marR="81849" marT="40925" marB="409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1724" t="-1724" r="-3448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C9D34687-C261-4FBD-8781-997538F3010B}"/>
                  </a:ext>
                </a:extLst>
              </p:cNvPr>
              <p:cNvSpPr txBox="1"/>
              <p:nvPr/>
            </p:nvSpPr>
            <p:spPr>
              <a:xfrm>
                <a:off x="786308" y="3402688"/>
                <a:ext cx="1081614" cy="369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𝑆𝑖𝑔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𝐷𝑈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C9D34687-C261-4FBD-8781-997538F30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08" y="3402688"/>
                <a:ext cx="1081614" cy="369330"/>
              </a:xfrm>
              <a:prstGeom prst="rect">
                <a:avLst/>
              </a:prstGeom>
              <a:blipFill>
                <a:blip r:embed="rId15"/>
                <a:stretch>
                  <a:fillRect l="-1695" r="-6215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4" name="Tabelle 24">
                <a:extLst>
                  <a:ext uri="{FF2B5EF4-FFF2-40B4-BE49-F238E27FC236}">
                    <a16:creationId xmlns:a16="http://schemas.microsoft.com/office/drawing/2014/main" id="{3AE6EC19-3C29-4E83-BA08-C1A63C8109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4136563"/>
                  </p:ext>
                </p:extLst>
              </p:nvPr>
            </p:nvGraphicFramePr>
            <p:xfrm>
              <a:off x="3608381" y="3424190"/>
              <a:ext cx="345546" cy="3471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5546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</a:tblGrid>
                  <a:tr h="3471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81849" marR="81849" marT="40925" marB="409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4" name="Tabelle 24">
                <a:extLst>
                  <a:ext uri="{FF2B5EF4-FFF2-40B4-BE49-F238E27FC236}">
                    <a16:creationId xmlns:a16="http://schemas.microsoft.com/office/drawing/2014/main" id="{3AE6EC19-3C29-4E83-BA08-C1A63C8109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4136563"/>
                  </p:ext>
                </p:extLst>
              </p:nvPr>
            </p:nvGraphicFramePr>
            <p:xfrm>
              <a:off x="3608381" y="3424190"/>
              <a:ext cx="345546" cy="3471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5546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</a:tblGrid>
                  <a:tr h="3471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1849" marR="81849" marT="40925" marB="409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1724" t="-1724" r="-3448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5" name="Tabelle 24">
                <a:extLst>
                  <a:ext uri="{FF2B5EF4-FFF2-40B4-BE49-F238E27FC236}">
                    <a16:creationId xmlns:a16="http://schemas.microsoft.com/office/drawing/2014/main" id="{4E83943D-7571-432A-80D3-A411AE4BB5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8040446"/>
                  </p:ext>
                </p:extLst>
              </p:nvPr>
            </p:nvGraphicFramePr>
            <p:xfrm>
              <a:off x="3975667" y="3424142"/>
              <a:ext cx="345546" cy="3471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5546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</a:tblGrid>
                  <a:tr h="3471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81849" marR="81849" marT="40925" marB="409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5" name="Tabelle 24">
                <a:extLst>
                  <a:ext uri="{FF2B5EF4-FFF2-40B4-BE49-F238E27FC236}">
                    <a16:creationId xmlns:a16="http://schemas.microsoft.com/office/drawing/2014/main" id="{4E83943D-7571-432A-80D3-A411AE4BB5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8040446"/>
                  </p:ext>
                </p:extLst>
              </p:nvPr>
            </p:nvGraphicFramePr>
            <p:xfrm>
              <a:off x="3975667" y="3424142"/>
              <a:ext cx="345546" cy="3471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5546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</a:tblGrid>
                  <a:tr h="3471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1849" marR="81849" marT="40925" marB="409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1754" t="-1724" r="-3509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Tabelle 24">
                <a:extLst>
                  <a:ext uri="{FF2B5EF4-FFF2-40B4-BE49-F238E27FC236}">
                    <a16:creationId xmlns:a16="http://schemas.microsoft.com/office/drawing/2014/main" id="{B0D38139-E637-4F13-9FEB-555CAF261D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0206880"/>
                  </p:ext>
                </p:extLst>
              </p:nvPr>
            </p:nvGraphicFramePr>
            <p:xfrm>
              <a:off x="2196642" y="2553726"/>
              <a:ext cx="983438" cy="3471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6330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  <a:gridCol w="323554">
                      <a:extLst>
                        <a:ext uri="{9D8B030D-6E8A-4147-A177-3AD203B41FA5}">
                          <a16:colId xmlns:a16="http://schemas.microsoft.com/office/drawing/2014/main" val="1214201611"/>
                        </a:ext>
                      </a:extLst>
                    </a:gridCol>
                    <a:gridCol w="323554">
                      <a:extLst>
                        <a:ext uri="{9D8B030D-6E8A-4147-A177-3AD203B41FA5}">
                          <a16:colId xmlns:a16="http://schemas.microsoft.com/office/drawing/2014/main" val="2461784419"/>
                        </a:ext>
                      </a:extLst>
                    </a:gridCol>
                  </a:tblGrid>
                  <a:tr h="3471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81849" marR="81849" marT="40925" marB="40925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81849" marR="81849" marT="40925" marB="40925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81849" marR="81849" marT="40925" marB="40925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Tabelle 24">
                <a:extLst>
                  <a:ext uri="{FF2B5EF4-FFF2-40B4-BE49-F238E27FC236}">
                    <a16:creationId xmlns:a16="http://schemas.microsoft.com/office/drawing/2014/main" id="{B0D38139-E637-4F13-9FEB-555CAF261D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0206880"/>
                  </p:ext>
                </p:extLst>
              </p:nvPr>
            </p:nvGraphicFramePr>
            <p:xfrm>
              <a:off x="2196642" y="2553726"/>
              <a:ext cx="983438" cy="3471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6330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  <a:gridCol w="323554">
                      <a:extLst>
                        <a:ext uri="{9D8B030D-6E8A-4147-A177-3AD203B41FA5}">
                          <a16:colId xmlns:a16="http://schemas.microsoft.com/office/drawing/2014/main" val="1214201611"/>
                        </a:ext>
                      </a:extLst>
                    </a:gridCol>
                    <a:gridCol w="323554">
                      <a:extLst>
                        <a:ext uri="{9D8B030D-6E8A-4147-A177-3AD203B41FA5}">
                          <a16:colId xmlns:a16="http://schemas.microsoft.com/office/drawing/2014/main" val="2461784419"/>
                        </a:ext>
                      </a:extLst>
                    </a:gridCol>
                  </a:tblGrid>
                  <a:tr h="3471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1849" marR="81849" marT="40925" marB="40925">
                        <a:blipFill>
                          <a:blip r:embed="rId18"/>
                          <a:stretch>
                            <a:fillRect l="-1818" t="-1724" r="-201818" b="-8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1849" marR="81849" marT="40925" marB="40925">
                        <a:blipFill>
                          <a:blip r:embed="rId18"/>
                          <a:stretch>
                            <a:fillRect l="-103704" t="-1724" r="-105556" b="-8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1849" marR="81849" marT="40925" marB="40925">
                        <a:blipFill>
                          <a:blip r:embed="rId18"/>
                          <a:stretch>
                            <a:fillRect l="-207547" t="-1724" r="-7547" b="-86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1" name="Tabelle 24">
                <a:extLst>
                  <a:ext uri="{FF2B5EF4-FFF2-40B4-BE49-F238E27FC236}">
                    <a16:creationId xmlns:a16="http://schemas.microsoft.com/office/drawing/2014/main" id="{420B51B3-62EC-4F6B-8042-2549A45007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4465887"/>
                  </p:ext>
                </p:extLst>
              </p:nvPr>
            </p:nvGraphicFramePr>
            <p:xfrm>
              <a:off x="2196642" y="2984695"/>
              <a:ext cx="983438" cy="3471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6330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  <a:gridCol w="323554">
                      <a:extLst>
                        <a:ext uri="{9D8B030D-6E8A-4147-A177-3AD203B41FA5}">
                          <a16:colId xmlns:a16="http://schemas.microsoft.com/office/drawing/2014/main" val="1214201611"/>
                        </a:ext>
                      </a:extLst>
                    </a:gridCol>
                    <a:gridCol w="323554">
                      <a:extLst>
                        <a:ext uri="{9D8B030D-6E8A-4147-A177-3AD203B41FA5}">
                          <a16:colId xmlns:a16="http://schemas.microsoft.com/office/drawing/2014/main" val="2461784419"/>
                        </a:ext>
                      </a:extLst>
                    </a:gridCol>
                  </a:tblGrid>
                  <a:tr h="3471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81849" marR="81849" marT="40925" marB="40925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81849" marR="81849" marT="40925" marB="40925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81849" marR="81849" marT="40925" marB="40925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1" name="Tabelle 24">
                <a:extLst>
                  <a:ext uri="{FF2B5EF4-FFF2-40B4-BE49-F238E27FC236}">
                    <a16:creationId xmlns:a16="http://schemas.microsoft.com/office/drawing/2014/main" id="{420B51B3-62EC-4F6B-8042-2549A45007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4465887"/>
                  </p:ext>
                </p:extLst>
              </p:nvPr>
            </p:nvGraphicFramePr>
            <p:xfrm>
              <a:off x="2196642" y="2984695"/>
              <a:ext cx="983438" cy="3471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6330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  <a:gridCol w="323554">
                      <a:extLst>
                        <a:ext uri="{9D8B030D-6E8A-4147-A177-3AD203B41FA5}">
                          <a16:colId xmlns:a16="http://schemas.microsoft.com/office/drawing/2014/main" val="1214201611"/>
                        </a:ext>
                      </a:extLst>
                    </a:gridCol>
                    <a:gridCol w="323554">
                      <a:extLst>
                        <a:ext uri="{9D8B030D-6E8A-4147-A177-3AD203B41FA5}">
                          <a16:colId xmlns:a16="http://schemas.microsoft.com/office/drawing/2014/main" val="2461784419"/>
                        </a:ext>
                      </a:extLst>
                    </a:gridCol>
                  </a:tblGrid>
                  <a:tr h="3471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1849" marR="81849" marT="40925" marB="40925">
                        <a:blipFill>
                          <a:blip r:embed="rId19"/>
                          <a:stretch>
                            <a:fillRect l="-1818" t="-1724" r="-201818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1849" marR="81849" marT="40925" marB="40925">
                        <a:blipFill>
                          <a:blip r:embed="rId19"/>
                          <a:stretch>
                            <a:fillRect l="-103704" t="-1724" r="-10555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1849" marR="81849" marT="40925" marB="40925">
                        <a:blipFill>
                          <a:blip r:embed="rId19"/>
                          <a:stretch>
                            <a:fillRect l="-207547" t="-1724" r="-7547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2" name="Tabelle 24">
                <a:extLst>
                  <a:ext uri="{FF2B5EF4-FFF2-40B4-BE49-F238E27FC236}">
                    <a16:creationId xmlns:a16="http://schemas.microsoft.com/office/drawing/2014/main" id="{83133F4F-3297-4E50-ADD0-8726AF99C6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196508"/>
                  </p:ext>
                </p:extLst>
              </p:nvPr>
            </p:nvGraphicFramePr>
            <p:xfrm>
              <a:off x="2196642" y="3429000"/>
              <a:ext cx="983438" cy="3471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6330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  <a:gridCol w="323554">
                      <a:extLst>
                        <a:ext uri="{9D8B030D-6E8A-4147-A177-3AD203B41FA5}">
                          <a16:colId xmlns:a16="http://schemas.microsoft.com/office/drawing/2014/main" val="1214201611"/>
                        </a:ext>
                      </a:extLst>
                    </a:gridCol>
                    <a:gridCol w="323554">
                      <a:extLst>
                        <a:ext uri="{9D8B030D-6E8A-4147-A177-3AD203B41FA5}">
                          <a16:colId xmlns:a16="http://schemas.microsoft.com/office/drawing/2014/main" val="2461784419"/>
                        </a:ext>
                      </a:extLst>
                    </a:gridCol>
                  </a:tblGrid>
                  <a:tr h="3471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81849" marR="81849" marT="40925" marB="40925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81849" marR="81849" marT="40925" marB="40925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81849" marR="81849" marT="40925" marB="40925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2" name="Tabelle 24">
                <a:extLst>
                  <a:ext uri="{FF2B5EF4-FFF2-40B4-BE49-F238E27FC236}">
                    <a16:creationId xmlns:a16="http://schemas.microsoft.com/office/drawing/2014/main" id="{83133F4F-3297-4E50-ADD0-8726AF99C6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196508"/>
                  </p:ext>
                </p:extLst>
              </p:nvPr>
            </p:nvGraphicFramePr>
            <p:xfrm>
              <a:off x="2196642" y="3429000"/>
              <a:ext cx="983438" cy="3471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6330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  <a:gridCol w="323554">
                      <a:extLst>
                        <a:ext uri="{9D8B030D-6E8A-4147-A177-3AD203B41FA5}">
                          <a16:colId xmlns:a16="http://schemas.microsoft.com/office/drawing/2014/main" val="1214201611"/>
                        </a:ext>
                      </a:extLst>
                    </a:gridCol>
                    <a:gridCol w="323554">
                      <a:extLst>
                        <a:ext uri="{9D8B030D-6E8A-4147-A177-3AD203B41FA5}">
                          <a16:colId xmlns:a16="http://schemas.microsoft.com/office/drawing/2014/main" val="2461784419"/>
                        </a:ext>
                      </a:extLst>
                    </a:gridCol>
                  </a:tblGrid>
                  <a:tr h="3471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1849" marR="81849" marT="40925" marB="40925">
                        <a:blipFill>
                          <a:blip r:embed="rId20"/>
                          <a:stretch>
                            <a:fillRect l="-1818" t="-1724" r="-201818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1849" marR="81849" marT="40925" marB="40925">
                        <a:blipFill>
                          <a:blip r:embed="rId20"/>
                          <a:stretch>
                            <a:fillRect l="-103704" t="-1724" r="-10555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1849" marR="81849" marT="40925" marB="40925">
                        <a:blipFill>
                          <a:blip r:embed="rId20"/>
                          <a:stretch>
                            <a:fillRect l="-207547" t="-1724" r="-7547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833F3BCC-C68B-4012-B6D3-AF8F082580CC}"/>
              </a:ext>
            </a:extLst>
          </p:cNvPr>
          <p:cNvCxnSpPr>
            <a:cxnSpLocks/>
            <a:stCxn id="21" idx="3"/>
            <a:endCxn id="60" idx="0"/>
          </p:cNvCxnSpPr>
          <p:nvPr/>
        </p:nvCxnSpPr>
        <p:spPr>
          <a:xfrm>
            <a:off x="3180080" y="2283010"/>
            <a:ext cx="81232" cy="274639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Verbinder: gewinkelt 92">
            <a:extLst>
              <a:ext uri="{FF2B5EF4-FFF2-40B4-BE49-F238E27FC236}">
                <a16:creationId xmlns:a16="http://schemas.microsoft.com/office/drawing/2014/main" id="{139269F7-5FC8-45F7-B161-17006543CC84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3180080" y="3602589"/>
            <a:ext cx="233680" cy="142681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ADC53EA9-5BA9-465B-AB36-75E8BFB26ACE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3180080" y="2727315"/>
            <a:ext cx="233680" cy="273046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Verbinder: gewinkelt 94">
            <a:extLst>
              <a:ext uri="{FF2B5EF4-FFF2-40B4-BE49-F238E27FC236}">
                <a16:creationId xmlns:a16="http://schemas.microsoft.com/office/drawing/2014/main" id="{B706B53F-0F28-42ED-9149-2BA8DFA896C8}"/>
              </a:ext>
            </a:extLst>
          </p:cNvPr>
          <p:cNvCxnSpPr>
            <a:cxnSpLocks/>
            <a:stCxn id="91" idx="3"/>
          </p:cNvCxnSpPr>
          <p:nvPr/>
        </p:nvCxnSpPr>
        <p:spPr>
          <a:xfrm>
            <a:off x="3180080" y="3158284"/>
            <a:ext cx="81232" cy="229949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Rechteck 52">
            <a:extLst>
              <a:ext uri="{FF2B5EF4-FFF2-40B4-BE49-F238E27FC236}">
                <a16:creationId xmlns:a16="http://schemas.microsoft.com/office/drawing/2014/main" id="{30E41BDA-D905-44AC-8862-859B149418AF}"/>
              </a:ext>
            </a:extLst>
          </p:cNvPr>
          <p:cNvSpPr/>
          <p:nvPr/>
        </p:nvSpPr>
        <p:spPr>
          <a:xfrm>
            <a:off x="2196642" y="2559823"/>
            <a:ext cx="657634" cy="7395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C17794D2-2E7A-476E-B667-3EEA1E26624F}"/>
              </a:ext>
            </a:extLst>
          </p:cNvPr>
          <p:cNvSpPr/>
          <p:nvPr/>
        </p:nvSpPr>
        <p:spPr>
          <a:xfrm>
            <a:off x="2288340" y="5457776"/>
            <a:ext cx="770688" cy="382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Verbinder: gewinkelt 97">
            <a:extLst>
              <a:ext uri="{FF2B5EF4-FFF2-40B4-BE49-F238E27FC236}">
                <a16:creationId xmlns:a16="http://schemas.microsoft.com/office/drawing/2014/main" id="{189B1E14-68A7-4E0A-B525-2BCE037597BB}"/>
              </a:ext>
            </a:extLst>
          </p:cNvPr>
          <p:cNvCxnSpPr>
            <a:cxnSpLocks/>
            <a:stCxn id="53" idx="1"/>
            <a:endCxn id="61" idx="1"/>
          </p:cNvCxnSpPr>
          <p:nvPr/>
        </p:nvCxnSpPr>
        <p:spPr>
          <a:xfrm rot="10800000" flipH="1" flipV="1">
            <a:off x="2196642" y="2929610"/>
            <a:ext cx="91698" cy="2713586"/>
          </a:xfrm>
          <a:prstGeom prst="bentConnector3">
            <a:avLst>
              <a:gd name="adj1" fmla="val -24929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2F9915EE-1543-43D1-9AE1-BFC77276ED30}"/>
              </a:ext>
            </a:extLst>
          </p:cNvPr>
          <p:cNvGrpSpPr/>
          <p:nvPr/>
        </p:nvGrpSpPr>
        <p:grpSpPr>
          <a:xfrm>
            <a:off x="6620783" y="1572640"/>
            <a:ext cx="3490405" cy="3363692"/>
            <a:chOff x="829879" y="3637988"/>
            <a:chExt cx="2274378" cy="2191811"/>
          </a:xfrm>
        </p:grpSpPr>
        <p:grpSp>
          <p:nvGrpSpPr>
            <p:cNvPr id="102" name="Gruppieren 101">
              <a:extLst>
                <a:ext uri="{FF2B5EF4-FFF2-40B4-BE49-F238E27FC236}">
                  <a16:creationId xmlns:a16="http://schemas.microsoft.com/office/drawing/2014/main" id="{E74F1602-5F10-412A-9703-C343C32B0D3D}"/>
                </a:ext>
              </a:extLst>
            </p:cNvPr>
            <p:cNvGrpSpPr/>
            <p:nvPr/>
          </p:nvGrpSpPr>
          <p:grpSpPr>
            <a:xfrm>
              <a:off x="829879" y="4055391"/>
              <a:ext cx="2274378" cy="1774408"/>
              <a:chOff x="903985" y="3990825"/>
              <a:chExt cx="2274378" cy="1774408"/>
            </a:xfrm>
          </p:grpSpPr>
          <p:grpSp>
            <p:nvGrpSpPr>
              <p:cNvPr id="104" name="Gruppieren 103">
                <a:extLst>
                  <a:ext uri="{FF2B5EF4-FFF2-40B4-BE49-F238E27FC236}">
                    <a16:creationId xmlns:a16="http://schemas.microsoft.com/office/drawing/2014/main" id="{0DBD95FC-EF4D-4E64-A199-7A9020B88868}"/>
                  </a:ext>
                </a:extLst>
              </p:cNvPr>
              <p:cNvGrpSpPr/>
              <p:nvPr/>
            </p:nvGrpSpPr>
            <p:grpSpPr>
              <a:xfrm>
                <a:off x="903985" y="4952828"/>
                <a:ext cx="2006118" cy="399594"/>
                <a:chOff x="8941918" y="2925125"/>
                <a:chExt cx="2006118" cy="399594"/>
              </a:xfrm>
            </p:grpSpPr>
            <p:grpSp>
              <p:nvGrpSpPr>
                <p:cNvPr id="108" name="Gruppieren 107">
                  <a:extLst>
                    <a:ext uri="{FF2B5EF4-FFF2-40B4-BE49-F238E27FC236}">
                      <a16:creationId xmlns:a16="http://schemas.microsoft.com/office/drawing/2014/main" id="{75730552-224E-4F04-BFE5-C5CD32B52327}"/>
                    </a:ext>
                  </a:extLst>
                </p:cNvPr>
                <p:cNvGrpSpPr/>
                <p:nvPr/>
              </p:nvGrpSpPr>
              <p:grpSpPr>
                <a:xfrm>
                  <a:off x="8951596" y="2925125"/>
                  <a:ext cx="1996440" cy="54950"/>
                  <a:chOff x="3764280" y="6177022"/>
                  <a:chExt cx="1996440" cy="54950"/>
                </a:xfrm>
              </p:grpSpPr>
              <p:cxnSp>
                <p:nvCxnSpPr>
                  <p:cNvPr id="112" name="Gerader Verbinder 111">
                    <a:extLst>
                      <a:ext uri="{FF2B5EF4-FFF2-40B4-BE49-F238E27FC236}">
                        <a16:creationId xmlns:a16="http://schemas.microsoft.com/office/drawing/2014/main" id="{91F49DFE-AF47-4C7F-BDB8-0A1485E214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4280" y="6202680"/>
                    <a:ext cx="199644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3" name="Ellipse 112">
                    <a:extLst>
                      <a:ext uri="{FF2B5EF4-FFF2-40B4-BE49-F238E27FC236}">
                        <a16:creationId xmlns:a16="http://schemas.microsoft.com/office/drawing/2014/main" id="{8CEB0EE3-E3FF-4021-8D0A-909AE559BA3A}"/>
                      </a:ext>
                    </a:extLst>
                  </p:cNvPr>
                  <p:cNvSpPr/>
                  <p:nvPr/>
                </p:nvSpPr>
                <p:spPr>
                  <a:xfrm>
                    <a:off x="4170691" y="6178226"/>
                    <a:ext cx="46800" cy="468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4" name="Ellipse 113">
                    <a:extLst>
                      <a:ext uri="{FF2B5EF4-FFF2-40B4-BE49-F238E27FC236}">
                        <a16:creationId xmlns:a16="http://schemas.microsoft.com/office/drawing/2014/main" id="{65D75E46-C199-4721-B5AB-DB314BC10EC3}"/>
                      </a:ext>
                    </a:extLst>
                  </p:cNvPr>
                  <p:cNvSpPr/>
                  <p:nvPr/>
                </p:nvSpPr>
                <p:spPr>
                  <a:xfrm>
                    <a:off x="4107973" y="6178889"/>
                    <a:ext cx="46800" cy="468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5" name="Ellipse 114">
                    <a:extLst>
                      <a:ext uri="{FF2B5EF4-FFF2-40B4-BE49-F238E27FC236}">
                        <a16:creationId xmlns:a16="http://schemas.microsoft.com/office/drawing/2014/main" id="{F4CF950E-21C8-455C-B62E-FF7F0632AA0B}"/>
                      </a:ext>
                    </a:extLst>
                  </p:cNvPr>
                  <p:cNvSpPr/>
                  <p:nvPr/>
                </p:nvSpPr>
                <p:spPr>
                  <a:xfrm>
                    <a:off x="4036720" y="6179523"/>
                    <a:ext cx="46800" cy="468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6" name="Ellipse 115">
                    <a:extLst>
                      <a:ext uri="{FF2B5EF4-FFF2-40B4-BE49-F238E27FC236}">
                        <a16:creationId xmlns:a16="http://schemas.microsoft.com/office/drawing/2014/main" id="{989F9EF7-25F6-45A9-8A87-56F7F593DDAA}"/>
                      </a:ext>
                    </a:extLst>
                  </p:cNvPr>
                  <p:cNvSpPr/>
                  <p:nvPr/>
                </p:nvSpPr>
                <p:spPr>
                  <a:xfrm>
                    <a:off x="3975888" y="6179561"/>
                    <a:ext cx="46800" cy="468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7" name="Ellipse 116">
                    <a:extLst>
                      <a:ext uri="{FF2B5EF4-FFF2-40B4-BE49-F238E27FC236}">
                        <a16:creationId xmlns:a16="http://schemas.microsoft.com/office/drawing/2014/main" id="{6DD1F3FC-DFD2-404D-A05D-72FF99116F1E}"/>
                      </a:ext>
                    </a:extLst>
                  </p:cNvPr>
                  <p:cNvSpPr/>
                  <p:nvPr/>
                </p:nvSpPr>
                <p:spPr>
                  <a:xfrm flipH="1">
                    <a:off x="3913327" y="6180284"/>
                    <a:ext cx="45719" cy="45719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Ellipse 117">
                    <a:extLst>
                      <a:ext uri="{FF2B5EF4-FFF2-40B4-BE49-F238E27FC236}">
                        <a16:creationId xmlns:a16="http://schemas.microsoft.com/office/drawing/2014/main" id="{55B902D6-944E-40E4-94D3-1CA0CF7D4403}"/>
                      </a:ext>
                    </a:extLst>
                  </p:cNvPr>
                  <p:cNvSpPr/>
                  <p:nvPr/>
                </p:nvSpPr>
                <p:spPr>
                  <a:xfrm flipH="1">
                    <a:off x="3821887" y="6180284"/>
                    <a:ext cx="45719" cy="45719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9" name="Ellipse 118">
                    <a:extLst>
                      <a:ext uri="{FF2B5EF4-FFF2-40B4-BE49-F238E27FC236}">
                        <a16:creationId xmlns:a16="http://schemas.microsoft.com/office/drawing/2014/main" id="{24C7912B-A629-49F3-BCC3-B48108CDA1B0}"/>
                      </a:ext>
                    </a:extLst>
                  </p:cNvPr>
                  <p:cNvSpPr/>
                  <p:nvPr/>
                </p:nvSpPr>
                <p:spPr>
                  <a:xfrm>
                    <a:off x="4829917" y="6179839"/>
                    <a:ext cx="46800" cy="4680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Ellipse 119">
                    <a:extLst>
                      <a:ext uri="{FF2B5EF4-FFF2-40B4-BE49-F238E27FC236}">
                        <a16:creationId xmlns:a16="http://schemas.microsoft.com/office/drawing/2014/main" id="{1D6B3E91-FCBA-49A8-A512-15C052302ED3}"/>
                      </a:ext>
                    </a:extLst>
                  </p:cNvPr>
                  <p:cNvSpPr/>
                  <p:nvPr/>
                </p:nvSpPr>
                <p:spPr>
                  <a:xfrm>
                    <a:off x="4756851" y="6178407"/>
                    <a:ext cx="46800" cy="4680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1" name="Ellipse 120">
                    <a:extLst>
                      <a:ext uri="{FF2B5EF4-FFF2-40B4-BE49-F238E27FC236}">
                        <a16:creationId xmlns:a16="http://schemas.microsoft.com/office/drawing/2014/main" id="{79C046A6-2525-46F5-861F-C5527D1085E4}"/>
                      </a:ext>
                    </a:extLst>
                  </p:cNvPr>
                  <p:cNvSpPr/>
                  <p:nvPr/>
                </p:nvSpPr>
                <p:spPr>
                  <a:xfrm>
                    <a:off x="4776377" y="6177031"/>
                    <a:ext cx="46800" cy="4680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2" name="Ellipse 121">
                    <a:extLst>
                      <a:ext uri="{FF2B5EF4-FFF2-40B4-BE49-F238E27FC236}">
                        <a16:creationId xmlns:a16="http://schemas.microsoft.com/office/drawing/2014/main" id="{CA7A521E-27ED-4882-AA8A-5FAA8637F1D1}"/>
                      </a:ext>
                    </a:extLst>
                  </p:cNvPr>
                  <p:cNvSpPr/>
                  <p:nvPr/>
                </p:nvSpPr>
                <p:spPr>
                  <a:xfrm>
                    <a:off x="4768797" y="6177031"/>
                    <a:ext cx="46800" cy="4680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3" name="Ellipse 122">
                    <a:extLst>
                      <a:ext uri="{FF2B5EF4-FFF2-40B4-BE49-F238E27FC236}">
                        <a16:creationId xmlns:a16="http://schemas.microsoft.com/office/drawing/2014/main" id="{0996F1F7-B2B1-4033-96B7-882DD340FB9A}"/>
                      </a:ext>
                    </a:extLst>
                  </p:cNvPr>
                  <p:cNvSpPr/>
                  <p:nvPr/>
                </p:nvSpPr>
                <p:spPr>
                  <a:xfrm>
                    <a:off x="4741946" y="6177031"/>
                    <a:ext cx="46800" cy="4680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4" name="Ellipse 123">
                    <a:extLst>
                      <a:ext uri="{FF2B5EF4-FFF2-40B4-BE49-F238E27FC236}">
                        <a16:creationId xmlns:a16="http://schemas.microsoft.com/office/drawing/2014/main" id="{7E64DFE0-4228-4E5F-A55A-32ED8735A203}"/>
                      </a:ext>
                    </a:extLst>
                  </p:cNvPr>
                  <p:cNvSpPr/>
                  <p:nvPr/>
                </p:nvSpPr>
                <p:spPr>
                  <a:xfrm>
                    <a:off x="4672691" y="6177972"/>
                    <a:ext cx="45719" cy="4571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5" name="Ellipse 124">
                    <a:extLst>
                      <a:ext uri="{FF2B5EF4-FFF2-40B4-BE49-F238E27FC236}">
                        <a16:creationId xmlns:a16="http://schemas.microsoft.com/office/drawing/2014/main" id="{4E5B9E75-3CA4-4936-B1F9-E95F08B2C870}"/>
                      </a:ext>
                    </a:extLst>
                  </p:cNvPr>
                  <p:cNvSpPr/>
                  <p:nvPr/>
                </p:nvSpPr>
                <p:spPr>
                  <a:xfrm>
                    <a:off x="5572328" y="6177972"/>
                    <a:ext cx="54000" cy="540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6" name="Ellipse 125">
                    <a:extLst>
                      <a:ext uri="{FF2B5EF4-FFF2-40B4-BE49-F238E27FC236}">
                        <a16:creationId xmlns:a16="http://schemas.microsoft.com/office/drawing/2014/main" id="{C6ACEDE9-EF84-4770-9BC9-420607875B19}"/>
                      </a:ext>
                    </a:extLst>
                  </p:cNvPr>
                  <p:cNvSpPr/>
                  <p:nvPr/>
                </p:nvSpPr>
                <p:spPr>
                  <a:xfrm>
                    <a:off x="5465726" y="6177972"/>
                    <a:ext cx="54000" cy="540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7" name="Ellipse 126">
                    <a:extLst>
                      <a:ext uri="{FF2B5EF4-FFF2-40B4-BE49-F238E27FC236}">
                        <a16:creationId xmlns:a16="http://schemas.microsoft.com/office/drawing/2014/main" id="{2D7B7363-2490-4ACE-BDE5-3A543D06BC9D}"/>
                      </a:ext>
                    </a:extLst>
                  </p:cNvPr>
                  <p:cNvSpPr/>
                  <p:nvPr/>
                </p:nvSpPr>
                <p:spPr>
                  <a:xfrm>
                    <a:off x="5342335" y="6177972"/>
                    <a:ext cx="54000" cy="540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8" name="Ellipse 127">
                    <a:extLst>
                      <a:ext uri="{FF2B5EF4-FFF2-40B4-BE49-F238E27FC236}">
                        <a16:creationId xmlns:a16="http://schemas.microsoft.com/office/drawing/2014/main" id="{3C0B9FBA-2722-4DEE-A404-06E44AA3B236}"/>
                      </a:ext>
                    </a:extLst>
                  </p:cNvPr>
                  <p:cNvSpPr/>
                  <p:nvPr/>
                </p:nvSpPr>
                <p:spPr>
                  <a:xfrm>
                    <a:off x="5403579" y="6177022"/>
                    <a:ext cx="54000" cy="540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9" name="Ellipse 128">
                    <a:extLst>
                      <a:ext uri="{FF2B5EF4-FFF2-40B4-BE49-F238E27FC236}">
                        <a16:creationId xmlns:a16="http://schemas.microsoft.com/office/drawing/2014/main" id="{4F3F42F1-13D4-4408-9379-03E66172B456}"/>
                      </a:ext>
                    </a:extLst>
                  </p:cNvPr>
                  <p:cNvSpPr/>
                  <p:nvPr/>
                </p:nvSpPr>
                <p:spPr>
                  <a:xfrm>
                    <a:off x="5271688" y="6177022"/>
                    <a:ext cx="54000" cy="540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09" name="Gruppieren 108">
                  <a:extLst>
                    <a:ext uri="{FF2B5EF4-FFF2-40B4-BE49-F238E27FC236}">
                      <a16:creationId xmlns:a16="http://schemas.microsoft.com/office/drawing/2014/main" id="{65451950-FF3C-4139-B531-4933FD5BF908}"/>
                    </a:ext>
                  </a:extLst>
                </p:cNvPr>
                <p:cNvGrpSpPr/>
                <p:nvPr/>
              </p:nvGrpSpPr>
              <p:grpSpPr>
                <a:xfrm>
                  <a:off x="8941918" y="3016942"/>
                  <a:ext cx="614329" cy="307777"/>
                  <a:chOff x="3930185" y="5984134"/>
                  <a:chExt cx="614329" cy="307777"/>
                </a:xfrm>
              </p:grpSpPr>
              <p:cxnSp>
                <p:nvCxnSpPr>
                  <p:cNvPr id="110" name="Gerade Verbindung mit Pfeil 109">
                    <a:extLst>
                      <a:ext uri="{FF2B5EF4-FFF2-40B4-BE49-F238E27FC236}">
                        <a16:creationId xmlns:a16="http://schemas.microsoft.com/office/drawing/2014/main" id="{38802290-F2F3-4B74-8046-76EB8A802059}"/>
                      </a:ext>
                    </a:extLst>
                  </p:cNvPr>
                  <p:cNvCxnSpPr/>
                  <p:nvPr/>
                </p:nvCxnSpPr>
                <p:spPr>
                  <a:xfrm>
                    <a:off x="3930185" y="6097717"/>
                    <a:ext cx="504501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1" name="Textfeld 110">
                        <a:extLst>
                          <a:ext uri="{FF2B5EF4-FFF2-40B4-BE49-F238E27FC236}">
                            <a16:creationId xmlns:a16="http://schemas.microsoft.com/office/drawing/2014/main" id="{7908D37D-9E02-4CE2-A5FA-D76C22C31B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97525" y="5984134"/>
                        <a:ext cx="14698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de-DE" sz="1400" dirty="0"/>
                      </a:p>
                    </p:txBody>
                  </p:sp>
                </mc:Choice>
                <mc:Fallback xmlns="">
                  <p:sp>
                    <p:nvSpPr>
                      <p:cNvPr id="111" name="Textfeld 110">
                        <a:extLst>
                          <a:ext uri="{FF2B5EF4-FFF2-40B4-BE49-F238E27FC236}">
                            <a16:creationId xmlns:a16="http://schemas.microsoft.com/office/drawing/2014/main" id="{7908D37D-9E02-4CE2-A5FA-D76C22C31B0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7525" y="5984134"/>
                        <a:ext cx="146989" cy="307777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r="-3783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105" name="Ellipse 104">
                <a:extLst>
                  <a:ext uri="{FF2B5EF4-FFF2-40B4-BE49-F238E27FC236}">
                    <a16:creationId xmlns:a16="http://schemas.microsoft.com/office/drawing/2014/main" id="{051AEE3F-1845-44EB-804A-8400EFD18CB6}"/>
                  </a:ext>
                </a:extLst>
              </p:cNvPr>
              <p:cNvSpPr/>
              <p:nvPr/>
            </p:nvSpPr>
            <p:spPr>
              <a:xfrm>
                <a:off x="2381879" y="4826890"/>
                <a:ext cx="317552" cy="307777"/>
              </a:xfrm>
              <a:prstGeom prst="ellipse">
                <a:avLst/>
              </a:prstGeom>
              <a:solidFill>
                <a:schemeClr val="bg1">
                  <a:lumMod val="50000"/>
                  <a:alpha val="41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feld 105">
                    <a:extLst>
                      <a:ext uri="{FF2B5EF4-FFF2-40B4-BE49-F238E27FC236}">
                        <a16:creationId xmlns:a16="http://schemas.microsoft.com/office/drawing/2014/main" id="{AE98AEBB-20FB-4EB7-A0D0-2B426C9D6B4D}"/>
                      </a:ext>
                    </a:extLst>
                  </p:cNvPr>
                  <p:cNvSpPr txBox="1"/>
                  <p:nvPr/>
                </p:nvSpPr>
                <p:spPr>
                  <a:xfrm>
                    <a:off x="913663" y="5340986"/>
                    <a:ext cx="2264700" cy="42424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a14:m>
                    <a:r>
                      <a:rPr lang="de-DE" dirty="0"/>
                      <a:t> </a:t>
                    </a:r>
                    <a14:m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a14:m>
                    <a:r>
                      <a:rPr lang="de-DE" dirty="0"/>
                      <a:t>:</a:t>
                    </a:r>
                  </a:p>
                  <a:p>
                    <a:pPr algn="ctr"/>
                    <a:r>
                      <a:rPr lang="en-US" dirty="0"/>
                      <a:t>maybe clustered in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06" name="Textfeld 105">
                    <a:extLst>
                      <a:ext uri="{FF2B5EF4-FFF2-40B4-BE49-F238E27FC236}">
                        <a16:creationId xmlns:a16="http://schemas.microsoft.com/office/drawing/2014/main" id="{AE98AEBB-20FB-4EB7-A0D0-2B426C9D6B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3663" y="5340986"/>
                    <a:ext cx="2264700" cy="42424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t="-5607" b="-1401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Legende: mit gebogener Linie 106">
                    <a:extLst>
                      <a:ext uri="{FF2B5EF4-FFF2-40B4-BE49-F238E27FC236}">
                        <a16:creationId xmlns:a16="http://schemas.microsoft.com/office/drawing/2014/main" id="{97F1BEE1-3D40-4903-B92A-4CD852085BFA}"/>
                      </a:ext>
                    </a:extLst>
                  </p:cNvPr>
                  <p:cNvSpPr/>
                  <p:nvPr/>
                </p:nvSpPr>
                <p:spPr>
                  <a:xfrm>
                    <a:off x="1304156" y="3990825"/>
                    <a:ext cx="402819" cy="377415"/>
                  </a:xfrm>
                  <a:prstGeom prst="borderCallout2">
                    <a:avLst>
                      <a:gd name="adj1" fmla="val 49568"/>
                      <a:gd name="adj2" fmla="val 111013"/>
                      <a:gd name="adj3" fmla="val 49568"/>
                      <a:gd name="adj4" fmla="val 166202"/>
                      <a:gd name="adj5" fmla="val 218013"/>
                      <a:gd name="adj6" fmla="val 282960"/>
                    </a:avLst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07" name="Legende: mit gebogener Linie 106">
                    <a:extLst>
                      <a:ext uri="{FF2B5EF4-FFF2-40B4-BE49-F238E27FC236}">
                        <a16:creationId xmlns:a16="http://schemas.microsoft.com/office/drawing/2014/main" id="{97F1BEE1-3D40-4903-B92A-4CD852085BF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4156" y="3990825"/>
                    <a:ext cx="402819" cy="377415"/>
                  </a:xfrm>
                  <a:prstGeom prst="borderCallout2">
                    <a:avLst>
                      <a:gd name="adj1" fmla="val 49568"/>
                      <a:gd name="adj2" fmla="val 111013"/>
                      <a:gd name="adj3" fmla="val 49568"/>
                      <a:gd name="adj4" fmla="val 166202"/>
                      <a:gd name="adj5" fmla="val 218013"/>
                      <a:gd name="adj6" fmla="val 282960"/>
                    </a:avLst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00308D74-9AF0-404C-97B4-4C3B58A010AB}"/>
                </a:ext>
              </a:extLst>
            </p:cNvPr>
            <p:cNvSpPr txBox="1"/>
            <p:nvPr/>
          </p:nvSpPr>
          <p:spPr>
            <a:xfrm>
              <a:off x="839556" y="3637988"/>
              <a:ext cx="2186796" cy="2607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Potential cluster in 1d space</a:t>
              </a: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0BEEC312-02C9-45E6-ACFA-84162048C3E2}"/>
              </a:ext>
            </a:extLst>
          </p:cNvPr>
          <p:cNvGrpSpPr/>
          <p:nvPr/>
        </p:nvGrpSpPr>
        <p:grpSpPr>
          <a:xfrm>
            <a:off x="11463655" y="6452870"/>
            <a:ext cx="467321" cy="56328"/>
            <a:chOff x="11494135" y="6452870"/>
            <a:chExt cx="467321" cy="56328"/>
          </a:xfrm>
        </p:grpSpPr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2873259F-CF70-41DA-9F43-03E18BBD3A5A}"/>
                </a:ext>
              </a:extLst>
            </p:cNvPr>
            <p:cNvSpPr/>
            <p:nvPr/>
          </p:nvSpPr>
          <p:spPr>
            <a:xfrm>
              <a:off x="11494135" y="6452870"/>
              <a:ext cx="53788" cy="537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5DDD36B6-2C8D-4ED6-9E93-690B76A5CCA8}"/>
                </a:ext>
              </a:extLst>
            </p:cNvPr>
            <p:cNvSpPr/>
            <p:nvPr/>
          </p:nvSpPr>
          <p:spPr>
            <a:xfrm>
              <a:off x="11693562" y="6453391"/>
              <a:ext cx="53788" cy="537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2EE1A69C-90E7-4DDC-8CBF-ADA334B5F2D9}"/>
                </a:ext>
              </a:extLst>
            </p:cNvPr>
            <p:cNvSpPr/>
            <p:nvPr/>
          </p:nvSpPr>
          <p:spPr>
            <a:xfrm>
              <a:off x="11907668" y="6455299"/>
              <a:ext cx="53788" cy="537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8B212383-317D-4423-B9D7-D0C37CCC126F}"/>
                </a:ext>
              </a:extLst>
            </p:cNvPr>
            <p:cNvSpPr/>
            <p:nvPr/>
          </p:nvSpPr>
          <p:spPr>
            <a:xfrm>
              <a:off x="11799310" y="6455410"/>
              <a:ext cx="53788" cy="537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891E14F0-5D71-41B0-BE69-6C1A6881A683}"/>
                </a:ext>
              </a:extLst>
            </p:cNvPr>
            <p:cNvSpPr/>
            <p:nvPr/>
          </p:nvSpPr>
          <p:spPr>
            <a:xfrm>
              <a:off x="11595285" y="6454062"/>
              <a:ext cx="53788" cy="537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233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9328 L 0 0.1856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1" grpId="2" animBg="1"/>
      <p:bldP spid="53" grpId="0" animBg="1"/>
      <p:bldP spid="9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D9C77597-6617-4C0D-931B-415FCD5F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Final Clustering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73FC738-83F5-4DEB-AA4B-9D92C5ADB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309"/>
            <a:ext cx="10515600" cy="4724654"/>
          </a:xfrm>
        </p:spPr>
        <p:txBody>
          <a:bodyPr>
            <a:normAutofit/>
          </a:bodyPr>
          <a:lstStyle/>
          <a:p>
            <a:r>
              <a:rPr lang="en-US" dirty="0"/>
              <a:t>Input for DBSCAN: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[Dims, Points]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Output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DDDE60-5D6F-46FE-AA25-869E61174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29.01.2021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5BCA63-831E-4A5E-BF0B-4B6293BE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Stanislav Ramin, AI, HS Offenburg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9F194C-6803-400C-9FA9-1287FF76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D627-6BD5-4666-8A0A-EC6E5C9E67F9}" type="slidenum">
              <a:rPr lang="de-DE" smtClean="0"/>
              <a:pPr/>
              <a:t>11</a:t>
            </a:fld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15" name="Tabelle 9">
            <a:extLst>
              <a:ext uri="{FF2B5EF4-FFF2-40B4-BE49-F238E27FC236}">
                <a16:creationId xmlns:a16="http://schemas.microsoft.com/office/drawing/2014/main" id="{FC263593-DA5F-48C4-AB6D-E56287A09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589026"/>
              </p:ext>
            </p:extLst>
          </p:nvPr>
        </p:nvGraphicFramePr>
        <p:xfrm>
          <a:off x="10629715" y="1501959"/>
          <a:ext cx="1457019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019">
                  <a:extLst>
                    <a:ext uri="{9D8B030D-6E8A-4147-A177-3AD203B41FA5}">
                      <a16:colId xmlns:a16="http://schemas.microsoft.com/office/drawing/2014/main" val="857460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Data Projection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627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2. </a:t>
                      </a:r>
                      <a:r>
                        <a:rPr lang="en-US" noProof="0" dirty="0" err="1"/>
                        <a:t>CoreSet</a:t>
                      </a:r>
                      <a:r>
                        <a:rPr lang="en-US" noProof="0" dirty="0"/>
                        <a:t> creation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310124"/>
                  </a:ext>
                </a:extLst>
              </a:tr>
              <a:tr h="3734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en-US" noProof="0" dirty="0"/>
                        <a:t> Calc. of Dense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307198"/>
                  </a:ext>
                </a:extLst>
              </a:tr>
              <a:tr h="2082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4. Collision of Dense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2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5. Mapping to Subspaces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41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6. Final Clustering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989010"/>
                  </a:ext>
                </a:extLst>
              </a:tr>
            </a:tbl>
          </a:graphicData>
        </a:graphic>
      </p:graphicFrame>
      <p:sp>
        <p:nvSpPr>
          <p:cNvPr id="16" name="Rechteck 15">
            <a:extLst>
              <a:ext uri="{FF2B5EF4-FFF2-40B4-BE49-F238E27FC236}">
                <a16:creationId xmlns:a16="http://schemas.microsoft.com/office/drawing/2014/main" id="{515BA1F5-CA06-46B0-83D9-E6202B1741A4}"/>
              </a:ext>
            </a:extLst>
          </p:cNvPr>
          <p:cNvSpPr/>
          <p:nvPr/>
        </p:nvSpPr>
        <p:spPr>
          <a:xfrm>
            <a:off x="10625290" y="4081715"/>
            <a:ext cx="1457019" cy="608460"/>
          </a:xfrm>
          <a:prstGeom prst="rect">
            <a:avLst/>
          </a:prstGeom>
          <a:solidFill>
            <a:schemeClr val="accent1">
              <a:alpha val="54000"/>
            </a:schemeClr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5657F299-86F4-4975-A9B5-8FB1F6557D6C}"/>
              </a:ext>
            </a:extLst>
          </p:cNvPr>
          <p:cNvGrpSpPr/>
          <p:nvPr/>
        </p:nvGrpSpPr>
        <p:grpSpPr>
          <a:xfrm>
            <a:off x="5794373" y="1720812"/>
            <a:ext cx="4294507" cy="3864750"/>
            <a:chOff x="5362881" y="1913710"/>
            <a:chExt cx="4533900" cy="3864750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570CB646-F947-4A9B-8A08-5A563F65B1A8}"/>
                </a:ext>
              </a:extLst>
            </p:cNvPr>
            <p:cNvGrpSpPr/>
            <p:nvPr/>
          </p:nvGrpSpPr>
          <p:grpSpPr>
            <a:xfrm>
              <a:off x="5362881" y="1913710"/>
              <a:ext cx="4533900" cy="3545147"/>
              <a:chOff x="6228005" y="1942002"/>
              <a:chExt cx="4533900" cy="3545147"/>
            </a:xfrm>
          </p:grpSpPr>
          <p:pic>
            <p:nvPicPr>
              <p:cNvPr id="11" name="Grafik 10">
                <a:extLst>
                  <a:ext uri="{FF2B5EF4-FFF2-40B4-BE49-F238E27FC236}">
                    <a16:creationId xmlns:a16="http://schemas.microsoft.com/office/drawing/2014/main" id="{0A48DF2D-4700-4924-8B5D-CCED0246A2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28005" y="2267699"/>
                <a:ext cx="4533900" cy="3219450"/>
              </a:xfrm>
              <a:prstGeom prst="rect">
                <a:avLst/>
              </a:prstGeom>
            </p:spPr>
          </p:pic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E927742C-0F54-443B-8976-C51C6D2B0A65}"/>
                  </a:ext>
                </a:extLst>
              </p:cNvPr>
              <p:cNvSpPr txBox="1"/>
              <p:nvPr/>
            </p:nvSpPr>
            <p:spPr>
              <a:xfrm>
                <a:off x="8013093" y="1942002"/>
                <a:ext cx="963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DBSCAN</a:t>
                </a:r>
                <a:endParaRPr lang="en-US" dirty="0"/>
              </a:p>
            </p:txBody>
          </p:sp>
        </p:grp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5417B654-51E8-4C40-8256-CC4847FC59DA}"/>
                </a:ext>
              </a:extLst>
            </p:cNvPr>
            <p:cNvSpPr txBox="1"/>
            <p:nvPr/>
          </p:nvSpPr>
          <p:spPr>
            <a:xfrm>
              <a:off x="5362881" y="5409128"/>
              <a:ext cx="532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[5]</a:t>
              </a:r>
            </a:p>
          </p:txBody>
        </p:sp>
      </p:grpSp>
      <p:graphicFrame>
        <p:nvGraphicFramePr>
          <p:cNvPr id="31" name="Tabelle 28">
            <a:extLst>
              <a:ext uri="{FF2B5EF4-FFF2-40B4-BE49-F238E27FC236}">
                <a16:creationId xmlns:a16="http://schemas.microsoft.com/office/drawing/2014/main" id="{D5AF678E-BD1D-4872-BC6A-63D9E8F8E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984636"/>
              </p:ext>
            </p:extLst>
          </p:nvPr>
        </p:nvGraphicFramePr>
        <p:xfrm>
          <a:off x="1276029" y="2406973"/>
          <a:ext cx="3504018" cy="1315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810">
                  <a:extLst>
                    <a:ext uri="{9D8B030D-6E8A-4147-A177-3AD203B41FA5}">
                      <a16:colId xmlns:a16="http://schemas.microsoft.com/office/drawing/2014/main" val="1507584424"/>
                    </a:ext>
                  </a:extLst>
                </a:gridCol>
                <a:gridCol w="2271208">
                  <a:extLst>
                    <a:ext uri="{9D8B030D-6E8A-4147-A177-3AD203B41FA5}">
                      <a16:colId xmlns:a16="http://schemas.microsoft.com/office/drawing/2014/main" val="3865885023"/>
                    </a:ext>
                  </a:extLst>
                </a:gridCol>
              </a:tblGrid>
              <a:tr h="4384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Subspace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Points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82398"/>
                  </a:ext>
                </a:extLst>
              </a:tr>
              <a:tr h="4384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539469"/>
                  </a:ext>
                </a:extLst>
              </a:tr>
              <a:tr h="4384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821702"/>
                  </a:ext>
                </a:extLst>
              </a:tr>
            </a:tbl>
          </a:graphicData>
        </a:graphic>
      </p:graphicFrame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2B2F432E-BFA3-459A-B4BB-4FB3A3D57E1E}"/>
              </a:ext>
            </a:extLst>
          </p:cNvPr>
          <p:cNvGrpSpPr/>
          <p:nvPr/>
        </p:nvGrpSpPr>
        <p:grpSpPr>
          <a:xfrm>
            <a:off x="1536003" y="2816952"/>
            <a:ext cx="870092" cy="840379"/>
            <a:chOff x="5911490" y="5003738"/>
            <a:chExt cx="699828" cy="8403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79F50995-7AD9-4D7E-8383-05FFFB49AD1A}"/>
                    </a:ext>
                  </a:extLst>
                </p:cNvPr>
                <p:cNvSpPr txBox="1"/>
                <p:nvPr/>
              </p:nvSpPr>
              <p:spPr>
                <a:xfrm>
                  <a:off x="5911490" y="5003738"/>
                  <a:ext cx="672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feld 56">
                  <a:extLst>
                    <a:ext uri="{FF2B5EF4-FFF2-40B4-BE49-F238E27FC236}">
                      <a16:creationId xmlns:a16="http://schemas.microsoft.com/office/drawing/2014/main" id="{E796518F-3B0C-4E43-97D0-3EF9396034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1490" y="5003738"/>
                  <a:ext cx="672760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6C91D4DC-C1E1-409E-8AC7-10AC64D806F8}"/>
                    </a:ext>
                  </a:extLst>
                </p:cNvPr>
                <p:cNvSpPr txBox="1"/>
                <p:nvPr/>
              </p:nvSpPr>
              <p:spPr>
                <a:xfrm>
                  <a:off x="6173995" y="5474785"/>
                  <a:ext cx="4373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feld 57">
                  <a:extLst>
                    <a:ext uri="{FF2B5EF4-FFF2-40B4-BE49-F238E27FC236}">
                      <a16:creationId xmlns:a16="http://schemas.microsoft.com/office/drawing/2014/main" id="{295414FF-3FBC-4BE8-B106-3E6B435999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3995" y="5474785"/>
                  <a:ext cx="437323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elle 24">
                <a:extLst>
                  <a:ext uri="{FF2B5EF4-FFF2-40B4-BE49-F238E27FC236}">
                    <a16:creationId xmlns:a16="http://schemas.microsoft.com/office/drawing/2014/main" id="{F1F93779-B914-47C2-BEFA-7BB78F276A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024977"/>
                  </p:ext>
                </p:extLst>
              </p:nvPr>
            </p:nvGraphicFramePr>
            <p:xfrm>
              <a:off x="2641724" y="2872586"/>
              <a:ext cx="1906335" cy="387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1267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  <a:gridCol w="381267">
                      <a:extLst>
                        <a:ext uri="{9D8B030D-6E8A-4147-A177-3AD203B41FA5}">
                          <a16:colId xmlns:a16="http://schemas.microsoft.com/office/drawing/2014/main" val="1214201611"/>
                        </a:ext>
                      </a:extLst>
                    </a:gridCol>
                    <a:gridCol w="428651">
                      <a:extLst>
                        <a:ext uri="{9D8B030D-6E8A-4147-A177-3AD203B41FA5}">
                          <a16:colId xmlns:a16="http://schemas.microsoft.com/office/drawing/2014/main" val="910613309"/>
                        </a:ext>
                      </a:extLst>
                    </a:gridCol>
                    <a:gridCol w="333883">
                      <a:extLst>
                        <a:ext uri="{9D8B030D-6E8A-4147-A177-3AD203B41FA5}">
                          <a16:colId xmlns:a16="http://schemas.microsoft.com/office/drawing/2014/main" val="1552665709"/>
                        </a:ext>
                      </a:extLst>
                    </a:gridCol>
                    <a:gridCol w="381267">
                      <a:extLst>
                        <a:ext uri="{9D8B030D-6E8A-4147-A177-3AD203B41FA5}">
                          <a16:colId xmlns:a16="http://schemas.microsoft.com/office/drawing/2014/main" val="33457562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elle 24">
                <a:extLst>
                  <a:ext uri="{FF2B5EF4-FFF2-40B4-BE49-F238E27FC236}">
                    <a16:creationId xmlns:a16="http://schemas.microsoft.com/office/drawing/2014/main" id="{F1F93779-B914-47C2-BEFA-7BB78F276A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024977"/>
                  </p:ext>
                </p:extLst>
              </p:nvPr>
            </p:nvGraphicFramePr>
            <p:xfrm>
              <a:off x="2641724" y="2872586"/>
              <a:ext cx="1906335" cy="387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1267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  <a:gridCol w="381267">
                      <a:extLst>
                        <a:ext uri="{9D8B030D-6E8A-4147-A177-3AD203B41FA5}">
                          <a16:colId xmlns:a16="http://schemas.microsoft.com/office/drawing/2014/main" val="1214201611"/>
                        </a:ext>
                      </a:extLst>
                    </a:gridCol>
                    <a:gridCol w="428651">
                      <a:extLst>
                        <a:ext uri="{9D8B030D-6E8A-4147-A177-3AD203B41FA5}">
                          <a16:colId xmlns:a16="http://schemas.microsoft.com/office/drawing/2014/main" val="910613309"/>
                        </a:ext>
                      </a:extLst>
                    </a:gridCol>
                    <a:gridCol w="333883">
                      <a:extLst>
                        <a:ext uri="{9D8B030D-6E8A-4147-A177-3AD203B41FA5}">
                          <a16:colId xmlns:a16="http://schemas.microsoft.com/office/drawing/2014/main" val="1552665709"/>
                        </a:ext>
                      </a:extLst>
                    </a:gridCol>
                    <a:gridCol w="381267">
                      <a:extLst>
                        <a:ext uri="{9D8B030D-6E8A-4147-A177-3AD203B41FA5}">
                          <a16:colId xmlns:a16="http://schemas.microsoft.com/office/drawing/2014/main" val="3345756257"/>
                        </a:ext>
                      </a:extLst>
                    </a:gridCol>
                  </a:tblGrid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587" t="-1563" r="-401587" b="-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01587" t="-1563" r="-301587" b="-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181429" t="-1563" r="-171429" b="-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358182" t="-1563" r="-118182" b="-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400000" t="-1563" r="-3175" b="-93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elle 24">
                <a:extLst>
                  <a:ext uri="{FF2B5EF4-FFF2-40B4-BE49-F238E27FC236}">
                    <a16:creationId xmlns:a16="http://schemas.microsoft.com/office/drawing/2014/main" id="{943C837F-464E-433F-9019-9664F50C69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5628235"/>
                  </p:ext>
                </p:extLst>
              </p:nvPr>
            </p:nvGraphicFramePr>
            <p:xfrm>
              <a:off x="2646814" y="3313153"/>
              <a:ext cx="1189488" cy="387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6496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  <a:gridCol w="396496">
                      <a:extLst>
                        <a:ext uri="{9D8B030D-6E8A-4147-A177-3AD203B41FA5}">
                          <a16:colId xmlns:a16="http://schemas.microsoft.com/office/drawing/2014/main" val="1214201611"/>
                        </a:ext>
                      </a:extLst>
                    </a:gridCol>
                    <a:gridCol w="396496">
                      <a:extLst>
                        <a:ext uri="{9D8B030D-6E8A-4147-A177-3AD203B41FA5}">
                          <a16:colId xmlns:a16="http://schemas.microsoft.com/office/drawing/2014/main" val="9106133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elle 24">
                <a:extLst>
                  <a:ext uri="{FF2B5EF4-FFF2-40B4-BE49-F238E27FC236}">
                    <a16:creationId xmlns:a16="http://schemas.microsoft.com/office/drawing/2014/main" id="{943C837F-464E-433F-9019-9664F50C69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5628235"/>
                  </p:ext>
                </p:extLst>
              </p:nvPr>
            </p:nvGraphicFramePr>
            <p:xfrm>
              <a:off x="2646814" y="3313153"/>
              <a:ext cx="1189488" cy="387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6496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  <a:gridCol w="396496">
                      <a:extLst>
                        <a:ext uri="{9D8B030D-6E8A-4147-A177-3AD203B41FA5}">
                          <a16:colId xmlns:a16="http://schemas.microsoft.com/office/drawing/2014/main" val="1214201611"/>
                        </a:ext>
                      </a:extLst>
                    </a:gridCol>
                    <a:gridCol w="396496">
                      <a:extLst>
                        <a:ext uri="{9D8B030D-6E8A-4147-A177-3AD203B41FA5}">
                          <a16:colId xmlns:a16="http://schemas.microsoft.com/office/drawing/2014/main" val="910613309"/>
                        </a:ext>
                      </a:extLst>
                    </a:gridCol>
                  </a:tblGrid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538" t="-1538" r="-204615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0000" t="-1538" r="-101515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203077" t="-1538" r="-3077" b="-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Rechteck 41">
            <a:extLst>
              <a:ext uri="{FF2B5EF4-FFF2-40B4-BE49-F238E27FC236}">
                <a16:creationId xmlns:a16="http://schemas.microsoft.com/office/drawing/2014/main" id="{91C90B92-0BA3-4481-BB0E-E2F1C5511607}"/>
              </a:ext>
            </a:extLst>
          </p:cNvPr>
          <p:cNvSpPr/>
          <p:nvPr/>
        </p:nvSpPr>
        <p:spPr>
          <a:xfrm>
            <a:off x="6445405" y="4690175"/>
            <a:ext cx="591015" cy="290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2B90D00E-4DDE-480D-A05D-F21C65A1EB38}"/>
              </a:ext>
            </a:extLst>
          </p:cNvPr>
          <p:cNvGrpSpPr/>
          <p:nvPr/>
        </p:nvGrpSpPr>
        <p:grpSpPr>
          <a:xfrm>
            <a:off x="1438507" y="2858878"/>
            <a:ext cx="4125952" cy="415413"/>
            <a:chOff x="1438507" y="2858878"/>
            <a:chExt cx="4125952" cy="415413"/>
          </a:xfrm>
        </p:grpSpPr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524FBBDC-17A2-4CDD-B708-F335A3CE4FDF}"/>
                </a:ext>
              </a:extLst>
            </p:cNvPr>
            <p:cNvCxnSpPr/>
            <p:nvPr/>
          </p:nvCxnSpPr>
          <p:spPr>
            <a:xfrm flipH="1">
              <a:off x="4917688" y="3066585"/>
              <a:ext cx="6467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AE79FE7E-8986-45B5-82BB-AEBFAEF81D9C}"/>
                </a:ext>
              </a:extLst>
            </p:cNvPr>
            <p:cNvSpPr/>
            <p:nvPr/>
          </p:nvSpPr>
          <p:spPr>
            <a:xfrm>
              <a:off x="1438507" y="2858878"/>
              <a:ext cx="3249267" cy="415413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72386456-F9EC-4C3D-8CF8-583054435E98}"/>
              </a:ext>
            </a:extLst>
          </p:cNvPr>
          <p:cNvGrpSpPr/>
          <p:nvPr/>
        </p:nvGrpSpPr>
        <p:grpSpPr>
          <a:xfrm>
            <a:off x="11463655" y="6452870"/>
            <a:ext cx="358963" cy="56328"/>
            <a:chOff x="11494135" y="6452870"/>
            <a:chExt cx="358963" cy="56328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9D2DD365-89D2-4389-80FD-1E9B214DE8EF}"/>
                </a:ext>
              </a:extLst>
            </p:cNvPr>
            <p:cNvSpPr/>
            <p:nvPr/>
          </p:nvSpPr>
          <p:spPr>
            <a:xfrm>
              <a:off x="11494135" y="6452870"/>
              <a:ext cx="53788" cy="537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FC23701D-4B96-4218-96B5-5D2F066EA39D}"/>
                </a:ext>
              </a:extLst>
            </p:cNvPr>
            <p:cNvSpPr/>
            <p:nvPr/>
          </p:nvSpPr>
          <p:spPr>
            <a:xfrm>
              <a:off x="11693562" y="6453391"/>
              <a:ext cx="53788" cy="537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478F073-7FD5-40F1-8694-E336CAB6B6D1}"/>
                </a:ext>
              </a:extLst>
            </p:cNvPr>
            <p:cNvSpPr/>
            <p:nvPr/>
          </p:nvSpPr>
          <p:spPr>
            <a:xfrm>
              <a:off x="11799310" y="6455410"/>
              <a:ext cx="53788" cy="537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3D52845E-DF36-420D-80FB-E77981738B6B}"/>
                </a:ext>
              </a:extLst>
            </p:cNvPr>
            <p:cNvSpPr/>
            <p:nvPr/>
          </p:nvSpPr>
          <p:spPr>
            <a:xfrm>
              <a:off x="11595285" y="6454062"/>
              <a:ext cx="53788" cy="537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elle 28">
                <a:extLst>
                  <a:ext uri="{FF2B5EF4-FFF2-40B4-BE49-F238E27FC236}">
                    <a16:creationId xmlns:a16="http://schemas.microsoft.com/office/drawing/2014/main" id="{4FD54C5C-1994-4E89-971D-77CB86AADE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6601340"/>
                  </p:ext>
                </p:extLst>
              </p:nvPr>
            </p:nvGraphicFramePr>
            <p:xfrm>
              <a:off x="1183756" y="4428008"/>
              <a:ext cx="2397644" cy="18508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3556">
                      <a:extLst>
                        <a:ext uri="{9D8B030D-6E8A-4147-A177-3AD203B41FA5}">
                          <a16:colId xmlns:a16="http://schemas.microsoft.com/office/drawing/2014/main" val="1507584424"/>
                        </a:ext>
                      </a:extLst>
                    </a:gridCol>
                    <a:gridCol w="1554088">
                      <a:extLst>
                        <a:ext uri="{9D8B030D-6E8A-4147-A177-3AD203B41FA5}">
                          <a16:colId xmlns:a16="http://schemas.microsoft.com/office/drawing/2014/main" val="3865885023"/>
                        </a:ext>
                      </a:extLst>
                    </a:gridCol>
                  </a:tblGrid>
                  <a:tr h="3456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Point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ClusterID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382398"/>
                      </a:ext>
                    </a:extLst>
                  </a:tr>
                  <a:tr h="3456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4539469"/>
                      </a:ext>
                    </a:extLst>
                  </a:tr>
                  <a:tr h="3664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6821702"/>
                      </a:ext>
                    </a:extLst>
                  </a:tr>
                  <a:tr h="3456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7256181"/>
                      </a:ext>
                    </a:extLst>
                  </a:tr>
                  <a:tr h="3456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76748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elle 28">
                <a:extLst>
                  <a:ext uri="{FF2B5EF4-FFF2-40B4-BE49-F238E27FC236}">
                    <a16:creationId xmlns:a16="http://schemas.microsoft.com/office/drawing/2014/main" id="{4FD54C5C-1994-4E89-971D-77CB86AADE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6601340"/>
                  </p:ext>
                </p:extLst>
              </p:nvPr>
            </p:nvGraphicFramePr>
            <p:xfrm>
              <a:off x="1183756" y="4428008"/>
              <a:ext cx="2397644" cy="18508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3556">
                      <a:extLst>
                        <a:ext uri="{9D8B030D-6E8A-4147-A177-3AD203B41FA5}">
                          <a16:colId xmlns:a16="http://schemas.microsoft.com/office/drawing/2014/main" val="1507584424"/>
                        </a:ext>
                      </a:extLst>
                    </a:gridCol>
                    <a:gridCol w="1554088">
                      <a:extLst>
                        <a:ext uri="{9D8B030D-6E8A-4147-A177-3AD203B41FA5}">
                          <a16:colId xmlns:a16="http://schemas.microsoft.com/office/drawing/2014/main" val="386588502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Point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ClusterID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3823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719" t="-106557" r="-186331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4539469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719" t="-200000" r="-186331" b="-2158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68217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719" t="-309836" r="-18633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72561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76748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3317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162 L 0 0.0930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6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0.00162 L 6.25E-7 0.0645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999CEC-D6E7-43D2-A97F-34B957FE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Performance Trade Offs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BCAE4B7-A09E-4142-A127-78451BAF8AA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70214" y="1825625"/>
                <a:ext cx="5181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Keep in mind</a:t>
                </a:r>
              </a:p>
              <a:p>
                <a:pPr lvl="1"/>
                <a:r>
                  <a:rPr lang="en-US" dirty="0"/>
                  <a:t>Computer memory</a:t>
                </a:r>
              </a:p>
              <a:p>
                <a:pPr lvl="1"/>
                <a:r>
                  <a:rPr lang="en-US" dirty="0"/>
                  <a:t># Cores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Bottleneck: memory</a:t>
                </a:r>
              </a:p>
              <a:p>
                <a:pPr lvl="1"/>
                <a:r>
                  <a:rPr lang="en-US" dirty="0"/>
                  <a:t>Because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becomes huge</a:t>
                </a:r>
              </a:p>
              <a:p>
                <a:pPr lvl="1"/>
                <a:r>
                  <a:rPr lang="en-US" dirty="0"/>
                  <a:t>Partwise processing of DUs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Keep only DUs of current bounds in Signatures-</a:t>
                </a:r>
                <a:r>
                  <a:rPr lang="en-US" dirty="0" err="1"/>
                  <a:t>Datastructure</a:t>
                </a:r>
                <a:endParaRPr lang="en-US" dirty="0"/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𝐿𝑜𝑤𝑒𝑟𝐵𝑜𝑢𝑛𝑑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𝑆𝑖𝑔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)&lt;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𝐻𝑖𝑔h𝑒𝑟𝐵𝑜𝑢𝑛𝑑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BCAE4B7-A09E-4142-A127-78451BAF8A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70214" y="1825625"/>
                <a:ext cx="5181600" cy="4351338"/>
              </a:xfrm>
              <a:blipFill>
                <a:blip r:embed="rId3"/>
                <a:stretch>
                  <a:fillRect l="-2118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3121721-9569-4E31-8FBB-6F9514EE90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endParaRPr lang="de-DE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E448C89D-F09D-4B8E-8680-48A5A2BC1F85}"/>
              </a:ext>
            </a:extLst>
          </p:cNvPr>
          <p:cNvGrpSpPr/>
          <p:nvPr/>
        </p:nvGrpSpPr>
        <p:grpSpPr>
          <a:xfrm>
            <a:off x="7879676" y="3602621"/>
            <a:ext cx="3657601" cy="2654537"/>
            <a:chOff x="6836100" y="3632636"/>
            <a:chExt cx="3657601" cy="2654537"/>
          </a:xfrm>
        </p:grpSpPr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E63A0DD3-66A1-466F-A1D8-92DA97D8A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83605" y="4155856"/>
              <a:ext cx="2962593" cy="1980705"/>
            </a:xfrm>
            <a:prstGeom prst="rect">
              <a:avLst/>
            </a:prstGeom>
          </p:spPr>
        </p:pic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7A9A8CAF-F5DF-4355-B3C8-8249EC930708}"/>
                </a:ext>
              </a:extLst>
            </p:cNvPr>
            <p:cNvSpPr txBox="1"/>
            <p:nvPr/>
          </p:nvSpPr>
          <p:spPr>
            <a:xfrm>
              <a:off x="6836100" y="3632636"/>
              <a:ext cx="36576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Increasing performance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2FAA5A89-D041-4370-B55D-22EA8CA4357C}"/>
                </a:ext>
              </a:extLst>
            </p:cNvPr>
            <p:cNvSpPr txBox="1"/>
            <p:nvPr/>
          </p:nvSpPr>
          <p:spPr>
            <a:xfrm>
              <a:off x="7094289" y="5917841"/>
              <a:ext cx="451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[5]</a:t>
              </a:r>
            </a:p>
          </p:txBody>
        </p:sp>
      </p:grp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BCE53C24-3AC2-4DFE-B340-BFEC2A92AB79}"/>
              </a:ext>
            </a:extLst>
          </p:cNvPr>
          <p:cNvSpPr txBox="1">
            <a:spLocks/>
          </p:cNvSpPr>
          <p:nvPr/>
        </p:nvSpPr>
        <p:spPr>
          <a:xfrm>
            <a:off x="6204117" y="1652000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Parallelization approaches with multicores</a:t>
            </a:r>
          </a:p>
          <a:p>
            <a:pPr lvl="1"/>
            <a:r>
              <a:rPr lang="en-US" dirty="0"/>
              <a:t>DUs</a:t>
            </a:r>
          </a:p>
          <a:p>
            <a:pPr lvl="1"/>
            <a:r>
              <a:rPr lang="en-US" dirty="0"/>
              <a:t>Bounds</a:t>
            </a:r>
          </a:p>
          <a:p>
            <a:pPr lvl="1"/>
            <a:r>
              <a:rPr lang="en-US" dirty="0"/>
              <a:t>Dimensions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B87A5F-FD82-42DF-9009-58853F77E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29.01.2021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B3136A-17FD-4F89-975F-80772CF8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Stanislav Ramin, AI, HS Offenburg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7D9521-D7D7-479B-99BA-34D15470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D627-6BD5-4666-8A0A-EC6E5C9E67F9}" type="slidenum">
              <a:rPr lang="de-DE" smtClean="0"/>
              <a:t>12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elle 24">
                <a:extLst>
                  <a:ext uri="{FF2B5EF4-FFF2-40B4-BE49-F238E27FC236}">
                    <a16:creationId xmlns:a16="http://schemas.microsoft.com/office/drawing/2014/main" id="{CF78E031-3A27-4CA9-948F-679473F930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7090736"/>
                  </p:ext>
                </p:extLst>
              </p:nvPr>
            </p:nvGraphicFramePr>
            <p:xfrm>
              <a:off x="5113598" y="2062287"/>
              <a:ext cx="721356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678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  <a:gridCol w="360678">
                      <a:extLst>
                        <a:ext uri="{9D8B030D-6E8A-4147-A177-3AD203B41FA5}">
                          <a16:colId xmlns:a16="http://schemas.microsoft.com/office/drawing/2014/main" val="12142016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77130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51836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85385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7511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bg1"/>
                              </a:solidFill>
                            </a:rPr>
                            <a:t>…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bg1"/>
                              </a:solidFill>
                            </a:rPr>
                            <a:t>…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65266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elle 24">
                <a:extLst>
                  <a:ext uri="{FF2B5EF4-FFF2-40B4-BE49-F238E27FC236}">
                    <a16:creationId xmlns:a16="http://schemas.microsoft.com/office/drawing/2014/main" id="{CF78E031-3A27-4CA9-948F-679473F930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7090736"/>
                  </p:ext>
                </p:extLst>
              </p:nvPr>
            </p:nvGraphicFramePr>
            <p:xfrm>
              <a:off x="5113598" y="2062287"/>
              <a:ext cx="721356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678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  <a:gridCol w="360678">
                      <a:extLst>
                        <a:ext uri="{9D8B030D-6E8A-4147-A177-3AD203B41FA5}">
                          <a16:colId xmlns:a16="http://schemas.microsoft.com/office/drawing/2014/main" val="12142016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667" t="-1639" r="-106667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667" t="-1639" r="-6667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77130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667" t="-101639" r="-106667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667" t="-101639" r="-6667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667" t="-201639" r="-106667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667" t="-201639" r="-6667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51836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667" t="-301639" r="-10666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667" t="-301639" r="-6667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85385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667" t="-401639" r="-10666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667" t="-401639" r="-6667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7511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bg1"/>
                              </a:solidFill>
                            </a:rPr>
                            <a:t>…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bg1"/>
                              </a:solidFill>
                            </a:rPr>
                            <a:t>…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65266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" name="Textfeld 31">
            <a:extLst>
              <a:ext uri="{FF2B5EF4-FFF2-40B4-BE49-F238E27FC236}">
                <a16:creationId xmlns:a16="http://schemas.microsoft.com/office/drawing/2014/main" id="{4CB196C1-3345-46D5-AC3E-FB4E1432663E}"/>
              </a:ext>
            </a:extLst>
          </p:cNvPr>
          <p:cNvSpPr txBox="1"/>
          <p:nvPr/>
        </p:nvSpPr>
        <p:spPr>
          <a:xfrm>
            <a:off x="5227417" y="1636739"/>
            <a:ext cx="49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DU</a:t>
            </a:r>
            <a:endParaRPr lang="en-US" dirty="0"/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510ABAE7-223C-47AB-90E5-BF0024B9F724}"/>
              </a:ext>
            </a:extLst>
          </p:cNvPr>
          <p:cNvGrpSpPr/>
          <p:nvPr/>
        </p:nvGrpSpPr>
        <p:grpSpPr>
          <a:xfrm>
            <a:off x="3955408" y="1982060"/>
            <a:ext cx="1968862" cy="1270765"/>
            <a:chOff x="3955408" y="1959200"/>
            <a:chExt cx="1968862" cy="1270765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F6A5E6B8-72DC-47A2-A8C3-7282668CC8A7}"/>
                </a:ext>
              </a:extLst>
            </p:cNvPr>
            <p:cNvSpPr txBox="1"/>
            <p:nvPr/>
          </p:nvSpPr>
          <p:spPr>
            <a:xfrm>
              <a:off x="3955409" y="1959200"/>
              <a:ext cx="7213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Lower</a:t>
              </a:r>
            </a:p>
            <a:p>
              <a:r>
                <a:rPr lang="de-DE" sz="1600" dirty="0"/>
                <a:t>Bound</a:t>
              </a:r>
              <a:endParaRPr lang="en-US" sz="1600" dirty="0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8C725B2A-F932-4CE6-9A22-DADC7FFA932C}"/>
                </a:ext>
              </a:extLst>
            </p:cNvPr>
            <p:cNvSpPr txBox="1"/>
            <p:nvPr/>
          </p:nvSpPr>
          <p:spPr>
            <a:xfrm>
              <a:off x="3955408" y="2645190"/>
              <a:ext cx="8209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Higher</a:t>
              </a:r>
            </a:p>
            <a:p>
              <a:r>
                <a:rPr lang="de-DE" sz="1600" dirty="0"/>
                <a:t>Bound</a:t>
              </a:r>
              <a:endParaRPr lang="en-US" sz="1600" dirty="0"/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8A53F40C-11E4-4D25-86D0-6C9D141EE9AE}"/>
                </a:ext>
              </a:extLst>
            </p:cNvPr>
            <p:cNvCxnSpPr/>
            <p:nvPr/>
          </p:nvCxnSpPr>
          <p:spPr>
            <a:xfrm>
              <a:off x="4676765" y="2419815"/>
              <a:ext cx="404916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883D945B-9B67-4C4A-8E66-0B11B581300C}"/>
                </a:ext>
              </a:extLst>
            </p:cNvPr>
            <p:cNvCxnSpPr/>
            <p:nvPr/>
          </p:nvCxnSpPr>
          <p:spPr>
            <a:xfrm>
              <a:off x="4673051" y="3140927"/>
              <a:ext cx="404916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5E65BCE4-3C97-43E0-89EC-85BA575B2D9E}"/>
                </a:ext>
              </a:extLst>
            </p:cNvPr>
            <p:cNvSpPr/>
            <p:nvPr/>
          </p:nvSpPr>
          <p:spPr>
            <a:xfrm>
              <a:off x="5077967" y="2419815"/>
              <a:ext cx="846303" cy="80018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832DF610-4823-4A35-84F4-06DB894A40EA}"/>
                  </a:ext>
                </a:extLst>
              </p:cNvPr>
              <p:cNvSpPr txBox="1"/>
              <p:nvPr/>
            </p:nvSpPr>
            <p:spPr>
              <a:xfrm>
                <a:off x="4107180" y="1746904"/>
                <a:ext cx="917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832DF610-4823-4A35-84F4-06DB894A4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180" y="1746904"/>
                <a:ext cx="91710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99CE08D1-D4F7-4D49-81DC-91E8D1B9D222}"/>
                  </a:ext>
                </a:extLst>
              </p:cNvPr>
              <p:cNvSpPr txBox="1"/>
              <p:nvPr/>
            </p:nvSpPr>
            <p:spPr>
              <a:xfrm>
                <a:off x="4107180" y="1748711"/>
                <a:ext cx="917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99CE08D1-D4F7-4D49-81DC-91E8D1B9D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180" y="1748711"/>
                <a:ext cx="91710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A04DC942-EF06-4244-90ED-284F63E28EA4}"/>
              </a:ext>
            </a:extLst>
          </p:cNvPr>
          <p:cNvGrpSpPr/>
          <p:nvPr/>
        </p:nvGrpSpPr>
        <p:grpSpPr>
          <a:xfrm>
            <a:off x="11463655" y="6452870"/>
            <a:ext cx="253215" cy="54980"/>
            <a:chOff x="11494135" y="6452870"/>
            <a:chExt cx="253215" cy="5498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2062C204-E7B8-4795-A4A5-DC69C3464D66}"/>
                </a:ext>
              </a:extLst>
            </p:cNvPr>
            <p:cNvSpPr/>
            <p:nvPr/>
          </p:nvSpPr>
          <p:spPr>
            <a:xfrm>
              <a:off x="11494135" y="6452870"/>
              <a:ext cx="53788" cy="537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537A6D0-5C98-4093-B363-BBCCA3363159}"/>
                </a:ext>
              </a:extLst>
            </p:cNvPr>
            <p:cNvSpPr/>
            <p:nvPr/>
          </p:nvSpPr>
          <p:spPr>
            <a:xfrm>
              <a:off x="11693562" y="6453391"/>
              <a:ext cx="53788" cy="537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137EAF34-4F44-49B8-BE85-81A6CACCA868}"/>
                </a:ext>
              </a:extLst>
            </p:cNvPr>
            <p:cNvSpPr/>
            <p:nvPr/>
          </p:nvSpPr>
          <p:spPr>
            <a:xfrm>
              <a:off x="11595285" y="6454062"/>
              <a:ext cx="53788" cy="537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D1A5878-D7FE-475A-9671-9CCC56D72CC1}"/>
              </a:ext>
            </a:extLst>
          </p:cNvPr>
          <p:cNvGrpSpPr/>
          <p:nvPr/>
        </p:nvGrpSpPr>
        <p:grpSpPr>
          <a:xfrm>
            <a:off x="6344951" y="4784782"/>
            <a:ext cx="1622037" cy="562240"/>
            <a:chOff x="6378083" y="4858698"/>
            <a:chExt cx="1622037" cy="5622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98A695EB-F8F6-4DA9-B655-7962DA1D1DC6}"/>
                    </a:ext>
                  </a:extLst>
                </p:cNvPr>
                <p:cNvSpPr txBox="1"/>
                <p:nvPr/>
              </p:nvSpPr>
              <p:spPr>
                <a:xfrm>
                  <a:off x="6627369" y="4952507"/>
                  <a:ext cx="12523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SP </a:t>
                  </a:r>
                  <a14:m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a14:m>
                  <a:r>
                    <a:rPr lang="en-US" dirty="0"/>
                    <a:t> RAM</a:t>
                  </a:r>
                </a:p>
              </p:txBody>
            </p:sp>
          </mc:Choice>
          <mc:Fallback xmlns="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98A695EB-F8F6-4DA9-B655-7962DA1D1D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7369" y="4952507"/>
                  <a:ext cx="1252307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4390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Pfeil: nach unten 12">
              <a:extLst>
                <a:ext uri="{FF2B5EF4-FFF2-40B4-BE49-F238E27FC236}">
                  <a16:creationId xmlns:a16="http://schemas.microsoft.com/office/drawing/2014/main" id="{8798611C-D3FE-45DA-8968-513FA19D7662}"/>
                </a:ext>
              </a:extLst>
            </p:cNvPr>
            <p:cNvSpPr/>
            <p:nvPr/>
          </p:nvSpPr>
          <p:spPr>
            <a:xfrm>
              <a:off x="7695747" y="4988975"/>
              <a:ext cx="304373" cy="4319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feil: nach unten 32">
              <a:extLst>
                <a:ext uri="{FF2B5EF4-FFF2-40B4-BE49-F238E27FC236}">
                  <a16:creationId xmlns:a16="http://schemas.microsoft.com/office/drawing/2014/main" id="{9B4F01EB-072C-443E-85E8-08973F7DB2E4}"/>
                </a:ext>
              </a:extLst>
            </p:cNvPr>
            <p:cNvSpPr/>
            <p:nvPr/>
          </p:nvSpPr>
          <p:spPr>
            <a:xfrm rot="10800000">
              <a:off x="6378083" y="4858698"/>
              <a:ext cx="304373" cy="4319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26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1.66667E-6 0.1039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8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1" grpId="0"/>
      <p:bldP spid="11" grpId="1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18224-82E2-48DD-AF5F-4B0C583E0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Comparison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EFE322-3AD0-49A7-AA7F-C6E6001E3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29.01.2021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64E810-3F66-4A70-9205-DC61B82CB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Stanislav Ramin, AI, HS Offenburg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F7CFA7-6E33-4C86-A05C-8DE3EC68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D627-6BD5-4666-8A0A-EC6E5C9E67F9}" type="slidenum">
              <a:rPr lang="de-DE" smtClean="0"/>
              <a:t>13</a:t>
            </a:fld>
            <a:endParaRPr lang="de-DE"/>
          </a:p>
        </p:txBody>
      </p:sp>
      <p:pic>
        <p:nvPicPr>
          <p:cNvPr id="40" name="Inhaltsplatzhalter 39">
            <a:extLst>
              <a:ext uri="{FF2B5EF4-FFF2-40B4-BE49-F238E27FC236}">
                <a16:creationId xmlns:a16="http://schemas.microsoft.com/office/drawing/2014/main" id="{B6A5AF5F-D08D-429C-8F91-9A3AF03C4B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355" y="3968546"/>
            <a:ext cx="4364191" cy="2328615"/>
          </a:xfrm>
        </p:spPr>
      </p:pic>
      <p:pic>
        <p:nvPicPr>
          <p:cNvPr id="44" name="Inhaltsplatzhalter 43">
            <a:extLst>
              <a:ext uri="{FF2B5EF4-FFF2-40B4-BE49-F238E27FC236}">
                <a16:creationId xmlns:a16="http://schemas.microsoft.com/office/drawing/2014/main" id="{BFB0FC36-2986-4513-A7C0-3EA6727C19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946" y="1535693"/>
            <a:ext cx="4410800" cy="2353484"/>
          </a:xfr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0D3A9594-4DEB-49EC-9475-88BB7A269710}"/>
              </a:ext>
            </a:extLst>
          </p:cNvPr>
          <p:cNvSpPr txBox="1"/>
          <p:nvPr/>
        </p:nvSpPr>
        <p:spPr>
          <a:xfrm>
            <a:off x="4666550" y="2138331"/>
            <a:ext cx="156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Dimensionality:</a:t>
            </a:r>
          </a:p>
          <a:p>
            <a:r>
              <a:rPr lang="en-US" sz="1600" dirty="0"/>
              <a:t>20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159114A-1A77-4BA4-B2BE-7BEEE92750AB}"/>
              </a:ext>
            </a:extLst>
          </p:cNvPr>
          <p:cNvGrpSpPr/>
          <p:nvPr/>
        </p:nvGrpSpPr>
        <p:grpSpPr>
          <a:xfrm>
            <a:off x="6844494" y="1582047"/>
            <a:ext cx="4849067" cy="2167159"/>
            <a:chOff x="6844494" y="1582047"/>
            <a:chExt cx="4849067" cy="2167159"/>
          </a:xfrm>
        </p:grpSpPr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7CE20887-520A-4EE2-BF67-9584355A2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44494" y="1582047"/>
              <a:ext cx="3363163" cy="2167159"/>
            </a:xfrm>
            <a:prstGeom prst="rect">
              <a:avLst/>
            </a:prstGeom>
          </p:spPr>
        </p:pic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2358E0D8-10C4-4C6B-AD57-7D5D938F6B3B}"/>
                </a:ext>
              </a:extLst>
            </p:cNvPr>
            <p:cNvSpPr txBox="1"/>
            <p:nvPr/>
          </p:nvSpPr>
          <p:spPr>
            <a:xfrm>
              <a:off x="10207656" y="1717985"/>
              <a:ext cx="14859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Dimensionality:</a:t>
              </a:r>
            </a:p>
            <a:p>
              <a:r>
                <a:rPr lang="en-US" sz="1600" noProof="0" dirty="0"/>
                <a:t>20</a:t>
              </a:r>
              <a:endParaRPr lang="en-US" sz="1600" dirty="0"/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2EEB6ED8-B23E-4276-9493-ECAE31B9DFB5}"/>
              </a:ext>
            </a:extLst>
          </p:cNvPr>
          <p:cNvGrpSpPr/>
          <p:nvPr/>
        </p:nvGrpSpPr>
        <p:grpSpPr>
          <a:xfrm>
            <a:off x="6768203" y="3950137"/>
            <a:ext cx="4882062" cy="2265363"/>
            <a:chOff x="6768203" y="3950137"/>
            <a:chExt cx="4882062" cy="2265363"/>
          </a:xfrm>
        </p:grpSpPr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F12488D6-7AC2-4857-BA2F-459DBFFF7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68203" y="3950137"/>
              <a:ext cx="3439454" cy="2265363"/>
            </a:xfrm>
            <a:prstGeom prst="rect">
              <a:avLst/>
            </a:prstGeom>
          </p:spPr>
        </p:pic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3822AB61-9284-4C4D-BD60-CC8DD6C21B56}"/>
                </a:ext>
              </a:extLst>
            </p:cNvPr>
            <p:cNvSpPr txBox="1"/>
            <p:nvPr/>
          </p:nvSpPr>
          <p:spPr>
            <a:xfrm>
              <a:off x="6768203" y="5797090"/>
              <a:ext cx="451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[5]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01033EDB-9FB0-42AD-9664-FCD47FC24A62}"/>
                </a:ext>
              </a:extLst>
            </p:cNvPr>
            <p:cNvSpPr txBox="1"/>
            <p:nvPr/>
          </p:nvSpPr>
          <p:spPr>
            <a:xfrm>
              <a:off x="10207657" y="4134297"/>
              <a:ext cx="14426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Size of dataset:</a:t>
              </a:r>
            </a:p>
            <a:p>
              <a:r>
                <a:rPr lang="en-US" sz="1600" noProof="0" dirty="0"/>
                <a:t>1600</a:t>
              </a:r>
              <a:endParaRPr lang="en-US" sz="1600" dirty="0"/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DDC17FC-48D9-4C36-B921-9197966B0D62}"/>
              </a:ext>
            </a:extLst>
          </p:cNvPr>
          <p:cNvGrpSpPr/>
          <p:nvPr/>
        </p:nvGrpSpPr>
        <p:grpSpPr>
          <a:xfrm>
            <a:off x="1197355" y="4565184"/>
            <a:ext cx="4898644" cy="1650316"/>
            <a:chOff x="1197355" y="4565184"/>
            <a:chExt cx="4898644" cy="1650316"/>
          </a:xfrm>
        </p:grpSpPr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00FA8A68-3A51-4C85-B9A1-F53E84687703}"/>
                </a:ext>
              </a:extLst>
            </p:cNvPr>
            <p:cNvSpPr txBox="1"/>
            <p:nvPr/>
          </p:nvSpPr>
          <p:spPr>
            <a:xfrm>
              <a:off x="1197355" y="5846168"/>
              <a:ext cx="451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[6]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23408A02-1D09-4B29-9967-B4281B5F286C}"/>
                </a:ext>
              </a:extLst>
            </p:cNvPr>
            <p:cNvSpPr txBox="1"/>
            <p:nvPr/>
          </p:nvSpPr>
          <p:spPr>
            <a:xfrm>
              <a:off x="4666551" y="4565184"/>
              <a:ext cx="14294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Size of dataset:</a:t>
              </a:r>
            </a:p>
            <a:p>
              <a:r>
                <a:rPr lang="en-US" sz="1600" noProof="0" dirty="0"/>
                <a:t>1000</a:t>
              </a:r>
              <a:endParaRPr lang="en-US" sz="1600" dirty="0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92CF80E-F069-442E-AC05-6DF01A6ECF79}"/>
              </a:ext>
            </a:extLst>
          </p:cNvPr>
          <p:cNvGrpSpPr/>
          <p:nvPr/>
        </p:nvGrpSpPr>
        <p:grpSpPr>
          <a:xfrm>
            <a:off x="11463655" y="6452870"/>
            <a:ext cx="154938" cy="54980"/>
            <a:chOff x="11494135" y="6452870"/>
            <a:chExt cx="154938" cy="54980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D1F862BA-FAFA-486C-BA23-F8E32D9C160A}"/>
                </a:ext>
              </a:extLst>
            </p:cNvPr>
            <p:cNvSpPr/>
            <p:nvPr/>
          </p:nvSpPr>
          <p:spPr>
            <a:xfrm>
              <a:off x="11494135" y="6452870"/>
              <a:ext cx="53788" cy="537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F5F0CB76-0F64-4880-B908-6F87A824ACDE}"/>
                </a:ext>
              </a:extLst>
            </p:cNvPr>
            <p:cNvSpPr/>
            <p:nvPr/>
          </p:nvSpPr>
          <p:spPr>
            <a:xfrm>
              <a:off x="11595285" y="6454062"/>
              <a:ext cx="53788" cy="537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96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67581AF-C102-4807-8C6E-A34349E5F968}"/>
              </a:ext>
            </a:extLst>
          </p:cNvPr>
          <p:cNvGrpSpPr/>
          <p:nvPr/>
        </p:nvGrpSpPr>
        <p:grpSpPr>
          <a:xfrm>
            <a:off x="6604635" y="3643074"/>
            <a:ext cx="4286250" cy="2703116"/>
            <a:chOff x="6604635" y="3643074"/>
            <a:chExt cx="4286250" cy="2703116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14F9DDE5-08F3-48CC-A3B8-87CB07E6D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04635" y="4012565"/>
              <a:ext cx="4286250" cy="2333625"/>
            </a:xfrm>
            <a:prstGeom prst="rect">
              <a:avLst/>
            </a:prstGeom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DF09DC05-EB82-4FC1-9EF6-CCCFC33FEB07}"/>
                </a:ext>
              </a:extLst>
            </p:cNvPr>
            <p:cNvSpPr txBox="1"/>
            <p:nvPr/>
          </p:nvSpPr>
          <p:spPr>
            <a:xfrm>
              <a:off x="8747760" y="3643074"/>
              <a:ext cx="1002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VS.</a:t>
              </a:r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118B0D78-49DB-4899-B9A6-248779CC4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Python - The Slowpoke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2B6D0F2-A730-4DD2-9A2C-B7DC8311F8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Runtime</a:t>
                </a:r>
              </a:p>
              <a:p>
                <a:pPr lvl="1"/>
                <a:r>
                  <a:rPr lang="en-US" dirty="0"/>
                  <a:t>Dataset: 100x500 (rows x dimensions)</a:t>
                </a:r>
              </a:p>
              <a:p>
                <a:r>
                  <a:rPr lang="en-US" dirty="0"/>
                  <a:t>Java – “Subscale Extended” </a:t>
                </a:r>
              </a:p>
              <a:p>
                <a:pPr lvl="1"/>
                <a:r>
                  <a:rPr lang="en-US" dirty="0"/>
                  <a:t>4,6 [s]</a:t>
                </a:r>
              </a:p>
              <a:p>
                <a:r>
                  <a:rPr lang="en-US" dirty="0"/>
                  <a:t>Python</a:t>
                </a:r>
              </a:p>
              <a:p>
                <a:pPr lvl="1"/>
                <a:r>
                  <a:rPr lang="en-US" dirty="0"/>
                  <a:t>Default data structure for a hash map</a:t>
                </a:r>
              </a:p>
              <a:p>
                <a:pPr lvl="2"/>
                <a:r>
                  <a:rPr lang="en-US" dirty="0"/>
                  <a:t>ca. 19 [s]</a:t>
                </a:r>
              </a:p>
              <a:p>
                <a:pPr lvl="2"/>
                <a:r>
                  <a:rPr lang="en-US" dirty="0"/>
                  <a:t>4 x slower than Java</a:t>
                </a:r>
              </a:p>
              <a:p>
                <a:pPr lvl="1"/>
                <a:r>
                  <a:rPr lang="en-US" dirty="0"/>
                  <a:t>Shared memory data structure for a hash map</a:t>
                </a:r>
              </a:p>
              <a:p>
                <a:pPr lvl="2"/>
                <a:r>
                  <a:rPr lang="en-US" dirty="0"/>
                  <a:t>ca. 11 [Min]</a:t>
                </a:r>
              </a:p>
              <a:p>
                <a:pPr lvl="2"/>
                <a:r>
                  <a:rPr lang="en-US" dirty="0"/>
                  <a:t>34 x slower than normal dictionary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Use Python as front end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2B6D0F2-A730-4DD2-9A2C-B7DC8311F8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28" t="-2801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7F4A0D-9A7A-456E-B855-C4B058CB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29.01.2021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DFC825-E82B-420D-BF7C-F88ECF12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Stanislav Ramin, AI, HS Offenburg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27D00B-7098-4A31-8DF2-0B3062C3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D627-6BD5-4666-8A0A-EC6E5C9E67F9}" type="slidenum">
              <a:rPr lang="de-DE" smtClean="0"/>
              <a:t>14</a:t>
            </a:fld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D4D1012-D1F1-4666-B2EF-36869F1B4DBF}"/>
              </a:ext>
            </a:extLst>
          </p:cNvPr>
          <p:cNvSpPr/>
          <p:nvPr/>
        </p:nvSpPr>
        <p:spPr>
          <a:xfrm>
            <a:off x="11494135" y="6452870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AA4BD41-FD75-4B35-A7A3-8F8B7B33C5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4185" y="1751409"/>
            <a:ext cx="4076700" cy="191452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5A130C1-81B5-404C-A252-6D1EB0325C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1719" y="1079262"/>
            <a:ext cx="1271587" cy="11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4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B0D78-49DB-4899-B9A6-248779CC4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Python: my Outlook list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B6D0F2-A730-4DD2-9A2C-B7DC8311F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 / Manycore support</a:t>
            </a:r>
          </a:p>
          <a:p>
            <a:r>
              <a:rPr lang="en-US" dirty="0"/>
              <a:t>Performance improvement with specialized libraires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Use Python as front end suite for C++ implementation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7F4A0D-9A7A-456E-B855-C4B058CB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29.01.2021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DFC825-E82B-420D-BF7C-F88ECF12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Stanislav Ramin, AI, HS Offenburg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27D00B-7098-4A31-8DF2-0B3062C3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D627-6BD5-4666-8A0A-EC6E5C9E67F9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947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B0D78-49DB-4899-B9A6-248779CC4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B6D0F2-A730-4DD2-9A2C-B7DC8311F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3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7F4A0D-9A7A-456E-B855-C4B058CB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29.01.2021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DFC825-E82B-420D-BF7C-F88ECF12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Stanislav Ramin, AI, HS Offenburg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27D00B-7098-4A31-8DF2-0B3062C3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D627-6BD5-4666-8A0A-EC6E5C9E67F9}" type="slidenum">
              <a:rPr lang="de-DE" smtClean="0"/>
              <a:t>16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4892378-94A8-4222-B63C-4217133A8813}"/>
              </a:ext>
            </a:extLst>
          </p:cNvPr>
          <p:cNvSpPr txBox="1"/>
          <p:nvPr/>
        </p:nvSpPr>
        <p:spPr>
          <a:xfrm>
            <a:off x="748991" y="5196545"/>
            <a:ext cx="3289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to this document: https://bit.ly/2KXjdnw</a:t>
            </a:r>
          </a:p>
        </p:txBody>
      </p:sp>
    </p:spTree>
    <p:extLst>
      <p:ext uri="{BB962C8B-B14F-4D97-AF65-F5344CB8AC3E}">
        <p14:creationId xmlns:p14="http://schemas.microsoft.com/office/powerpoint/2010/main" val="2322176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C07194-B6A7-41B3-9AC7-85E4B9DA1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accent1"/>
                </a:solidFill>
              </a:rPr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1CCCD9-0F07-49F0-8157-E7779B81C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de-DE" dirty="0"/>
              <a:t>[0]: </a:t>
            </a:r>
            <a:r>
              <a:rPr lang="de-DE" dirty="0">
                <a:hlinkClick r:id="rId2"/>
              </a:rPr>
              <a:t>https://en.wikipedia.org/wiki/Iris_flower_data_set#/media/File:Principal_tree_for_Iris_data_set.png</a:t>
            </a:r>
            <a:endParaRPr lang="de-DE" dirty="0"/>
          </a:p>
          <a:p>
            <a:pPr>
              <a:lnSpc>
                <a:spcPct val="110000"/>
              </a:lnSpc>
            </a:pPr>
            <a:r>
              <a:rPr lang="de-DE" dirty="0"/>
              <a:t>[1]: </a:t>
            </a:r>
            <a:r>
              <a:rPr lang="de-DE" dirty="0">
                <a:hlinkClick r:id="rId3"/>
              </a:rPr>
              <a:t>https://de.wikipedia.org/wiki/Bl%C3%BCte#/media/Datei:Bluete-Schema.svg</a:t>
            </a:r>
            <a:endParaRPr lang="de-DE" dirty="0"/>
          </a:p>
          <a:p>
            <a:pPr>
              <a:lnSpc>
                <a:spcPct val="110000"/>
              </a:lnSpc>
            </a:pPr>
            <a:r>
              <a:rPr lang="de-DE" dirty="0"/>
              <a:t>[2]: </a:t>
            </a:r>
            <a:r>
              <a:rPr lang="de-DE" dirty="0">
                <a:hlinkClick r:id="rId4"/>
              </a:rPr>
              <a:t>https://morioh.com/p/eafb28ccf4e3</a:t>
            </a:r>
            <a:endParaRPr lang="de-DE" dirty="0"/>
          </a:p>
          <a:p>
            <a:pPr>
              <a:lnSpc>
                <a:spcPct val="110000"/>
              </a:lnSpc>
            </a:pPr>
            <a:r>
              <a:rPr lang="de-DE" dirty="0"/>
              <a:t>[3]: </a:t>
            </a:r>
            <a:r>
              <a:rPr lang="de-DE" dirty="0">
                <a:hlinkClick r:id="rId5"/>
              </a:rPr>
              <a:t>https://wikimedia.org/api/rest_v1/media/math/render/svg/23050fcb53d6083d9e42043bebf2863fa9746043</a:t>
            </a:r>
            <a:endParaRPr lang="de-DE" dirty="0"/>
          </a:p>
          <a:p>
            <a:pPr>
              <a:lnSpc>
                <a:spcPct val="110000"/>
              </a:lnSpc>
            </a:pPr>
            <a:r>
              <a:rPr lang="de-DE" dirty="0"/>
              <a:t>[4]: </a:t>
            </a:r>
            <a:r>
              <a:rPr lang="de-DE" dirty="0">
                <a:hlinkClick r:id="rId6"/>
              </a:rPr>
              <a:t>https://de.wikipedia.org/wiki/Datei:2-Dice-Icon.svg</a:t>
            </a:r>
            <a:endParaRPr lang="de-DE" dirty="0"/>
          </a:p>
          <a:p>
            <a:pPr>
              <a:lnSpc>
                <a:spcPct val="110000"/>
              </a:lnSpc>
            </a:pPr>
            <a:r>
              <a:rPr lang="de-DE" dirty="0"/>
              <a:t>[5]: </a:t>
            </a:r>
            <a:r>
              <a:rPr lang="en-US" dirty="0" err="1"/>
              <a:t>Amardeep</a:t>
            </a:r>
            <a:r>
              <a:rPr lang="en-US" dirty="0"/>
              <a:t> Kaur (2016). “Fast and Scalable Subspace Clustering of High Dimensional Data”, Perth, Australia, The University of Western Australia</a:t>
            </a:r>
          </a:p>
          <a:p>
            <a:pPr>
              <a:lnSpc>
                <a:spcPct val="110000"/>
              </a:lnSpc>
            </a:pPr>
            <a:r>
              <a:rPr lang="de-DE" dirty="0"/>
              <a:t>[6]: Nicolas Kiefer (2020) „Datenparalleles </a:t>
            </a:r>
            <a:r>
              <a:rPr lang="de-DE" dirty="0" err="1"/>
              <a:t>Subspace</a:t>
            </a:r>
            <a:r>
              <a:rPr lang="de-DE" dirty="0"/>
              <a:t> Clustering mit Grafikprozessoren“, Offenburg, Deutschland, Hochschule Offenburg</a:t>
            </a:r>
          </a:p>
          <a:p>
            <a:pPr>
              <a:lnSpc>
                <a:spcPct val="110000"/>
              </a:lnSpc>
            </a:pPr>
            <a:r>
              <a:rPr lang="de-DE" dirty="0"/>
              <a:t>[7]: </a:t>
            </a:r>
            <a:r>
              <a:rPr lang="de-DE" dirty="0">
                <a:hlinkClick r:id="rId7"/>
              </a:rPr>
              <a:t>https://pypl.github.io/PYPL.html</a:t>
            </a:r>
            <a:endParaRPr lang="de-DE" dirty="0"/>
          </a:p>
          <a:p>
            <a:pPr>
              <a:lnSpc>
                <a:spcPct val="110000"/>
              </a:lnSpc>
            </a:pPr>
            <a:r>
              <a:rPr lang="de-DE" dirty="0"/>
              <a:t>[8]: </a:t>
            </a:r>
            <a:r>
              <a:rPr lang="de-DE" dirty="0">
                <a:hlinkClick r:id="rId8"/>
              </a:rPr>
              <a:t>https://www.tiobe.com/tiobe-index/</a:t>
            </a:r>
            <a:endParaRPr lang="de-DE" dirty="0"/>
          </a:p>
          <a:p>
            <a:pPr>
              <a:lnSpc>
                <a:spcPct val="110000"/>
              </a:lnSpc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81F2C2-4217-457E-950F-12997C29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29.01.2021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226A18-8360-49DA-B215-533834EE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Stanislav Ramin, AI, HS Offenburg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162578-7C62-4984-892C-A21A98D9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D627-6BD5-4666-8A0A-EC6E5C9E67F9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5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C3C2B-30EE-4B7E-A60A-B160E3A2D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835FA9-0BE8-40C0-8865-DE61F2204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6685" cy="4220173"/>
          </a:xfrm>
        </p:spPr>
        <p:txBody>
          <a:bodyPr>
            <a:normAutofit/>
          </a:bodyPr>
          <a:lstStyle/>
          <a:p>
            <a:r>
              <a:rPr lang="en-US" dirty="0"/>
              <a:t>First implemented</a:t>
            </a:r>
          </a:p>
          <a:p>
            <a:pPr lvl="1"/>
            <a:r>
              <a:rPr lang="en-US" dirty="0"/>
              <a:t>University of Western Australia in 2014</a:t>
            </a:r>
          </a:p>
          <a:p>
            <a:pPr lvl="1"/>
            <a:r>
              <a:rPr lang="en-US" dirty="0"/>
              <a:t>Ph.D. </a:t>
            </a:r>
            <a:r>
              <a:rPr lang="en-US" dirty="0" err="1"/>
              <a:t>Amardeep</a:t>
            </a:r>
            <a:r>
              <a:rPr lang="en-US" dirty="0"/>
              <a:t> Kaur</a:t>
            </a:r>
          </a:p>
          <a:p>
            <a:pPr lvl="1"/>
            <a:r>
              <a:rPr lang="en-US" dirty="0"/>
              <a:t>Java</a:t>
            </a:r>
          </a:p>
          <a:p>
            <a:r>
              <a:rPr lang="en-US" dirty="0"/>
              <a:t>M.Sc. Nicolas Kiefer</a:t>
            </a:r>
          </a:p>
          <a:p>
            <a:pPr lvl="2"/>
            <a:r>
              <a:rPr lang="en-US" dirty="0"/>
              <a:t>C++ </a:t>
            </a:r>
          </a:p>
          <a:p>
            <a:pPr lvl="2"/>
            <a:r>
              <a:rPr lang="en-US" dirty="0"/>
              <a:t>CUDA for GPU support</a:t>
            </a:r>
          </a:p>
          <a:p>
            <a:pPr lvl="2"/>
            <a:r>
              <a:rPr lang="en-US" dirty="0"/>
              <a:t>In 2020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C5DEBD4-598F-4373-9A65-CAE50D84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29.01.2021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798F7AD-0659-485E-A980-2159903F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Stanislav Ramin, AI, HS </a:t>
            </a:r>
            <a:r>
              <a:rPr lang="it-IT" dirty="0" err="1"/>
              <a:t>Offenburg</a:t>
            </a:r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5A3DA2DB-A1C2-4320-94FB-3E6D89AC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D627-6BD5-4666-8A0A-EC6E5C9E67F9}" type="slidenum">
              <a:rPr lang="de-DE" smtClean="0"/>
              <a:t>1</a:t>
            </a:fld>
            <a:endParaRPr lang="de-DE" dirty="0"/>
          </a:p>
        </p:txBody>
      </p: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16239512-E177-4BE2-99A2-E756CC82A9C0}"/>
              </a:ext>
            </a:extLst>
          </p:cNvPr>
          <p:cNvSpPr txBox="1">
            <a:spLocks/>
          </p:cNvSpPr>
          <p:nvPr/>
        </p:nvSpPr>
        <p:spPr>
          <a:xfrm>
            <a:off x="6096000" y="1755236"/>
            <a:ext cx="4626685" cy="4537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Outline</a:t>
            </a:r>
          </a:p>
          <a:p>
            <a:pPr lvl="1"/>
            <a:r>
              <a:rPr lang="en-US" dirty="0"/>
              <a:t>Why Python?</a:t>
            </a:r>
          </a:p>
          <a:p>
            <a:pPr lvl="1"/>
            <a:r>
              <a:rPr lang="en-US" dirty="0"/>
              <a:t>Theory</a:t>
            </a:r>
          </a:p>
          <a:p>
            <a:pPr lvl="2"/>
            <a:r>
              <a:rPr lang="en-US" dirty="0"/>
              <a:t>Clustering</a:t>
            </a:r>
          </a:p>
          <a:p>
            <a:pPr lvl="2"/>
            <a:r>
              <a:rPr lang="en-US" dirty="0"/>
              <a:t>Problems</a:t>
            </a:r>
          </a:p>
          <a:p>
            <a:pPr lvl="2"/>
            <a:r>
              <a:rPr lang="en-US" dirty="0"/>
              <a:t>Solutions</a:t>
            </a:r>
          </a:p>
          <a:p>
            <a:pPr lvl="1"/>
            <a:r>
              <a:rPr lang="en-US" dirty="0"/>
              <a:t>Subscale Algorithm</a:t>
            </a:r>
          </a:p>
          <a:p>
            <a:pPr lvl="1"/>
            <a:r>
              <a:rPr lang="en-US" dirty="0"/>
              <a:t>Performance and Comparison</a:t>
            </a:r>
          </a:p>
          <a:p>
            <a:pPr lvl="2"/>
            <a:r>
              <a:rPr lang="en-US" dirty="0"/>
              <a:t>Trade offs SUBSCALE</a:t>
            </a:r>
          </a:p>
          <a:p>
            <a:pPr lvl="2"/>
            <a:r>
              <a:rPr lang="en-US" dirty="0"/>
              <a:t>Other Clustering Algorithms</a:t>
            </a:r>
          </a:p>
          <a:p>
            <a:pPr lvl="1"/>
            <a:endParaRPr lang="en-US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4ED7098-FA97-424A-A9EB-53E004B1BA67}"/>
              </a:ext>
            </a:extLst>
          </p:cNvPr>
          <p:cNvGrpSpPr/>
          <p:nvPr/>
        </p:nvGrpSpPr>
        <p:grpSpPr>
          <a:xfrm>
            <a:off x="11463655" y="6452870"/>
            <a:ext cx="664435" cy="164913"/>
            <a:chOff x="11463655" y="6452870"/>
            <a:chExt cx="664435" cy="164913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4EFED39B-0EB8-408D-B0B3-45FEFAA9BCE7}"/>
                </a:ext>
              </a:extLst>
            </p:cNvPr>
            <p:cNvGrpSpPr/>
            <p:nvPr/>
          </p:nvGrpSpPr>
          <p:grpSpPr>
            <a:xfrm>
              <a:off x="11463655" y="6452870"/>
              <a:ext cx="567915" cy="164913"/>
              <a:chOff x="11494135" y="6452870"/>
              <a:chExt cx="567915" cy="164913"/>
            </a:xfrm>
          </p:grpSpPr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14F6A3C3-D223-4C77-9529-C00A37B2077E}"/>
                  </a:ext>
                </a:extLst>
              </p:cNvPr>
              <p:cNvSpPr/>
              <p:nvPr/>
            </p:nvSpPr>
            <p:spPr>
              <a:xfrm>
                <a:off x="11494135" y="6452870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E2D1FCCD-131D-4C8A-AD7D-AE4C777B4098}"/>
                  </a:ext>
                </a:extLst>
              </p:cNvPr>
              <p:cNvSpPr/>
              <p:nvPr/>
            </p:nvSpPr>
            <p:spPr>
              <a:xfrm>
                <a:off x="11693562" y="6453391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11CA0CB5-B878-4D8B-AFE8-3282C760A728}"/>
                  </a:ext>
                </a:extLst>
              </p:cNvPr>
              <p:cNvSpPr/>
              <p:nvPr/>
            </p:nvSpPr>
            <p:spPr>
              <a:xfrm>
                <a:off x="11907668" y="6455299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AB84A0BC-E588-4CBE-B48C-B9F7A6B024F2}"/>
                  </a:ext>
                </a:extLst>
              </p:cNvPr>
              <p:cNvSpPr/>
              <p:nvPr/>
            </p:nvSpPr>
            <p:spPr>
              <a:xfrm>
                <a:off x="12008262" y="6455294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DA7BFA10-42DC-4C44-BECF-B87C655ED4FF}"/>
                  </a:ext>
                </a:extLst>
              </p:cNvPr>
              <p:cNvSpPr/>
              <p:nvPr/>
            </p:nvSpPr>
            <p:spPr>
              <a:xfrm>
                <a:off x="11799310" y="6455410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3B592EBE-29C2-45D7-AAAE-73DB3936E725}"/>
                  </a:ext>
                </a:extLst>
              </p:cNvPr>
              <p:cNvSpPr/>
              <p:nvPr/>
            </p:nvSpPr>
            <p:spPr>
              <a:xfrm>
                <a:off x="11595285" y="6454062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5BBB043A-47C7-4B8B-96DD-837702CAD24B}"/>
                  </a:ext>
                </a:extLst>
              </p:cNvPr>
              <p:cNvSpPr/>
              <p:nvPr/>
            </p:nvSpPr>
            <p:spPr>
              <a:xfrm>
                <a:off x="11494135" y="6561455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43BF08A2-279F-4257-B0EC-C9BB9255B680}"/>
                  </a:ext>
                </a:extLst>
              </p:cNvPr>
              <p:cNvSpPr/>
              <p:nvPr/>
            </p:nvSpPr>
            <p:spPr>
              <a:xfrm>
                <a:off x="11693562" y="6561976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66E77BCF-7F57-4BD4-BC33-32677EABEC96}"/>
                  </a:ext>
                </a:extLst>
              </p:cNvPr>
              <p:cNvSpPr/>
              <p:nvPr/>
            </p:nvSpPr>
            <p:spPr>
              <a:xfrm>
                <a:off x="11907668" y="6563884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4ADCE62F-2731-4F84-9A48-87C5F274999B}"/>
                  </a:ext>
                </a:extLst>
              </p:cNvPr>
              <p:cNvSpPr/>
              <p:nvPr/>
            </p:nvSpPr>
            <p:spPr>
              <a:xfrm>
                <a:off x="12008262" y="6563879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442092A5-2386-48ED-AD5D-D9ABF56304C9}"/>
                  </a:ext>
                </a:extLst>
              </p:cNvPr>
              <p:cNvSpPr/>
              <p:nvPr/>
            </p:nvSpPr>
            <p:spPr>
              <a:xfrm>
                <a:off x="11799310" y="6563995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421BF382-F740-4E80-9F6E-DE11D49A12BB}"/>
                  </a:ext>
                </a:extLst>
              </p:cNvPr>
              <p:cNvSpPr/>
              <p:nvPr/>
            </p:nvSpPr>
            <p:spPr>
              <a:xfrm>
                <a:off x="11595285" y="6562647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28CEE657-6A4B-45FE-87A3-E0CB03D32089}"/>
                </a:ext>
              </a:extLst>
            </p:cNvPr>
            <p:cNvSpPr/>
            <p:nvPr/>
          </p:nvSpPr>
          <p:spPr>
            <a:xfrm>
              <a:off x="12073032" y="6452870"/>
              <a:ext cx="53788" cy="537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6C6AC82F-A482-4DA3-A2C9-F46B1AFA9D88}"/>
                </a:ext>
              </a:extLst>
            </p:cNvPr>
            <p:cNvSpPr/>
            <p:nvPr/>
          </p:nvSpPr>
          <p:spPr>
            <a:xfrm>
              <a:off x="12074302" y="6563879"/>
              <a:ext cx="53788" cy="537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64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73CBBE26-C641-4499-B504-78E4175B4093}"/>
              </a:ext>
            </a:extLst>
          </p:cNvPr>
          <p:cNvGrpSpPr/>
          <p:nvPr/>
        </p:nvGrpSpPr>
        <p:grpSpPr>
          <a:xfrm>
            <a:off x="1906905" y="2832283"/>
            <a:ext cx="7721189" cy="3326088"/>
            <a:chOff x="1906905" y="2388794"/>
            <a:chExt cx="8793865" cy="3788169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F89AC30F-4C3F-484F-872D-77E7DA5F5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6905" y="2388794"/>
              <a:ext cx="7725160" cy="3788169"/>
            </a:xfrm>
            <a:prstGeom prst="rect">
              <a:avLst/>
            </a:prstGeom>
          </p:spPr>
        </p:pic>
        <p:sp>
          <p:nvSpPr>
            <p:cNvPr id="8" name="Sprechblase: rechteckig mit abgerundeten Ecken 7">
              <a:extLst>
                <a:ext uri="{FF2B5EF4-FFF2-40B4-BE49-F238E27FC236}">
                  <a16:creationId xmlns:a16="http://schemas.microsoft.com/office/drawing/2014/main" id="{C374F9F6-FF0C-4C07-ABEB-FAF9E64EB8AD}"/>
                </a:ext>
              </a:extLst>
            </p:cNvPr>
            <p:cNvSpPr/>
            <p:nvPr/>
          </p:nvSpPr>
          <p:spPr>
            <a:xfrm>
              <a:off x="9499600" y="3718560"/>
              <a:ext cx="589280" cy="344311"/>
            </a:xfrm>
            <a:prstGeom prst="wedgeRoundRectCallout">
              <a:avLst>
                <a:gd name="adj1" fmla="val -46389"/>
                <a:gd name="adj2" fmla="val 8148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</a:t>
              </a:r>
            </a:p>
          </p:txBody>
        </p:sp>
        <p:sp>
          <p:nvSpPr>
            <p:cNvPr id="9" name="Sprechblase: rechteckig mit abgerundeten Ecken 8">
              <a:extLst>
                <a:ext uri="{FF2B5EF4-FFF2-40B4-BE49-F238E27FC236}">
                  <a16:creationId xmlns:a16="http://schemas.microsoft.com/office/drawing/2014/main" id="{366C37B8-9D4B-4DA3-971E-1DCC134382CE}"/>
                </a:ext>
              </a:extLst>
            </p:cNvPr>
            <p:cNvSpPr/>
            <p:nvPr/>
          </p:nvSpPr>
          <p:spPr>
            <a:xfrm>
              <a:off x="9499600" y="4197808"/>
              <a:ext cx="1201170" cy="344311"/>
            </a:xfrm>
            <a:prstGeom prst="wedgeRoundRectCallout">
              <a:avLst>
                <a:gd name="adj1" fmla="val -46389"/>
                <a:gd name="adj2" fmla="val 8148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Python!</a:t>
              </a:r>
            </a:p>
          </p:txBody>
        </p:sp>
        <p:sp>
          <p:nvSpPr>
            <p:cNvPr id="10" name="Sprechblase: rechteckig mit abgerundeten Ecken 9">
              <a:extLst>
                <a:ext uri="{FF2B5EF4-FFF2-40B4-BE49-F238E27FC236}">
                  <a16:creationId xmlns:a16="http://schemas.microsoft.com/office/drawing/2014/main" id="{99D21447-5A6E-461A-8CBB-35ADEB8AF863}"/>
                </a:ext>
              </a:extLst>
            </p:cNvPr>
            <p:cNvSpPr/>
            <p:nvPr/>
          </p:nvSpPr>
          <p:spPr>
            <a:xfrm>
              <a:off x="9794239" y="4677055"/>
              <a:ext cx="906530" cy="529677"/>
            </a:xfrm>
            <a:prstGeom prst="wedgeRoundRectCallout">
              <a:avLst>
                <a:gd name="adj1" fmla="val -81894"/>
                <a:gd name="adj2" fmla="val 17044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C++</a:t>
              </a:r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A52C2B-80CB-4E9B-B523-516D18E85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920"/>
            <a:ext cx="10515600" cy="4897120"/>
          </a:xfrm>
        </p:spPr>
        <p:txBody>
          <a:bodyPr>
            <a:normAutofit/>
          </a:bodyPr>
          <a:lstStyle/>
          <a:p>
            <a:r>
              <a:rPr lang="en-US" sz="2400" dirty="0"/>
              <a:t>Usability, System integration</a:t>
            </a:r>
          </a:p>
          <a:p>
            <a:pPr lvl="1"/>
            <a:r>
              <a:rPr lang="en-US" sz="2000" dirty="0"/>
              <a:t>State of the art for Machine learning</a:t>
            </a:r>
          </a:p>
          <a:p>
            <a:pPr lvl="1"/>
            <a:r>
              <a:rPr lang="en-US" sz="2000" dirty="0"/>
              <a:t>Front end for C and C++ programs</a:t>
            </a:r>
          </a:p>
          <a:p>
            <a:pPr lvl="1"/>
            <a:r>
              <a:rPr lang="en-US" sz="2000" dirty="0"/>
              <a:t>In Docker container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292A05-7C52-4B8A-89D8-039F96A7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1858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Why Python?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DF17758-040B-4ADD-BD31-C9898D858873}"/>
              </a:ext>
            </a:extLst>
          </p:cNvPr>
          <p:cNvSpPr txBox="1"/>
          <p:nvPr/>
        </p:nvSpPr>
        <p:spPr>
          <a:xfrm>
            <a:off x="1243971" y="5807631"/>
            <a:ext cx="50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[8]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E3CAAB-1758-4D45-9A75-7716C39D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29.01.2021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DF8B7-2885-4F37-B584-40497EB5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Stanislav Ramin, AI, HS Offenburg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0639D8-51DD-4E55-9D57-D2AF2B31A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D627-6BD5-4666-8A0A-EC6E5C9E67F9}" type="slidenum">
              <a:rPr lang="de-DE" smtClean="0"/>
              <a:t>2</a:t>
            </a:fld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A79D71B6-DDA6-40D1-8135-3F28E131F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001" y="1204837"/>
            <a:ext cx="4022996" cy="2112073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B7251FB1-5200-4A97-97A0-2138F3F7195B}"/>
              </a:ext>
            </a:extLst>
          </p:cNvPr>
          <p:cNvSpPr txBox="1"/>
          <p:nvPr/>
        </p:nvSpPr>
        <p:spPr>
          <a:xfrm>
            <a:off x="5638486" y="1139628"/>
            <a:ext cx="180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PYPL </a:t>
            </a:r>
            <a:r>
              <a:rPr lang="en-US" dirty="0" err="1"/>
              <a:t>PopularitY</a:t>
            </a:r>
            <a:r>
              <a:rPr lang="en-US" dirty="0"/>
              <a:t>: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7DBC6FE-C49C-4929-8E63-6ABE8D00AA38}"/>
              </a:ext>
            </a:extLst>
          </p:cNvPr>
          <p:cNvSpPr txBox="1"/>
          <p:nvPr/>
        </p:nvSpPr>
        <p:spPr>
          <a:xfrm>
            <a:off x="6936485" y="2947578"/>
            <a:ext cx="50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[7]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B6EB09BF-EB09-4F46-8432-AF58FC5263C0}"/>
              </a:ext>
            </a:extLst>
          </p:cNvPr>
          <p:cNvGrpSpPr/>
          <p:nvPr/>
        </p:nvGrpSpPr>
        <p:grpSpPr>
          <a:xfrm>
            <a:off x="11463655" y="6452870"/>
            <a:ext cx="663165" cy="164913"/>
            <a:chOff x="11463655" y="6452870"/>
            <a:chExt cx="663165" cy="164913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BCDF3290-FFB0-4286-A2C1-A5935A3AC680}"/>
                </a:ext>
              </a:extLst>
            </p:cNvPr>
            <p:cNvGrpSpPr/>
            <p:nvPr/>
          </p:nvGrpSpPr>
          <p:grpSpPr>
            <a:xfrm>
              <a:off x="11463655" y="6452870"/>
              <a:ext cx="567915" cy="164913"/>
              <a:chOff x="11494135" y="6452870"/>
              <a:chExt cx="567915" cy="164913"/>
            </a:xfrm>
          </p:grpSpPr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27AD19BE-5BDB-47D6-8BD8-55B6454873D1}"/>
                  </a:ext>
                </a:extLst>
              </p:cNvPr>
              <p:cNvSpPr/>
              <p:nvPr/>
            </p:nvSpPr>
            <p:spPr>
              <a:xfrm>
                <a:off x="11494135" y="6452870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6B375222-D1CC-4F96-9FAE-8057B4E4A70E}"/>
                  </a:ext>
                </a:extLst>
              </p:cNvPr>
              <p:cNvSpPr/>
              <p:nvPr/>
            </p:nvSpPr>
            <p:spPr>
              <a:xfrm>
                <a:off x="11693562" y="6453391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8252E565-9A4D-47FD-AFD0-90DD86E79ED0}"/>
                  </a:ext>
                </a:extLst>
              </p:cNvPr>
              <p:cNvSpPr/>
              <p:nvPr/>
            </p:nvSpPr>
            <p:spPr>
              <a:xfrm>
                <a:off x="11907668" y="6455299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CEA0AFD8-8047-45EB-95A5-5EE639CA548D}"/>
                  </a:ext>
                </a:extLst>
              </p:cNvPr>
              <p:cNvSpPr/>
              <p:nvPr/>
            </p:nvSpPr>
            <p:spPr>
              <a:xfrm>
                <a:off x="12008262" y="6455294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B29E467A-FF91-4838-A2A0-EBE18BAAC705}"/>
                  </a:ext>
                </a:extLst>
              </p:cNvPr>
              <p:cNvSpPr/>
              <p:nvPr/>
            </p:nvSpPr>
            <p:spPr>
              <a:xfrm>
                <a:off x="11799310" y="6455410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C561A80D-8565-4D93-8C70-0268D93E02E4}"/>
                  </a:ext>
                </a:extLst>
              </p:cNvPr>
              <p:cNvSpPr/>
              <p:nvPr/>
            </p:nvSpPr>
            <p:spPr>
              <a:xfrm>
                <a:off x="11595285" y="6454062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2B9F165A-22C3-4938-8E10-59E4D84E673D}"/>
                  </a:ext>
                </a:extLst>
              </p:cNvPr>
              <p:cNvSpPr/>
              <p:nvPr/>
            </p:nvSpPr>
            <p:spPr>
              <a:xfrm>
                <a:off x="11494135" y="6561455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AACF24D6-BD00-4234-998A-BD1693AA5D77}"/>
                  </a:ext>
                </a:extLst>
              </p:cNvPr>
              <p:cNvSpPr/>
              <p:nvPr/>
            </p:nvSpPr>
            <p:spPr>
              <a:xfrm>
                <a:off x="11693562" y="6561976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04A7D59D-3055-4D1D-94A7-CA3067E301EC}"/>
                  </a:ext>
                </a:extLst>
              </p:cNvPr>
              <p:cNvSpPr/>
              <p:nvPr/>
            </p:nvSpPr>
            <p:spPr>
              <a:xfrm>
                <a:off x="11907668" y="6563884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8B54A47E-83F9-4684-B36B-777ED0EE1852}"/>
                  </a:ext>
                </a:extLst>
              </p:cNvPr>
              <p:cNvSpPr/>
              <p:nvPr/>
            </p:nvSpPr>
            <p:spPr>
              <a:xfrm>
                <a:off x="12008262" y="6563879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8F1C7372-34D9-4254-A252-6802B014B607}"/>
                  </a:ext>
                </a:extLst>
              </p:cNvPr>
              <p:cNvSpPr/>
              <p:nvPr/>
            </p:nvSpPr>
            <p:spPr>
              <a:xfrm>
                <a:off x="11799310" y="6563995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65937EB0-3E1A-424D-9A99-295E18E066E8}"/>
                  </a:ext>
                </a:extLst>
              </p:cNvPr>
              <p:cNvSpPr/>
              <p:nvPr/>
            </p:nvSpPr>
            <p:spPr>
              <a:xfrm>
                <a:off x="11595285" y="6562647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06C49ECB-B296-4B15-A837-7F1CD11E729B}"/>
                </a:ext>
              </a:extLst>
            </p:cNvPr>
            <p:cNvSpPr/>
            <p:nvPr/>
          </p:nvSpPr>
          <p:spPr>
            <a:xfrm>
              <a:off x="12073032" y="6452870"/>
              <a:ext cx="53788" cy="537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081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B98C3C2B-30EE-4B7E-A60A-B160E3A2DDE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73228" y="365125"/>
                <a:ext cx="10880572" cy="1325563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What is clustering and why use it?</a:t>
                </a:r>
                <a:br>
                  <a:rPr lang="en-US" b="1" dirty="0">
                    <a:solidFill>
                      <a:schemeClr val="accent1"/>
                    </a:solidFill>
                  </a:rPr>
                </a:br>
                <a:r>
                  <a:rPr lang="en-US" b="1" dirty="0">
                    <a:solidFill>
                      <a:schemeClr val="accent1"/>
                    </a:solidFill>
                  </a:rPr>
                  <a:t>Example Iris Dataset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 Number of species?</a:t>
                </a:r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B98C3C2B-30EE-4B7E-A60A-B160E3A2D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3228" y="365125"/>
                <a:ext cx="10880572" cy="1325563"/>
              </a:xfrm>
              <a:blipFill>
                <a:blip r:embed="rId3"/>
                <a:stretch>
                  <a:fillRect l="-229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6835FA9-0BE8-40C0-8865-DE61F22046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737637" cy="2195780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/>
                  <a:t>Cluster</a:t>
                </a:r>
              </a:p>
              <a:p>
                <a:pPr lvl="1"/>
                <a:r>
                  <a:rPr lang="en-US" sz="1600" dirty="0"/>
                  <a:t>Set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Min_Points</a:t>
                </a:r>
                <a:r>
                  <a:rPr lang="en-US" sz="1600" dirty="0"/>
                  <a:t> </a:t>
                </a:r>
              </a:p>
              <a:p>
                <a:pPr lvl="1"/>
                <a:r>
                  <a:rPr lang="en-US" sz="1600" dirty="0"/>
                  <a:t>Each P within </a:t>
                </a:r>
                <a:r>
                  <a:rPr lang="en-US" sz="16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ϵ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/>
                  <a:t>distance</a:t>
                </a:r>
              </a:p>
              <a:p>
                <a:r>
                  <a:rPr lang="en-US" sz="1800" dirty="0"/>
                  <a:t>Field of Interest</a:t>
                </a:r>
                <a:endParaRPr lang="en-US" sz="1600" dirty="0"/>
              </a:p>
              <a:p>
                <a:pPr lvl="1"/>
                <a:r>
                  <a:rPr lang="en-US" sz="1600" dirty="0"/>
                  <a:t>Data science </a:t>
                </a:r>
              </a:p>
              <a:p>
                <a:pPr lvl="1"/>
                <a:r>
                  <a:rPr lang="en-US" sz="1600" dirty="0"/>
                  <a:t>Biology, Clinical diagnostics, </a:t>
                </a:r>
              </a:p>
              <a:p>
                <a:pPr marL="457200" lvl="1" indent="0">
                  <a:buNone/>
                </a:pPr>
                <a:r>
                  <a:rPr lang="en-US" sz="1600" dirty="0"/>
                  <a:t>Data fraud, …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6835FA9-0BE8-40C0-8865-DE61F22046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737637" cy="2195780"/>
              </a:xfrm>
              <a:blipFill>
                <a:blip r:embed="rId4"/>
                <a:stretch>
                  <a:fillRect l="-901" t="-2493" b="-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0091A10B-F7C7-4DF5-B91C-F5BB31BD8FB8}"/>
              </a:ext>
            </a:extLst>
          </p:cNvPr>
          <p:cNvGrpSpPr/>
          <p:nvPr/>
        </p:nvGrpSpPr>
        <p:grpSpPr>
          <a:xfrm>
            <a:off x="6594878" y="3911341"/>
            <a:ext cx="5366578" cy="2385461"/>
            <a:chOff x="5427270" y="3286810"/>
            <a:chExt cx="6331294" cy="2814280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68BF84E7-14F1-4E66-AE51-92116B6F3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2635" y="3286810"/>
              <a:ext cx="6295929" cy="2814280"/>
            </a:xfrm>
            <a:prstGeom prst="rect">
              <a:avLst/>
            </a:prstGeom>
          </p:spPr>
        </p:pic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6ACF8A19-EEBE-4CF8-A1DB-24B24D35150B}"/>
                </a:ext>
              </a:extLst>
            </p:cNvPr>
            <p:cNvSpPr txBox="1"/>
            <p:nvPr/>
          </p:nvSpPr>
          <p:spPr>
            <a:xfrm>
              <a:off x="5427270" y="5476498"/>
              <a:ext cx="804353" cy="500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[2]</a:t>
              </a:r>
            </a:p>
          </p:txBody>
        </p:sp>
      </p:grp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C5DEBD4-598F-4373-9A65-CAE50D84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29.01.2021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798F7AD-0659-485E-A980-2159903F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Stanislav Ramin, AI, HS </a:t>
            </a:r>
            <a:r>
              <a:rPr lang="it-IT" dirty="0" err="1"/>
              <a:t>Offenburg</a:t>
            </a:r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5A3DA2DB-A1C2-4320-94FB-3E6D89AC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D627-6BD5-4666-8A0A-EC6E5C9E67F9}" type="slidenum">
              <a:rPr lang="de-DE" smtClean="0"/>
              <a:t>3</a:t>
            </a:fld>
            <a:endParaRPr lang="de-DE" dirty="0"/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B60EA83F-D0F4-40EB-9825-38A7ECF2864C}"/>
              </a:ext>
            </a:extLst>
          </p:cNvPr>
          <p:cNvSpPr txBox="1">
            <a:spLocks/>
          </p:cNvSpPr>
          <p:nvPr/>
        </p:nvSpPr>
        <p:spPr>
          <a:xfrm>
            <a:off x="6857648" y="1857106"/>
            <a:ext cx="4737637" cy="2164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Example</a:t>
            </a:r>
            <a:endParaRPr lang="en-US" dirty="0"/>
          </a:p>
          <a:p>
            <a:pPr lvl="1"/>
            <a:r>
              <a:rPr lang="en-US" sz="2000" dirty="0"/>
              <a:t># flowers / Rows: 150</a:t>
            </a:r>
          </a:p>
          <a:p>
            <a:pPr lvl="1"/>
            <a:r>
              <a:rPr lang="en-US" sz="2000" dirty="0"/>
              <a:t>Columns: 4 </a:t>
            </a:r>
          </a:p>
          <a:p>
            <a:pPr lvl="2"/>
            <a:r>
              <a:rPr lang="en-US" sz="1600" dirty="0"/>
              <a:t>petal-width, petal-height </a:t>
            </a:r>
          </a:p>
          <a:p>
            <a:pPr lvl="2"/>
            <a:r>
              <a:rPr lang="en-US" sz="1600" dirty="0"/>
              <a:t>sepal-width, sepal-height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3DE23E87-81AC-48B1-8176-8BA95EC094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27" y="4457562"/>
            <a:ext cx="2743200" cy="1592825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E740B490-0384-4817-9E35-1CF4153792EA}"/>
              </a:ext>
            </a:extLst>
          </p:cNvPr>
          <p:cNvSpPr txBox="1"/>
          <p:nvPr/>
        </p:nvSpPr>
        <p:spPr>
          <a:xfrm>
            <a:off x="473228" y="5719964"/>
            <a:ext cx="46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[0]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4D43C47F-4E0A-414C-AA9F-CF317E477E08}"/>
              </a:ext>
            </a:extLst>
          </p:cNvPr>
          <p:cNvGrpSpPr/>
          <p:nvPr/>
        </p:nvGrpSpPr>
        <p:grpSpPr>
          <a:xfrm>
            <a:off x="3566444" y="4195124"/>
            <a:ext cx="3136303" cy="1985202"/>
            <a:chOff x="7810500" y="3512759"/>
            <a:chExt cx="3443903" cy="2534202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583AF779-7D3F-424D-BA4F-4ECD4C06DC2A}"/>
                </a:ext>
              </a:extLst>
            </p:cNvPr>
            <p:cNvGrpSpPr/>
            <p:nvPr/>
          </p:nvGrpSpPr>
          <p:grpSpPr>
            <a:xfrm>
              <a:off x="7810500" y="3512759"/>
              <a:ext cx="3443903" cy="2534202"/>
              <a:chOff x="8323685" y="3148866"/>
              <a:chExt cx="3443903" cy="2534202"/>
            </a:xfrm>
          </p:grpSpPr>
          <p:pic>
            <p:nvPicPr>
              <p:cNvPr id="9" name="Grafik 8">
                <a:extLst>
                  <a:ext uri="{FF2B5EF4-FFF2-40B4-BE49-F238E27FC236}">
                    <a16:creationId xmlns:a16="http://schemas.microsoft.com/office/drawing/2014/main" id="{7FE6767D-D5FF-4151-8C63-8764447455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23685" y="3148866"/>
                <a:ext cx="2183363" cy="2183363"/>
              </a:xfrm>
              <a:prstGeom prst="rect">
                <a:avLst/>
              </a:prstGeom>
            </p:spPr>
          </p:pic>
          <p:sp>
            <p:nvSpPr>
              <p:cNvPr id="10" name="Sprechblase: rechteckig mit abgerundeten Ecken 9">
                <a:extLst>
                  <a:ext uri="{FF2B5EF4-FFF2-40B4-BE49-F238E27FC236}">
                    <a16:creationId xmlns:a16="http://schemas.microsoft.com/office/drawing/2014/main" id="{CEA6183A-AF3E-457A-B05E-F777A294E629}"/>
                  </a:ext>
                </a:extLst>
              </p:cNvPr>
              <p:cNvSpPr/>
              <p:nvPr/>
            </p:nvSpPr>
            <p:spPr>
              <a:xfrm>
                <a:off x="10863165" y="3152139"/>
                <a:ext cx="904423" cy="676469"/>
              </a:xfrm>
              <a:prstGeom prst="wedgeRoundRectCallout">
                <a:avLst>
                  <a:gd name="adj1" fmla="val -99488"/>
                  <a:gd name="adj2" fmla="val 72961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petal</a:t>
                </a:r>
              </a:p>
            </p:txBody>
          </p:sp>
          <p:sp>
            <p:nvSpPr>
              <p:cNvPr id="11" name="Sprechblase: rechteckig mit abgerundeten Ecken 10">
                <a:extLst>
                  <a:ext uri="{FF2B5EF4-FFF2-40B4-BE49-F238E27FC236}">
                    <a16:creationId xmlns:a16="http://schemas.microsoft.com/office/drawing/2014/main" id="{E266CF1E-6202-48A2-861B-27371A2913C4}"/>
                  </a:ext>
                </a:extLst>
              </p:cNvPr>
              <p:cNvSpPr/>
              <p:nvPr/>
            </p:nvSpPr>
            <p:spPr>
              <a:xfrm>
                <a:off x="10108163" y="5006599"/>
                <a:ext cx="904423" cy="676469"/>
              </a:xfrm>
              <a:prstGeom prst="wedgeRoundRectCallout">
                <a:avLst>
                  <a:gd name="adj1" fmla="val -34414"/>
                  <a:gd name="adj2" fmla="val -96121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sepal</a:t>
                </a:r>
              </a:p>
            </p:txBody>
          </p:sp>
        </p:grp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BB877CF6-CD85-4CB1-BDE5-41CAFFF0625B}"/>
                </a:ext>
              </a:extLst>
            </p:cNvPr>
            <p:cNvSpPr txBox="1"/>
            <p:nvPr/>
          </p:nvSpPr>
          <p:spPr>
            <a:xfrm>
              <a:off x="7890060" y="5481894"/>
              <a:ext cx="509286" cy="471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[1]</a:t>
              </a:r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374DC267-AE2C-4853-9D2F-D51DE90B112F}"/>
              </a:ext>
            </a:extLst>
          </p:cNvPr>
          <p:cNvGrpSpPr/>
          <p:nvPr/>
        </p:nvGrpSpPr>
        <p:grpSpPr>
          <a:xfrm>
            <a:off x="3881527" y="1749668"/>
            <a:ext cx="2053577" cy="1783887"/>
            <a:chOff x="3940658" y="1485219"/>
            <a:chExt cx="2053577" cy="1783887"/>
          </a:xfrm>
        </p:grpSpPr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24F3001C-86C6-4752-A802-69BD21A5531D}"/>
                </a:ext>
              </a:extLst>
            </p:cNvPr>
            <p:cNvGrpSpPr/>
            <p:nvPr/>
          </p:nvGrpSpPr>
          <p:grpSpPr>
            <a:xfrm>
              <a:off x="3940658" y="1485219"/>
              <a:ext cx="2053577" cy="1783887"/>
              <a:chOff x="4359057" y="1889423"/>
              <a:chExt cx="1310278" cy="1138203"/>
            </a:xfrm>
          </p:grpSpPr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1ECB6509-B125-4781-AF3C-89A66D84B38E}"/>
                  </a:ext>
                </a:extLst>
              </p:cNvPr>
              <p:cNvSpPr/>
              <p:nvPr/>
            </p:nvSpPr>
            <p:spPr>
              <a:xfrm>
                <a:off x="4822304" y="2445015"/>
                <a:ext cx="46098" cy="46098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0EDE7AE7-9E3B-424F-BF67-06B32414C21E}"/>
                  </a:ext>
                </a:extLst>
              </p:cNvPr>
              <p:cNvSpPr/>
              <p:nvPr/>
            </p:nvSpPr>
            <p:spPr>
              <a:xfrm>
                <a:off x="4676276" y="2282518"/>
                <a:ext cx="46098" cy="46098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C6DAE4C8-8B83-4AEB-8FFB-DB86A92510FC}"/>
                  </a:ext>
                </a:extLst>
              </p:cNvPr>
              <p:cNvSpPr/>
              <p:nvPr/>
            </p:nvSpPr>
            <p:spPr>
              <a:xfrm>
                <a:off x="4552405" y="2163973"/>
                <a:ext cx="46098" cy="46098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5C21BEA2-ED9E-4342-9A69-EAC017B0F6DF}"/>
                  </a:ext>
                </a:extLst>
              </p:cNvPr>
              <p:cNvSpPr/>
              <p:nvPr/>
            </p:nvSpPr>
            <p:spPr>
              <a:xfrm>
                <a:off x="4736490" y="2104264"/>
                <a:ext cx="46098" cy="46098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F9241B3B-C168-4FF8-8E45-5FD6E2087871}"/>
                  </a:ext>
                </a:extLst>
              </p:cNvPr>
              <p:cNvSpPr/>
              <p:nvPr/>
            </p:nvSpPr>
            <p:spPr>
              <a:xfrm>
                <a:off x="4740487" y="2678799"/>
                <a:ext cx="46098" cy="46098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82DDDD10-7BDF-4595-9B2B-FF8FF7EC5E6F}"/>
                  </a:ext>
                </a:extLst>
              </p:cNvPr>
              <p:cNvSpPr/>
              <p:nvPr/>
            </p:nvSpPr>
            <p:spPr>
              <a:xfrm>
                <a:off x="4591860" y="2783711"/>
                <a:ext cx="46098" cy="46098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6041D0FC-27DF-41BC-91EB-FF67584A4B85}"/>
                  </a:ext>
                </a:extLst>
              </p:cNvPr>
              <p:cNvSpPr/>
              <p:nvPr/>
            </p:nvSpPr>
            <p:spPr>
              <a:xfrm>
                <a:off x="5204504" y="2148691"/>
                <a:ext cx="46098" cy="4609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2782B085-4998-4357-B259-8E7ECFE75979}"/>
                  </a:ext>
                </a:extLst>
              </p:cNvPr>
              <p:cNvSpPr/>
              <p:nvPr/>
            </p:nvSpPr>
            <p:spPr>
              <a:xfrm>
                <a:off x="5291370" y="2211597"/>
                <a:ext cx="46098" cy="4609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F520DFAA-EF9B-436A-8032-C5CF2ACB4A05}"/>
                  </a:ext>
                </a:extLst>
              </p:cNvPr>
              <p:cNvSpPr/>
              <p:nvPr/>
            </p:nvSpPr>
            <p:spPr>
              <a:xfrm>
                <a:off x="5294200" y="2412427"/>
                <a:ext cx="46098" cy="4609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A231880B-B28A-48FE-993C-9B782159BC34}"/>
                  </a:ext>
                </a:extLst>
              </p:cNvPr>
              <p:cNvSpPr/>
              <p:nvPr/>
            </p:nvSpPr>
            <p:spPr>
              <a:xfrm>
                <a:off x="5112475" y="2355002"/>
                <a:ext cx="46098" cy="4609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B837F49A-1F66-4300-994A-66C28B8C285D}"/>
                  </a:ext>
                </a:extLst>
              </p:cNvPr>
              <p:cNvSpPr/>
              <p:nvPr/>
            </p:nvSpPr>
            <p:spPr>
              <a:xfrm>
                <a:off x="5185662" y="2575287"/>
                <a:ext cx="46098" cy="4609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956FBA2F-23BB-450E-A235-3E6C340EEF5B}"/>
                  </a:ext>
                </a:extLst>
              </p:cNvPr>
              <p:cNvSpPr/>
              <p:nvPr/>
            </p:nvSpPr>
            <p:spPr>
              <a:xfrm>
                <a:off x="5380587" y="2566150"/>
                <a:ext cx="46098" cy="4609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: abgerundete Ecken 29">
                <a:extLst>
                  <a:ext uri="{FF2B5EF4-FFF2-40B4-BE49-F238E27FC236}">
                    <a16:creationId xmlns:a16="http://schemas.microsoft.com/office/drawing/2014/main" id="{574FA875-97B1-4130-A73D-471A90CC3267}"/>
                  </a:ext>
                </a:extLst>
              </p:cNvPr>
              <p:cNvSpPr/>
              <p:nvPr/>
            </p:nvSpPr>
            <p:spPr>
              <a:xfrm>
                <a:off x="4359057" y="1889423"/>
                <a:ext cx="1310278" cy="113820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F182E34F-CC63-4389-B7A6-DF1EB9607FBF}"/>
                </a:ext>
              </a:extLst>
            </p:cNvPr>
            <p:cNvGrpSpPr/>
            <p:nvPr/>
          </p:nvGrpSpPr>
          <p:grpSpPr>
            <a:xfrm>
              <a:off x="5235302" y="2427251"/>
              <a:ext cx="399666" cy="307776"/>
              <a:chOff x="6190969" y="2842750"/>
              <a:chExt cx="2357750" cy="248217"/>
            </a:xfrm>
          </p:grpSpPr>
          <p:cxnSp>
            <p:nvCxnSpPr>
              <p:cNvPr id="51" name="Gerade Verbindung mit Pfeil 50">
                <a:extLst>
                  <a:ext uri="{FF2B5EF4-FFF2-40B4-BE49-F238E27FC236}">
                    <a16:creationId xmlns:a16="http://schemas.microsoft.com/office/drawing/2014/main" id="{CF574E65-6C08-48C7-9874-2BB2537CA22B}"/>
                  </a:ext>
                </a:extLst>
              </p:cNvPr>
              <p:cNvCxnSpPr>
                <a:cxnSpLocks/>
                <a:endCxn id="3" idx="3"/>
              </p:cNvCxnSpPr>
              <p:nvPr/>
            </p:nvCxnSpPr>
            <p:spPr>
              <a:xfrm flipV="1">
                <a:off x="6190969" y="3029706"/>
                <a:ext cx="2357750" cy="167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7DDEF3DB-06BA-4BC3-AF9D-193BCA0A3167}"/>
                  </a:ext>
                </a:extLst>
              </p:cNvPr>
              <p:cNvSpPr txBox="1"/>
              <p:nvPr/>
            </p:nvSpPr>
            <p:spPr>
              <a:xfrm flipH="1">
                <a:off x="6788049" y="2842750"/>
                <a:ext cx="757889" cy="248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l-GR" sz="14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ϵ</a:t>
                </a:r>
                <a:endParaRPr lang="de-DE" sz="1400" i="1" dirty="0"/>
              </a:p>
            </p:txBody>
          </p:sp>
        </p:grpSp>
      </p:grpSp>
      <p:sp>
        <p:nvSpPr>
          <p:cNvPr id="55" name="Ellipse 54">
            <a:extLst>
              <a:ext uri="{FF2B5EF4-FFF2-40B4-BE49-F238E27FC236}">
                <a16:creationId xmlns:a16="http://schemas.microsoft.com/office/drawing/2014/main" id="{74B73EDA-923C-46C0-94D4-7DFE3D5CF5D7}"/>
              </a:ext>
            </a:extLst>
          </p:cNvPr>
          <p:cNvSpPr/>
          <p:nvPr/>
        </p:nvSpPr>
        <p:spPr>
          <a:xfrm>
            <a:off x="5711154" y="3257331"/>
            <a:ext cx="72249" cy="7224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EA01468A-A8F0-44FD-99A8-28ECA138DC60}"/>
              </a:ext>
            </a:extLst>
          </p:cNvPr>
          <p:cNvSpPr/>
          <p:nvPr/>
        </p:nvSpPr>
        <p:spPr>
          <a:xfrm>
            <a:off x="3940718" y="2708286"/>
            <a:ext cx="72249" cy="7224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708AF55B-A40E-4F05-AD59-86D944AC6CA2}"/>
              </a:ext>
            </a:extLst>
          </p:cNvPr>
          <p:cNvSpPr/>
          <p:nvPr/>
        </p:nvSpPr>
        <p:spPr>
          <a:xfrm>
            <a:off x="5682111" y="1822225"/>
            <a:ext cx="72249" cy="7224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C74692BE-4D3F-45EE-96D7-D54552C289A5}"/>
              </a:ext>
            </a:extLst>
          </p:cNvPr>
          <p:cNvSpPr/>
          <p:nvPr/>
        </p:nvSpPr>
        <p:spPr>
          <a:xfrm>
            <a:off x="4093118" y="1798966"/>
            <a:ext cx="72249" cy="7224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C936F702-21B9-458D-843F-C5F64DDF859D}"/>
              </a:ext>
            </a:extLst>
          </p:cNvPr>
          <p:cNvSpPr/>
          <p:nvPr/>
        </p:nvSpPr>
        <p:spPr>
          <a:xfrm>
            <a:off x="4666111" y="1928905"/>
            <a:ext cx="72249" cy="72249"/>
          </a:xfrm>
          <a:prstGeom prst="ellipse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96B2A3B1-72C2-4D26-8AA4-10013F4523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329" y="1744528"/>
            <a:ext cx="7659550" cy="4447478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sp>
        <p:nvSpPr>
          <p:cNvPr id="45" name="Ellipse 44">
            <a:extLst>
              <a:ext uri="{FF2B5EF4-FFF2-40B4-BE49-F238E27FC236}">
                <a16:creationId xmlns:a16="http://schemas.microsoft.com/office/drawing/2014/main" id="{A693E9E6-784A-45FA-A70B-FB99352E180E}"/>
              </a:ext>
            </a:extLst>
          </p:cNvPr>
          <p:cNvSpPr/>
          <p:nvPr/>
        </p:nvSpPr>
        <p:spPr>
          <a:xfrm>
            <a:off x="5464518" y="1871604"/>
            <a:ext cx="658460" cy="674355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588B7AC4-E0BA-489B-8595-57556E506185}"/>
              </a:ext>
            </a:extLst>
          </p:cNvPr>
          <p:cNvGrpSpPr/>
          <p:nvPr/>
        </p:nvGrpSpPr>
        <p:grpSpPr>
          <a:xfrm>
            <a:off x="11463655" y="6452870"/>
            <a:ext cx="663165" cy="164913"/>
            <a:chOff x="11463655" y="6452870"/>
            <a:chExt cx="663165" cy="164913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87006CA9-4717-4AB6-97DB-E3092582A7B7}"/>
                </a:ext>
              </a:extLst>
            </p:cNvPr>
            <p:cNvGrpSpPr/>
            <p:nvPr/>
          </p:nvGrpSpPr>
          <p:grpSpPr>
            <a:xfrm>
              <a:off x="11463655" y="6452870"/>
              <a:ext cx="567915" cy="164913"/>
              <a:chOff x="11494135" y="6452870"/>
              <a:chExt cx="567915" cy="164913"/>
            </a:xfrm>
          </p:grpSpPr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F7AFD25F-3BC2-4B58-9507-6E1960CF8D11}"/>
                  </a:ext>
                </a:extLst>
              </p:cNvPr>
              <p:cNvSpPr/>
              <p:nvPr/>
            </p:nvSpPr>
            <p:spPr>
              <a:xfrm>
                <a:off x="11494135" y="6452870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E96EF5C9-BA39-40BA-927E-C1E41F87D292}"/>
                  </a:ext>
                </a:extLst>
              </p:cNvPr>
              <p:cNvSpPr/>
              <p:nvPr/>
            </p:nvSpPr>
            <p:spPr>
              <a:xfrm>
                <a:off x="11693562" y="6453391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0248FCD4-9CB9-4DFE-A683-046014286A88}"/>
                  </a:ext>
                </a:extLst>
              </p:cNvPr>
              <p:cNvSpPr/>
              <p:nvPr/>
            </p:nvSpPr>
            <p:spPr>
              <a:xfrm>
                <a:off x="11907668" y="6455299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81137088-1EF9-47C4-BD7C-F7F55F8A40A7}"/>
                  </a:ext>
                </a:extLst>
              </p:cNvPr>
              <p:cNvSpPr/>
              <p:nvPr/>
            </p:nvSpPr>
            <p:spPr>
              <a:xfrm>
                <a:off x="12008262" y="6455294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AE09136F-72B9-4507-81B5-D293536A1B6E}"/>
                  </a:ext>
                </a:extLst>
              </p:cNvPr>
              <p:cNvSpPr/>
              <p:nvPr/>
            </p:nvSpPr>
            <p:spPr>
              <a:xfrm>
                <a:off x="11799310" y="6455410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F1A517EB-64E1-4639-9A8E-4707EB4A0DB9}"/>
                  </a:ext>
                </a:extLst>
              </p:cNvPr>
              <p:cNvSpPr/>
              <p:nvPr/>
            </p:nvSpPr>
            <p:spPr>
              <a:xfrm>
                <a:off x="11595285" y="6454062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044613F1-DF2F-4F41-A4D4-7522BB4FAE30}"/>
                  </a:ext>
                </a:extLst>
              </p:cNvPr>
              <p:cNvSpPr/>
              <p:nvPr/>
            </p:nvSpPr>
            <p:spPr>
              <a:xfrm>
                <a:off x="11494135" y="6561455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3F6EBA2E-CD62-4899-8021-A105098B8622}"/>
                  </a:ext>
                </a:extLst>
              </p:cNvPr>
              <p:cNvSpPr/>
              <p:nvPr/>
            </p:nvSpPr>
            <p:spPr>
              <a:xfrm>
                <a:off x="11693562" y="6561976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833C7EC6-B33B-4DB1-AF5B-8B0373AEDC8D}"/>
                  </a:ext>
                </a:extLst>
              </p:cNvPr>
              <p:cNvSpPr/>
              <p:nvPr/>
            </p:nvSpPr>
            <p:spPr>
              <a:xfrm>
                <a:off x="11907668" y="6563884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D7569015-ADA9-4D5B-B2EE-1D7885102915}"/>
                  </a:ext>
                </a:extLst>
              </p:cNvPr>
              <p:cNvSpPr/>
              <p:nvPr/>
            </p:nvSpPr>
            <p:spPr>
              <a:xfrm>
                <a:off x="11799310" y="6563995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Ellipse 75">
                <a:extLst>
                  <a:ext uri="{FF2B5EF4-FFF2-40B4-BE49-F238E27FC236}">
                    <a16:creationId xmlns:a16="http://schemas.microsoft.com/office/drawing/2014/main" id="{D3EFBD44-3006-4D50-86A1-E3ED6E90935E}"/>
                  </a:ext>
                </a:extLst>
              </p:cNvPr>
              <p:cNvSpPr/>
              <p:nvPr/>
            </p:nvSpPr>
            <p:spPr>
              <a:xfrm>
                <a:off x="11595285" y="6562647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BA94AE41-5580-41EB-B9E9-D476CEA196EE}"/>
                </a:ext>
              </a:extLst>
            </p:cNvPr>
            <p:cNvSpPr/>
            <p:nvPr/>
          </p:nvSpPr>
          <p:spPr>
            <a:xfrm>
              <a:off x="12073032" y="6452870"/>
              <a:ext cx="53788" cy="537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2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  <p:bldP spid="15" grpId="1"/>
      <p:bldP spid="32" grpId="0"/>
      <p:bldP spid="32" grpId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9A1F21-FE3F-4C71-9B3B-8F716A65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45" y="359784"/>
            <a:ext cx="10515600" cy="97196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Curse of Dimensionality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6590BE-5A45-4B29-A8E9-AEDBBDDE7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971" y="1835875"/>
            <a:ext cx="10515600" cy="4351338"/>
          </a:xfrm>
        </p:spPr>
        <p:txBody>
          <a:bodyPr>
            <a:normAutofit/>
          </a:bodyPr>
          <a:lstStyle/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6AC5B1B-5800-4EFC-A1FC-DADAB69CC649}"/>
              </a:ext>
            </a:extLst>
          </p:cNvPr>
          <p:cNvGrpSpPr/>
          <p:nvPr/>
        </p:nvGrpSpPr>
        <p:grpSpPr>
          <a:xfrm>
            <a:off x="837891" y="1411864"/>
            <a:ext cx="2722212" cy="1302255"/>
            <a:chOff x="837891" y="1411864"/>
            <a:chExt cx="2722212" cy="1302255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BEA0F56E-A9B4-4052-81AB-A8CF046F5B6E}"/>
                </a:ext>
              </a:extLst>
            </p:cNvPr>
            <p:cNvGrpSpPr/>
            <p:nvPr/>
          </p:nvGrpSpPr>
          <p:grpSpPr>
            <a:xfrm>
              <a:off x="1556085" y="1411864"/>
              <a:ext cx="1319569" cy="1282898"/>
              <a:chOff x="1754729" y="4373379"/>
              <a:chExt cx="1348740" cy="1348740"/>
            </a:xfrm>
          </p:grpSpPr>
          <p:pic>
            <p:nvPicPr>
              <p:cNvPr id="20" name="Grafik 19">
                <a:extLst>
                  <a:ext uri="{FF2B5EF4-FFF2-40B4-BE49-F238E27FC236}">
                    <a16:creationId xmlns:a16="http://schemas.microsoft.com/office/drawing/2014/main" id="{D9365653-0763-41B8-B830-AD0B89B411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4729" y="4373379"/>
                <a:ext cx="1348740" cy="1348740"/>
              </a:xfrm>
              <a:prstGeom prst="rect">
                <a:avLst/>
              </a:prstGeom>
            </p:spPr>
          </p:pic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8E60A79B-4A07-4339-BDDB-E35C6204FDEA}"/>
                  </a:ext>
                </a:extLst>
              </p:cNvPr>
              <p:cNvSpPr/>
              <p:nvPr/>
            </p:nvSpPr>
            <p:spPr>
              <a:xfrm flipH="1">
                <a:off x="1878207" y="4420887"/>
                <a:ext cx="45719" cy="4571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1D5B7272-2C6F-4805-8BF9-884112954449}"/>
                  </a:ext>
                </a:extLst>
              </p:cNvPr>
              <p:cNvSpPr/>
              <p:nvPr/>
            </p:nvSpPr>
            <p:spPr>
              <a:xfrm>
                <a:off x="1788279" y="4568618"/>
                <a:ext cx="45748" cy="4705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C6C90500-09F9-41E9-9B93-4B6744111441}"/>
                  </a:ext>
                </a:extLst>
              </p:cNvPr>
              <p:cNvSpPr/>
              <p:nvPr/>
            </p:nvSpPr>
            <p:spPr>
              <a:xfrm>
                <a:off x="1971997" y="4769519"/>
                <a:ext cx="45748" cy="4705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CDA234F0-BB75-4C9A-94F9-BB000B24C38D}"/>
                  </a:ext>
                </a:extLst>
              </p:cNvPr>
              <p:cNvSpPr/>
              <p:nvPr/>
            </p:nvSpPr>
            <p:spPr>
              <a:xfrm>
                <a:off x="1852462" y="5013702"/>
                <a:ext cx="45748" cy="4705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85DDBD54-ACFD-49FF-9043-74BA28207E9D}"/>
                  </a:ext>
                </a:extLst>
              </p:cNvPr>
              <p:cNvSpPr/>
              <p:nvPr/>
            </p:nvSpPr>
            <p:spPr>
              <a:xfrm>
                <a:off x="2002686" y="5473915"/>
                <a:ext cx="45748" cy="4705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D7E9C8B5-8978-4ED7-836B-715A112C59DA}"/>
                  </a:ext>
                </a:extLst>
              </p:cNvPr>
              <p:cNvSpPr/>
              <p:nvPr/>
            </p:nvSpPr>
            <p:spPr>
              <a:xfrm flipH="1">
                <a:off x="2098287" y="4540796"/>
                <a:ext cx="45719" cy="4571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503F36B2-7DE4-4DBD-BC10-6ADCC27A6E85}"/>
                  </a:ext>
                </a:extLst>
              </p:cNvPr>
              <p:cNvSpPr/>
              <p:nvPr/>
            </p:nvSpPr>
            <p:spPr>
              <a:xfrm>
                <a:off x="2278844" y="4466606"/>
                <a:ext cx="45748" cy="4705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2481E9FA-64E5-4EF0-996E-63D9E37939A5}"/>
                  </a:ext>
                </a:extLst>
              </p:cNvPr>
              <p:cNvSpPr/>
              <p:nvPr/>
            </p:nvSpPr>
            <p:spPr>
              <a:xfrm>
                <a:off x="2357354" y="4757050"/>
                <a:ext cx="45748" cy="4705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77559CAA-8B79-430A-8767-D4F084E2E1F3}"/>
                  </a:ext>
                </a:extLst>
              </p:cNvPr>
              <p:cNvSpPr/>
              <p:nvPr/>
            </p:nvSpPr>
            <p:spPr>
              <a:xfrm>
                <a:off x="2208439" y="5013702"/>
                <a:ext cx="45748" cy="4705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E14F5F50-B852-4351-9528-5AB384F2F0D7}"/>
                  </a:ext>
                </a:extLst>
              </p:cNvPr>
              <p:cNvSpPr/>
              <p:nvPr/>
            </p:nvSpPr>
            <p:spPr>
              <a:xfrm>
                <a:off x="2330811" y="4608252"/>
                <a:ext cx="45719" cy="4571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F8E5A01F-87B6-4A62-8841-CB692ACB15E0}"/>
                  </a:ext>
                </a:extLst>
              </p:cNvPr>
              <p:cNvSpPr/>
              <p:nvPr/>
            </p:nvSpPr>
            <p:spPr>
              <a:xfrm>
                <a:off x="2320705" y="5388285"/>
                <a:ext cx="45748" cy="4705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80A8CE06-AC98-4A61-9856-CB334F5E5D57}"/>
                  </a:ext>
                </a:extLst>
              </p:cNvPr>
              <p:cNvSpPr/>
              <p:nvPr/>
            </p:nvSpPr>
            <p:spPr>
              <a:xfrm>
                <a:off x="2244798" y="5535271"/>
                <a:ext cx="45748" cy="4705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1DBB7BDC-2713-4143-9DB2-463BFDB109DC}"/>
                  </a:ext>
                </a:extLst>
              </p:cNvPr>
              <p:cNvSpPr/>
              <p:nvPr/>
            </p:nvSpPr>
            <p:spPr>
              <a:xfrm>
                <a:off x="2664145" y="4597135"/>
                <a:ext cx="45748" cy="47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EA3DA1AF-600B-449F-9BCD-6F6170E8C398}"/>
                  </a:ext>
                </a:extLst>
              </p:cNvPr>
              <p:cNvSpPr/>
              <p:nvPr/>
            </p:nvSpPr>
            <p:spPr>
              <a:xfrm>
                <a:off x="2855481" y="4772319"/>
                <a:ext cx="45748" cy="47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17CBAB7B-AD81-4FF4-801D-59082F1228C9}"/>
                  </a:ext>
                </a:extLst>
              </p:cNvPr>
              <p:cNvSpPr/>
              <p:nvPr/>
            </p:nvSpPr>
            <p:spPr>
              <a:xfrm>
                <a:off x="2505484" y="4900111"/>
                <a:ext cx="45748" cy="47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CAB51D3B-9023-4944-A9BA-86DDD01BB532}"/>
                  </a:ext>
                </a:extLst>
              </p:cNvPr>
              <p:cNvSpPr/>
              <p:nvPr/>
            </p:nvSpPr>
            <p:spPr>
              <a:xfrm>
                <a:off x="2845784" y="5013702"/>
                <a:ext cx="45748" cy="47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F47E1497-8B87-47EA-A32B-41BB019D03C5}"/>
                  </a:ext>
                </a:extLst>
              </p:cNvPr>
              <p:cNvSpPr/>
              <p:nvPr/>
            </p:nvSpPr>
            <p:spPr>
              <a:xfrm>
                <a:off x="2558886" y="5276420"/>
                <a:ext cx="45748" cy="47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929F8B0B-4CA0-45E5-B5F0-58CEA6968A96}"/>
                  </a:ext>
                </a:extLst>
              </p:cNvPr>
              <p:cNvSpPr/>
              <p:nvPr/>
            </p:nvSpPr>
            <p:spPr>
              <a:xfrm>
                <a:off x="2879831" y="5177725"/>
                <a:ext cx="45748" cy="47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Legende: mit gebogener Linie 78">
                  <a:extLst>
                    <a:ext uri="{FF2B5EF4-FFF2-40B4-BE49-F238E27FC236}">
                      <a16:creationId xmlns:a16="http://schemas.microsoft.com/office/drawing/2014/main" id="{7D933E2B-ACB8-4A7E-AA78-28DD4CFBCA71}"/>
                    </a:ext>
                  </a:extLst>
                </p:cNvPr>
                <p:cNvSpPr/>
                <p:nvPr/>
              </p:nvSpPr>
              <p:spPr>
                <a:xfrm>
                  <a:off x="2993620" y="1555534"/>
                  <a:ext cx="422408" cy="395769"/>
                </a:xfrm>
                <a:prstGeom prst="borderCallout2">
                  <a:avLst>
                    <a:gd name="adj1" fmla="val 18750"/>
                    <a:gd name="adj2" fmla="val -8333"/>
                    <a:gd name="adj3" fmla="val 18750"/>
                    <a:gd name="adj4" fmla="val -16667"/>
                    <a:gd name="adj5" fmla="val 62797"/>
                    <a:gd name="adj6" fmla="val -74758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79" name="Legende: mit gebogener Linie 78">
                  <a:extLst>
                    <a:ext uri="{FF2B5EF4-FFF2-40B4-BE49-F238E27FC236}">
                      <a16:creationId xmlns:a16="http://schemas.microsoft.com/office/drawing/2014/main" id="{7D933E2B-ACB8-4A7E-AA78-28DD4CFBCA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3620" y="1555534"/>
                  <a:ext cx="422408" cy="395769"/>
                </a:xfrm>
                <a:prstGeom prst="borderCallout2">
                  <a:avLst>
                    <a:gd name="adj1" fmla="val 18750"/>
                    <a:gd name="adj2" fmla="val -8333"/>
                    <a:gd name="adj3" fmla="val 18750"/>
                    <a:gd name="adj4" fmla="val -16667"/>
                    <a:gd name="adj5" fmla="val 62797"/>
                    <a:gd name="adj6" fmla="val -74758"/>
                  </a:avLst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Legende: mit gebogener Linie 84">
                  <a:extLst>
                    <a:ext uri="{FF2B5EF4-FFF2-40B4-BE49-F238E27FC236}">
                      <a16:creationId xmlns:a16="http://schemas.microsoft.com/office/drawing/2014/main" id="{48B34F9C-167A-4F93-BC96-79005726276A}"/>
                    </a:ext>
                  </a:extLst>
                </p:cNvPr>
                <p:cNvSpPr/>
                <p:nvPr/>
              </p:nvSpPr>
              <p:spPr>
                <a:xfrm>
                  <a:off x="3137694" y="2120399"/>
                  <a:ext cx="422409" cy="395769"/>
                </a:xfrm>
                <a:prstGeom prst="borderCallout2">
                  <a:avLst>
                    <a:gd name="adj1" fmla="val 18750"/>
                    <a:gd name="adj2" fmla="val -8333"/>
                    <a:gd name="adj3" fmla="val 18750"/>
                    <a:gd name="adj4" fmla="val -16667"/>
                    <a:gd name="adj5" fmla="val -13365"/>
                    <a:gd name="adj6" fmla="val -106929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85" name="Legende: mit gebogener Linie 84">
                  <a:extLst>
                    <a:ext uri="{FF2B5EF4-FFF2-40B4-BE49-F238E27FC236}">
                      <a16:creationId xmlns:a16="http://schemas.microsoft.com/office/drawing/2014/main" id="{48B34F9C-167A-4F93-BC96-7900572627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7694" y="2120399"/>
                  <a:ext cx="422409" cy="395769"/>
                </a:xfrm>
                <a:prstGeom prst="borderCallout2">
                  <a:avLst>
                    <a:gd name="adj1" fmla="val 18750"/>
                    <a:gd name="adj2" fmla="val -8333"/>
                    <a:gd name="adj3" fmla="val 18750"/>
                    <a:gd name="adj4" fmla="val -16667"/>
                    <a:gd name="adj5" fmla="val -13365"/>
                    <a:gd name="adj6" fmla="val -106929"/>
                  </a:avLst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3" name="Gruppieren 92">
              <a:extLst>
                <a:ext uri="{FF2B5EF4-FFF2-40B4-BE49-F238E27FC236}">
                  <a16:creationId xmlns:a16="http://schemas.microsoft.com/office/drawing/2014/main" id="{B46C6575-0BE8-43E8-808B-0AAB5EFF9CDD}"/>
                </a:ext>
              </a:extLst>
            </p:cNvPr>
            <p:cNvGrpSpPr/>
            <p:nvPr/>
          </p:nvGrpSpPr>
          <p:grpSpPr>
            <a:xfrm>
              <a:off x="837891" y="2033247"/>
              <a:ext cx="574626" cy="680872"/>
              <a:chOff x="960697" y="5578404"/>
              <a:chExt cx="808985" cy="958562"/>
            </a:xfrm>
          </p:grpSpPr>
          <p:cxnSp>
            <p:nvCxnSpPr>
              <p:cNvPr id="94" name="Gerade Verbindung mit Pfeil 93">
                <a:extLst>
                  <a:ext uri="{FF2B5EF4-FFF2-40B4-BE49-F238E27FC236}">
                    <a16:creationId xmlns:a16="http://schemas.microsoft.com/office/drawing/2014/main" id="{D40C53AD-6914-4809-A0CB-C7C4AD61FDD0}"/>
                  </a:ext>
                </a:extLst>
              </p:cNvPr>
              <p:cNvCxnSpPr/>
              <p:nvPr/>
            </p:nvCxnSpPr>
            <p:spPr>
              <a:xfrm>
                <a:off x="1155135" y="6052006"/>
                <a:ext cx="320115" cy="316391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Gerade Verbindung mit Pfeil 94">
                <a:extLst>
                  <a:ext uri="{FF2B5EF4-FFF2-40B4-BE49-F238E27FC236}">
                    <a16:creationId xmlns:a16="http://schemas.microsoft.com/office/drawing/2014/main" id="{14D8615B-BBAB-4099-BCA3-95C282F8A3D2}"/>
                  </a:ext>
                </a:extLst>
              </p:cNvPr>
              <p:cNvCxnSpPr/>
              <p:nvPr/>
            </p:nvCxnSpPr>
            <p:spPr>
              <a:xfrm>
                <a:off x="1155353" y="6052006"/>
                <a:ext cx="5045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rade Verbindung mit Pfeil 95">
                <a:extLst>
                  <a:ext uri="{FF2B5EF4-FFF2-40B4-BE49-F238E27FC236}">
                    <a16:creationId xmlns:a16="http://schemas.microsoft.com/office/drawing/2014/main" id="{D964616B-3C74-4FA1-BF54-3408145AD309}"/>
                  </a:ext>
                </a:extLst>
              </p:cNvPr>
              <p:cNvCxnSpPr/>
              <p:nvPr/>
            </p:nvCxnSpPr>
            <p:spPr>
              <a:xfrm flipV="1">
                <a:off x="1155353" y="5597987"/>
                <a:ext cx="0" cy="4540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feld 96">
                <a:extLst>
                  <a:ext uri="{FF2B5EF4-FFF2-40B4-BE49-F238E27FC236}">
                    <a16:creationId xmlns:a16="http://schemas.microsoft.com/office/drawing/2014/main" id="{199A4AB9-E057-4FFA-933B-37C765F40383}"/>
                  </a:ext>
                </a:extLst>
              </p:cNvPr>
              <p:cNvSpPr txBox="1"/>
              <p:nvPr/>
            </p:nvSpPr>
            <p:spPr>
              <a:xfrm>
                <a:off x="960697" y="5578404"/>
                <a:ext cx="146989" cy="346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y</a:t>
                </a:r>
              </a:p>
            </p:txBody>
          </p:sp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DF4E97E4-5313-4AF4-9377-7E336C573708}"/>
                  </a:ext>
                </a:extLst>
              </p:cNvPr>
              <p:cNvSpPr txBox="1"/>
              <p:nvPr/>
            </p:nvSpPr>
            <p:spPr>
              <a:xfrm>
                <a:off x="1622693" y="5938423"/>
                <a:ext cx="146989" cy="312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x</a:t>
                </a:r>
              </a:p>
            </p:txBody>
          </p:sp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D1A68E59-34FA-404A-A64D-47D88CDF1885}"/>
                  </a:ext>
                </a:extLst>
              </p:cNvPr>
              <p:cNvSpPr txBox="1"/>
              <p:nvPr/>
            </p:nvSpPr>
            <p:spPr>
              <a:xfrm>
                <a:off x="1199214" y="6190192"/>
                <a:ext cx="146989" cy="346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z</a:t>
                </a:r>
              </a:p>
            </p:txBody>
          </p:sp>
        </p:grp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EFD28F5D-5AFC-4E9C-AC26-D0BF2EA7EB5A}"/>
              </a:ext>
            </a:extLst>
          </p:cNvPr>
          <p:cNvGrpSpPr/>
          <p:nvPr/>
        </p:nvGrpSpPr>
        <p:grpSpPr>
          <a:xfrm>
            <a:off x="4893004" y="1530857"/>
            <a:ext cx="2306309" cy="1141372"/>
            <a:chOff x="4444082" y="1816564"/>
            <a:chExt cx="2881791" cy="1426172"/>
          </a:xfrm>
        </p:grpSpPr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CFEE4E43-4C0B-4AED-8239-3DA818881E4C}"/>
                </a:ext>
              </a:extLst>
            </p:cNvPr>
            <p:cNvGrpSpPr/>
            <p:nvPr/>
          </p:nvGrpSpPr>
          <p:grpSpPr>
            <a:xfrm>
              <a:off x="4744942" y="1816564"/>
              <a:ext cx="1921792" cy="1144273"/>
              <a:chOff x="3764258" y="4429738"/>
              <a:chExt cx="1996429" cy="1188714"/>
            </a:xfrm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5E1555D8-B844-443E-B986-F1792E396826}"/>
                  </a:ext>
                </a:extLst>
              </p:cNvPr>
              <p:cNvSpPr/>
              <p:nvPr/>
            </p:nvSpPr>
            <p:spPr>
              <a:xfrm>
                <a:off x="3764258" y="4429738"/>
                <a:ext cx="1996429" cy="11887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5FB1838F-A7B5-4919-BE2D-A5FA51999E28}"/>
                  </a:ext>
                </a:extLst>
              </p:cNvPr>
              <p:cNvSpPr/>
              <p:nvPr/>
            </p:nvSpPr>
            <p:spPr>
              <a:xfrm>
                <a:off x="4163613" y="5180858"/>
                <a:ext cx="59837" cy="5983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B7C78387-EEF2-43E9-982E-8DDC884B2814}"/>
                  </a:ext>
                </a:extLst>
              </p:cNvPr>
              <p:cNvSpPr/>
              <p:nvPr/>
            </p:nvSpPr>
            <p:spPr>
              <a:xfrm>
                <a:off x="4118649" y="4668607"/>
                <a:ext cx="59837" cy="5983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C47DC8DB-C7F3-40AB-9818-217587B55EDB}"/>
                  </a:ext>
                </a:extLst>
              </p:cNvPr>
              <p:cNvSpPr/>
              <p:nvPr/>
            </p:nvSpPr>
            <p:spPr>
              <a:xfrm>
                <a:off x="3978340" y="4936861"/>
                <a:ext cx="59837" cy="5983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131B3184-3062-46EB-80EB-E7AB464427B9}"/>
                  </a:ext>
                </a:extLst>
              </p:cNvPr>
              <p:cNvSpPr/>
              <p:nvPr/>
            </p:nvSpPr>
            <p:spPr>
              <a:xfrm flipH="1">
                <a:off x="3821866" y="4498779"/>
                <a:ext cx="59837" cy="5983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BA18655F-8498-43F4-96D0-37FDCE63A98B}"/>
                  </a:ext>
                </a:extLst>
              </p:cNvPr>
              <p:cNvSpPr/>
              <p:nvPr/>
            </p:nvSpPr>
            <p:spPr>
              <a:xfrm flipH="1">
                <a:off x="3955722" y="4601563"/>
                <a:ext cx="59837" cy="5983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F0166184-A481-4D97-88BE-4452BAA3A6D4}"/>
                  </a:ext>
                </a:extLst>
              </p:cNvPr>
              <p:cNvSpPr/>
              <p:nvPr/>
            </p:nvSpPr>
            <p:spPr>
              <a:xfrm>
                <a:off x="4030969" y="5466208"/>
                <a:ext cx="64587" cy="6458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C6540577-2FB0-41F6-AA33-DBB4F52488FF}"/>
                  </a:ext>
                </a:extLst>
              </p:cNvPr>
              <p:cNvSpPr/>
              <p:nvPr/>
            </p:nvSpPr>
            <p:spPr>
              <a:xfrm>
                <a:off x="4922742" y="4988275"/>
                <a:ext cx="59837" cy="5983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B30DB1AA-39FE-467D-B1E8-8A14EBB1BA8B}"/>
                  </a:ext>
                </a:extLst>
              </p:cNvPr>
              <p:cNvSpPr/>
              <p:nvPr/>
            </p:nvSpPr>
            <p:spPr>
              <a:xfrm>
                <a:off x="4733190" y="4777345"/>
                <a:ext cx="59837" cy="5983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3B2C6579-5770-4E9D-A419-1D6042229333}"/>
                  </a:ext>
                </a:extLst>
              </p:cNvPr>
              <p:cNvSpPr/>
              <p:nvPr/>
            </p:nvSpPr>
            <p:spPr>
              <a:xfrm>
                <a:off x="4572400" y="4623467"/>
                <a:ext cx="59837" cy="5983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id="{C537544F-0CFA-4420-B1E8-1EF506135E8A}"/>
                  </a:ext>
                </a:extLst>
              </p:cNvPr>
              <p:cNvSpPr/>
              <p:nvPr/>
            </p:nvSpPr>
            <p:spPr>
              <a:xfrm>
                <a:off x="4941778" y="4512304"/>
                <a:ext cx="59837" cy="5983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" name="Ellipse 50">
                <a:extLst>
                  <a:ext uri="{FF2B5EF4-FFF2-40B4-BE49-F238E27FC236}">
                    <a16:creationId xmlns:a16="http://schemas.microsoft.com/office/drawing/2014/main" id="{55EC43CE-80A9-42CB-A660-63CC4BAC24E6}"/>
                  </a:ext>
                </a:extLst>
              </p:cNvPr>
              <p:cNvSpPr/>
              <p:nvPr/>
            </p:nvSpPr>
            <p:spPr>
              <a:xfrm>
                <a:off x="4816540" y="5291739"/>
                <a:ext cx="59837" cy="5983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5CC760D0-43E0-4E4C-921D-50C7522012DF}"/>
                  </a:ext>
                </a:extLst>
              </p:cNvPr>
              <p:cNvSpPr/>
              <p:nvPr/>
            </p:nvSpPr>
            <p:spPr>
              <a:xfrm>
                <a:off x="4696149" y="5454296"/>
                <a:ext cx="59837" cy="5983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0D7E6D15-F650-4F2D-B94F-CF26804AEE97}"/>
                  </a:ext>
                </a:extLst>
              </p:cNvPr>
              <p:cNvSpPr/>
              <p:nvPr/>
            </p:nvSpPr>
            <p:spPr>
              <a:xfrm>
                <a:off x="5418858" y="4603630"/>
                <a:ext cx="59837" cy="5983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Ellipse 53">
                <a:extLst>
                  <a:ext uri="{FF2B5EF4-FFF2-40B4-BE49-F238E27FC236}">
                    <a16:creationId xmlns:a16="http://schemas.microsoft.com/office/drawing/2014/main" id="{B14AE247-311A-4FFB-A6BC-18077892613C}"/>
                  </a:ext>
                </a:extLst>
              </p:cNvPr>
              <p:cNvSpPr/>
              <p:nvPr/>
            </p:nvSpPr>
            <p:spPr>
              <a:xfrm>
                <a:off x="5531615" y="4685286"/>
                <a:ext cx="59837" cy="5983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Ellipse 54">
                <a:extLst>
                  <a:ext uri="{FF2B5EF4-FFF2-40B4-BE49-F238E27FC236}">
                    <a16:creationId xmlns:a16="http://schemas.microsoft.com/office/drawing/2014/main" id="{4F237577-79D8-4480-8492-343377036393}"/>
                  </a:ext>
                </a:extLst>
              </p:cNvPr>
              <p:cNvSpPr/>
              <p:nvPr/>
            </p:nvSpPr>
            <p:spPr>
              <a:xfrm>
                <a:off x="5535288" y="4992133"/>
                <a:ext cx="59837" cy="5983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DD662DD7-1740-48C9-BF93-8D31F08EC4CD}"/>
                  </a:ext>
                </a:extLst>
              </p:cNvPr>
              <p:cNvSpPr/>
              <p:nvPr/>
            </p:nvSpPr>
            <p:spPr>
              <a:xfrm>
                <a:off x="5299399" y="4871433"/>
                <a:ext cx="59837" cy="5983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F5EE39C7-3693-4270-A04E-9CD34E8ABAD8}"/>
                  </a:ext>
                </a:extLst>
              </p:cNvPr>
              <p:cNvSpPr/>
              <p:nvPr/>
            </p:nvSpPr>
            <p:spPr>
              <a:xfrm>
                <a:off x="5394400" y="5157374"/>
                <a:ext cx="59837" cy="5983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974EE237-C4B5-42A3-B018-8D0D6370D49E}"/>
                  </a:ext>
                </a:extLst>
              </p:cNvPr>
              <p:cNvSpPr/>
              <p:nvPr/>
            </p:nvSpPr>
            <p:spPr>
              <a:xfrm>
                <a:off x="5502352" y="5251020"/>
                <a:ext cx="59837" cy="5983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Legende: mit gebogener Linie 79">
                  <a:extLst>
                    <a:ext uri="{FF2B5EF4-FFF2-40B4-BE49-F238E27FC236}">
                      <a16:creationId xmlns:a16="http://schemas.microsoft.com/office/drawing/2014/main" id="{DB20B704-AF6E-424B-948B-485C0FB5967D}"/>
                    </a:ext>
                  </a:extLst>
                </p:cNvPr>
                <p:cNvSpPr/>
                <p:nvPr/>
              </p:nvSpPr>
              <p:spPr>
                <a:xfrm>
                  <a:off x="6817799" y="1869768"/>
                  <a:ext cx="508074" cy="476032"/>
                </a:xfrm>
                <a:prstGeom prst="borderCallout2">
                  <a:avLst>
                    <a:gd name="adj1" fmla="val 18750"/>
                    <a:gd name="adj2" fmla="val -8333"/>
                    <a:gd name="adj3" fmla="val 18750"/>
                    <a:gd name="adj4" fmla="val -16667"/>
                    <a:gd name="adj5" fmla="val 42071"/>
                    <a:gd name="adj6" fmla="val -6518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80" name="Legende: mit gebogener Linie 79">
                  <a:extLst>
                    <a:ext uri="{FF2B5EF4-FFF2-40B4-BE49-F238E27FC236}">
                      <a16:creationId xmlns:a16="http://schemas.microsoft.com/office/drawing/2014/main" id="{DB20B704-AF6E-424B-948B-485C0FB596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7799" y="1869768"/>
                  <a:ext cx="508074" cy="476032"/>
                </a:xfrm>
                <a:prstGeom prst="borderCallout2">
                  <a:avLst>
                    <a:gd name="adj1" fmla="val 18750"/>
                    <a:gd name="adj2" fmla="val -8333"/>
                    <a:gd name="adj3" fmla="val 18750"/>
                    <a:gd name="adj4" fmla="val -16667"/>
                    <a:gd name="adj5" fmla="val 42071"/>
                    <a:gd name="adj6" fmla="val -65181"/>
                  </a:avLst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Legende: mit gebogener Linie 83">
                  <a:extLst>
                    <a:ext uri="{FF2B5EF4-FFF2-40B4-BE49-F238E27FC236}">
                      <a16:creationId xmlns:a16="http://schemas.microsoft.com/office/drawing/2014/main" id="{8537FC72-06BC-4694-8129-090A083A0413}"/>
                    </a:ext>
                  </a:extLst>
                </p:cNvPr>
                <p:cNvSpPr/>
                <p:nvPr/>
              </p:nvSpPr>
              <p:spPr>
                <a:xfrm>
                  <a:off x="6817140" y="2445381"/>
                  <a:ext cx="508075" cy="476032"/>
                </a:xfrm>
                <a:prstGeom prst="borderCallout2">
                  <a:avLst>
                    <a:gd name="adj1" fmla="val 18750"/>
                    <a:gd name="adj2" fmla="val -8333"/>
                    <a:gd name="adj3" fmla="val 18750"/>
                    <a:gd name="adj4" fmla="val -16667"/>
                    <a:gd name="adj5" fmla="val -2803"/>
                    <a:gd name="adj6" fmla="val -508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84" name="Legende: mit gebogener Linie 83">
                  <a:extLst>
                    <a:ext uri="{FF2B5EF4-FFF2-40B4-BE49-F238E27FC236}">
                      <a16:creationId xmlns:a16="http://schemas.microsoft.com/office/drawing/2014/main" id="{8537FC72-06BC-4694-8129-090A083A04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7140" y="2445381"/>
                  <a:ext cx="508075" cy="476032"/>
                </a:xfrm>
                <a:prstGeom prst="borderCallout2">
                  <a:avLst>
                    <a:gd name="adj1" fmla="val 18750"/>
                    <a:gd name="adj2" fmla="val -8333"/>
                    <a:gd name="adj3" fmla="val 18750"/>
                    <a:gd name="adj4" fmla="val -16667"/>
                    <a:gd name="adj5" fmla="val -2803"/>
                    <a:gd name="adj6" fmla="val -50835"/>
                  </a:avLst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B33FB6D8-9E77-4729-A4EE-6187F08F4D9D}"/>
                </a:ext>
              </a:extLst>
            </p:cNvPr>
            <p:cNvGrpSpPr/>
            <p:nvPr/>
          </p:nvGrpSpPr>
          <p:grpSpPr>
            <a:xfrm>
              <a:off x="4444082" y="2705886"/>
              <a:ext cx="659876" cy="536850"/>
              <a:chOff x="2520179" y="5412141"/>
              <a:chExt cx="820829" cy="667796"/>
            </a:xfrm>
          </p:grpSpPr>
          <p:cxnSp>
            <p:nvCxnSpPr>
              <p:cNvPr id="101" name="Gerade Verbindung mit Pfeil 100">
                <a:extLst>
                  <a:ext uri="{FF2B5EF4-FFF2-40B4-BE49-F238E27FC236}">
                    <a16:creationId xmlns:a16="http://schemas.microsoft.com/office/drawing/2014/main" id="{870D0DFB-3798-4543-BCAC-045574C6700C}"/>
                  </a:ext>
                </a:extLst>
              </p:cNvPr>
              <p:cNvCxnSpPr/>
              <p:nvPr/>
            </p:nvCxnSpPr>
            <p:spPr>
              <a:xfrm>
                <a:off x="2766157" y="5885743"/>
                <a:ext cx="5045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Gerade Verbindung mit Pfeil 101">
                <a:extLst>
                  <a:ext uri="{FF2B5EF4-FFF2-40B4-BE49-F238E27FC236}">
                    <a16:creationId xmlns:a16="http://schemas.microsoft.com/office/drawing/2014/main" id="{DC1F1F16-65CD-44B0-B63B-81CDF6DAE698}"/>
                  </a:ext>
                </a:extLst>
              </p:cNvPr>
              <p:cNvCxnSpPr/>
              <p:nvPr/>
            </p:nvCxnSpPr>
            <p:spPr>
              <a:xfrm flipV="1">
                <a:off x="2766159" y="5431724"/>
                <a:ext cx="0" cy="4540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C3FF12D0-A872-4023-BFB5-ABDAFA1A5A94}"/>
                  </a:ext>
                </a:extLst>
              </p:cNvPr>
              <p:cNvSpPr txBox="1"/>
              <p:nvPr/>
            </p:nvSpPr>
            <p:spPr>
              <a:xfrm>
                <a:off x="2520179" y="5412141"/>
                <a:ext cx="146989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y</a:t>
                </a:r>
              </a:p>
            </p:txBody>
          </p:sp>
          <p:sp>
            <p:nvSpPr>
              <p:cNvPr id="104" name="Textfeld 103">
                <a:extLst>
                  <a:ext uri="{FF2B5EF4-FFF2-40B4-BE49-F238E27FC236}">
                    <a16:creationId xmlns:a16="http://schemas.microsoft.com/office/drawing/2014/main" id="{1559296D-6234-41A9-A35C-05187C713B51}"/>
                  </a:ext>
                </a:extLst>
              </p:cNvPr>
              <p:cNvSpPr txBox="1"/>
              <p:nvPr/>
            </p:nvSpPr>
            <p:spPr>
              <a:xfrm>
                <a:off x="3194019" y="5772160"/>
                <a:ext cx="1469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x</a:t>
                </a:r>
              </a:p>
            </p:txBody>
          </p:sp>
        </p:grpSp>
      </p:grp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4B12CA-5185-45FA-9022-18DFED5C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29.01.2021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EEE23E-3C0F-446F-9A9D-4C9F2DE3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Stanislav Ramin, AI, HS Offenburg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31642F-8277-4D90-AC02-46A17A6E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D627-6BD5-4666-8A0A-EC6E5C9E67F9}" type="slidenum">
              <a:rPr lang="de-DE" smtClean="0"/>
              <a:t>4</a:t>
            </a:fld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7F4FEAD-06B4-40F2-9D6F-CA8971C5B1FD}"/>
              </a:ext>
            </a:extLst>
          </p:cNvPr>
          <p:cNvCxnSpPr/>
          <p:nvPr/>
        </p:nvCxnSpPr>
        <p:spPr>
          <a:xfrm>
            <a:off x="349212" y="2966420"/>
            <a:ext cx="112622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D4599F22-C5BB-49A0-ABF6-B8C1C83491C9}"/>
              </a:ext>
            </a:extLst>
          </p:cNvPr>
          <p:cNvSpPr txBox="1"/>
          <p:nvPr/>
        </p:nvSpPr>
        <p:spPr>
          <a:xfrm>
            <a:off x="258561" y="3025056"/>
            <a:ext cx="509826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Bottom-up clustering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89E73815-D71C-4CC0-9938-96BC96060D3D}"/>
              </a:ext>
            </a:extLst>
          </p:cNvPr>
          <p:cNvGrpSpPr/>
          <p:nvPr/>
        </p:nvGrpSpPr>
        <p:grpSpPr>
          <a:xfrm>
            <a:off x="4246104" y="3635841"/>
            <a:ext cx="3998836" cy="2536362"/>
            <a:chOff x="4246104" y="3635841"/>
            <a:chExt cx="3998836" cy="2536362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1830AEE6-05FA-4FB7-89A7-844A133E3136}"/>
                </a:ext>
              </a:extLst>
            </p:cNvPr>
            <p:cNvGrpSpPr/>
            <p:nvPr/>
          </p:nvGrpSpPr>
          <p:grpSpPr>
            <a:xfrm>
              <a:off x="4246104" y="3968716"/>
              <a:ext cx="3998836" cy="2203487"/>
              <a:chOff x="4308545" y="3426321"/>
              <a:chExt cx="3998836" cy="2203487"/>
            </a:xfrm>
          </p:grpSpPr>
          <p:grpSp>
            <p:nvGrpSpPr>
              <p:cNvPr id="225" name="Gruppieren 224">
                <a:extLst>
                  <a:ext uri="{FF2B5EF4-FFF2-40B4-BE49-F238E27FC236}">
                    <a16:creationId xmlns:a16="http://schemas.microsoft.com/office/drawing/2014/main" id="{02C1DD92-F9FD-474A-86D5-96E668D9C70B}"/>
                  </a:ext>
                </a:extLst>
              </p:cNvPr>
              <p:cNvGrpSpPr/>
              <p:nvPr/>
            </p:nvGrpSpPr>
            <p:grpSpPr>
              <a:xfrm>
                <a:off x="4324411" y="3774536"/>
                <a:ext cx="3982970" cy="1855272"/>
                <a:chOff x="3219102" y="3780487"/>
                <a:chExt cx="5218844" cy="243094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6" name="Textfeld 225">
                      <a:extLst>
                        <a:ext uri="{FF2B5EF4-FFF2-40B4-BE49-F238E27FC236}">
                          <a16:creationId xmlns:a16="http://schemas.microsoft.com/office/drawing/2014/main" id="{63810768-DFE0-4E75-BCED-32D25194C0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69927" y="5692213"/>
                      <a:ext cx="4868019" cy="5192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∉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a14:m>
                      <a:r>
                        <a:rPr lang="de-DE" dirty="0"/>
                        <a:t>😒</a:t>
                      </a:r>
                    </a:p>
                  </p:txBody>
                </p:sp>
              </mc:Choice>
              <mc:Fallback xmlns="">
                <p:sp>
                  <p:nvSpPr>
                    <p:cNvPr id="226" name="Textfeld 225">
                      <a:extLst>
                        <a:ext uri="{FF2B5EF4-FFF2-40B4-BE49-F238E27FC236}">
                          <a16:creationId xmlns:a16="http://schemas.microsoft.com/office/drawing/2014/main" id="{63810768-DFE0-4E75-BCED-32D25194C0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69927" y="5692213"/>
                      <a:ext cx="4868019" cy="51921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t="-4545" b="-181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27" name="Gruppieren 226">
                  <a:extLst>
                    <a:ext uri="{FF2B5EF4-FFF2-40B4-BE49-F238E27FC236}">
                      <a16:creationId xmlns:a16="http://schemas.microsoft.com/office/drawing/2014/main" id="{FDC2F42A-740C-4886-A6E4-D431B8F9B841}"/>
                    </a:ext>
                  </a:extLst>
                </p:cNvPr>
                <p:cNvGrpSpPr/>
                <p:nvPr/>
              </p:nvGrpSpPr>
              <p:grpSpPr>
                <a:xfrm>
                  <a:off x="3219102" y="3780487"/>
                  <a:ext cx="4176049" cy="1894137"/>
                  <a:chOff x="3219102" y="3780487"/>
                  <a:chExt cx="4176049" cy="1894137"/>
                </a:xfrm>
              </p:grpSpPr>
              <p:grpSp>
                <p:nvGrpSpPr>
                  <p:cNvPr id="228" name="Gruppieren 227">
                    <a:extLst>
                      <a:ext uri="{FF2B5EF4-FFF2-40B4-BE49-F238E27FC236}">
                        <a16:creationId xmlns:a16="http://schemas.microsoft.com/office/drawing/2014/main" id="{F3D00052-9007-42C9-90F6-247BF481BFC2}"/>
                      </a:ext>
                    </a:extLst>
                  </p:cNvPr>
                  <p:cNvGrpSpPr/>
                  <p:nvPr/>
                </p:nvGrpSpPr>
                <p:grpSpPr>
                  <a:xfrm>
                    <a:off x="3874900" y="4014627"/>
                    <a:ext cx="3520251" cy="1659997"/>
                    <a:chOff x="5332511" y="4104138"/>
                    <a:chExt cx="3520251" cy="1659997"/>
                  </a:xfrm>
                </p:grpSpPr>
                <p:grpSp>
                  <p:nvGrpSpPr>
                    <p:cNvPr id="230" name="Gruppieren 229">
                      <a:extLst>
                        <a:ext uri="{FF2B5EF4-FFF2-40B4-BE49-F238E27FC236}">
                          <a16:creationId xmlns:a16="http://schemas.microsoft.com/office/drawing/2014/main" id="{62D8EC84-02A5-4125-B5AA-2DE8F0CAB13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32511" y="4104138"/>
                      <a:ext cx="3520251" cy="1659997"/>
                      <a:chOff x="4387411" y="4497825"/>
                      <a:chExt cx="3520251" cy="1659997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34" name="Legende: mit gebogener Linie 233">
                            <a:extLst>
                              <a:ext uri="{FF2B5EF4-FFF2-40B4-BE49-F238E27FC236}">
                                <a16:creationId xmlns:a16="http://schemas.microsoft.com/office/drawing/2014/main" id="{D39D6643-B87C-40B3-A50B-B9CC8C198FC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8067" y="4497825"/>
                            <a:ext cx="527809" cy="494523"/>
                          </a:xfrm>
                          <a:prstGeom prst="borderCallout2">
                            <a:avLst>
                              <a:gd name="adj1" fmla="val 18750"/>
                              <a:gd name="adj2" fmla="val -8333"/>
                              <a:gd name="adj3" fmla="val 18750"/>
                              <a:gd name="adj4" fmla="val -16667"/>
                              <a:gd name="adj5" fmla="val 46442"/>
                              <a:gd name="adj6" fmla="val -57707"/>
                            </a:avLst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de-DE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34" name="Legende: mit gebogener Linie 233">
                            <a:extLst>
                              <a:ext uri="{FF2B5EF4-FFF2-40B4-BE49-F238E27FC236}">
                                <a16:creationId xmlns:a16="http://schemas.microsoft.com/office/drawing/2014/main" id="{D39D6643-B87C-40B3-A50B-B9CC8C198FCF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368067" y="4497825"/>
                            <a:ext cx="527809" cy="494523"/>
                          </a:xfrm>
                          <a:prstGeom prst="borderCallout2">
                            <a:avLst>
                              <a:gd name="adj1" fmla="val 18750"/>
                              <a:gd name="adj2" fmla="val -8333"/>
                              <a:gd name="adj3" fmla="val 18750"/>
                              <a:gd name="adj4" fmla="val -16667"/>
                              <a:gd name="adj5" fmla="val 46442"/>
                              <a:gd name="adj6" fmla="val -57707"/>
                            </a:avLst>
                          </a:prstGeom>
                          <a:blipFill>
                            <a:blip r:embed="rId1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35" name="Legende: mit gebogener Linie 234">
                            <a:extLst>
                              <a:ext uri="{FF2B5EF4-FFF2-40B4-BE49-F238E27FC236}">
                                <a16:creationId xmlns:a16="http://schemas.microsoft.com/office/drawing/2014/main" id="{369638AF-364F-4E0E-B3A1-96B099BD545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79852" y="5188232"/>
                            <a:ext cx="527810" cy="494523"/>
                          </a:xfrm>
                          <a:prstGeom prst="borderCallout2">
                            <a:avLst>
                              <a:gd name="adj1" fmla="val 18750"/>
                              <a:gd name="adj2" fmla="val -8333"/>
                              <a:gd name="adj3" fmla="val 18750"/>
                              <a:gd name="adj4" fmla="val -16667"/>
                              <a:gd name="adj5" fmla="val -2803"/>
                              <a:gd name="adj6" fmla="val -64188"/>
                            </a:avLst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de-DE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35" name="Legende: mit gebogener Linie 234">
                            <a:extLst>
                              <a:ext uri="{FF2B5EF4-FFF2-40B4-BE49-F238E27FC236}">
                                <a16:creationId xmlns:a16="http://schemas.microsoft.com/office/drawing/2014/main" id="{369638AF-364F-4E0E-B3A1-96B099BD5455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379852" y="5188232"/>
                            <a:ext cx="527810" cy="494523"/>
                          </a:xfrm>
                          <a:prstGeom prst="borderCallout2">
                            <a:avLst>
                              <a:gd name="adj1" fmla="val 18750"/>
                              <a:gd name="adj2" fmla="val -8333"/>
                              <a:gd name="adj3" fmla="val 18750"/>
                              <a:gd name="adj4" fmla="val -16667"/>
                              <a:gd name="adj5" fmla="val -2803"/>
                              <a:gd name="adj6" fmla="val -64188"/>
                            </a:avLst>
                          </a:prstGeom>
                          <a:blipFill>
                            <a:blip r:embed="rId1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236" name="Gruppieren 235">
                        <a:extLst>
                          <a:ext uri="{FF2B5EF4-FFF2-40B4-BE49-F238E27FC236}">
                            <a16:creationId xmlns:a16="http://schemas.microsoft.com/office/drawing/2014/main" id="{176B7CAE-67F4-4B06-8839-0BDD94CFC23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387411" y="5572202"/>
                        <a:ext cx="715685" cy="585620"/>
                        <a:chOff x="2484045" y="5378713"/>
                        <a:chExt cx="856964" cy="701224"/>
                      </a:xfrm>
                    </p:grpSpPr>
                    <p:cxnSp>
                      <p:nvCxnSpPr>
                        <p:cNvPr id="237" name="Gerade Verbindung mit Pfeil 236">
                          <a:extLst>
                            <a:ext uri="{FF2B5EF4-FFF2-40B4-BE49-F238E27FC236}">
                              <a16:creationId xmlns:a16="http://schemas.microsoft.com/office/drawing/2014/main" id="{BB423269-13A3-4549-A7C5-B58FBB93807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2726679" y="5885743"/>
                          <a:ext cx="504501" cy="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8" name="Gerade Verbindung mit Pfeil 237">
                          <a:extLst>
                            <a:ext uri="{FF2B5EF4-FFF2-40B4-BE49-F238E27FC236}">
                              <a16:creationId xmlns:a16="http://schemas.microsoft.com/office/drawing/2014/main" id="{42C8EF06-98B7-4934-9358-043E52721F81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2726679" y="5431724"/>
                          <a:ext cx="0" cy="454019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39" name="Textfeld 238">
                          <a:extLst>
                            <a:ext uri="{FF2B5EF4-FFF2-40B4-BE49-F238E27FC236}">
                              <a16:creationId xmlns:a16="http://schemas.microsoft.com/office/drawing/2014/main" id="{AB0618A6-036F-4F22-B1CC-A76CED21648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484045" y="5378713"/>
                          <a:ext cx="14698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de-DE" sz="1400" dirty="0"/>
                            <a:t>y</a:t>
                          </a:r>
                        </a:p>
                      </p:txBody>
                    </p:sp>
                    <p:sp>
                      <p:nvSpPr>
                        <p:cNvPr id="240" name="Textfeld 239">
                          <a:extLst>
                            <a:ext uri="{FF2B5EF4-FFF2-40B4-BE49-F238E27FC236}">
                              <a16:creationId xmlns:a16="http://schemas.microsoft.com/office/drawing/2014/main" id="{D5FD06DC-D248-4806-A310-D8806ADD9D4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194021" y="5772160"/>
                          <a:ext cx="14698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de-DE" sz="1400" dirty="0"/>
                            <a:t>x</a:t>
                          </a:r>
                        </a:p>
                      </p:txBody>
                    </p:sp>
                  </p:grpSp>
                </p:grpSp>
                <p:sp>
                  <p:nvSpPr>
                    <p:cNvPr id="231" name="Ellipse 230">
                      <a:extLst>
                        <a:ext uri="{FF2B5EF4-FFF2-40B4-BE49-F238E27FC236}">
                          <a16:creationId xmlns:a16="http://schemas.microsoft.com/office/drawing/2014/main" id="{0DC844C4-870F-450C-B3EF-A1FF63C54F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8785" y="4130741"/>
                      <a:ext cx="333711" cy="345555"/>
                    </a:xfrm>
                    <a:prstGeom prst="ellipse">
                      <a:avLst/>
                    </a:prstGeom>
                    <a:solidFill>
                      <a:schemeClr val="bg1">
                        <a:lumMod val="50000"/>
                        <a:alpha val="41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dirty="0"/>
                    </a:p>
                  </p:txBody>
                </p:sp>
                <p:sp>
                  <p:nvSpPr>
                    <p:cNvPr id="232" name="Ellipse 231">
                      <a:extLst>
                        <a:ext uri="{FF2B5EF4-FFF2-40B4-BE49-F238E27FC236}">
                          <a16:creationId xmlns:a16="http://schemas.microsoft.com/office/drawing/2014/main" id="{26D0A375-6060-4487-B27F-655D9A6E73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5264" y="4708317"/>
                      <a:ext cx="395934" cy="440599"/>
                    </a:xfrm>
                    <a:prstGeom prst="ellipse">
                      <a:avLst/>
                    </a:prstGeom>
                    <a:solidFill>
                      <a:schemeClr val="bg1">
                        <a:lumMod val="50000"/>
                        <a:alpha val="41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9" name="Legende: mit gebogener Linie 228">
                        <a:extLst>
                          <a:ext uri="{FF2B5EF4-FFF2-40B4-BE49-F238E27FC236}">
                            <a16:creationId xmlns:a16="http://schemas.microsoft.com/office/drawing/2014/main" id="{81514C1D-6614-4EF6-9873-F9B607CFBE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19102" y="3780487"/>
                        <a:ext cx="654480" cy="494523"/>
                      </a:xfrm>
                      <a:prstGeom prst="borderCallout2">
                        <a:avLst>
                          <a:gd name="adj1" fmla="val 49568"/>
                          <a:gd name="adj2" fmla="val 111013"/>
                          <a:gd name="adj3" fmla="val 49568"/>
                          <a:gd name="adj4" fmla="val 166202"/>
                          <a:gd name="adj5" fmla="val 86815"/>
                          <a:gd name="adj6" fmla="val 450465"/>
                        </a:avLst>
                      </a:prstGeom>
                      <a:solidFill>
                        <a:schemeClr val="bg1">
                          <a:lumMod val="5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de-DE" dirty="0"/>
                      </a:p>
                    </p:txBody>
                  </p:sp>
                </mc:Choice>
                <mc:Fallback xmlns="">
                  <p:sp>
                    <p:nvSpPr>
                      <p:cNvPr id="229" name="Legende: mit gebogener Linie 228">
                        <a:extLst>
                          <a:ext uri="{FF2B5EF4-FFF2-40B4-BE49-F238E27FC236}">
                            <a16:creationId xmlns:a16="http://schemas.microsoft.com/office/drawing/2014/main" id="{81514C1D-6614-4EF6-9873-F9B607CFBEF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19102" y="3780487"/>
                        <a:ext cx="654480" cy="494523"/>
                      </a:xfrm>
                      <a:prstGeom prst="borderCallout2">
                        <a:avLst>
                          <a:gd name="adj1" fmla="val 49568"/>
                          <a:gd name="adj2" fmla="val 111013"/>
                          <a:gd name="adj3" fmla="val 49568"/>
                          <a:gd name="adj4" fmla="val 166202"/>
                          <a:gd name="adj5" fmla="val 86815"/>
                          <a:gd name="adj6" fmla="val 450465"/>
                        </a:avLst>
                      </a:prstGeom>
                      <a:blipFill>
                        <a:blip r:embed="rId15"/>
                        <a:stretch>
                          <a:fillRect l="-2695" b="-312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60" name="Gruppieren 259">
                <a:extLst>
                  <a:ext uri="{FF2B5EF4-FFF2-40B4-BE49-F238E27FC236}">
                    <a16:creationId xmlns:a16="http://schemas.microsoft.com/office/drawing/2014/main" id="{927FE50D-BEF5-4BF0-B98F-972723644D2B}"/>
                  </a:ext>
                </a:extLst>
              </p:cNvPr>
              <p:cNvGrpSpPr/>
              <p:nvPr/>
            </p:nvGrpSpPr>
            <p:grpSpPr>
              <a:xfrm>
                <a:off x="5100353" y="3878275"/>
                <a:ext cx="1921792" cy="1144273"/>
                <a:chOff x="3764258" y="4429738"/>
                <a:chExt cx="1996429" cy="1188714"/>
              </a:xfrm>
            </p:grpSpPr>
            <p:sp>
              <p:nvSpPr>
                <p:cNvPr id="261" name="Rechteck 260">
                  <a:extLst>
                    <a:ext uri="{FF2B5EF4-FFF2-40B4-BE49-F238E27FC236}">
                      <a16:creationId xmlns:a16="http://schemas.microsoft.com/office/drawing/2014/main" id="{6ED85A13-AF82-4E46-BD12-E0D48483BB0E}"/>
                    </a:ext>
                  </a:extLst>
                </p:cNvPr>
                <p:cNvSpPr/>
                <p:nvPr/>
              </p:nvSpPr>
              <p:spPr>
                <a:xfrm>
                  <a:off x="3764258" y="4429738"/>
                  <a:ext cx="1996429" cy="118871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2" name="Ellipse 261">
                  <a:extLst>
                    <a:ext uri="{FF2B5EF4-FFF2-40B4-BE49-F238E27FC236}">
                      <a16:creationId xmlns:a16="http://schemas.microsoft.com/office/drawing/2014/main" id="{5B24950F-2D7F-497A-B39C-C938B511CA00}"/>
                    </a:ext>
                  </a:extLst>
                </p:cNvPr>
                <p:cNvSpPr/>
                <p:nvPr/>
              </p:nvSpPr>
              <p:spPr>
                <a:xfrm>
                  <a:off x="4163613" y="5180858"/>
                  <a:ext cx="59837" cy="59837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3" name="Ellipse 262">
                  <a:extLst>
                    <a:ext uri="{FF2B5EF4-FFF2-40B4-BE49-F238E27FC236}">
                      <a16:creationId xmlns:a16="http://schemas.microsoft.com/office/drawing/2014/main" id="{333A94E7-8C3C-437E-A26D-F6C6B894E643}"/>
                    </a:ext>
                  </a:extLst>
                </p:cNvPr>
                <p:cNvSpPr/>
                <p:nvPr/>
              </p:nvSpPr>
              <p:spPr>
                <a:xfrm>
                  <a:off x="4118649" y="4668607"/>
                  <a:ext cx="59837" cy="59837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4" name="Ellipse 263">
                  <a:extLst>
                    <a:ext uri="{FF2B5EF4-FFF2-40B4-BE49-F238E27FC236}">
                      <a16:creationId xmlns:a16="http://schemas.microsoft.com/office/drawing/2014/main" id="{D60DAADC-BE32-4666-8ADB-653F9F678479}"/>
                    </a:ext>
                  </a:extLst>
                </p:cNvPr>
                <p:cNvSpPr/>
                <p:nvPr/>
              </p:nvSpPr>
              <p:spPr>
                <a:xfrm>
                  <a:off x="3978340" y="4936861"/>
                  <a:ext cx="59837" cy="59837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5" name="Ellipse 264">
                  <a:extLst>
                    <a:ext uri="{FF2B5EF4-FFF2-40B4-BE49-F238E27FC236}">
                      <a16:creationId xmlns:a16="http://schemas.microsoft.com/office/drawing/2014/main" id="{69E640DB-733B-4865-88B5-FB2ACCBEF60A}"/>
                    </a:ext>
                  </a:extLst>
                </p:cNvPr>
                <p:cNvSpPr/>
                <p:nvPr/>
              </p:nvSpPr>
              <p:spPr>
                <a:xfrm flipH="1">
                  <a:off x="3821866" y="4498779"/>
                  <a:ext cx="59837" cy="59837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6" name="Ellipse 265">
                  <a:extLst>
                    <a:ext uri="{FF2B5EF4-FFF2-40B4-BE49-F238E27FC236}">
                      <a16:creationId xmlns:a16="http://schemas.microsoft.com/office/drawing/2014/main" id="{6FC83E74-7B3B-49E1-9887-CB67E73DC946}"/>
                    </a:ext>
                  </a:extLst>
                </p:cNvPr>
                <p:cNvSpPr/>
                <p:nvPr/>
              </p:nvSpPr>
              <p:spPr>
                <a:xfrm flipH="1">
                  <a:off x="3955722" y="4601563"/>
                  <a:ext cx="59837" cy="59837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7" name="Ellipse 266">
                  <a:extLst>
                    <a:ext uri="{FF2B5EF4-FFF2-40B4-BE49-F238E27FC236}">
                      <a16:creationId xmlns:a16="http://schemas.microsoft.com/office/drawing/2014/main" id="{168F53D2-2020-4E22-88DD-5D769B7E861C}"/>
                    </a:ext>
                  </a:extLst>
                </p:cNvPr>
                <p:cNvSpPr/>
                <p:nvPr/>
              </p:nvSpPr>
              <p:spPr>
                <a:xfrm>
                  <a:off x="4030969" y="5466208"/>
                  <a:ext cx="64587" cy="64587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8" name="Ellipse 267">
                  <a:extLst>
                    <a:ext uri="{FF2B5EF4-FFF2-40B4-BE49-F238E27FC236}">
                      <a16:creationId xmlns:a16="http://schemas.microsoft.com/office/drawing/2014/main" id="{D4A26001-40B3-4819-9246-A94100A65E55}"/>
                    </a:ext>
                  </a:extLst>
                </p:cNvPr>
                <p:cNvSpPr/>
                <p:nvPr/>
              </p:nvSpPr>
              <p:spPr>
                <a:xfrm>
                  <a:off x="4922742" y="4988275"/>
                  <a:ext cx="59837" cy="59837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9" name="Ellipse 268">
                  <a:extLst>
                    <a:ext uri="{FF2B5EF4-FFF2-40B4-BE49-F238E27FC236}">
                      <a16:creationId xmlns:a16="http://schemas.microsoft.com/office/drawing/2014/main" id="{E0375D86-A6CE-4713-8C67-5F26AE9D9871}"/>
                    </a:ext>
                  </a:extLst>
                </p:cNvPr>
                <p:cNvSpPr/>
                <p:nvPr/>
              </p:nvSpPr>
              <p:spPr>
                <a:xfrm>
                  <a:off x="4733190" y="4777345"/>
                  <a:ext cx="59837" cy="59837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0" name="Ellipse 269">
                  <a:extLst>
                    <a:ext uri="{FF2B5EF4-FFF2-40B4-BE49-F238E27FC236}">
                      <a16:creationId xmlns:a16="http://schemas.microsoft.com/office/drawing/2014/main" id="{C8CE93B4-53AC-4EFE-9C52-299AE875C6B9}"/>
                    </a:ext>
                  </a:extLst>
                </p:cNvPr>
                <p:cNvSpPr/>
                <p:nvPr/>
              </p:nvSpPr>
              <p:spPr>
                <a:xfrm>
                  <a:off x="4572400" y="4623467"/>
                  <a:ext cx="59837" cy="59837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1" name="Ellipse 270">
                  <a:extLst>
                    <a:ext uri="{FF2B5EF4-FFF2-40B4-BE49-F238E27FC236}">
                      <a16:creationId xmlns:a16="http://schemas.microsoft.com/office/drawing/2014/main" id="{60602F4D-5F4B-447B-854D-F03A6645B9CE}"/>
                    </a:ext>
                  </a:extLst>
                </p:cNvPr>
                <p:cNvSpPr/>
                <p:nvPr/>
              </p:nvSpPr>
              <p:spPr>
                <a:xfrm>
                  <a:off x="4941778" y="4512304"/>
                  <a:ext cx="59837" cy="59837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2" name="Ellipse 271">
                  <a:extLst>
                    <a:ext uri="{FF2B5EF4-FFF2-40B4-BE49-F238E27FC236}">
                      <a16:creationId xmlns:a16="http://schemas.microsoft.com/office/drawing/2014/main" id="{A247DC8F-167E-48CE-9920-D2483D605AB1}"/>
                    </a:ext>
                  </a:extLst>
                </p:cNvPr>
                <p:cNvSpPr/>
                <p:nvPr/>
              </p:nvSpPr>
              <p:spPr>
                <a:xfrm>
                  <a:off x="4816540" y="5291739"/>
                  <a:ext cx="59837" cy="59837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3" name="Ellipse 272">
                  <a:extLst>
                    <a:ext uri="{FF2B5EF4-FFF2-40B4-BE49-F238E27FC236}">
                      <a16:creationId xmlns:a16="http://schemas.microsoft.com/office/drawing/2014/main" id="{059D4794-87C3-49F5-A7FA-3F5FCB5CA0F3}"/>
                    </a:ext>
                  </a:extLst>
                </p:cNvPr>
                <p:cNvSpPr/>
                <p:nvPr/>
              </p:nvSpPr>
              <p:spPr>
                <a:xfrm>
                  <a:off x="4696149" y="5454296"/>
                  <a:ext cx="59837" cy="59837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4" name="Ellipse 273">
                  <a:extLst>
                    <a:ext uri="{FF2B5EF4-FFF2-40B4-BE49-F238E27FC236}">
                      <a16:creationId xmlns:a16="http://schemas.microsoft.com/office/drawing/2014/main" id="{60A8F415-892F-4278-A3A3-7BA699D2A10F}"/>
                    </a:ext>
                  </a:extLst>
                </p:cNvPr>
                <p:cNvSpPr/>
                <p:nvPr/>
              </p:nvSpPr>
              <p:spPr>
                <a:xfrm>
                  <a:off x="5418858" y="4603630"/>
                  <a:ext cx="59837" cy="5983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5" name="Ellipse 274">
                  <a:extLst>
                    <a:ext uri="{FF2B5EF4-FFF2-40B4-BE49-F238E27FC236}">
                      <a16:creationId xmlns:a16="http://schemas.microsoft.com/office/drawing/2014/main" id="{DEDACDC5-6698-45F5-880B-0FC3A0C7D0AE}"/>
                    </a:ext>
                  </a:extLst>
                </p:cNvPr>
                <p:cNvSpPr/>
                <p:nvPr/>
              </p:nvSpPr>
              <p:spPr>
                <a:xfrm>
                  <a:off x="5531615" y="4685286"/>
                  <a:ext cx="59837" cy="5983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6" name="Ellipse 275">
                  <a:extLst>
                    <a:ext uri="{FF2B5EF4-FFF2-40B4-BE49-F238E27FC236}">
                      <a16:creationId xmlns:a16="http://schemas.microsoft.com/office/drawing/2014/main" id="{96B5241F-73D0-4D5B-A387-97D3EF3BD4B1}"/>
                    </a:ext>
                  </a:extLst>
                </p:cNvPr>
                <p:cNvSpPr/>
                <p:nvPr/>
              </p:nvSpPr>
              <p:spPr>
                <a:xfrm>
                  <a:off x="5535288" y="4992133"/>
                  <a:ext cx="59837" cy="5983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7" name="Ellipse 276">
                  <a:extLst>
                    <a:ext uri="{FF2B5EF4-FFF2-40B4-BE49-F238E27FC236}">
                      <a16:creationId xmlns:a16="http://schemas.microsoft.com/office/drawing/2014/main" id="{8CD4E25B-8A1A-4171-ADBA-0F37A96F0DBD}"/>
                    </a:ext>
                  </a:extLst>
                </p:cNvPr>
                <p:cNvSpPr/>
                <p:nvPr/>
              </p:nvSpPr>
              <p:spPr>
                <a:xfrm>
                  <a:off x="5299399" y="4871433"/>
                  <a:ext cx="59837" cy="5983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8" name="Ellipse 277">
                  <a:extLst>
                    <a:ext uri="{FF2B5EF4-FFF2-40B4-BE49-F238E27FC236}">
                      <a16:creationId xmlns:a16="http://schemas.microsoft.com/office/drawing/2014/main" id="{F90EF20C-CCDF-4FBC-8BE3-8703ED5D762D}"/>
                    </a:ext>
                  </a:extLst>
                </p:cNvPr>
                <p:cNvSpPr/>
                <p:nvPr/>
              </p:nvSpPr>
              <p:spPr>
                <a:xfrm>
                  <a:off x="5394400" y="5157374"/>
                  <a:ext cx="59837" cy="5983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9" name="Ellipse 278">
                  <a:extLst>
                    <a:ext uri="{FF2B5EF4-FFF2-40B4-BE49-F238E27FC236}">
                      <a16:creationId xmlns:a16="http://schemas.microsoft.com/office/drawing/2014/main" id="{EE7B5923-37FB-4EB8-8B8F-16FAF606166D}"/>
                    </a:ext>
                  </a:extLst>
                </p:cNvPr>
                <p:cNvSpPr/>
                <p:nvPr/>
              </p:nvSpPr>
              <p:spPr>
                <a:xfrm>
                  <a:off x="5502352" y="5251020"/>
                  <a:ext cx="59837" cy="5983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1" name="Legende: mit gebogener Linie 280">
                    <a:extLst>
                      <a:ext uri="{FF2B5EF4-FFF2-40B4-BE49-F238E27FC236}">
                        <a16:creationId xmlns:a16="http://schemas.microsoft.com/office/drawing/2014/main" id="{9F724D6E-E5A7-4B9D-B8D9-4D0D2AC0CBB3}"/>
                      </a:ext>
                    </a:extLst>
                  </p:cNvPr>
                  <p:cNvSpPr/>
                  <p:nvPr/>
                </p:nvSpPr>
                <p:spPr>
                  <a:xfrm>
                    <a:off x="7069049" y="3426321"/>
                    <a:ext cx="402819" cy="377415"/>
                  </a:xfrm>
                  <a:prstGeom prst="borderCallout2">
                    <a:avLst>
                      <a:gd name="adj1" fmla="val 18750"/>
                      <a:gd name="adj2" fmla="val -8333"/>
                      <a:gd name="adj3" fmla="val 18750"/>
                      <a:gd name="adj4" fmla="val -16667"/>
                      <a:gd name="adj5" fmla="val 161525"/>
                      <a:gd name="adj6" fmla="val -76327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281" name="Legende: mit gebogener Linie 280">
                    <a:extLst>
                      <a:ext uri="{FF2B5EF4-FFF2-40B4-BE49-F238E27FC236}">
                        <a16:creationId xmlns:a16="http://schemas.microsoft.com/office/drawing/2014/main" id="{9F724D6E-E5A7-4B9D-B8D9-4D0D2AC0CBB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9049" y="3426321"/>
                    <a:ext cx="402819" cy="377415"/>
                  </a:xfrm>
                  <a:prstGeom prst="borderCallout2">
                    <a:avLst>
                      <a:gd name="adj1" fmla="val 18750"/>
                      <a:gd name="adj2" fmla="val -8333"/>
                      <a:gd name="adj3" fmla="val 18750"/>
                      <a:gd name="adj4" fmla="val -16667"/>
                      <a:gd name="adj5" fmla="val 161525"/>
                      <a:gd name="adj6" fmla="val -76327"/>
                    </a:avLst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2" name="Legende: mit gebogener Linie 281">
                    <a:extLst>
                      <a:ext uri="{FF2B5EF4-FFF2-40B4-BE49-F238E27FC236}">
                        <a16:creationId xmlns:a16="http://schemas.microsoft.com/office/drawing/2014/main" id="{96B90214-6D35-4383-8108-335D3E0B22B9}"/>
                      </a:ext>
                    </a:extLst>
                  </p:cNvPr>
                  <p:cNvSpPr/>
                  <p:nvPr/>
                </p:nvSpPr>
                <p:spPr>
                  <a:xfrm>
                    <a:off x="4308545" y="4189401"/>
                    <a:ext cx="513808" cy="377415"/>
                  </a:xfrm>
                  <a:prstGeom prst="borderCallout2">
                    <a:avLst>
                      <a:gd name="adj1" fmla="val 49568"/>
                      <a:gd name="adj2" fmla="val 111013"/>
                      <a:gd name="adj3" fmla="val 49568"/>
                      <a:gd name="adj4" fmla="val 166202"/>
                      <a:gd name="adj5" fmla="val 87290"/>
                      <a:gd name="adj6" fmla="val 463877"/>
                    </a:avLst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282" name="Legende: mit gebogener Linie 281">
                    <a:extLst>
                      <a:ext uri="{FF2B5EF4-FFF2-40B4-BE49-F238E27FC236}">
                        <a16:creationId xmlns:a16="http://schemas.microsoft.com/office/drawing/2014/main" id="{96B90214-6D35-4383-8108-335D3E0B22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8545" y="4189401"/>
                    <a:ext cx="513808" cy="377415"/>
                  </a:xfrm>
                  <a:prstGeom prst="borderCallout2">
                    <a:avLst>
                      <a:gd name="adj1" fmla="val 49568"/>
                      <a:gd name="adj2" fmla="val 111013"/>
                      <a:gd name="adj3" fmla="val 49568"/>
                      <a:gd name="adj4" fmla="val 166202"/>
                      <a:gd name="adj5" fmla="val 87290"/>
                      <a:gd name="adj6" fmla="val 463877"/>
                    </a:avLst>
                  </a:prstGeom>
                  <a:blipFill>
                    <a:blip r:embed="rId17"/>
                    <a:stretch>
                      <a:fillRect l="-2302"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08" name="Textfeld 207">
              <a:extLst>
                <a:ext uri="{FF2B5EF4-FFF2-40B4-BE49-F238E27FC236}">
                  <a16:creationId xmlns:a16="http://schemas.microsoft.com/office/drawing/2014/main" id="{55FB31FE-C0E7-4F4B-AE80-1846C9459777}"/>
                </a:ext>
              </a:extLst>
            </p:cNvPr>
            <p:cNvSpPr txBox="1"/>
            <p:nvPr/>
          </p:nvSpPr>
          <p:spPr>
            <a:xfrm>
              <a:off x="4998249" y="3635841"/>
              <a:ext cx="200835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Cluster in 2d space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0AB443DD-1242-434D-B7B4-9967D89033BD}"/>
              </a:ext>
            </a:extLst>
          </p:cNvPr>
          <p:cNvGrpSpPr/>
          <p:nvPr/>
        </p:nvGrpSpPr>
        <p:grpSpPr>
          <a:xfrm>
            <a:off x="764474" y="3637001"/>
            <a:ext cx="2339783" cy="2414882"/>
            <a:chOff x="764474" y="3637001"/>
            <a:chExt cx="2339783" cy="2414882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F0EEF3AB-F03C-4FC1-AA0A-5FEC05F52257}"/>
                </a:ext>
              </a:extLst>
            </p:cNvPr>
            <p:cNvGrpSpPr/>
            <p:nvPr/>
          </p:nvGrpSpPr>
          <p:grpSpPr>
            <a:xfrm>
              <a:off x="829879" y="4055391"/>
              <a:ext cx="2274378" cy="1996492"/>
              <a:chOff x="903985" y="3990825"/>
              <a:chExt cx="2274378" cy="1996492"/>
            </a:xfrm>
          </p:grpSpPr>
          <p:grpSp>
            <p:nvGrpSpPr>
              <p:cNvPr id="161" name="Gruppieren 160">
                <a:extLst>
                  <a:ext uri="{FF2B5EF4-FFF2-40B4-BE49-F238E27FC236}">
                    <a16:creationId xmlns:a16="http://schemas.microsoft.com/office/drawing/2014/main" id="{7C0280D6-608B-4EFD-90CE-B76F072A2141}"/>
                  </a:ext>
                </a:extLst>
              </p:cNvPr>
              <p:cNvGrpSpPr/>
              <p:nvPr/>
            </p:nvGrpSpPr>
            <p:grpSpPr>
              <a:xfrm>
                <a:off x="903985" y="4952828"/>
                <a:ext cx="2006118" cy="399594"/>
                <a:chOff x="8941918" y="2925125"/>
                <a:chExt cx="2006118" cy="399594"/>
              </a:xfrm>
            </p:grpSpPr>
            <p:grpSp>
              <p:nvGrpSpPr>
                <p:cNvPr id="162" name="Gruppieren 161">
                  <a:extLst>
                    <a:ext uri="{FF2B5EF4-FFF2-40B4-BE49-F238E27FC236}">
                      <a16:creationId xmlns:a16="http://schemas.microsoft.com/office/drawing/2014/main" id="{4B4E2395-BF13-4C8C-9CA5-AA1E80516544}"/>
                    </a:ext>
                  </a:extLst>
                </p:cNvPr>
                <p:cNvGrpSpPr/>
                <p:nvPr/>
              </p:nvGrpSpPr>
              <p:grpSpPr>
                <a:xfrm>
                  <a:off x="8951596" y="2925125"/>
                  <a:ext cx="1996440" cy="54950"/>
                  <a:chOff x="3764280" y="6177022"/>
                  <a:chExt cx="1996440" cy="54950"/>
                </a:xfrm>
              </p:grpSpPr>
              <p:cxnSp>
                <p:nvCxnSpPr>
                  <p:cNvPr id="169" name="Gerader Verbinder 168">
                    <a:extLst>
                      <a:ext uri="{FF2B5EF4-FFF2-40B4-BE49-F238E27FC236}">
                        <a16:creationId xmlns:a16="http://schemas.microsoft.com/office/drawing/2014/main" id="{FEB5A6CD-9969-4641-8135-D9D54F914E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4280" y="6202680"/>
                    <a:ext cx="199644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0" name="Ellipse 169">
                    <a:extLst>
                      <a:ext uri="{FF2B5EF4-FFF2-40B4-BE49-F238E27FC236}">
                        <a16:creationId xmlns:a16="http://schemas.microsoft.com/office/drawing/2014/main" id="{A7C781C1-30D7-4212-A839-95314A4578D1}"/>
                      </a:ext>
                    </a:extLst>
                  </p:cNvPr>
                  <p:cNvSpPr/>
                  <p:nvPr/>
                </p:nvSpPr>
                <p:spPr>
                  <a:xfrm>
                    <a:off x="4170691" y="6178226"/>
                    <a:ext cx="46800" cy="468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1" name="Ellipse 170">
                    <a:extLst>
                      <a:ext uri="{FF2B5EF4-FFF2-40B4-BE49-F238E27FC236}">
                        <a16:creationId xmlns:a16="http://schemas.microsoft.com/office/drawing/2014/main" id="{1ECE918C-FADE-405E-85A5-1A5BE0C4527D}"/>
                      </a:ext>
                    </a:extLst>
                  </p:cNvPr>
                  <p:cNvSpPr/>
                  <p:nvPr/>
                </p:nvSpPr>
                <p:spPr>
                  <a:xfrm>
                    <a:off x="4107973" y="6178889"/>
                    <a:ext cx="46800" cy="468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2" name="Ellipse 171">
                    <a:extLst>
                      <a:ext uri="{FF2B5EF4-FFF2-40B4-BE49-F238E27FC236}">
                        <a16:creationId xmlns:a16="http://schemas.microsoft.com/office/drawing/2014/main" id="{DD9A2B35-EFFC-4323-BE1C-3E0E66E92D81}"/>
                      </a:ext>
                    </a:extLst>
                  </p:cNvPr>
                  <p:cNvSpPr/>
                  <p:nvPr/>
                </p:nvSpPr>
                <p:spPr>
                  <a:xfrm>
                    <a:off x="4036720" y="6179523"/>
                    <a:ext cx="46800" cy="468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3" name="Ellipse 172">
                    <a:extLst>
                      <a:ext uri="{FF2B5EF4-FFF2-40B4-BE49-F238E27FC236}">
                        <a16:creationId xmlns:a16="http://schemas.microsoft.com/office/drawing/2014/main" id="{DA0531CB-D9CC-449C-98C3-7D2ADF9A789A}"/>
                      </a:ext>
                    </a:extLst>
                  </p:cNvPr>
                  <p:cNvSpPr/>
                  <p:nvPr/>
                </p:nvSpPr>
                <p:spPr>
                  <a:xfrm>
                    <a:off x="3975888" y="6179561"/>
                    <a:ext cx="46800" cy="468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4" name="Ellipse 173">
                    <a:extLst>
                      <a:ext uri="{FF2B5EF4-FFF2-40B4-BE49-F238E27FC236}">
                        <a16:creationId xmlns:a16="http://schemas.microsoft.com/office/drawing/2014/main" id="{13E8DAE1-3660-495C-B7FE-0594F16A2D11}"/>
                      </a:ext>
                    </a:extLst>
                  </p:cNvPr>
                  <p:cNvSpPr/>
                  <p:nvPr/>
                </p:nvSpPr>
                <p:spPr>
                  <a:xfrm flipH="1">
                    <a:off x="3913327" y="6180284"/>
                    <a:ext cx="45719" cy="45719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5" name="Ellipse 174">
                    <a:extLst>
                      <a:ext uri="{FF2B5EF4-FFF2-40B4-BE49-F238E27FC236}">
                        <a16:creationId xmlns:a16="http://schemas.microsoft.com/office/drawing/2014/main" id="{334402E9-D175-4C52-8E72-E80699DC12BB}"/>
                      </a:ext>
                    </a:extLst>
                  </p:cNvPr>
                  <p:cNvSpPr/>
                  <p:nvPr/>
                </p:nvSpPr>
                <p:spPr>
                  <a:xfrm flipH="1">
                    <a:off x="3821887" y="6180284"/>
                    <a:ext cx="45719" cy="45719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6" name="Ellipse 175">
                    <a:extLst>
                      <a:ext uri="{FF2B5EF4-FFF2-40B4-BE49-F238E27FC236}">
                        <a16:creationId xmlns:a16="http://schemas.microsoft.com/office/drawing/2014/main" id="{A4F6E3DF-908F-4696-A579-E246CD48114F}"/>
                      </a:ext>
                    </a:extLst>
                  </p:cNvPr>
                  <p:cNvSpPr/>
                  <p:nvPr/>
                </p:nvSpPr>
                <p:spPr>
                  <a:xfrm>
                    <a:off x="4829917" y="6179839"/>
                    <a:ext cx="46800" cy="4680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7" name="Ellipse 176">
                    <a:extLst>
                      <a:ext uri="{FF2B5EF4-FFF2-40B4-BE49-F238E27FC236}">
                        <a16:creationId xmlns:a16="http://schemas.microsoft.com/office/drawing/2014/main" id="{DE551913-95E0-4B82-BB09-6C1B266C0AC7}"/>
                      </a:ext>
                    </a:extLst>
                  </p:cNvPr>
                  <p:cNvSpPr/>
                  <p:nvPr/>
                </p:nvSpPr>
                <p:spPr>
                  <a:xfrm>
                    <a:off x="4756851" y="6178407"/>
                    <a:ext cx="46800" cy="4680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8" name="Ellipse 177">
                    <a:extLst>
                      <a:ext uri="{FF2B5EF4-FFF2-40B4-BE49-F238E27FC236}">
                        <a16:creationId xmlns:a16="http://schemas.microsoft.com/office/drawing/2014/main" id="{049A7B91-16F0-4441-9593-80AD6EA0EB56}"/>
                      </a:ext>
                    </a:extLst>
                  </p:cNvPr>
                  <p:cNvSpPr/>
                  <p:nvPr/>
                </p:nvSpPr>
                <p:spPr>
                  <a:xfrm>
                    <a:off x="4776377" y="6177031"/>
                    <a:ext cx="46800" cy="4680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9" name="Ellipse 178">
                    <a:extLst>
                      <a:ext uri="{FF2B5EF4-FFF2-40B4-BE49-F238E27FC236}">
                        <a16:creationId xmlns:a16="http://schemas.microsoft.com/office/drawing/2014/main" id="{702F6E00-00C3-419A-9FDA-9C26D63ABCCC}"/>
                      </a:ext>
                    </a:extLst>
                  </p:cNvPr>
                  <p:cNvSpPr/>
                  <p:nvPr/>
                </p:nvSpPr>
                <p:spPr>
                  <a:xfrm>
                    <a:off x="4768797" y="6177031"/>
                    <a:ext cx="46800" cy="4680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0" name="Ellipse 179">
                    <a:extLst>
                      <a:ext uri="{FF2B5EF4-FFF2-40B4-BE49-F238E27FC236}">
                        <a16:creationId xmlns:a16="http://schemas.microsoft.com/office/drawing/2014/main" id="{1EEB20AE-A7A0-4582-84F2-4B6E280E7A82}"/>
                      </a:ext>
                    </a:extLst>
                  </p:cNvPr>
                  <p:cNvSpPr/>
                  <p:nvPr/>
                </p:nvSpPr>
                <p:spPr>
                  <a:xfrm>
                    <a:off x="4741946" y="6177031"/>
                    <a:ext cx="46800" cy="4680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1" name="Ellipse 180">
                    <a:extLst>
                      <a:ext uri="{FF2B5EF4-FFF2-40B4-BE49-F238E27FC236}">
                        <a16:creationId xmlns:a16="http://schemas.microsoft.com/office/drawing/2014/main" id="{AB580D71-F012-47A1-A539-14A4DF2A5640}"/>
                      </a:ext>
                    </a:extLst>
                  </p:cNvPr>
                  <p:cNvSpPr/>
                  <p:nvPr/>
                </p:nvSpPr>
                <p:spPr>
                  <a:xfrm>
                    <a:off x="4672691" y="6177972"/>
                    <a:ext cx="45719" cy="4571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2" name="Ellipse 181">
                    <a:extLst>
                      <a:ext uri="{FF2B5EF4-FFF2-40B4-BE49-F238E27FC236}">
                        <a16:creationId xmlns:a16="http://schemas.microsoft.com/office/drawing/2014/main" id="{2AF35D2C-3EC6-47A6-85E9-AF4347B66B27}"/>
                      </a:ext>
                    </a:extLst>
                  </p:cNvPr>
                  <p:cNvSpPr/>
                  <p:nvPr/>
                </p:nvSpPr>
                <p:spPr>
                  <a:xfrm>
                    <a:off x="5572328" y="6177972"/>
                    <a:ext cx="54000" cy="540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4" name="Ellipse 183">
                    <a:extLst>
                      <a:ext uri="{FF2B5EF4-FFF2-40B4-BE49-F238E27FC236}">
                        <a16:creationId xmlns:a16="http://schemas.microsoft.com/office/drawing/2014/main" id="{74AB567A-7134-4915-8543-40FBAB0FC952}"/>
                      </a:ext>
                    </a:extLst>
                  </p:cNvPr>
                  <p:cNvSpPr/>
                  <p:nvPr/>
                </p:nvSpPr>
                <p:spPr>
                  <a:xfrm>
                    <a:off x="5465726" y="6177972"/>
                    <a:ext cx="54000" cy="540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5" name="Ellipse 184">
                    <a:extLst>
                      <a:ext uri="{FF2B5EF4-FFF2-40B4-BE49-F238E27FC236}">
                        <a16:creationId xmlns:a16="http://schemas.microsoft.com/office/drawing/2014/main" id="{10DBAB7A-76BD-4A0E-A9A4-184E8A239F9C}"/>
                      </a:ext>
                    </a:extLst>
                  </p:cNvPr>
                  <p:cNvSpPr/>
                  <p:nvPr/>
                </p:nvSpPr>
                <p:spPr>
                  <a:xfrm>
                    <a:off x="5342335" y="6177972"/>
                    <a:ext cx="54000" cy="540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6" name="Ellipse 185">
                    <a:extLst>
                      <a:ext uri="{FF2B5EF4-FFF2-40B4-BE49-F238E27FC236}">
                        <a16:creationId xmlns:a16="http://schemas.microsoft.com/office/drawing/2014/main" id="{2EF40006-0BCC-4462-ADA3-5C1F845E6274}"/>
                      </a:ext>
                    </a:extLst>
                  </p:cNvPr>
                  <p:cNvSpPr/>
                  <p:nvPr/>
                </p:nvSpPr>
                <p:spPr>
                  <a:xfrm>
                    <a:off x="5403579" y="6177022"/>
                    <a:ext cx="54000" cy="540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7" name="Ellipse 186">
                    <a:extLst>
                      <a:ext uri="{FF2B5EF4-FFF2-40B4-BE49-F238E27FC236}">
                        <a16:creationId xmlns:a16="http://schemas.microsoft.com/office/drawing/2014/main" id="{1B02596A-6416-42BC-8EDF-7EEF70B4C68A}"/>
                      </a:ext>
                    </a:extLst>
                  </p:cNvPr>
                  <p:cNvSpPr/>
                  <p:nvPr/>
                </p:nvSpPr>
                <p:spPr>
                  <a:xfrm>
                    <a:off x="5188935" y="6177022"/>
                    <a:ext cx="54000" cy="540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66" name="Gruppieren 165">
                  <a:extLst>
                    <a:ext uri="{FF2B5EF4-FFF2-40B4-BE49-F238E27FC236}">
                      <a16:creationId xmlns:a16="http://schemas.microsoft.com/office/drawing/2014/main" id="{86B0B589-A45B-4128-B634-8F02D959DB87}"/>
                    </a:ext>
                  </a:extLst>
                </p:cNvPr>
                <p:cNvGrpSpPr/>
                <p:nvPr/>
              </p:nvGrpSpPr>
              <p:grpSpPr>
                <a:xfrm>
                  <a:off x="8941918" y="3016942"/>
                  <a:ext cx="614329" cy="307777"/>
                  <a:chOff x="3930185" y="5984134"/>
                  <a:chExt cx="614329" cy="307777"/>
                </a:xfrm>
              </p:grpSpPr>
              <p:cxnSp>
                <p:nvCxnSpPr>
                  <p:cNvPr id="167" name="Gerade Verbindung mit Pfeil 166">
                    <a:extLst>
                      <a:ext uri="{FF2B5EF4-FFF2-40B4-BE49-F238E27FC236}">
                        <a16:creationId xmlns:a16="http://schemas.microsoft.com/office/drawing/2014/main" id="{A02F000B-6DE0-4A34-BF40-5B4D56EF3EA7}"/>
                      </a:ext>
                    </a:extLst>
                  </p:cNvPr>
                  <p:cNvCxnSpPr/>
                  <p:nvPr/>
                </p:nvCxnSpPr>
                <p:spPr>
                  <a:xfrm>
                    <a:off x="3930185" y="6097717"/>
                    <a:ext cx="504501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8" name="Textfeld 167">
                    <a:extLst>
                      <a:ext uri="{FF2B5EF4-FFF2-40B4-BE49-F238E27FC236}">
                        <a16:creationId xmlns:a16="http://schemas.microsoft.com/office/drawing/2014/main" id="{F0E6D3A8-F619-4E40-A5A7-AD0C5366CF81}"/>
                      </a:ext>
                    </a:extLst>
                  </p:cNvPr>
                  <p:cNvSpPr txBox="1"/>
                  <p:nvPr/>
                </p:nvSpPr>
                <p:spPr>
                  <a:xfrm>
                    <a:off x="4397525" y="5984134"/>
                    <a:ext cx="14698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1400" dirty="0"/>
                      <a:t>x</a:t>
                    </a:r>
                  </a:p>
                </p:txBody>
              </p:sp>
            </p:grpSp>
          </p:grpSp>
          <p:sp>
            <p:nvSpPr>
              <p:cNvPr id="219" name="Ellipse 218">
                <a:extLst>
                  <a:ext uri="{FF2B5EF4-FFF2-40B4-BE49-F238E27FC236}">
                    <a16:creationId xmlns:a16="http://schemas.microsoft.com/office/drawing/2014/main" id="{B4A5CE60-3804-4D4F-94FA-85EC1F9D8BB6}"/>
                  </a:ext>
                </a:extLst>
              </p:cNvPr>
              <p:cNvSpPr/>
              <p:nvPr/>
            </p:nvSpPr>
            <p:spPr>
              <a:xfrm>
                <a:off x="2497314" y="4868092"/>
                <a:ext cx="167844" cy="221739"/>
              </a:xfrm>
              <a:prstGeom prst="ellipse">
                <a:avLst/>
              </a:prstGeom>
              <a:solidFill>
                <a:schemeClr val="bg1">
                  <a:lumMod val="50000"/>
                  <a:alpha val="41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Textfeld 219">
                    <a:extLst>
                      <a:ext uri="{FF2B5EF4-FFF2-40B4-BE49-F238E27FC236}">
                        <a16:creationId xmlns:a16="http://schemas.microsoft.com/office/drawing/2014/main" id="{28F3298C-2723-4EE2-92A0-938DE999A29C}"/>
                      </a:ext>
                    </a:extLst>
                  </p:cNvPr>
                  <p:cNvSpPr txBox="1"/>
                  <p:nvPr/>
                </p:nvSpPr>
                <p:spPr>
                  <a:xfrm>
                    <a:off x="913663" y="5340986"/>
                    <a:ext cx="22647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  <a:p>
                    <a:pPr algn="ctr"/>
                    <a:r>
                      <a:rPr lang="de-DE" dirty="0"/>
                      <a:t>clustered in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</m:oMath>
                    </a14:m>
                    <a:r>
                      <a:rPr lang="de-DE" dirty="0"/>
                      <a:t> 😊</a:t>
                    </a:r>
                  </a:p>
                </p:txBody>
              </p:sp>
            </mc:Choice>
            <mc:Fallback xmlns="">
              <p:sp>
                <p:nvSpPr>
                  <p:cNvPr id="220" name="Textfeld 219">
                    <a:extLst>
                      <a:ext uri="{FF2B5EF4-FFF2-40B4-BE49-F238E27FC236}">
                        <a16:creationId xmlns:a16="http://schemas.microsoft.com/office/drawing/2014/main" id="{28F3298C-2723-4EE2-92A0-938DE999A2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3663" y="5340986"/>
                    <a:ext cx="2264700" cy="64633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0" name="Legende: mit gebogener Linie 279">
                    <a:extLst>
                      <a:ext uri="{FF2B5EF4-FFF2-40B4-BE49-F238E27FC236}">
                        <a16:creationId xmlns:a16="http://schemas.microsoft.com/office/drawing/2014/main" id="{6E2699F9-2E9E-40BF-9B0E-6218E5577D96}"/>
                      </a:ext>
                    </a:extLst>
                  </p:cNvPr>
                  <p:cNvSpPr/>
                  <p:nvPr/>
                </p:nvSpPr>
                <p:spPr>
                  <a:xfrm>
                    <a:off x="1304156" y="3990825"/>
                    <a:ext cx="402819" cy="377415"/>
                  </a:xfrm>
                  <a:prstGeom prst="borderCallout2">
                    <a:avLst>
                      <a:gd name="adj1" fmla="val 49568"/>
                      <a:gd name="adj2" fmla="val 111013"/>
                      <a:gd name="adj3" fmla="val 49568"/>
                      <a:gd name="adj4" fmla="val 166202"/>
                      <a:gd name="adj5" fmla="val 240378"/>
                      <a:gd name="adj6" fmla="val 296519"/>
                    </a:avLst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280" name="Legende: mit gebogener Linie 279">
                    <a:extLst>
                      <a:ext uri="{FF2B5EF4-FFF2-40B4-BE49-F238E27FC236}">
                        <a16:creationId xmlns:a16="http://schemas.microsoft.com/office/drawing/2014/main" id="{6E2699F9-2E9E-40BF-9B0E-6218E5577D9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4156" y="3990825"/>
                    <a:ext cx="402819" cy="377415"/>
                  </a:xfrm>
                  <a:prstGeom prst="borderCallout2">
                    <a:avLst>
                      <a:gd name="adj1" fmla="val 49568"/>
                      <a:gd name="adj2" fmla="val 111013"/>
                      <a:gd name="adj3" fmla="val 49568"/>
                      <a:gd name="adj4" fmla="val 166202"/>
                      <a:gd name="adj5" fmla="val 240378"/>
                      <a:gd name="adj6" fmla="val 296519"/>
                    </a:avLst>
                  </a:prstGeom>
                  <a:blipFill>
                    <a:blip r:embed="rId19"/>
                    <a:stretch>
                      <a:fillRect l="-30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09" name="Textfeld 208">
              <a:extLst>
                <a:ext uri="{FF2B5EF4-FFF2-40B4-BE49-F238E27FC236}">
                  <a16:creationId xmlns:a16="http://schemas.microsoft.com/office/drawing/2014/main" id="{ABDFE41C-6491-44D9-8406-B8EF7A5278B3}"/>
                </a:ext>
              </a:extLst>
            </p:cNvPr>
            <p:cNvSpPr txBox="1"/>
            <p:nvPr/>
          </p:nvSpPr>
          <p:spPr>
            <a:xfrm>
              <a:off x="764474" y="3637001"/>
              <a:ext cx="200835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Cluster in 1d space</a:t>
              </a:r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D29BF7ED-AB79-414C-84E0-D68ECCB06EC4}"/>
              </a:ext>
            </a:extLst>
          </p:cNvPr>
          <p:cNvGrpSpPr/>
          <p:nvPr/>
        </p:nvGrpSpPr>
        <p:grpSpPr>
          <a:xfrm>
            <a:off x="8284309" y="3638445"/>
            <a:ext cx="3307233" cy="2637204"/>
            <a:chOff x="8284309" y="3638445"/>
            <a:chExt cx="3307233" cy="2637204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CCE46720-F1C3-4684-AA71-F332278AA88A}"/>
                </a:ext>
              </a:extLst>
            </p:cNvPr>
            <p:cNvGrpSpPr/>
            <p:nvPr/>
          </p:nvGrpSpPr>
          <p:grpSpPr>
            <a:xfrm>
              <a:off x="8284309" y="3740975"/>
              <a:ext cx="3307233" cy="2534674"/>
              <a:chOff x="8155213" y="3332178"/>
              <a:chExt cx="3307233" cy="2534674"/>
            </a:xfrm>
          </p:grpSpPr>
          <p:grpSp>
            <p:nvGrpSpPr>
              <p:cNvPr id="283" name="Gruppieren 282">
                <a:extLst>
                  <a:ext uri="{FF2B5EF4-FFF2-40B4-BE49-F238E27FC236}">
                    <a16:creationId xmlns:a16="http://schemas.microsoft.com/office/drawing/2014/main" id="{C9D8A7AC-5994-4865-BAFE-14F000AD36D8}"/>
                  </a:ext>
                </a:extLst>
              </p:cNvPr>
              <p:cNvGrpSpPr/>
              <p:nvPr/>
            </p:nvGrpSpPr>
            <p:grpSpPr>
              <a:xfrm>
                <a:off x="8970692" y="3783596"/>
                <a:ext cx="1648832" cy="1603011"/>
                <a:chOff x="1754729" y="4373379"/>
                <a:chExt cx="1348740" cy="1348740"/>
              </a:xfrm>
            </p:grpSpPr>
            <p:pic>
              <p:nvPicPr>
                <p:cNvPr id="284" name="Grafik 283">
                  <a:extLst>
                    <a:ext uri="{FF2B5EF4-FFF2-40B4-BE49-F238E27FC236}">
                      <a16:creationId xmlns:a16="http://schemas.microsoft.com/office/drawing/2014/main" id="{5B476B13-009E-4ADB-A154-DFE9EF9D93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54729" y="4373379"/>
                  <a:ext cx="1348740" cy="1348740"/>
                </a:xfrm>
                <a:prstGeom prst="rect">
                  <a:avLst/>
                </a:prstGeom>
              </p:spPr>
            </p:pic>
            <p:sp>
              <p:nvSpPr>
                <p:cNvPr id="285" name="Ellipse 284">
                  <a:extLst>
                    <a:ext uri="{FF2B5EF4-FFF2-40B4-BE49-F238E27FC236}">
                      <a16:creationId xmlns:a16="http://schemas.microsoft.com/office/drawing/2014/main" id="{FDF479D4-E55C-49CA-A37D-6A4D7DEEA8B8}"/>
                    </a:ext>
                  </a:extLst>
                </p:cNvPr>
                <p:cNvSpPr/>
                <p:nvPr/>
              </p:nvSpPr>
              <p:spPr>
                <a:xfrm flipH="1">
                  <a:off x="1878207" y="4420887"/>
                  <a:ext cx="45719" cy="4571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6" name="Ellipse 285">
                  <a:extLst>
                    <a:ext uri="{FF2B5EF4-FFF2-40B4-BE49-F238E27FC236}">
                      <a16:creationId xmlns:a16="http://schemas.microsoft.com/office/drawing/2014/main" id="{0BC00FA0-85A3-483D-B2F3-D74DA842FEF8}"/>
                    </a:ext>
                  </a:extLst>
                </p:cNvPr>
                <p:cNvSpPr/>
                <p:nvPr/>
              </p:nvSpPr>
              <p:spPr>
                <a:xfrm>
                  <a:off x="1788279" y="4568618"/>
                  <a:ext cx="45748" cy="4705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7" name="Ellipse 286">
                  <a:extLst>
                    <a:ext uri="{FF2B5EF4-FFF2-40B4-BE49-F238E27FC236}">
                      <a16:creationId xmlns:a16="http://schemas.microsoft.com/office/drawing/2014/main" id="{C2A26A62-1A63-4D77-B6FA-818A2E4E4C66}"/>
                    </a:ext>
                  </a:extLst>
                </p:cNvPr>
                <p:cNvSpPr/>
                <p:nvPr/>
              </p:nvSpPr>
              <p:spPr>
                <a:xfrm>
                  <a:off x="1971997" y="4769519"/>
                  <a:ext cx="45748" cy="4705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8" name="Ellipse 287">
                  <a:extLst>
                    <a:ext uri="{FF2B5EF4-FFF2-40B4-BE49-F238E27FC236}">
                      <a16:creationId xmlns:a16="http://schemas.microsoft.com/office/drawing/2014/main" id="{E5192B79-E4CC-4D8B-B063-4D6E9A88FCA2}"/>
                    </a:ext>
                  </a:extLst>
                </p:cNvPr>
                <p:cNvSpPr/>
                <p:nvPr/>
              </p:nvSpPr>
              <p:spPr>
                <a:xfrm>
                  <a:off x="1852462" y="5013702"/>
                  <a:ext cx="45748" cy="4705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9" name="Ellipse 288">
                  <a:extLst>
                    <a:ext uri="{FF2B5EF4-FFF2-40B4-BE49-F238E27FC236}">
                      <a16:creationId xmlns:a16="http://schemas.microsoft.com/office/drawing/2014/main" id="{3F31E438-54BE-4885-BA8F-C1E092C28A03}"/>
                    </a:ext>
                  </a:extLst>
                </p:cNvPr>
                <p:cNvSpPr/>
                <p:nvPr/>
              </p:nvSpPr>
              <p:spPr>
                <a:xfrm>
                  <a:off x="2002686" y="5473915"/>
                  <a:ext cx="45748" cy="4705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0" name="Ellipse 289">
                  <a:extLst>
                    <a:ext uri="{FF2B5EF4-FFF2-40B4-BE49-F238E27FC236}">
                      <a16:creationId xmlns:a16="http://schemas.microsoft.com/office/drawing/2014/main" id="{C46564E8-4B78-419D-B4B5-D98AB396745E}"/>
                    </a:ext>
                  </a:extLst>
                </p:cNvPr>
                <p:cNvSpPr/>
                <p:nvPr/>
              </p:nvSpPr>
              <p:spPr>
                <a:xfrm flipH="1">
                  <a:off x="2098287" y="4540796"/>
                  <a:ext cx="45719" cy="4571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1" name="Ellipse 290">
                  <a:extLst>
                    <a:ext uri="{FF2B5EF4-FFF2-40B4-BE49-F238E27FC236}">
                      <a16:creationId xmlns:a16="http://schemas.microsoft.com/office/drawing/2014/main" id="{9117C39D-6873-441C-9A24-3E79786405C1}"/>
                    </a:ext>
                  </a:extLst>
                </p:cNvPr>
                <p:cNvSpPr/>
                <p:nvPr/>
              </p:nvSpPr>
              <p:spPr>
                <a:xfrm>
                  <a:off x="2278844" y="4466606"/>
                  <a:ext cx="45748" cy="4705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2" name="Ellipse 291">
                  <a:extLst>
                    <a:ext uri="{FF2B5EF4-FFF2-40B4-BE49-F238E27FC236}">
                      <a16:creationId xmlns:a16="http://schemas.microsoft.com/office/drawing/2014/main" id="{C8D641B2-76E8-4722-B427-B2E0279395EB}"/>
                    </a:ext>
                  </a:extLst>
                </p:cNvPr>
                <p:cNvSpPr/>
                <p:nvPr/>
              </p:nvSpPr>
              <p:spPr>
                <a:xfrm>
                  <a:off x="2357354" y="4757050"/>
                  <a:ext cx="45748" cy="4705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3" name="Ellipse 292">
                  <a:extLst>
                    <a:ext uri="{FF2B5EF4-FFF2-40B4-BE49-F238E27FC236}">
                      <a16:creationId xmlns:a16="http://schemas.microsoft.com/office/drawing/2014/main" id="{CE6FB551-D678-4E86-A9D1-63A7756B1809}"/>
                    </a:ext>
                  </a:extLst>
                </p:cNvPr>
                <p:cNvSpPr/>
                <p:nvPr/>
              </p:nvSpPr>
              <p:spPr>
                <a:xfrm>
                  <a:off x="2208439" y="5013702"/>
                  <a:ext cx="45748" cy="4705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4" name="Ellipse 293">
                  <a:extLst>
                    <a:ext uri="{FF2B5EF4-FFF2-40B4-BE49-F238E27FC236}">
                      <a16:creationId xmlns:a16="http://schemas.microsoft.com/office/drawing/2014/main" id="{AD5D4C2C-42B4-4D83-B632-A2A33137C931}"/>
                    </a:ext>
                  </a:extLst>
                </p:cNvPr>
                <p:cNvSpPr/>
                <p:nvPr/>
              </p:nvSpPr>
              <p:spPr>
                <a:xfrm>
                  <a:off x="2330811" y="4608252"/>
                  <a:ext cx="45719" cy="45719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5" name="Ellipse 294">
                  <a:extLst>
                    <a:ext uri="{FF2B5EF4-FFF2-40B4-BE49-F238E27FC236}">
                      <a16:creationId xmlns:a16="http://schemas.microsoft.com/office/drawing/2014/main" id="{081C3E8F-DAA4-4DE5-875D-8F223B1BEE5D}"/>
                    </a:ext>
                  </a:extLst>
                </p:cNvPr>
                <p:cNvSpPr/>
                <p:nvPr/>
              </p:nvSpPr>
              <p:spPr>
                <a:xfrm>
                  <a:off x="2320705" y="5388285"/>
                  <a:ext cx="45748" cy="4705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6" name="Ellipse 295">
                  <a:extLst>
                    <a:ext uri="{FF2B5EF4-FFF2-40B4-BE49-F238E27FC236}">
                      <a16:creationId xmlns:a16="http://schemas.microsoft.com/office/drawing/2014/main" id="{A961E072-8F15-4E68-AE95-FCC7EE12FABD}"/>
                    </a:ext>
                  </a:extLst>
                </p:cNvPr>
                <p:cNvSpPr/>
                <p:nvPr/>
              </p:nvSpPr>
              <p:spPr>
                <a:xfrm>
                  <a:off x="2244798" y="5535271"/>
                  <a:ext cx="45748" cy="4705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7" name="Ellipse 296">
                  <a:extLst>
                    <a:ext uri="{FF2B5EF4-FFF2-40B4-BE49-F238E27FC236}">
                      <a16:creationId xmlns:a16="http://schemas.microsoft.com/office/drawing/2014/main" id="{EEAB264E-41E5-4A3F-8982-862DA5E5EAF4}"/>
                    </a:ext>
                  </a:extLst>
                </p:cNvPr>
                <p:cNvSpPr/>
                <p:nvPr/>
              </p:nvSpPr>
              <p:spPr>
                <a:xfrm>
                  <a:off x="2664145" y="4597135"/>
                  <a:ext cx="45748" cy="4705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8" name="Ellipse 297">
                  <a:extLst>
                    <a:ext uri="{FF2B5EF4-FFF2-40B4-BE49-F238E27FC236}">
                      <a16:creationId xmlns:a16="http://schemas.microsoft.com/office/drawing/2014/main" id="{AF9524DD-5402-413A-BE14-BA5DCDDC9B56}"/>
                    </a:ext>
                  </a:extLst>
                </p:cNvPr>
                <p:cNvSpPr/>
                <p:nvPr/>
              </p:nvSpPr>
              <p:spPr>
                <a:xfrm>
                  <a:off x="2829081" y="4736112"/>
                  <a:ext cx="45748" cy="4705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9" name="Ellipse 298">
                  <a:extLst>
                    <a:ext uri="{FF2B5EF4-FFF2-40B4-BE49-F238E27FC236}">
                      <a16:creationId xmlns:a16="http://schemas.microsoft.com/office/drawing/2014/main" id="{6329CE42-8174-4189-B277-ADE0E5B2D0DE}"/>
                    </a:ext>
                  </a:extLst>
                </p:cNvPr>
                <p:cNvSpPr/>
                <p:nvPr/>
              </p:nvSpPr>
              <p:spPr>
                <a:xfrm>
                  <a:off x="2505484" y="4900111"/>
                  <a:ext cx="45748" cy="4705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0" name="Ellipse 299">
                  <a:extLst>
                    <a:ext uri="{FF2B5EF4-FFF2-40B4-BE49-F238E27FC236}">
                      <a16:creationId xmlns:a16="http://schemas.microsoft.com/office/drawing/2014/main" id="{8A0374A1-7624-4934-AB28-A0B21879A1D2}"/>
                    </a:ext>
                  </a:extLst>
                </p:cNvPr>
                <p:cNvSpPr/>
                <p:nvPr/>
              </p:nvSpPr>
              <p:spPr>
                <a:xfrm>
                  <a:off x="2845784" y="5013702"/>
                  <a:ext cx="45748" cy="4705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1" name="Ellipse 300">
                  <a:extLst>
                    <a:ext uri="{FF2B5EF4-FFF2-40B4-BE49-F238E27FC236}">
                      <a16:creationId xmlns:a16="http://schemas.microsoft.com/office/drawing/2014/main" id="{11A977BA-9889-4E0F-A2AF-2A29FF9EB79E}"/>
                    </a:ext>
                  </a:extLst>
                </p:cNvPr>
                <p:cNvSpPr/>
                <p:nvPr/>
              </p:nvSpPr>
              <p:spPr>
                <a:xfrm>
                  <a:off x="2558886" y="5276420"/>
                  <a:ext cx="45748" cy="4705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2" name="Ellipse 301">
                  <a:extLst>
                    <a:ext uri="{FF2B5EF4-FFF2-40B4-BE49-F238E27FC236}">
                      <a16:creationId xmlns:a16="http://schemas.microsoft.com/office/drawing/2014/main" id="{F08EA1AA-5570-4D49-8C83-CD86C6198EC9}"/>
                    </a:ext>
                  </a:extLst>
                </p:cNvPr>
                <p:cNvSpPr/>
                <p:nvPr/>
              </p:nvSpPr>
              <p:spPr>
                <a:xfrm>
                  <a:off x="2879831" y="5177725"/>
                  <a:ext cx="45748" cy="4705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3" name="Legende: mit gebogener Linie 302">
                    <a:extLst>
                      <a:ext uri="{FF2B5EF4-FFF2-40B4-BE49-F238E27FC236}">
                        <a16:creationId xmlns:a16="http://schemas.microsoft.com/office/drawing/2014/main" id="{12ADA9D3-4851-492A-832F-CCD8275B2450}"/>
                      </a:ext>
                    </a:extLst>
                  </p:cNvPr>
                  <p:cNvSpPr/>
                  <p:nvPr/>
                </p:nvSpPr>
                <p:spPr>
                  <a:xfrm>
                    <a:off x="10934637" y="3932622"/>
                    <a:ext cx="527809" cy="494523"/>
                  </a:xfrm>
                  <a:prstGeom prst="borderCallout2">
                    <a:avLst>
                      <a:gd name="adj1" fmla="val 18750"/>
                      <a:gd name="adj2" fmla="val -8333"/>
                      <a:gd name="adj3" fmla="val 18750"/>
                      <a:gd name="adj4" fmla="val -16667"/>
                      <a:gd name="adj5" fmla="val 58204"/>
                      <a:gd name="adj6" fmla="val -1133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303" name="Legende: mit gebogener Linie 302">
                    <a:extLst>
                      <a:ext uri="{FF2B5EF4-FFF2-40B4-BE49-F238E27FC236}">
                        <a16:creationId xmlns:a16="http://schemas.microsoft.com/office/drawing/2014/main" id="{12ADA9D3-4851-492A-832F-CCD8275B245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34637" y="3932622"/>
                    <a:ext cx="527809" cy="494523"/>
                  </a:xfrm>
                  <a:prstGeom prst="borderCallout2">
                    <a:avLst>
                      <a:gd name="adj1" fmla="val 18750"/>
                      <a:gd name="adj2" fmla="val -8333"/>
                      <a:gd name="adj3" fmla="val 18750"/>
                      <a:gd name="adj4" fmla="val -16667"/>
                      <a:gd name="adj5" fmla="val 58204"/>
                      <a:gd name="adj6" fmla="val -113370"/>
                    </a:avLst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4" name="Legende: mit gebogener Linie 303">
                    <a:extLst>
                      <a:ext uri="{FF2B5EF4-FFF2-40B4-BE49-F238E27FC236}">
                        <a16:creationId xmlns:a16="http://schemas.microsoft.com/office/drawing/2014/main" id="{9227A006-550E-4D8C-9259-83CE9DE97D2A}"/>
                      </a:ext>
                    </a:extLst>
                  </p:cNvPr>
                  <p:cNvSpPr/>
                  <p:nvPr/>
                </p:nvSpPr>
                <p:spPr>
                  <a:xfrm>
                    <a:off x="10930424" y="4545173"/>
                    <a:ext cx="527810" cy="494523"/>
                  </a:xfrm>
                  <a:prstGeom prst="borderCallout2">
                    <a:avLst>
                      <a:gd name="adj1" fmla="val 18750"/>
                      <a:gd name="adj2" fmla="val -8333"/>
                      <a:gd name="adj3" fmla="val 18750"/>
                      <a:gd name="adj4" fmla="val -16667"/>
                      <a:gd name="adj5" fmla="val 7180"/>
                      <a:gd name="adj6" fmla="val -106929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304" name="Legende: mit gebogener Linie 303">
                    <a:extLst>
                      <a:ext uri="{FF2B5EF4-FFF2-40B4-BE49-F238E27FC236}">
                        <a16:creationId xmlns:a16="http://schemas.microsoft.com/office/drawing/2014/main" id="{9227A006-550E-4D8C-9259-83CE9DE97D2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30424" y="4545173"/>
                    <a:ext cx="527810" cy="494523"/>
                  </a:xfrm>
                  <a:prstGeom prst="borderCallout2">
                    <a:avLst>
                      <a:gd name="adj1" fmla="val 18750"/>
                      <a:gd name="adj2" fmla="val -8333"/>
                      <a:gd name="adj3" fmla="val 18750"/>
                      <a:gd name="adj4" fmla="val -16667"/>
                      <a:gd name="adj5" fmla="val 7180"/>
                      <a:gd name="adj6" fmla="val -106929"/>
                    </a:avLst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05" name="Gruppieren 304">
                <a:extLst>
                  <a:ext uri="{FF2B5EF4-FFF2-40B4-BE49-F238E27FC236}">
                    <a16:creationId xmlns:a16="http://schemas.microsoft.com/office/drawing/2014/main" id="{A91620C6-703A-4278-B7B3-753A1881A87B}"/>
                  </a:ext>
                </a:extLst>
              </p:cNvPr>
              <p:cNvGrpSpPr/>
              <p:nvPr/>
            </p:nvGrpSpPr>
            <p:grpSpPr>
              <a:xfrm>
                <a:off x="8155213" y="4564408"/>
                <a:ext cx="718010" cy="850766"/>
                <a:chOff x="960697" y="5578404"/>
                <a:chExt cx="808985" cy="958562"/>
              </a:xfrm>
            </p:grpSpPr>
            <p:cxnSp>
              <p:nvCxnSpPr>
                <p:cNvPr id="306" name="Gerade Verbindung mit Pfeil 305">
                  <a:extLst>
                    <a:ext uri="{FF2B5EF4-FFF2-40B4-BE49-F238E27FC236}">
                      <a16:creationId xmlns:a16="http://schemas.microsoft.com/office/drawing/2014/main" id="{8BCE63D4-62ED-4806-B883-D63C41CC3704}"/>
                    </a:ext>
                  </a:extLst>
                </p:cNvPr>
                <p:cNvCxnSpPr/>
                <p:nvPr/>
              </p:nvCxnSpPr>
              <p:spPr>
                <a:xfrm>
                  <a:off x="1155135" y="6052006"/>
                  <a:ext cx="320115" cy="316391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Gerade Verbindung mit Pfeil 306">
                  <a:extLst>
                    <a:ext uri="{FF2B5EF4-FFF2-40B4-BE49-F238E27FC236}">
                      <a16:creationId xmlns:a16="http://schemas.microsoft.com/office/drawing/2014/main" id="{F8DD557B-0D7F-4980-B6F8-49DCB55A95D0}"/>
                    </a:ext>
                  </a:extLst>
                </p:cNvPr>
                <p:cNvCxnSpPr/>
                <p:nvPr/>
              </p:nvCxnSpPr>
              <p:spPr>
                <a:xfrm>
                  <a:off x="1155353" y="6052006"/>
                  <a:ext cx="50450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Gerade Verbindung mit Pfeil 307">
                  <a:extLst>
                    <a:ext uri="{FF2B5EF4-FFF2-40B4-BE49-F238E27FC236}">
                      <a16:creationId xmlns:a16="http://schemas.microsoft.com/office/drawing/2014/main" id="{4D5B1817-83A1-4071-9A16-3618376DA2DE}"/>
                    </a:ext>
                  </a:extLst>
                </p:cNvPr>
                <p:cNvCxnSpPr/>
                <p:nvPr/>
              </p:nvCxnSpPr>
              <p:spPr>
                <a:xfrm flipV="1">
                  <a:off x="1155353" y="5597987"/>
                  <a:ext cx="0" cy="4540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9" name="Textfeld 308">
                  <a:extLst>
                    <a:ext uri="{FF2B5EF4-FFF2-40B4-BE49-F238E27FC236}">
                      <a16:creationId xmlns:a16="http://schemas.microsoft.com/office/drawing/2014/main" id="{0EDFBD2B-C919-4FC2-B769-8ABBE727ABF4}"/>
                    </a:ext>
                  </a:extLst>
                </p:cNvPr>
                <p:cNvSpPr txBox="1"/>
                <p:nvPr/>
              </p:nvSpPr>
              <p:spPr>
                <a:xfrm>
                  <a:off x="960697" y="5578404"/>
                  <a:ext cx="146989" cy="346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/>
                    <a:t>y</a:t>
                  </a:r>
                </a:p>
              </p:txBody>
            </p:sp>
            <p:sp>
              <p:nvSpPr>
                <p:cNvPr id="310" name="Textfeld 309">
                  <a:extLst>
                    <a:ext uri="{FF2B5EF4-FFF2-40B4-BE49-F238E27FC236}">
                      <a16:creationId xmlns:a16="http://schemas.microsoft.com/office/drawing/2014/main" id="{711F484B-74EE-4583-9480-28DBCD983854}"/>
                    </a:ext>
                  </a:extLst>
                </p:cNvPr>
                <p:cNvSpPr txBox="1"/>
                <p:nvPr/>
              </p:nvSpPr>
              <p:spPr>
                <a:xfrm>
                  <a:off x="1622693" y="5938423"/>
                  <a:ext cx="146989" cy="3120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x</a:t>
                  </a:r>
                </a:p>
              </p:txBody>
            </p:sp>
            <p:sp>
              <p:nvSpPr>
                <p:cNvPr id="311" name="Textfeld 310">
                  <a:extLst>
                    <a:ext uri="{FF2B5EF4-FFF2-40B4-BE49-F238E27FC236}">
                      <a16:creationId xmlns:a16="http://schemas.microsoft.com/office/drawing/2014/main" id="{C334553A-35C6-4ADF-97F9-7EFA04CDBFA5}"/>
                    </a:ext>
                  </a:extLst>
                </p:cNvPr>
                <p:cNvSpPr txBox="1"/>
                <p:nvPr/>
              </p:nvSpPr>
              <p:spPr>
                <a:xfrm>
                  <a:off x="1199214" y="6190192"/>
                  <a:ext cx="146989" cy="346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/>
                    <a:t>z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2" name="Legende: mit gebogener Linie 311">
                    <a:extLst>
                      <a:ext uri="{FF2B5EF4-FFF2-40B4-BE49-F238E27FC236}">
                        <a16:creationId xmlns:a16="http://schemas.microsoft.com/office/drawing/2014/main" id="{FB4D804D-36B7-41DB-A047-E5A1A4F0E28E}"/>
                      </a:ext>
                    </a:extLst>
                  </p:cNvPr>
                  <p:cNvSpPr/>
                  <p:nvPr/>
                </p:nvSpPr>
                <p:spPr>
                  <a:xfrm>
                    <a:off x="10934637" y="3332178"/>
                    <a:ext cx="527809" cy="494523"/>
                  </a:xfrm>
                  <a:prstGeom prst="borderCallout2">
                    <a:avLst>
                      <a:gd name="adj1" fmla="val 18750"/>
                      <a:gd name="adj2" fmla="val -8333"/>
                      <a:gd name="adj3" fmla="val 18750"/>
                      <a:gd name="adj4" fmla="val -16667"/>
                      <a:gd name="adj5" fmla="val 144493"/>
                      <a:gd name="adj6" fmla="val -149944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312" name="Legende: mit gebogener Linie 311">
                    <a:extLst>
                      <a:ext uri="{FF2B5EF4-FFF2-40B4-BE49-F238E27FC236}">
                        <a16:creationId xmlns:a16="http://schemas.microsoft.com/office/drawing/2014/main" id="{FB4D804D-36B7-41DB-A047-E5A1A4F0E2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34637" y="3332178"/>
                    <a:ext cx="527809" cy="494523"/>
                  </a:xfrm>
                  <a:prstGeom prst="borderCallout2">
                    <a:avLst>
                      <a:gd name="adj1" fmla="val 18750"/>
                      <a:gd name="adj2" fmla="val -8333"/>
                      <a:gd name="adj3" fmla="val 18750"/>
                      <a:gd name="adj4" fmla="val -16667"/>
                      <a:gd name="adj5" fmla="val 144493"/>
                      <a:gd name="adj6" fmla="val -149944"/>
                    </a:avLst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3" name="Ellipse 312">
                <a:extLst>
                  <a:ext uri="{FF2B5EF4-FFF2-40B4-BE49-F238E27FC236}">
                    <a16:creationId xmlns:a16="http://schemas.microsoft.com/office/drawing/2014/main" id="{66D460B6-D552-403F-939E-B7B0C559FDE7}"/>
                  </a:ext>
                </a:extLst>
              </p:cNvPr>
              <p:cNvSpPr/>
              <p:nvPr/>
            </p:nvSpPr>
            <p:spPr>
              <a:xfrm>
                <a:off x="10041433" y="3933261"/>
                <a:ext cx="373127" cy="420394"/>
              </a:xfrm>
              <a:prstGeom prst="ellipse">
                <a:avLst/>
              </a:prstGeom>
              <a:solidFill>
                <a:schemeClr val="bg1">
                  <a:lumMod val="50000"/>
                  <a:alpha val="41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4" name="Textfeld 313">
                    <a:extLst>
                      <a:ext uri="{FF2B5EF4-FFF2-40B4-BE49-F238E27FC236}">
                        <a16:creationId xmlns:a16="http://schemas.microsoft.com/office/drawing/2014/main" id="{812EEBE9-1204-42F1-834F-C035E19EB04C}"/>
                      </a:ext>
                    </a:extLst>
                  </p:cNvPr>
                  <p:cNvSpPr txBox="1"/>
                  <p:nvPr/>
                </p:nvSpPr>
                <p:spPr>
                  <a:xfrm>
                    <a:off x="8913134" y="5470333"/>
                    <a:ext cx="1700385" cy="3965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314" name="Textfeld 313">
                    <a:extLst>
                      <a:ext uri="{FF2B5EF4-FFF2-40B4-BE49-F238E27FC236}">
                        <a16:creationId xmlns:a16="http://schemas.microsoft.com/office/drawing/2014/main" id="{812EEBE9-1204-42F1-834F-C035E19EB0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3134" y="5470333"/>
                    <a:ext cx="1700385" cy="396519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Legende: mit gebogener Linie 314">
                    <a:extLst>
                      <a:ext uri="{FF2B5EF4-FFF2-40B4-BE49-F238E27FC236}">
                        <a16:creationId xmlns:a16="http://schemas.microsoft.com/office/drawing/2014/main" id="{0BF78BAF-95ED-4BF3-89C6-6930AAD2D119}"/>
                      </a:ext>
                    </a:extLst>
                  </p:cNvPr>
                  <p:cNvSpPr/>
                  <p:nvPr/>
                </p:nvSpPr>
                <p:spPr>
                  <a:xfrm>
                    <a:off x="8169470" y="3576292"/>
                    <a:ext cx="662170" cy="377415"/>
                  </a:xfrm>
                  <a:prstGeom prst="borderCallout2">
                    <a:avLst>
                      <a:gd name="adj1" fmla="val 49568"/>
                      <a:gd name="adj2" fmla="val 111013"/>
                      <a:gd name="adj3" fmla="val 49568"/>
                      <a:gd name="adj4" fmla="val 166202"/>
                      <a:gd name="adj5" fmla="val 117219"/>
                      <a:gd name="adj6" fmla="val 281283"/>
                    </a:avLst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315" name="Legende: mit gebogener Linie 314">
                    <a:extLst>
                      <a:ext uri="{FF2B5EF4-FFF2-40B4-BE49-F238E27FC236}">
                        <a16:creationId xmlns:a16="http://schemas.microsoft.com/office/drawing/2014/main" id="{0BF78BAF-95ED-4BF3-89C6-6930AAD2D11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69470" y="3576292"/>
                    <a:ext cx="662170" cy="377415"/>
                  </a:xfrm>
                  <a:prstGeom prst="borderCallout2">
                    <a:avLst>
                      <a:gd name="adj1" fmla="val 49568"/>
                      <a:gd name="adj2" fmla="val 111013"/>
                      <a:gd name="adj3" fmla="val 49568"/>
                      <a:gd name="adj4" fmla="val 166202"/>
                      <a:gd name="adj5" fmla="val 117219"/>
                      <a:gd name="adj6" fmla="val 281283"/>
                    </a:avLst>
                  </a:prstGeom>
                  <a:blipFill>
                    <a:blip r:embed="rId24"/>
                    <a:stretch>
                      <a:fillRect l="-19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0" name="Textfeld 209">
              <a:extLst>
                <a:ext uri="{FF2B5EF4-FFF2-40B4-BE49-F238E27FC236}">
                  <a16:creationId xmlns:a16="http://schemas.microsoft.com/office/drawing/2014/main" id="{9CA414E9-2285-4B4A-A027-1A42E54A0D2A}"/>
                </a:ext>
              </a:extLst>
            </p:cNvPr>
            <p:cNvSpPr txBox="1"/>
            <p:nvPr/>
          </p:nvSpPr>
          <p:spPr>
            <a:xfrm>
              <a:off x="8901540" y="3638445"/>
              <a:ext cx="200835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Cluster in 3d space</a:t>
              </a:r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A0D5846E-EBEA-42D9-AC55-391DD3AD0ACB}"/>
              </a:ext>
            </a:extLst>
          </p:cNvPr>
          <p:cNvGrpSpPr/>
          <p:nvPr/>
        </p:nvGrpSpPr>
        <p:grpSpPr>
          <a:xfrm>
            <a:off x="8378840" y="1152551"/>
            <a:ext cx="2418849" cy="1572647"/>
            <a:chOff x="8378840" y="1152551"/>
            <a:chExt cx="2418849" cy="1572647"/>
          </a:xfrm>
        </p:grpSpPr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8814D888-BF16-4C0D-A4D0-30C14503D4DD}"/>
                </a:ext>
              </a:extLst>
            </p:cNvPr>
            <p:cNvGrpSpPr/>
            <p:nvPr/>
          </p:nvGrpSpPr>
          <p:grpSpPr>
            <a:xfrm>
              <a:off x="8378840" y="1152551"/>
              <a:ext cx="2418849" cy="1572647"/>
              <a:chOff x="8378840" y="1152551"/>
              <a:chExt cx="2418849" cy="1572647"/>
            </a:xfrm>
          </p:grpSpPr>
          <p:grpSp>
            <p:nvGrpSpPr>
              <p:cNvPr id="14" name="Gruppieren 13">
                <a:extLst>
                  <a:ext uri="{FF2B5EF4-FFF2-40B4-BE49-F238E27FC236}">
                    <a16:creationId xmlns:a16="http://schemas.microsoft.com/office/drawing/2014/main" id="{51F24D14-58EC-4A94-82C0-6B0172F5FBF4}"/>
                  </a:ext>
                </a:extLst>
              </p:cNvPr>
              <p:cNvGrpSpPr/>
              <p:nvPr/>
            </p:nvGrpSpPr>
            <p:grpSpPr>
              <a:xfrm>
                <a:off x="8554156" y="1152551"/>
                <a:ext cx="2243533" cy="1572647"/>
                <a:chOff x="8554156" y="1152551"/>
                <a:chExt cx="2243533" cy="1572647"/>
              </a:xfrm>
            </p:grpSpPr>
            <p:grpSp>
              <p:nvGrpSpPr>
                <p:cNvPr id="10" name="Gruppieren 9">
                  <a:extLst>
                    <a:ext uri="{FF2B5EF4-FFF2-40B4-BE49-F238E27FC236}">
                      <a16:creationId xmlns:a16="http://schemas.microsoft.com/office/drawing/2014/main" id="{1F1F3FA8-B314-4954-A6F2-BE353AF1089A}"/>
                    </a:ext>
                  </a:extLst>
                </p:cNvPr>
                <p:cNvGrpSpPr/>
                <p:nvPr/>
              </p:nvGrpSpPr>
              <p:grpSpPr>
                <a:xfrm>
                  <a:off x="8554156" y="1152551"/>
                  <a:ext cx="2243533" cy="1270806"/>
                  <a:chOff x="8842300" y="1345904"/>
                  <a:chExt cx="2803348" cy="1587908"/>
                </a:xfrm>
              </p:grpSpPr>
              <p:sp>
                <p:nvSpPr>
                  <p:cNvPr id="5" name="Sprechblase: rechteckig mit abgerundeten Ecken 4">
                    <a:extLst>
                      <a:ext uri="{FF2B5EF4-FFF2-40B4-BE49-F238E27FC236}">
                        <a16:creationId xmlns:a16="http://schemas.microsoft.com/office/drawing/2014/main" id="{CAFAC97A-8C48-47D4-B36B-848A9A003500}"/>
                      </a:ext>
                    </a:extLst>
                  </p:cNvPr>
                  <p:cNvSpPr/>
                  <p:nvPr/>
                </p:nvSpPr>
                <p:spPr>
                  <a:xfrm>
                    <a:off x="8842300" y="1345904"/>
                    <a:ext cx="1860207" cy="1114972"/>
                  </a:xfrm>
                  <a:prstGeom prst="wedgeRoundRectCallout">
                    <a:avLst>
                      <a:gd name="adj1" fmla="val -16324"/>
                      <a:gd name="adj2" fmla="val 73023"/>
                      <a:gd name="adj3" fmla="val 16667"/>
                    </a:avLst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Dimensional space of interest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1" name="Legende: mit gebogener Linie 80">
                        <a:extLst>
                          <a:ext uri="{FF2B5EF4-FFF2-40B4-BE49-F238E27FC236}">
                            <a16:creationId xmlns:a16="http://schemas.microsoft.com/office/drawing/2014/main" id="{49660A1D-DF68-4A29-B9FC-10B825914E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17839" y="1598268"/>
                        <a:ext cx="527809" cy="494523"/>
                      </a:xfrm>
                      <a:prstGeom prst="borderCallout2">
                        <a:avLst>
                          <a:gd name="adj1" fmla="val 18750"/>
                          <a:gd name="adj2" fmla="val -8333"/>
                          <a:gd name="adj3" fmla="val 18750"/>
                          <a:gd name="adj4" fmla="val -16667"/>
                          <a:gd name="adj5" fmla="val 264910"/>
                          <a:gd name="adj6" fmla="val -91202"/>
                        </a:avLst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de-DE" dirty="0"/>
                      </a:p>
                    </p:txBody>
                  </p:sp>
                </mc:Choice>
                <mc:Fallback xmlns="">
                  <p:sp>
                    <p:nvSpPr>
                      <p:cNvPr id="81" name="Legende: mit gebogener Linie 80">
                        <a:extLst>
                          <a:ext uri="{FF2B5EF4-FFF2-40B4-BE49-F238E27FC236}">
                            <a16:creationId xmlns:a16="http://schemas.microsoft.com/office/drawing/2014/main" id="{49660A1D-DF68-4A29-B9FC-10B825914E8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17839" y="1598268"/>
                        <a:ext cx="527809" cy="494523"/>
                      </a:xfrm>
                      <a:prstGeom prst="borderCallout2">
                        <a:avLst>
                          <a:gd name="adj1" fmla="val 18750"/>
                          <a:gd name="adj2" fmla="val -8333"/>
                          <a:gd name="adj3" fmla="val 18750"/>
                          <a:gd name="adj4" fmla="val -16667"/>
                          <a:gd name="adj5" fmla="val 264910"/>
                          <a:gd name="adj6" fmla="val -91202"/>
                        </a:avLst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2" name="Legende: mit gebogener Linie 81">
                        <a:extLst>
                          <a:ext uri="{FF2B5EF4-FFF2-40B4-BE49-F238E27FC236}">
                            <a16:creationId xmlns:a16="http://schemas.microsoft.com/office/drawing/2014/main" id="{0EECE7CD-48AE-4F3D-89A6-08BDF350F7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17838" y="2439289"/>
                        <a:ext cx="527810" cy="494523"/>
                      </a:xfrm>
                      <a:prstGeom prst="borderCallout2">
                        <a:avLst>
                          <a:gd name="adj1" fmla="val 18750"/>
                          <a:gd name="adj2" fmla="val -8333"/>
                          <a:gd name="adj3" fmla="val 18750"/>
                          <a:gd name="adj4" fmla="val -16667"/>
                          <a:gd name="adj5" fmla="val 93758"/>
                          <a:gd name="adj6" fmla="val -66234"/>
                        </a:avLst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de-DE" dirty="0"/>
                      </a:p>
                    </p:txBody>
                  </p:sp>
                </mc:Choice>
                <mc:Fallback xmlns="">
                  <p:sp>
                    <p:nvSpPr>
                      <p:cNvPr id="82" name="Legende: mit gebogener Linie 81">
                        <a:extLst>
                          <a:ext uri="{FF2B5EF4-FFF2-40B4-BE49-F238E27FC236}">
                            <a16:creationId xmlns:a16="http://schemas.microsoft.com/office/drawing/2014/main" id="{0EECE7CD-48AE-4F3D-89A6-08BDF350F74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17838" y="2439289"/>
                        <a:ext cx="527810" cy="494523"/>
                      </a:xfrm>
                      <a:prstGeom prst="borderCallout2">
                        <a:avLst>
                          <a:gd name="adj1" fmla="val 18750"/>
                          <a:gd name="adj2" fmla="val -8333"/>
                          <a:gd name="adj3" fmla="val 18750"/>
                          <a:gd name="adj4" fmla="val -16667"/>
                          <a:gd name="adj5" fmla="val 93758"/>
                          <a:gd name="adj6" fmla="val -66234"/>
                        </a:avLst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18" name="Gruppieren 317">
                  <a:extLst>
                    <a:ext uri="{FF2B5EF4-FFF2-40B4-BE49-F238E27FC236}">
                      <a16:creationId xmlns:a16="http://schemas.microsoft.com/office/drawing/2014/main" id="{062BF8E2-C9DD-4324-82D9-265C78C8C934}"/>
                    </a:ext>
                  </a:extLst>
                </p:cNvPr>
                <p:cNvGrpSpPr/>
                <p:nvPr/>
              </p:nvGrpSpPr>
              <p:grpSpPr>
                <a:xfrm>
                  <a:off x="8697161" y="2478882"/>
                  <a:ext cx="491650" cy="246316"/>
                  <a:chOff x="3930185" y="5984134"/>
                  <a:chExt cx="614329" cy="307777"/>
                </a:xfrm>
              </p:grpSpPr>
              <p:cxnSp>
                <p:nvCxnSpPr>
                  <p:cNvPr id="319" name="Gerade Verbindung mit Pfeil 318">
                    <a:extLst>
                      <a:ext uri="{FF2B5EF4-FFF2-40B4-BE49-F238E27FC236}">
                        <a16:creationId xmlns:a16="http://schemas.microsoft.com/office/drawing/2014/main" id="{BDED34B1-1D61-46FB-9601-5759433216BC}"/>
                      </a:ext>
                    </a:extLst>
                  </p:cNvPr>
                  <p:cNvCxnSpPr/>
                  <p:nvPr/>
                </p:nvCxnSpPr>
                <p:spPr>
                  <a:xfrm>
                    <a:off x="3930185" y="6097717"/>
                    <a:ext cx="504501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0" name="Textfeld 319">
                    <a:extLst>
                      <a:ext uri="{FF2B5EF4-FFF2-40B4-BE49-F238E27FC236}">
                        <a16:creationId xmlns:a16="http://schemas.microsoft.com/office/drawing/2014/main" id="{24C8278C-C99D-47E8-AB15-901ABD704484}"/>
                      </a:ext>
                    </a:extLst>
                  </p:cNvPr>
                  <p:cNvSpPr txBox="1"/>
                  <p:nvPr/>
                </p:nvSpPr>
                <p:spPr>
                  <a:xfrm>
                    <a:off x="4397525" y="5984134"/>
                    <a:ext cx="14698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1400" dirty="0"/>
                      <a:t>x</a:t>
                    </a:r>
                  </a:p>
                </p:txBody>
              </p:sp>
            </p:grpSp>
          </p:grpSp>
          <p:cxnSp>
            <p:nvCxnSpPr>
              <p:cNvPr id="214" name="Gerader Verbinder 213">
                <a:extLst>
                  <a:ext uri="{FF2B5EF4-FFF2-40B4-BE49-F238E27FC236}">
                    <a16:creationId xmlns:a16="http://schemas.microsoft.com/office/drawing/2014/main" id="{EFD61F96-B1E5-4512-A2FE-4F847B6A68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8840" y="2434194"/>
                <a:ext cx="1888634" cy="64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Ellipse 214">
              <a:extLst>
                <a:ext uri="{FF2B5EF4-FFF2-40B4-BE49-F238E27FC236}">
                  <a16:creationId xmlns:a16="http://schemas.microsoft.com/office/drawing/2014/main" id="{8F6DD10D-EDA1-457B-8C40-0576B90609E3}"/>
                </a:ext>
              </a:extLst>
            </p:cNvPr>
            <p:cNvSpPr/>
            <p:nvPr/>
          </p:nvSpPr>
          <p:spPr>
            <a:xfrm>
              <a:off x="8785251" y="2409740"/>
              <a:ext cx="46800" cy="468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6" name="Ellipse 215">
              <a:extLst>
                <a:ext uri="{FF2B5EF4-FFF2-40B4-BE49-F238E27FC236}">
                  <a16:creationId xmlns:a16="http://schemas.microsoft.com/office/drawing/2014/main" id="{41FDA272-1729-4574-8D2F-BBCC043D0CBA}"/>
                </a:ext>
              </a:extLst>
            </p:cNvPr>
            <p:cNvSpPr/>
            <p:nvPr/>
          </p:nvSpPr>
          <p:spPr>
            <a:xfrm>
              <a:off x="8722533" y="2410403"/>
              <a:ext cx="46800" cy="468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7" name="Ellipse 216">
              <a:extLst>
                <a:ext uri="{FF2B5EF4-FFF2-40B4-BE49-F238E27FC236}">
                  <a16:creationId xmlns:a16="http://schemas.microsoft.com/office/drawing/2014/main" id="{253108AA-0568-453F-9BE6-9E48023CDC33}"/>
                </a:ext>
              </a:extLst>
            </p:cNvPr>
            <p:cNvSpPr/>
            <p:nvPr/>
          </p:nvSpPr>
          <p:spPr>
            <a:xfrm>
              <a:off x="8651280" y="2411037"/>
              <a:ext cx="46800" cy="468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8" name="Ellipse 217">
              <a:extLst>
                <a:ext uri="{FF2B5EF4-FFF2-40B4-BE49-F238E27FC236}">
                  <a16:creationId xmlns:a16="http://schemas.microsoft.com/office/drawing/2014/main" id="{9705A36B-383D-42D8-9B15-371B6157BDD4}"/>
                </a:ext>
              </a:extLst>
            </p:cNvPr>
            <p:cNvSpPr/>
            <p:nvPr/>
          </p:nvSpPr>
          <p:spPr>
            <a:xfrm>
              <a:off x="8590448" y="2411075"/>
              <a:ext cx="46800" cy="468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1" name="Ellipse 220">
              <a:extLst>
                <a:ext uri="{FF2B5EF4-FFF2-40B4-BE49-F238E27FC236}">
                  <a16:creationId xmlns:a16="http://schemas.microsoft.com/office/drawing/2014/main" id="{8E028FC7-D9EA-4CD0-B924-FE57295CB88D}"/>
                </a:ext>
              </a:extLst>
            </p:cNvPr>
            <p:cNvSpPr/>
            <p:nvPr/>
          </p:nvSpPr>
          <p:spPr>
            <a:xfrm flipH="1">
              <a:off x="8527887" y="2411798"/>
              <a:ext cx="45719" cy="4571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2" name="Ellipse 221">
              <a:extLst>
                <a:ext uri="{FF2B5EF4-FFF2-40B4-BE49-F238E27FC236}">
                  <a16:creationId xmlns:a16="http://schemas.microsoft.com/office/drawing/2014/main" id="{A28232C2-74DB-4B2F-9972-BABFCACBB9A7}"/>
                </a:ext>
              </a:extLst>
            </p:cNvPr>
            <p:cNvSpPr/>
            <p:nvPr/>
          </p:nvSpPr>
          <p:spPr>
            <a:xfrm flipH="1">
              <a:off x="8436447" y="2411798"/>
              <a:ext cx="45719" cy="4571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3" name="Ellipse 222">
              <a:extLst>
                <a:ext uri="{FF2B5EF4-FFF2-40B4-BE49-F238E27FC236}">
                  <a16:creationId xmlns:a16="http://schemas.microsoft.com/office/drawing/2014/main" id="{E63E6594-775A-4A7D-AB83-5E0914D70F58}"/>
                </a:ext>
              </a:extLst>
            </p:cNvPr>
            <p:cNvSpPr/>
            <p:nvPr/>
          </p:nvSpPr>
          <p:spPr>
            <a:xfrm>
              <a:off x="9444477" y="2411353"/>
              <a:ext cx="46800" cy="468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4" name="Ellipse 223">
              <a:extLst>
                <a:ext uri="{FF2B5EF4-FFF2-40B4-BE49-F238E27FC236}">
                  <a16:creationId xmlns:a16="http://schemas.microsoft.com/office/drawing/2014/main" id="{6387FC79-54A7-4ED5-AF2D-E02E44C16807}"/>
                </a:ext>
              </a:extLst>
            </p:cNvPr>
            <p:cNvSpPr/>
            <p:nvPr/>
          </p:nvSpPr>
          <p:spPr>
            <a:xfrm>
              <a:off x="9371411" y="2409921"/>
              <a:ext cx="46800" cy="468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3" name="Ellipse 232">
              <a:extLst>
                <a:ext uri="{FF2B5EF4-FFF2-40B4-BE49-F238E27FC236}">
                  <a16:creationId xmlns:a16="http://schemas.microsoft.com/office/drawing/2014/main" id="{86C08594-E17F-48FC-BC05-E4129A9E3C44}"/>
                </a:ext>
              </a:extLst>
            </p:cNvPr>
            <p:cNvSpPr/>
            <p:nvPr/>
          </p:nvSpPr>
          <p:spPr>
            <a:xfrm>
              <a:off x="9390937" y="2408545"/>
              <a:ext cx="46800" cy="468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1" name="Ellipse 240">
              <a:extLst>
                <a:ext uri="{FF2B5EF4-FFF2-40B4-BE49-F238E27FC236}">
                  <a16:creationId xmlns:a16="http://schemas.microsoft.com/office/drawing/2014/main" id="{317BEF19-EF35-4186-8D61-278E5290225D}"/>
                </a:ext>
              </a:extLst>
            </p:cNvPr>
            <p:cNvSpPr/>
            <p:nvPr/>
          </p:nvSpPr>
          <p:spPr>
            <a:xfrm>
              <a:off x="9356506" y="2408545"/>
              <a:ext cx="46800" cy="468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2" name="Ellipse 241">
              <a:extLst>
                <a:ext uri="{FF2B5EF4-FFF2-40B4-BE49-F238E27FC236}">
                  <a16:creationId xmlns:a16="http://schemas.microsoft.com/office/drawing/2014/main" id="{39C17BF2-D819-469F-A355-E56D76893BAE}"/>
                </a:ext>
              </a:extLst>
            </p:cNvPr>
            <p:cNvSpPr/>
            <p:nvPr/>
          </p:nvSpPr>
          <p:spPr>
            <a:xfrm>
              <a:off x="9287251" y="2409486"/>
              <a:ext cx="4571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Ellipse 242">
              <a:extLst>
                <a:ext uri="{FF2B5EF4-FFF2-40B4-BE49-F238E27FC236}">
                  <a16:creationId xmlns:a16="http://schemas.microsoft.com/office/drawing/2014/main" id="{A8AA6031-538E-40ED-BB94-7A89F41D5C06}"/>
                </a:ext>
              </a:extLst>
            </p:cNvPr>
            <p:cNvSpPr/>
            <p:nvPr/>
          </p:nvSpPr>
          <p:spPr>
            <a:xfrm>
              <a:off x="10186888" y="2409486"/>
              <a:ext cx="54000" cy="54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Ellipse 243">
              <a:extLst>
                <a:ext uri="{FF2B5EF4-FFF2-40B4-BE49-F238E27FC236}">
                  <a16:creationId xmlns:a16="http://schemas.microsoft.com/office/drawing/2014/main" id="{9C2D9B69-9514-49EB-A796-5E529C9BFEE6}"/>
                </a:ext>
              </a:extLst>
            </p:cNvPr>
            <p:cNvSpPr/>
            <p:nvPr/>
          </p:nvSpPr>
          <p:spPr>
            <a:xfrm>
              <a:off x="10080286" y="2409486"/>
              <a:ext cx="54000" cy="54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5" name="Ellipse 244">
              <a:extLst>
                <a:ext uri="{FF2B5EF4-FFF2-40B4-BE49-F238E27FC236}">
                  <a16:creationId xmlns:a16="http://schemas.microsoft.com/office/drawing/2014/main" id="{EC098310-330D-4792-8B80-246FB54DFB43}"/>
                </a:ext>
              </a:extLst>
            </p:cNvPr>
            <p:cNvSpPr/>
            <p:nvPr/>
          </p:nvSpPr>
          <p:spPr>
            <a:xfrm>
              <a:off x="9956895" y="2409486"/>
              <a:ext cx="54000" cy="54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6" name="Ellipse 245">
              <a:extLst>
                <a:ext uri="{FF2B5EF4-FFF2-40B4-BE49-F238E27FC236}">
                  <a16:creationId xmlns:a16="http://schemas.microsoft.com/office/drawing/2014/main" id="{B51FF34D-CC5D-4584-951D-2544B97E1D7F}"/>
                </a:ext>
              </a:extLst>
            </p:cNvPr>
            <p:cNvSpPr/>
            <p:nvPr/>
          </p:nvSpPr>
          <p:spPr>
            <a:xfrm>
              <a:off x="10018139" y="2408536"/>
              <a:ext cx="54000" cy="54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7" name="Ellipse 246">
              <a:extLst>
                <a:ext uri="{FF2B5EF4-FFF2-40B4-BE49-F238E27FC236}">
                  <a16:creationId xmlns:a16="http://schemas.microsoft.com/office/drawing/2014/main" id="{55BF8C89-6718-4C2F-B0BB-2F9ED030C242}"/>
                </a:ext>
              </a:extLst>
            </p:cNvPr>
            <p:cNvSpPr/>
            <p:nvPr/>
          </p:nvSpPr>
          <p:spPr>
            <a:xfrm>
              <a:off x="9803495" y="2408536"/>
              <a:ext cx="54000" cy="54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DC7DCC59-BB64-4253-BB8C-C47574C7EE81}"/>
              </a:ext>
            </a:extLst>
          </p:cNvPr>
          <p:cNvGrpSpPr/>
          <p:nvPr/>
        </p:nvGrpSpPr>
        <p:grpSpPr>
          <a:xfrm>
            <a:off x="841739" y="1414083"/>
            <a:ext cx="3052886" cy="1302254"/>
            <a:chOff x="841739" y="1414083"/>
            <a:chExt cx="3052886" cy="1302254"/>
          </a:xfrm>
        </p:grpSpPr>
        <p:grpSp>
          <p:nvGrpSpPr>
            <p:cNvPr id="248" name="Gruppieren 247">
              <a:extLst>
                <a:ext uri="{FF2B5EF4-FFF2-40B4-BE49-F238E27FC236}">
                  <a16:creationId xmlns:a16="http://schemas.microsoft.com/office/drawing/2014/main" id="{48EC093A-A2F1-4984-99C8-280145DB007E}"/>
                </a:ext>
              </a:extLst>
            </p:cNvPr>
            <p:cNvGrpSpPr/>
            <p:nvPr/>
          </p:nvGrpSpPr>
          <p:grpSpPr>
            <a:xfrm>
              <a:off x="841739" y="1414083"/>
              <a:ext cx="2722211" cy="1302254"/>
              <a:chOff x="837892" y="1411865"/>
              <a:chExt cx="2722211" cy="1302254"/>
            </a:xfrm>
          </p:grpSpPr>
          <p:grpSp>
            <p:nvGrpSpPr>
              <p:cNvPr id="249" name="Gruppieren 248">
                <a:extLst>
                  <a:ext uri="{FF2B5EF4-FFF2-40B4-BE49-F238E27FC236}">
                    <a16:creationId xmlns:a16="http://schemas.microsoft.com/office/drawing/2014/main" id="{39408C10-CB11-4541-BBEA-88749DBCE1BF}"/>
                  </a:ext>
                </a:extLst>
              </p:cNvPr>
              <p:cNvGrpSpPr/>
              <p:nvPr/>
            </p:nvGrpSpPr>
            <p:grpSpPr>
              <a:xfrm>
                <a:off x="1556085" y="1411865"/>
                <a:ext cx="1319569" cy="1282898"/>
                <a:chOff x="1754729" y="4373380"/>
                <a:chExt cx="1348740" cy="1348740"/>
              </a:xfrm>
            </p:grpSpPr>
            <p:pic>
              <p:nvPicPr>
                <p:cNvPr id="259" name="Grafik 258">
                  <a:extLst>
                    <a:ext uri="{FF2B5EF4-FFF2-40B4-BE49-F238E27FC236}">
                      <a16:creationId xmlns:a16="http://schemas.microsoft.com/office/drawing/2014/main" id="{370F1F06-5D02-4C4B-8D60-305E7BACBB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54729" y="4373380"/>
                  <a:ext cx="1348740" cy="1348740"/>
                </a:xfrm>
                <a:prstGeom prst="rect">
                  <a:avLst/>
                </a:prstGeom>
              </p:spPr>
            </p:pic>
            <p:sp>
              <p:nvSpPr>
                <p:cNvPr id="339" name="Ellipse 338">
                  <a:extLst>
                    <a:ext uri="{FF2B5EF4-FFF2-40B4-BE49-F238E27FC236}">
                      <a16:creationId xmlns:a16="http://schemas.microsoft.com/office/drawing/2014/main" id="{0E01EF6A-5659-4ED0-BA37-5CFE3ECB2BF6}"/>
                    </a:ext>
                  </a:extLst>
                </p:cNvPr>
                <p:cNvSpPr/>
                <p:nvPr/>
              </p:nvSpPr>
              <p:spPr>
                <a:xfrm flipH="1">
                  <a:off x="1878207" y="442088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40" name="Ellipse 339">
                  <a:extLst>
                    <a:ext uri="{FF2B5EF4-FFF2-40B4-BE49-F238E27FC236}">
                      <a16:creationId xmlns:a16="http://schemas.microsoft.com/office/drawing/2014/main" id="{8243AF78-BB3A-4234-AB85-FCB079928BCF}"/>
                    </a:ext>
                  </a:extLst>
                </p:cNvPr>
                <p:cNvSpPr/>
                <p:nvPr/>
              </p:nvSpPr>
              <p:spPr>
                <a:xfrm>
                  <a:off x="1788279" y="4568618"/>
                  <a:ext cx="45748" cy="470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41" name="Ellipse 340">
                  <a:extLst>
                    <a:ext uri="{FF2B5EF4-FFF2-40B4-BE49-F238E27FC236}">
                      <a16:creationId xmlns:a16="http://schemas.microsoft.com/office/drawing/2014/main" id="{C6A98CD6-9E85-42A0-A702-6458828C9BB7}"/>
                    </a:ext>
                  </a:extLst>
                </p:cNvPr>
                <p:cNvSpPr/>
                <p:nvPr/>
              </p:nvSpPr>
              <p:spPr>
                <a:xfrm>
                  <a:off x="1971997" y="4769519"/>
                  <a:ext cx="45748" cy="470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42" name="Ellipse 341">
                  <a:extLst>
                    <a:ext uri="{FF2B5EF4-FFF2-40B4-BE49-F238E27FC236}">
                      <a16:creationId xmlns:a16="http://schemas.microsoft.com/office/drawing/2014/main" id="{7A1D24D6-8084-495E-ABF9-BF81AAD38F28}"/>
                    </a:ext>
                  </a:extLst>
                </p:cNvPr>
                <p:cNvSpPr/>
                <p:nvPr/>
              </p:nvSpPr>
              <p:spPr>
                <a:xfrm>
                  <a:off x="1852462" y="5013702"/>
                  <a:ext cx="45748" cy="470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43" name="Ellipse 342">
                  <a:extLst>
                    <a:ext uri="{FF2B5EF4-FFF2-40B4-BE49-F238E27FC236}">
                      <a16:creationId xmlns:a16="http://schemas.microsoft.com/office/drawing/2014/main" id="{7141E962-8159-4886-8314-913DBD27ACF1}"/>
                    </a:ext>
                  </a:extLst>
                </p:cNvPr>
                <p:cNvSpPr/>
                <p:nvPr/>
              </p:nvSpPr>
              <p:spPr>
                <a:xfrm>
                  <a:off x="2002686" y="5473915"/>
                  <a:ext cx="45748" cy="470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44" name="Ellipse 343">
                  <a:extLst>
                    <a:ext uri="{FF2B5EF4-FFF2-40B4-BE49-F238E27FC236}">
                      <a16:creationId xmlns:a16="http://schemas.microsoft.com/office/drawing/2014/main" id="{4FDF2052-3343-4B7A-BAA6-5C04A6822608}"/>
                    </a:ext>
                  </a:extLst>
                </p:cNvPr>
                <p:cNvSpPr/>
                <p:nvPr/>
              </p:nvSpPr>
              <p:spPr>
                <a:xfrm flipH="1">
                  <a:off x="2098287" y="454079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45" name="Ellipse 344">
                  <a:extLst>
                    <a:ext uri="{FF2B5EF4-FFF2-40B4-BE49-F238E27FC236}">
                      <a16:creationId xmlns:a16="http://schemas.microsoft.com/office/drawing/2014/main" id="{3E38A9E5-1933-4813-8F34-C92AF01D4DF5}"/>
                    </a:ext>
                  </a:extLst>
                </p:cNvPr>
                <p:cNvSpPr/>
                <p:nvPr/>
              </p:nvSpPr>
              <p:spPr>
                <a:xfrm>
                  <a:off x="2278844" y="4466606"/>
                  <a:ext cx="45748" cy="470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46" name="Ellipse 345">
                  <a:extLst>
                    <a:ext uri="{FF2B5EF4-FFF2-40B4-BE49-F238E27FC236}">
                      <a16:creationId xmlns:a16="http://schemas.microsoft.com/office/drawing/2014/main" id="{EF572E65-4F7C-4E9D-926A-0D31965A8CC8}"/>
                    </a:ext>
                  </a:extLst>
                </p:cNvPr>
                <p:cNvSpPr/>
                <p:nvPr/>
              </p:nvSpPr>
              <p:spPr>
                <a:xfrm>
                  <a:off x="2357354" y="4757050"/>
                  <a:ext cx="45748" cy="470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47" name="Ellipse 346">
                  <a:extLst>
                    <a:ext uri="{FF2B5EF4-FFF2-40B4-BE49-F238E27FC236}">
                      <a16:creationId xmlns:a16="http://schemas.microsoft.com/office/drawing/2014/main" id="{FE014254-99DC-4B1A-A10C-E0AC8AB58A29}"/>
                    </a:ext>
                  </a:extLst>
                </p:cNvPr>
                <p:cNvSpPr/>
                <p:nvPr/>
              </p:nvSpPr>
              <p:spPr>
                <a:xfrm>
                  <a:off x="2208439" y="5013702"/>
                  <a:ext cx="45748" cy="470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48" name="Ellipse 347">
                  <a:extLst>
                    <a:ext uri="{FF2B5EF4-FFF2-40B4-BE49-F238E27FC236}">
                      <a16:creationId xmlns:a16="http://schemas.microsoft.com/office/drawing/2014/main" id="{EDE16181-B6B3-456C-8361-164AF70C4DEC}"/>
                    </a:ext>
                  </a:extLst>
                </p:cNvPr>
                <p:cNvSpPr/>
                <p:nvPr/>
              </p:nvSpPr>
              <p:spPr>
                <a:xfrm>
                  <a:off x="2330811" y="460825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49" name="Ellipse 348">
                  <a:extLst>
                    <a:ext uri="{FF2B5EF4-FFF2-40B4-BE49-F238E27FC236}">
                      <a16:creationId xmlns:a16="http://schemas.microsoft.com/office/drawing/2014/main" id="{EDD0F221-9E23-43C2-977E-112A1B142A9D}"/>
                    </a:ext>
                  </a:extLst>
                </p:cNvPr>
                <p:cNvSpPr/>
                <p:nvPr/>
              </p:nvSpPr>
              <p:spPr>
                <a:xfrm>
                  <a:off x="2320705" y="5388285"/>
                  <a:ext cx="45748" cy="470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50" name="Ellipse 349">
                  <a:extLst>
                    <a:ext uri="{FF2B5EF4-FFF2-40B4-BE49-F238E27FC236}">
                      <a16:creationId xmlns:a16="http://schemas.microsoft.com/office/drawing/2014/main" id="{1C2EB9AA-83AC-45B7-B210-118B100CE09D}"/>
                    </a:ext>
                  </a:extLst>
                </p:cNvPr>
                <p:cNvSpPr/>
                <p:nvPr/>
              </p:nvSpPr>
              <p:spPr>
                <a:xfrm>
                  <a:off x="2244798" y="5535271"/>
                  <a:ext cx="45748" cy="470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51" name="Ellipse 350">
                  <a:extLst>
                    <a:ext uri="{FF2B5EF4-FFF2-40B4-BE49-F238E27FC236}">
                      <a16:creationId xmlns:a16="http://schemas.microsoft.com/office/drawing/2014/main" id="{80711BCE-8783-4BCE-B160-5AFE2D68AD07}"/>
                    </a:ext>
                  </a:extLst>
                </p:cNvPr>
                <p:cNvSpPr/>
                <p:nvPr/>
              </p:nvSpPr>
              <p:spPr>
                <a:xfrm>
                  <a:off x="2664145" y="4597135"/>
                  <a:ext cx="45748" cy="470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52" name="Ellipse 351">
                  <a:extLst>
                    <a:ext uri="{FF2B5EF4-FFF2-40B4-BE49-F238E27FC236}">
                      <a16:creationId xmlns:a16="http://schemas.microsoft.com/office/drawing/2014/main" id="{1D88DB31-2352-4123-9922-7E29AD73BC95}"/>
                    </a:ext>
                  </a:extLst>
                </p:cNvPr>
                <p:cNvSpPr/>
                <p:nvPr/>
              </p:nvSpPr>
              <p:spPr>
                <a:xfrm>
                  <a:off x="2855481" y="4772319"/>
                  <a:ext cx="45748" cy="470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53" name="Ellipse 352">
                  <a:extLst>
                    <a:ext uri="{FF2B5EF4-FFF2-40B4-BE49-F238E27FC236}">
                      <a16:creationId xmlns:a16="http://schemas.microsoft.com/office/drawing/2014/main" id="{FFB1583A-9C12-4FCF-8B3F-B5D1FA8F36F0}"/>
                    </a:ext>
                  </a:extLst>
                </p:cNvPr>
                <p:cNvSpPr/>
                <p:nvPr/>
              </p:nvSpPr>
              <p:spPr>
                <a:xfrm>
                  <a:off x="2505484" y="4900111"/>
                  <a:ext cx="45748" cy="470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54" name="Ellipse 353">
                  <a:extLst>
                    <a:ext uri="{FF2B5EF4-FFF2-40B4-BE49-F238E27FC236}">
                      <a16:creationId xmlns:a16="http://schemas.microsoft.com/office/drawing/2014/main" id="{1B854F87-A5DD-47DA-9E6F-149CD12B916E}"/>
                    </a:ext>
                  </a:extLst>
                </p:cNvPr>
                <p:cNvSpPr/>
                <p:nvPr/>
              </p:nvSpPr>
              <p:spPr>
                <a:xfrm>
                  <a:off x="2845784" y="5013702"/>
                  <a:ext cx="45748" cy="470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55" name="Ellipse 354">
                  <a:extLst>
                    <a:ext uri="{FF2B5EF4-FFF2-40B4-BE49-F238E27FC236}">
                      <a16:creationId xmlns:a16="http://schemas.microsoft.com/office/drawing/2014/main" id="{F571B9C1-C166-49E9-A4B0-B32049694A15}"/>
                    </a:ext>
                  </a:extLst>
                </p:cNvPr>
                <p:cNvSpPr/>
                <p:nvPr/>
              </p:nvSpPr>
              <p:spPr>
                <a:xfrm>
                  <a:off x="2558886" y="5276420"/>
                  <a:ext cx="45748" cy="470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56" name="Ellipse 355">
                  <a:extLst>
                    <a:ext uri="{FF2B5EF4-FFF2-40B4-BE49-F238E27FC236}">
                      <a16:creationId xmlns:a16="http://schemas.microsoft.com/office/drawing/2014/main" id="{791296C6-9F2A-41D6-AF1E-3BEC1124BDE2}"/>
                    </a:ext>
                  </a:extLst>
                </p:cNvPr>
                <p:cNvSpPr/>
                <p:nvPr/>
              </p:nvSpPr>
              <p:spPr>
                <a:xfrm>
                  <a:off x="2879831" y="5177725"/>
                  <a:ext cx="45748" cy="470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0" name="Legende: mit gebogener Linie 249">
                    <a:extLst>
                      <a:ext uri="{FF2B5EF4-FFF2-40B4-BE49-F238E27FC236}">
                        <a16:creationId xmlns:a16="http://schemas.microsoft.com/office/drawing/2014/main" id="{D8B74498-6D06-42C9-9C32-8CE3AE0E1CE3}"/>
                      </a:ext>
                    </a:extLst>
                  </p:cNvPr>
                  <p:cNvSpPr/>
                  <p:nvPr/>
                </p:nvSpPr>
                <p:spPr>
                  <a:xfrm>
                    <a:off x="2993620" y="1555534"/>
                    <a:ext cx="422408" cy="395769"/>
                  </a:xfrm>
                  <a:prstGeom prst="borderCallout2">
                    <a:avLst>
                      <a:gd name="adj1" fmla="val 18750"/>
                      <a:gd name="adj2" fmla="val -8333"/>
                      <a:gd name="adj3" fmla="val 18750"/>
                      <a:gd name="adj4" fmla="val -16667"/>
                      <a:gd name="adj5" fmla="val 62797"/>
                      <a:gd name="adj6" fmla="val -74758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250" name="Legende: mit gebogener Linie 249">
                    <a:extLst>
                      <a:ext uri="{FF2B5EF4-FFF2-40B4-BE49-F238E27FC236}">
                        <a16:creationId xmlns:a16="http://schemas.microsoft.com/office/drawing/2014/main" id="{D8B74498-6D06-42C9-9C32-8CE3AE0E1CE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3620" y="1555534"/>
                    <a:ext cx="422408" cy="395769"/>
                  </a:xfrm>
                  <a:prstGeom prst="borderCallout2">
                    <a:avLst>
                      <a:gd name="adj1" fmla="val 18750"/>
                      <a:gd name="adj2" fmla="val -8333"/>
                      <a:gd name="adj3" fmla="val 18750"/>
                      <a:gd name="adj4" fmla="val -16667"/>
                      <a:gd name="adj5" fmla="val 62797"/>
                      <a:gd name="adj6" fmla="val -74758"/>
                    </a:avLst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1" name="Legende: mit gebogener Linie 250">
                    <a:extLst>
                      <a:ext uri="{FF2B5EF4-FFF2-40B4-BE49-F238E27FC236}">
                        <a16:creationId xmlns:a16="http://schemas.microsoft.com/office/drawing/2014/main" id="{442810EA-E1FC-489E-B7AF-E012EDFC77E8}"/>
                      </a:ext>
                    </a:extLst>
                  </p:cNvPr>
                  <p:cNvSpPr/>
                  <p:nvPr/>
                </p:nvSpPr>
                <p:spPr>
                  <a:xfrm>
                    <a:off x="3137694" y="2120399"/>
                    <a:ext cx="422409" cy="395769"/>
                  </a:xfrm>
                  <a:prstGeom prst="borderCallout2">
                    <a:avLst>
                      <a:gd name="adj1" fmla="val 18750"/>
                      <a:gd name="adj2" fmla="val -8333"/>
                      <a:gd name="adj3" fmla="val 18750"/>
                      <a:gd name="adj4" fmla="val -16667"/>
                      <a:gd name="adj5" fmla="val -13365"/>
                      <a:gd name="adj6" fmla="val -106929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251" name="Legende: mit gebogener Linie 250">
                    <a:extLst>
                      <a:ext uri="{FF2B5EF4-FFF2-40B4-BE49-F238E27FC236}">
                        <a16:creationId xmlns:a16="http://schemas.microsoft.com/office/drawing/2014/main" id="{442810EA-E1FC-489E-B7AF-E012EDFC77E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7694" y="2120399"/>
                    <a:ext cx="422409" cy="395769"/>
                  </a:xfrm>
                  <a:prstGeom prst="borderCallout2">
                    <a:avLst>
                      <a:gd name="adj1" fmla="val 18750"/>
                      <a:gd name="adj2" fmla="val -8333"/>
                      <a:gd name="adj3" fmla="val 18750"/>
                      <a:gd name="adj4" fmla="val -16667"/>
                      <a:gd name="adj5" fmla="val -13365"/>
                      <a:gd name="adj6" fmla="val -106929"/>
                    </a:avLst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52" name="Gruppieren 251">
                <a:extLst>
                  <a:ext uri="{FF2B5EF4-FFF2-40B4-BE49-F238E27FC236}">
                    <a16:creationId xmlns:a16="http://schemas.microsoft.com/office/drawing/2014/main" id="{2D2C6E01-EB29-42B9-9E24-B384EA532A29}"/>
                  </a:ext>
                </a:extLst>
              </p:cNvPr>
              <p:cNvGrpSpPr/>
              <p:nvPr/>
            </p:nvGrpSpPr>
            <p:grpSpPr>
              <a:xfrm>
                <a:off x="837892" y="2033247"/>
                <a:ext cx="574625" cy="680872"/>
                <a:chOff x="960699" y="5578404"/>
                <a:chExt cx="808983" cy="958562"/>
              </a:xfrm>
            </p:grpSpPr>
            <p:cxnSp>
              <p:nvCxnSpPr>
                <p:cNvPr id="253" name="Gerade Verbindung mit Pfeil 252">
                  <a:extLst>
                    <a:ext uri="{FF2B5EF4-FFF2-40B4-BE49-F238E27FC236}">
                      <a16:creationId xmlns:a16="http://schemas.microsoft.com/office/drawing/2014/main" id="{3681A68C-84FA-41C6-A8FB-7A9EF2CE1335}"/>
                    </a:ext>
                  </a:extLst>
                </p:cNvPr>
                <p:cNvCxnSpPr/>
                <p:nvPr/>
              </p:nvCxnSpPr>
              <p:spPr>
                <a:xfrm>
                  <a:off x="1155135" y="6052006"/>
                  <a:ext cx="320115" cy="316391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Gerade Verbindung mit Pfeil 253">
                  <a:extLst>
                    <a:ext uri="{FF2B5EF4-FFF2-40B4-BE49-F238E27FC236}">
                      <a16:creationId xmlns:a16="http://schemas.microsoft.com/office/drawing/2014/main" id="{5FC74705-52ED-4502-BDAA-BE2B29A00FF0}"/>
                    </a:ext>
                  </a:extLst>
                </p:cNvPr>
                <p:cNvCxnSpPr/>
                <p:nvPr/>
              </p:nvCxnSpPr>
              <p:spPr>
                <a:xfrm>
                  <a:off x="1155353" y="6052006"/>
                  <a:ext cx="50450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Gerade Verbindung mit Pfeil 254">
                  <a:extLst>
                    <a:ext uri="{FF2B5EF4-FFF2-40B4-BE49-F238E27FC236}">
                      <a16:creationId xmlns:a16="http://schemas.microsoft.com/office/drawing/2014/main" id="{5CE5CB23-89AF-442C-A56F-657EA4A7404B}"/>
                    </a:ext>
                  </a:extLst>
                </p:cNvPr>
                <p:cNvCxnSpPr/>
                <p:nvPr/>
              </p:nvCxnSpPr>
              <p:spPr>
                <a:xfrm flipV="1">
                  <a:off x="1155353" y="5597987"/>
                  <a:ext cx="0" cy="4540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6" name="Textfeld 255">
                  <a:extLst>
                    <a:ext uri="{FF2B5EF4-FFF2-40B4-BE49-F238E27FC236}">
                      <a16:creationId xmlns:a16="http://schemas.microsoft.com/office/drawing/2014/main" id="{AA75D0E2-8921-4F5E-BDCE-F234A121D811}"/>
                    </a:ext>
                  </a:extLst>
                </p:cNvPr>
                <p:cNvSpPr txBox="1"/>
                <p:nvPr/>
              </p:nvSpPr>
              <p:spPr>
                <a:xfrm>
                  <a:off x="960699" y="5578404"/>
                  <a:ext cx="146989" cy="346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/>
                    <a:t>y</a:t>
                  </a:r>
                </a:p>
              </p:txBody>
            </p:sp>
            <p:sp>
              <p:nvSpPr>
                <p:cNvPr id="257" name="Textfeld 256">
                  <a:extLst>
                    <a:ext uri="{FF2B5EF4-FFF2-40B4-BE49-F238E27FC236}">
                      <a16:creationId xmlns:a16="http://schemas.microsoft.com/office/drawing/2014/main" id="{AC48D6D7-900D-41F0-9D88-5327321CBBD9}"/>
                    </a:ext>
                  </a:extLst>
                </p:cNvPr>
                <p:cNvSpPr txBox="1"/>
                <p:nvPr/>
              </p:nvSpPr>
              <p:spPr>
                <a:xfrm>
                  <a:off x="1622693" y="5938423"/>
                  <a:ext cx="146989" cy="3120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x</a:t>
                  </a:r>
                </a:p>
              </p:txBody>
            </p:sp>
            <p:sp>
              <p:nvSpPr>
                <p:cNvPr id="258" name="Textfeld 257">
                  <a:extLst>
                    <a:ext uri="{FF2B5EF4-FFF2-40B4-BE49-F238E27FC236}">
                      <a16:creationId xmlns:a16="http://schemas.microsoft.com/office/drawing/2014/main" id="{75724962-69F4-4F4F-BB39-FC89F74F34EF}"/>
                    </a:ext>
                  </a:extLst>
                </p:cNvPr>
                <p:cNvSpPr txBox="1"/>
                <p:nvPr/>
              </p:nvSpPr>
              <p:spPr>
                <a:xfrm>
                  <a:off x="1199214" y="6190192"/>
                  <a:ext cx="146989" cy="346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/>
                    <a:t>z</a:t>
                  </a:r>
                </a:p>
              </p:txBody>
            </p:sp>
          </p:grpSp>
        </p:grp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5ADBBBD3-15D1-4F72-8B9E-1838D93255E8}"/>
                </a:ext>
              </a:extLst>
            </p:cNvPr>
            <p:cNvSpPr txBox="1"/>
            <p:nvPr/>
          </p:nvSpPr>
          <p:spPr>
            <a:xfrm>
              <a:off x="3472217" y="1711235"/>
              <a:ext cx="422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?</a:t>
              </a:r>
              <a:endParaRPr lang="en-US" dirty="0"/>
            </a:p>
          </p:txBody>
        </p:sp>
      </p:grpSp>
      <p:grpSp>
        <p:nvGrpSpPr>
          <p:cNvPr id="328" name="Gruppieren 327">
            <a:extLst>
              <a:ext uri="{FF2B5EF4-FFF2-40B4-BE49-F238E27FC236}">
                <a16:creationId xmlns:a16="http://schemas.microsoft.com/office/drawing/2014/main" id="{6BA82F09-B702-49A4-9603-5D9F695FF6F7}"/>
              </a:ext>
            </a:extLst>
          </p:cNvPr>
          <p:cNvGrpSpPr/>
          <p:nvPr/>
        </p:nvGrpSpPr>
        <p:grpSpPr>
          <a:xfrm>
            <a:off x="11463655" y="6452870"/>
            <a:ext cx="663165" cy="164913"/>
            <a:chOff x="11463655" y="6452870"/>
            <a:chExt cx="663165" cy="164913"/>
          </a:xfrm>
        </p:grpSpPr>
        <p:grpSp>
          <p:nvGrpSpPr>
            <p:cNvPr id="329" name="Gruppieren 328">
              <a:extLst>
                <a:ext uri="{FF2B5EF4-FFF2-40B4-BE49-F238E27FC236}">
                  <a16:creationId xmlns:a16="http://schemas.microsoft.com/office/drawing/2014/main" id="{88978072-CCA3-4EBE-B35E-5E95816BF91B}"/>
                </a:ext>
              </a:extLst>
            </p:cNvPr>
            <p:cNvGrpSpPr/>
            <p:nvPr/>
          </p:nvGrpSpPr>
          <p:grpSpPr>
            <a:xfrm>
              <a:off x="11463655" y="6452870"/>
              <a:ext cx="567915" cy="164913"/>
              <a:chOff x="11494135" y="6452870"/>
              <a:chExt cx="567915" cy="164913"/>
            </a:xfrm>
          </p:grpSpPr>
          <p:sp>
            <p:nvSpPr>
              <p:cNvPr id="333" name="Ellipse 332">
                <a:extLst>
                  <a:ext uri="{FF2B5EF4-FFF2-40B4-BE49-F238E27FC236}">
                    <a16:creationId xmlns:a16="http://schemas.microsoft.com/office/drawing/2014/main" id="{69811D13-02AF-4F6E-B641-8BBDBAD0195C}"/>
                  </a:ext>
                </a:extLst>
              </p:cNvPr>
              <p:cNvSpPr/>
              <p:nvPr/>
            </p:nvSpPr>
            <p:spPr>
              <a:xfrm>
                <a:off x="11494135" y="6452870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Ellipse 333">
                <a:extLst>
                  <a:ext uri="{FF2B5EF4-FFF2-40B4-BE49-F238E27FC236}">
                    <a16:creationId xmlns:a16="http://schemas.microsoft.com/office/drawing/2014/main" id="{C2E7E3FD-8881-4DD9-AF76-C3D37ED06A6E}"/>
                  </a:ext>
                </a:extLst>
              </p:cNvPr>
              <p:cNvSpPr/>
              <p:nvPr/>
            </p:nvSpPr>
            <p:spPr>
              <a:xfrm>
                <a:off x="11693562" y="6453391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Ellipse 334">
                <a:extLst>
                  <a:ext uri="{FF2B5EF4-FFF2-40B4-BE49-F238E27FC236}">
                    <a16:creationId xmlns:a16="http://schemas.microsoft.com/office/drawing/2014/main" id="{004A5839-B8BC-4E3B-B3A3-C790AD1A7D13}"/>
                  </a:ext>
                </a:extLst>
              </p:cNvPr>
              <p:cNvSpPr/>
              <p:nvPr/>
            </p:nvSpPr>
            <p:spPr>
              <a:xfrm>
                <a:off x="11907668" y="6455299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Ellipse 335">
                <a:extLst>
                  <a:ext uri="{FF2B5EF4-FFF2-40B4-BE49-F238E27FC236}">
                    <a16:creationId xmlns:a16="http://schemas.microsoft.com/office/drawing/2014/main" id="{8E591B32-71A9-400C-BEFE-AB76732F209E}"/>
                  </a:ext>
                </a:extLst>
              </p:cNvPr>
              <p:cNvSpPr/>
              <p:nvPr/>
            </p:nvSpPr>
            <p:spPr>
              <a:xfrm>
                <a:off x="12008262" y="6455294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Ellipse 336">
                <a:extLst>
                  <a:ext uri="{FF2B5EF4-FFF2-40B4-BE49-F238E27FC236}">
                    <a16:creationId xmlns:a16="http://schemas.microsoft.com/office/drawing/2014/main" id="{287F6154-24F1-4121-A50E-8108E04B8ACE}"/>
                  </a:ext>
                </a:extLst>
              </p:cNvPr>
              <p:cNvSpPr/>
              <p:nvPr/>
            </p:nvSpPr>
            <p:spPr>
              <a:xfrm>
                <a:off x="11799310" y="6455410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Ellipse 337">
                <a:extLst>
                  <a:ext uri="{FF2B5EF4-FFF2-40B4-BE49-F238E27FC236}">
                    <a16:creationId xmlns:a16="http://schemas.microsoft.com/office/drawing/2014/main" id="{BE94E93E-DFD6-4E69-88AC-6C68C2A60DBD}"/>
                  </a:ext>
                </a:extLst>
              </p:cNvPr>
              <p:cNvSpPr/>
              <p:nvPr/>
            </p:nvSpPr>
            <p:spPr>
              <a:xfrm>
                <a:off x="11595285" y="6454062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Ellipse 356">
                <a:extLst>
                  <a:ext uri="{FF2B5EF4-FFF2-40B4-BE49-F238E27FC236}">
                    <a16:creationId xmlns:a16="http://schemas.microsoft.com/office/drawing/2014/main" id="{3E197246-599A-425E-97BB-54427BDFF502}"/>
                  </a:ext>
                </a:extLst>
              </p:cNvPr>
              <p:cNvSpPr/>
              <p:nvPr/>
            </p:nvSpPr>
            <p:spPr>
              <a:xfrm>
                <a:off x="11494135" y="6561455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Ellipse 357">
                <a:extLst>
                  <a:ext uri="{FF2B5EF4-FFF2-40B4-BE49-F238E27FC236}">
                    <a16:creationId xmlns:a16="http://schemas.microsoft.com/office/drawing/2014/main" id="{1710FDF9-BCE2-4050-A2E4-B522A464F0BA}"/>
                  </a:ext>
                </a:extLst>
              </p:cNvPr>
              <p:cNvSpPr/>
              <p:nvPr/>
            </p:nvSpPr>
            <p:spPr>
              <a:xfrm>
                <a:off x="11693562" y="6561976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Ellipse 360">
                <a:extLst>
                  <a:ext uri="{FF2B5EF4-FFF2-40B4-BE49-F238E27FC236}">
                    <a16:creationId xmlns:a16="http://schemas.microsoft.com/office/drawing/2014/main" id="{0A7F9A54-B9F2-45FF-8564-CEC24DC8CF46}"/>
                  </a:ext>
                </a:extLst>
              </p:cNvPr>
              <p:cNvSpPr/>
              <p:nvPr/>
            </p:nvSpPr>
            <p:spPr>
              <a:xfrm>
                <a:off x="11799310" y="6563995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Ellipse 361">
                <a:extLst>
                  <a:ext uri="{FF2B5EF4-FFF2-40B4-BE49-F238E27FC236}">
                    <a16:creationId xmlns:a16="http://schemas.microsoft.com/office/drawing/2014/main" id="{F714C009-78D8-4210-B5D4-1C451E72EA21}"/>
                  </a:ext>
                </a:extLst>
              </p:cNvPr>
              <p:cNvSpPr/>
              <p:nvPr/>
            </p:nvSpPr>
            <p:spPr>
              <a:xfrm>
                <a:off x="11595285" y="6562647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2" name="Ellipse 331">
              <a:extLst>
                <a:ext uri="{FF2B5EF4-FFF2-40B4-BE49-F238E27FC236}">
                  <a16:creationId xmlns:a16="http://schemas.microsoft.com/office/drawing/2014/main" id="{BACFDC05-35FD-4877-85DA-83BB6AD46692}"/>
                </a:ext>
              </a:extLst>
            </p:cNvPr>
            <p:cNvSpPr/>
            <p:nvPr/>
          </p:nvSpPr>
          <p:spPr>
            <a:xfrm>
              <a:off x="12073032" y="6452870"/>
              <a:ext cx="53788" cy="537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8E54B80D-16A1-4FD9-9341-1E85DD700548}"/>
              </a:ext>
            </a:extLst>
          </p:cNvPr>
          <p:cNvGrpSpPr/>
          <p:nvPr/>
        </p:nvGrpSpPr>
        <p:grpSpPr>
          <a:xfrm>
            <a:off x="3763083" y="1558086"/>
            <a:ext cx="1150594" cy="950321"/>
            <a:chOff x="3763083" y="1558086"/>
            <a:chExt cx="1150594" cy="950321"/>
          </a:xfrm>
        </p:grpSpPr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1780D8B9-8AE3-4170-B7DB-B8F336FB9254}"/>
                </a:ext>
              </a:extLst>
            </p:cNvPr>
            <p:cNvGrpSpPr/>
            <p:nvPr/>
          </p:nvGrpSpPr>
          <p:grpSpPr>
            <a:xfrm>
              <a:off x="3763083" y="1558086"/>
              <a:ext cx="1150594" cy="950321"/>
              <a:chOff x="3877383" y="1558086"/>
              <a:chExt cx="1150594" cy="950321"/>
            </a:xfrm>
          </p:grpSpPr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8A939170-97E6-4844-8312-05DA51E9D61F}"/>
                  </a:ext>
                </a:extLst>
              </p:cNvPr>
              <p:cNvSpPr/>
              <p:nvPr/>
            </p:nvSpPr>
            <p:spPr>
              <a:xfrm>
                <a:off x="3877383" y="1558086"/>
                <a:ext cx="1150594" cy="95032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Ellipse 362">
                <a:extLst>
                  <a:ext uri="{FF2B5EF4-FFF2-40B4-BE49-F238E27FC236}">
                    <a16:creationId xmlns:a16="http://schemas.microsoft.com/office/drawing/2014/main" id="{5D7CC11A-146E-43BA-8842-03FB020A1B17}"/>
                  </a:ext>
                </a:extLst>
              </p:cNvPr>
              <p:cNvSpPr/>
              <p:nvPr/>
            </p:nvSpPr>
            <p:spPr>
              <a:xfrm>
                <a:off x="4108895" y="1715547"/>
                <a:ext cx="44759" cy="447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6" name="Ellipse 365">
                <a:extLst>
                  <a:ext uri="{FF2B5EF4-FFF2-40B4-BE49-F238E27FC236}">
                    <a16:creationId xmlns:a16="http://schemas.microsoft.com/office/drawing/2014/main" id="{5D2A2232-F0C1-494D-8399-4446489C2E84}"/>
                  </a:ext>
                </a:extLst>
              </p:cNvPr>
              <p:cNvSpPr/>
              <p:nvPr/>
            </p:nvSpPr>
            <p:spPr>
              <a:xfrm>
                <a:off x="4421703" y="1713697"/>
                <a:ext cx="44759" cy="447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7" name="Ellipse 366">
                <a:extLst>
                  <a:ext uri="{FF2B5EF4-FFF2-40B4-BE49-F238E27FC236}">
                    <a16:creationId xmlns:a16="http://schemas.microsoft.com/office/drawing/2014/main" id="{CD5CA48C-605E-4064-9DBE-B30D0BC97B78}"/>
                  </a:ext>
                </a:extLst>
              </p:cNvPr>
              <p:cNvSpPr/>
              <p:nvPr/>
            </p:nvSpPr>
            <p:spPr>
              <a:xfrm>
                <a:off x="4729004" y="1711862"/>
                <a:ext cx="44759" cy="447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8" name="Ellipse 367">
                <a:extLst>
                  <a:ext uri="{FF2B5EF4-FFF2-40B4-BE49-F238E27FC236}">
                    <a16:creationId xmlns:a16="http://schemas.microsoft.com/office/drawing/2014/main" id="{0CDA0487-C513-4C60-BF7A-622854694FE1}"/>
                  </a:ext>
                </a:extLst>
              </p:cNvPr>
              <p:cNvSpPr/>
              <p:nvPr/>
            </p:nvSpPr>
            <p:spPr>
              <a:xfrm>
                <a:off x="4104582" y="2032117"/>
                <a:ext cx="44759" cy="447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9" name="Ellipse 368">
                <a:extLst>
                  <a:ext uri="{FF2B5EF4-FFF2-40B4-BE49-F238E27FC236}">
                    <a16:creationId xmlns:a16="http://schemas.microsoft.com/office/drawing/2014/main" id="{11C1C7FE-620A-46F8-A06F-520AAC701AF1}"/>
                  </a:ext>
                </a:extLst>
              </p:cNvPr>
              <p:cNvSpPr/>
              <p:nvPr/>
            </p:nvSpPr>
            <p:spPr>
              <a:xfrm>
                <a:off x="4417390" y="2030267"/>
                <a:ext cx="44759" cy="447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0" name="Ellipse 369">
                <a:extLst>
                  <a:ext uri="{FF2B5EF4-FFF2-40B4-BE49-F238E27FC236}">
                    <a16:creationId xmlns:a16="http://schemas.microsoft.com/office/drawing/2014/main" id="{CA0AF1A0-7B27-42B6-B3F2-583CD898F6E6}"/>
                  </a:ext>
                </a:extLst>
              </p:cNvPr>
              <p:cNvSpPr/>
              <p:nvPr/>
            </p:nvSpPr>
            <p:spPr>
              <a:xfrm>
                <a:off x="4728501" y="2028432"/>
                <a:ext cx="44759" cy="447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1" name="Ellipse 370">
                <a:extLst>
                  <a:ext uri="{FF2B5EF4-FFF2-40B4-BE49-F238E27FC236}">
                    <a16:creationId xmlns:a16="http://schemas.microsoft.com/office/drawing/2014/main" id="{E54030D0-869B-4B8F-B653-8EA07C5AD5B3}"/>
                  </a:ext>
                </a:extLst>
              </p:cNvPr>
              <p:cNvSpPr/>
              <p:nvPr/>
            </p:nvSpPr>
            <p:spPr>
              <a:xfrm>
                <a:off x="4108607" y="2350450"/>
                <a:ext cx="44759" cy="447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2" name="Ellipse 371">
                <a:extLst>
                  <a:ext uri="{FF2B5EF4-FFF2-40B4-BE49-F238E27FC236}">
                    <a16:creationId xmlns:a16="http://schemas.microsoft.com/office/drawing/2014/main" id="{03C0A1CD-2FDC-42C2-95EF-D30F39914102}"/>
                  </a:ext>
                </a:extLst>
              </p:cNvPr>
              <p:cNvSpPr/>
              <p:nvPr/>
            </p:nvSpPr>
            <p:spPr>
              <a:xfrm>
                <a:off x="4421415" y="2348600"/>
                <a:ext cx="44759" cy="447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3" name="Ellipse 372">
                <a:extLst>
                  <a:ext uri="{FF2B5EF4-FFF2-40B4-BE49-F238E27FC236}">
                    <a16:creationId xmlns:a16="http://schemas.microsoft.com/office/drawing/2014/main" id="{CDFBA0D4-86EE-4037-BCB0-75A1EE919DD5}"/>
                  </a:ext>
                </a:extLst>
              </p:cNvPr>
              <p:cNvSpPr/>
              <p:nvPr/>
            </p:nvSpPr>
            <p:spPr>
              <a:xfrm>
                <a:off x="4732526" y="2346765"/>
                <a:ext cx="44759" cy="447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0FD21D44-48C3-4F36-A48F-F099C78807F6}"/>
                </a:ext>
              </a:extLst>
            </p:cNvPr>
            <p:cNvGrpSpPr/>
            <p:nvPr/>
          </p:nvGrpSpPr>
          <p:grpSpPr>
            <a:xfrm>
              <a:off x="4006530" y="1630568"/>
              <a:ext cx="332663" cy="307777"/>
              <a:chOff x="4006530" y="1630568"/>
              <a:chExt cx="332663" cy="307777"/>
            </a:xfrm>
          </p:grpSpPr>
          <p:cxnSp>
            <p:nvCxnSpPr>
              <p:cNvPr id="374" name="Gerader Verbinder 373">
                <a:extLst>
                  <a:ext uri="{FF2B5EF4-FFF2-40B4-BE49-F238E27FC236}">
                    <a16:creationId xmlns:a16="http://schemas.microsoft.com/office/drawing/2014/main" id="{D2172216-77A2-4102-9760-1D7D75383E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5310" y="1752275"/>
                <a:ext cx="0" cy="14525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Gerade Verbindung mit Pfeil 374">
                <a:extLst>
                  <a:ext uri="{FF2B5EF4-FFF2-40B4-BE49-F238E27FC236}">
                    <a16:creationId xmlns:a16="http://schemas.microsoft.com/office/drawing/2014/main" id="{61585718-6174-413B-9FEC-A647AB51E3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6530" y="1886791"/>
                <a:ext cx="33266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6" name="Textfeld 375">
                <a:extLst>
                  <a:ext uri="{FF2B5EF4-FFF2-40B4-BE49-F238E27FC236}">
                    <a16:creationId xmlns:a16="http://schemas.microsoft.com/office/drawing/2014/main" id="{C12AB335-E3B1-4DC1-AC56-5F08BCEEA9AC}"/>
                  </a:ext>
                </a:extLst>
              </p:cNvPr>
              <p:cNvSpPr txBox="1"/>
              <p:nvPr/>
            </p:nvSpPr>
            <p:spPr>
              <a:xfrm>
                <a:off x="4067912" y="1630568"/>
                <a:ext cx="13215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1400" i="1" dirty="0"/>
                  <a:t>d</a:t>
                </a:r>
              </a:p>
            </p:txBody>
          </p:sp>
          <p:cxnSp>
            <p:nvCxnSpPr>
              <p:cNvPr id="378" name="Gerader Verbinder 377">
                <a:extLst>
                  <a:ext uri="{FF2B5EF4-FFF2-40B4-BE49-F238E27FC236}">
                    <a16:creationId xmlns:a16="http://schemas.microsoft.com/office/drawing/2014/main" id="{274BC42A-5A1E-438A-8B50-A1B69096B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6388" y="1741229"/>
                <a:ext cx="0" cy="14525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9" name="Gruppieren 378">
              <a:extLst>
                <a:ext uri="{FF2B5EF4-FFF2-40B4-BE49-F238E27FC236}">
                  <a16:creationId xmlns:a16="http://schemas.microsoft.com/office/drawing/2014/main" id="{E5EDC39D-111F-4CD4-A6E4-895EC6C79D4A}"/>
                </a:ext>
              </a:extLst>
            </p:cNvPr>
            <p:cNvGrpSpPr/>
            <p:nvPr/>
          </p:nvGrpSpPr>
          <p:grpSpPr>
            <a:xfrm>
              <a:off x="4313009" y="1977871"/>
              <a:ext cx="332663" cy="307777"/>
              <a:chOff x="4006530" y="1630568"/>
              <a:chExt cx="332663" cy="307777"/>
            </a:xfrm>
          </p:grpSpPr>
          <p:cxnSp>
            <p:nvCxnSpPr>
              <p:cNvPr id="380" name="Gerader Verbinder 379">
                <a:extLst>
                  <a:ext uri="{FF2B5EF4-FFF2-40B4-BE49-F238E27FC236}">
                    <a16:creationId xmlns:a16="http://schemas.microsoft.com/office/drawing/2014/main" id="{0540564F-20D9-44F5-BD6B-4665BCFFC0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5310" y="1733225"/>
                <a:ext cx="0" cy="14525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Gerade Verbindung mit Pfeil 380">
                <a:extLst>
                  <a:ext uri="{FF2B5EF4-FFF2-40B4-BE49-F238E27FC236}">
                    <a16:creationId xmlns:a16="http://schemas.microsoft.com/office/drawing/2014/main" id="{17A8B110-6989-4D2C-A723-304AD59772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6530" y="1886791"/>
                <a:ext cx="33266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2" name="Textfeld 381">
                <a:extLst>
                  <a:ext uri="{FF2B5EF4-FFF2-40B4-BE49-F238E27FC236}">
                    <a16:creationId xmlns:a16="http://schemas.microsoft.com/office/drawing/2014/main" id="{20D36B48-957F-42C0-A525-5B787C1BB81D}"/>
                  </a:ext>
                </a:extLst>
              </p:cNvPr>
              <p:cNvSpPr txBox="1"/>
              <p:nvPr/>
            </p:nvSpPr>
            <p:spPr>
              <a:xfrm>
                <a:off x="4067912" y="1630568"/>
                <a:ext cx="13215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1400" i="1" dirty="0"/>
                  <a:t>d</a:t>
                </a:r>
              </a:p>
            </p:txBody>
          </p:sp>
          <p:cxnSp>
            <p:nvCxnSpPr>
              <p:cNvPr id="383" name="Gerader Verbinder 382">
                <a:extLst>
                  <a:ext uri="{FF2B5EF4-FFF2-40B4-BE49-F238E27FC236}">
                    <a16:creationId xmlns:a16="http://schemas.microsoft.com/office/drawing/2014/main" id="{CA800CDA-04A3-4EE2-B874-DEB387FD30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6388" y="1737419"/>
                <a:ext cx="0" cy="14525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057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B7065-0A70-4059-B7A0-AA179CDE4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Solved Problems (I)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FEB4A0-D234-49DF-8CF5-449D30D28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24513"/>
            <a:ext cx="5181600" cy="4128105"/>
          </a:xfrm>
        </p:spPr>
        <p:txBody>
          <a:bodyPr/>
          <a:lstStyle/>
          <a:p>
            <a:r>
              <a:rPr lang="en-US" sz="2400" dirty="0"/>
              <a:t>Problem 1</a:t>
            </a:r>
          </a:p>
          <a:p>
            <a:pPr lvl="1"/>
            <a:r>
              <a:rPr lang="en-US" sz="2000" dirty="0"/>
              <a:t>Only Points in full dimensional space are discovered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2531F1-D051-43C8-AACE-C8EEE19D7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6734" y="1647663"/>
            <a:ext cx="5007065" cy="4351338"/>
          </a:xfrm>
        </p:spPr>
        <p:txBody>
          <a:bodyPr/>
          <a:lstStyle/>
          <a:p>
            <a:r>
              <a:rPr lang="en-US" sz="2400" dirty="0"/>
              <a:t>Solution 1</a:t>
            </a:r>
          </a:p>
          <a:p>
            <a:pPr lvl="1"/>
            <a:r>
              <a:rPr lang="en-US" sz="2000" dirty="0"/>
              <a:t>Search in all Subspaces of the features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6B4FB3-6DA6-4BE1-AD0B-D97CAE2BB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29.01.2021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5FD2D9-6FDE-4103-A885-2899D646B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Stanislav Ramin, AI, HS Offenburg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BBE54B-44C2-44C7-BA45-30F542638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D627-6BD5-4666-8A0A-EC6E5C9E67F9}" type="slidenum">
              <a:rPr lang="de-DE" smtClean="0"/>
              <a:t>5</a:t>
            </a:fld>
            <a:endParaRPr lang="de-DE" dirty="0"/>
          </a:p>
        </p:txBody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DDAECB3-1966-492F-9BEF-D65ABCF8AC41}"/>
              </a:ext>
            </a:extLst>
          </p:cNvPr>
          <p:cNvGrpSpPr/>
          <p:nvPr/>
        </p:nvGrpSpPr>
        <p:grpSpPr>
          <a:xfrm>
            <a:off x="1548229" y="3041516"/>
            <a:ext cx="3307233" cy="2637204"/>
            <a:chOff x="8284309" y="3638445"/>
            <a:chExt cx="3307233" cy="2637204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7EA79D59-414D-44AB-806E-F3C8A335F922}"/>
                </a:ext>
              </a:extLst>
            </p:cNvPr>
            <p:cNvGrpSpPr/>
            <p:nvPr/>
          </p:nvGrpSpPr>
          <p:grpSpPr>
            <a:xfrm>
              <a:off x="8284309" y="3740975"/>
              <a:ext cx="3307233" cy="2534674"/>
              <a:chOff x="8155213" y="3332178"/>
              <a:chExt cx="3307233" cy="2534674"/>
            </a:xfrm>
          </p:grpSpPr>
          <p:grpSp>
            <p:nvGrpSpPr>
              <p:cNvPr id="59" name="Gruppieren 58">
                <a:extLst>
                  <a:ext uri="{FF2B5EF4-FFF2-40B4-BE49-F238E27FC236}">
                    <a16:creationId xmlns:a16="http://schemas.microsoft.com/office/drawing/2014/main" id="{8CFEC998-87AD-4969-9AF1-A9877B5E50D1}"/>
                  </a:ext>
                </a:extLst>
              </p:cNvPr>
              <p:cNvGrpSpPr/>
              <p:nvPr/>
            </p:nvGrpSpPr>
            <p:grpSpPr>
              <a:xfrm>
                <a:off x="8970692" y="3783596"/>
                <a:ext cx="1648832" cy="1603011"/>
                <a:chOff x="1754729" y="4373379"/>
                <a:chExt cx="1348740" cy="1348740"/>
              </a:xfrm>
            </p:grpSpPr>
            <p:pic>
              <p:nvPicPr>
                <p:cNvPr id="73" name="Grafik 72">
                  <a:extLst>
                    <a:ext uri="{FF2B5EF4-FFF2-40B4-BE49-F238E27FC236}">
                      <a16:creationId xmlns:a16="http://schemas.microsoft.com/office/drawing/2014/main" id="{3B28D8B9-0A4D-4D26-9930-80371D633B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54729" y="4373379"/>
                  <a:ext cx="1348740" cy="1348740"/>
                </a:xfrm>
                <a:prstGeom prst="rect">
                  <a:avLst/>
                </a:prstGeom>
              </p:spPr>
            </p:pic>
            <p:sp>
              <p:nvSpPr>
                <p:cNvPr id="74" name="Ellipse 73">
                  <a:extLst>
                    <a:ext uri="{FF2B5EF4-FFF2-40B4-BE49-F238E27FC236}">
                      <a16:creationId xmlns:a16="http://schemas.microsoft.com/office/drawing/2014/main" id="{463DF66B-9EF8-4C28-9EE8-20E1596F813F}"/>
                    </a:ext>
                  </a:extLst>
                </p:cNvPr>
                <p:cNvSpPr/>
                <p:nvPr/>
              </p:nvSpPr>
              <p:spPr>
                <a:xfrm flipH="1">
                  <a:off x="1878207" y="4420887"/>
                  <a:ext cx="45719" cy="4571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5" name="Ellipse 74">
                  <a:extLst>
                    <a:ext uri="{FF2B5EF4-FFF2-40B4-BE49-F238E27FC236}">
                      <a16:creationId xmlns:a16="http://schemas.microsoft.com/office/drawing/2014/main" id="{B381783D-20A4-43CD-8293-1374BDB6181C}"/>
                    </a:ext>
                  </a:extLst>
                </p:cNvPr>
                <p:cNvSpPr/>
                <p:nvPr/>
              </p:nvSpPr>
              <p:spPr>
                <a:xfrm>
                  <a:off x="1788279" y="4568618"/>
                  <a:ext cx="45748" cy="4705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6" name="Ellipse 75">
                  <a:extLst>
                    <a:ext uri="{FF2B5EF4-FFF2-40B4-BE49-F238E27FC236}">
                      <a16:creationId xmlns:a16="http://schemas.microsoft.com/office/drawing/2014/main" id="{2F551879-021E-4DF4-822B-6BE47ABE3D1C}"/>
                    </a:ext>
                  </a:extLst>
                </p:cNvPr>
                <p:cNvSpPr/>
                <p:nvPr/>
              </p:nvSpPr>
              <p:spPr>
                <a:xfrm>
                  <a:off x="1971997" y="4769519"/>
                  <a:ext cx="45748" cy="4705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7" name="Ellipse 76">
                  <a:extLst>
                    <a:ext uri="{FF2B5EF4-FFF2-40B4-BE49-F238E27FC236}">
                      <a16:creationId xmlns:a16="http://schemas.microsoft.com/office/drawing/2014/main" id="{AC71826B-BC55-4284-A65D-8CED24286315}"/>
                    </a:ext>
                  </a:extLst>
                </p:cNvPr>
                <p:cNvSpPr/>
                <p:nvPr/>
              </p:nvSpPr>
              <p:spPr>
                <a:xfrm>
                  <a:off x="1852462" y="5013702"/>
                  <a:ext cx="45748" cy="4705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8" name="Ellipse 77">
                  <a:extLst>
                    <a:ext uri="{FF2B5EF4-FFF2-40B4-BE49-F238E27FC236}">
                      <a16:creationId xmlns:a16="http://schemas.microsoft.com/office/drawing/2014/main" id="{90520A72-A670-4079-A8E6-D44FD7030341}"/>
                    </a:ext>
                  </a:extLst>
                </p:cNvPr>
                <p:cNvSpPr/>
                <p:nvPr/>
              </p:nvSpPr>
              <p:spPr>
                <a:xfrm>
                  <a:off x="2002686" y="5473915"/>
                  <a:ext cx="45748" cy="4705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9" name="Ellipse 78">
                  <a:extLst>
                    <a:ext uri="{FF2B5EF4-FFF2-40B4-BE49-F238E27FC236}">
                      <a16:creationId xmlns:a16="http://schemas.microsoft.com/office/drawing/2014/main" id="{52F92933-915A-4AAF-85BE-DA590CF85BA2}"/>
                    </a:ext>
                  </a:extLst>
                </p:cNvPr>
                <p:cNvSpPr/>
                <p:nvPr/>
              </p:nvSpPr>
              <p:spPr>
                <a:xfrm flipH="1">
                  <a:off x="2098287" y="4540796"/>
                  <a:ext cx="45719" cy="4571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0" name="Ellipse 79">
                  <a:extLst>
                    <a:ext uri="{FF2B5EF4-FFF2-40B4-BE49-F238E27FC236}">
                      <a16:creationId xmlns:a16="http://schemas.microsoft.com/office/drawing/2014/main" id="{A2DBDC32-FA89-49D3-A827-988E039D92B5}"/>
                    </a:ext>
                  </a:extLst>
                </p:cNvPr>
                <p:cNvSpPr/>
                <p:nvPr/>
              </p:nvSpPr>
              <p:spPr>
                <a:xfrm>
                  <a:off x="2278844" y="4466606"/>
                  <a:ext cx="45748" cy="4705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1" name="Ellipse 80">
                  <a:extLst>
                    <a:ext uri="{FF2B5EF4-FFF2-40B4-BE49-F238E27FC236}">
                      <a16:creationId xmlns:a16="http://schemas.microsoft.com/office/drawing/2014/main" id="{1F5DBD91-FD8D-40D2-87F0-A4B59C952E53}"/>
                    </a:ext>
                  </a:extLst>
                </p:cNvPr>
                <p:cNvSpPr/>
                <p:nvPr/>
              </p:nvSpPr>
              <p:spPr>
                <a:xfrm>
                  <a:off x="2357354" y="4757050"/>
                  <a:ext cx="45748" cy="4705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2" name="Ellipse 81">
                  <a:extLst>
                    <a:ext uri="{FF2B5EF4-FFF2-40B4-BE49-F238E27FC236}">
                      <a16:creationId xmlns:a16="http://schemas.microsoft.com/office/drawing/2014/main" id="{42D15835-608A-4686-8865-931566214D95}"/>
                    </a:ext>
                  </a:extLst>
                </p:cNvPr>
                <p:cNvSpPr/>
                <p:nvPr/>
              </p:nvSpPr>
              <p:spPr>
                <a:xfrm>
                  <a:off x="2208439" y="5013702"/>
                  <a:ext cx="45748" cy="4705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99E657A0-5D6B-43C0-93C9-88420FAF4C36}"/>
                    </a:ext>
                  </a:extLst>
                </p:cNvPr>
                <p:cNvSpPr/>
                <p:nvPr/>
              </p:nvSpPr>
              <p:spPr>
                <a:xfrm>
                  <a:off x="2330811" y="4608252"/>
                  <a:ext cx="45719" cy="45719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4" name="Ellipse 83">
                  <a:extLst>
                    <a:ext uri="{FF2B5EF4-FFF2-40B4-BE49-F238E27FC236}">
                      <a16:creationId xmlns:a16="http://schemas.microsoft.com/office/drawing/2014/main" id="{C76EF2C0-4188-4FD1-9C5A-4FB56CCDAD52}"/>
                    </a:ext>
                  </a:extLst>
                </p:cNvPr>
                <p:cNvSpPr/>
                <p:nvPr/>
              </p:nvSpPr>
              <p:spPr>
                <a:xfrm>
                  <a:off x="2320705" y="5388285"/>
                  <a:ext cx="45748" cy="4705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5" name="Ellipse 84">
                  <a:extLst>
                    <a:ext uri="{FF2B5EF4-FFF2-40B4-BE49-F238E27FC236}">
                      <a16:creationId xmlns:a16="http://schemas.microsoft.com/office/drawing/2014/main" id="{EE2DE7C9-2AC8-420F-B524-1230EF089880}"/>
                    </a:ext>
                  </a:extLst>
                </p:cNvPr>
                <p:cNvSpPr/>
                <p:nvPr/>
              </p:nvSpPr>
              <p:spPr>
                <a:xfrm>
                  <a:off x="2244798" y="5535271"/>
                  <a:ext cx="45748" cy="4705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154818E5-1980-488B-B52E-12B39C3DE09D}"/>
                    </a:ext>
                  </a:extLst>
                </p:cNvPr>
                <p:cNvSpPr/>
                <p:nvPr/>
              </p:nvSpPr>
              <p:spPr>
                <a:xfrm>
                  <a:off x="2664145" y="4597135"/>
                  <a:ext cx="45748" cy="4705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4D5B2CB0-327D-4BA6-9923-3A61BBF4703F}"/>
                    </a:ext>
                  </a:extLst>
                </p:cNvPr>
                <p:cNvSpPr/>
                <p:nvPr/>
              </p:nvSpPr>
              <p:spPr>
                <a:xfrm>
                  <a:off x="2829081" y="4736112"/>
                  <a:ext cx="45748" cy="4705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129C2A27-64B1-4197-94C6-A1FE14694996}"/>
                    </a:ext>
                  </a:extLst>
                </p:cNvPr>
                <p:cNvSpPr/>
                <p:nvPr/>
              </p:nvSpPr>
              <p:spPr>
                <a:xfrm>
                  <a:off x="2505484" y="4900111"/>
                  <a:ext cx="45748" cy="4705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A02C9E46-F5BD-4495-8ACA-729B90C73B64}"/>
                    </a:ext>
                  </a:extLst>
                </p:cNvPr>
                <p:cNvSpPr/>
                <p:nvPr/>
              </p:nvSpPr>
              <p:spPr>
                <a:xfrm>
                  <a:off x="2845784" y="5013702"/>
                  <a:ext cx="45748" cy="4705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C19442C7-4F2B-4E6B-B1E8-6DEF4C313BF6}"/>
                    </a:ext>
                  </a:extLst>
                </p:cNvPr>
                <p:cNvSpPr/>
                <p:nvPr/>
              </p:nvSpPr>
              <p:spPr>
                <a:xfrm>
                  <a:off x="2558886" y="5276420"/>
                  <a:ext cx="45748" cy="4705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E092E4CE-C5AB-401F-8ACB-53A49EED0EB5}"/>
                    </a:ext>
                  </a:extLst>
                </p:cNvPr>
                <p:cNvSpPr/>
                <p:nvPr/>
              </p:nvSpPr>
              <p:spPr>
                <a:xfrm>
                  <a:off x="2879831" y="5177725"/>
                  <a:ext cx="45748" cy="4705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Legende: mit gebogener Linie 59">
                    <a:extLst>
                      <a:ext uri="{FF2B5EF4-FFF2-40B4-BE49-F238E27FC236}">
                        <a16:creationId xmlns:a16="http://schemas.microsoft.com/office/drawing/2014/main" id="{55F6A794-F8D3-4D27-ABB8-DB83EE0E4389}"/>
                      </a:ext>
                    </a:extLst>
                  </p:cNvPr>
                  <p:cNvSpPr/>
                  <p:nvPr/>
                </p:nvSpPr>
                <p:spPr>
                  <a:xfrm>
                    <a:off x="10934637" y="3932622"/>
                    <a:ext cx="527809" cy="494523"/>
                  </a:xfrm>
                  <a:prstGeom prst="borderCallout2">
                    <a:avLst>
                      <a:gd name="adj1" fmla="val 18750"/>
                      <a:gd name="adj2" fmla="val -8333"/>
                      <a:gd name="adj3" fmla="val 18750"/>
                      <a:gd name="adj4" fmla="val -16667"/>
                      <a:gd name="adj5" fmla="val 58204"/>
                      <a:gd name="adj6" fmla="val -1133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303" name="Legende: mit gebogener Linie 302">
                    <a:extLst>
                      <a:ext uri="{FF2B5EF4-FFF2-40B4-BE49-F238E27FC236}">
                        <a16:creationId xmlns:a16="http://schemas.microsoft.com/office/drawing/2014/main" id="{12ADA9D3-4851-492A-832F-CCD8275B245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34637" y="3932622"/>
                    <a:ext cx="527809" cy="494523"/>
                  </a:xfrm>
                  <a:prstGeom prst="borderCallout2">
                    <a:avLst>
                      <a:gd name="adj1" fmla="val 18750"/>
                      <a:gd name="adj2" fmla="val -8333"/>
                      <a:gd name="adj3" fmla="val 18750"/>
                      <a:gd name="adj4" fmla="val -16667"/>
                      <a:gd name="adj5" fmla="val 58204"/>
                      <a:gd name="adj6" fmla="val -113370"/>
                    </a:avLst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Legende: mit gebogener Linie 60">
                    <a:extLst>
                      <a:ext uri="{FF2B5EF4-FFF2-40B4-BE49-F238E27FC236}">
                        <a16:creationId xmlns:a16="http://schemas.microsoft.com/office/drawing/2014/main" id="{B27170DF-4BBA-45F6-9F38-0D73FBC72509}"/>
                      </a:ext>
                    </a:extLst>
                  </p:cNvPr>
                  <p:cNvSpPr/>
                  <p:nvPr/>
                </p:nvSpPr>
                <p:spPr>
                  <a:xfrm>
                    <a:off x="10930424" y="4545173"/>
                    <a:ext cx="527810" cy="494523"/>
                  </a:xfrm>
                  <a:prstGeom prst="borderCallout2">
                    <a:avLst>
                      <a:gd name="adj1" fmla="val 18750"/>
                      <a:gd name="adj2" fmla="val -8333"/>
                      <a:gd name="adj3" fmla="val 18750"/>
                      <a:gd name="adj4" fmla="val -16667"/>
                      <a:gd name="adj5" fmla="val 7180"/>
                      <a:gd name="adj6" fmla="val -106929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304" name="Legende: mit gebogener Linie 303">
                    <a:extLst>
                      <a:ext uri="{FF2B5EF4-FFF2-40B4-BE49-F238E27FC236}">
                        <a16:creationId xmlns:a16="http://schemas.microsoft.com/office/drawing/2014/main" id="{9227A006-550E-4D8C-9259-83CE9DE97D2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30424" y="4545173"/>
                    <a:ext cx="527810" cy="494523"/>
                  </a:xfrm>
                  <a:prstGeom prst="borderCallout2">
                    <a:avLst>
                      <a:gd name="adj1" fmla="val 18750"/>
                      <a:gd name="adj2" fmla="val -8333"/>
                      <a:gd name="adj3" fmla="val 18750"/>
                      <a:gd name="adj4" fmla="val -16667"/>
                      <a:gd name="adj5" fmla="val 7180"/>
                      <a:gd name="adj6" fmla="val -106929"/>
                    </a:avLst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2" name="Gruppieren 61">
                <a:extLst>
                  <a:ext uri="{FF2B5EF4-FFF2-40B4-BE49-F238E27FC236}">
                    <a16:creationId xmlns:a16="http://schemas.microsoft.com/office/drawing/2014/main" id="{85A22A0D-8822-46B9-B774-2CC9AFF20794}"/>
                  </a:ext>
                </a:extLst>
              </p:cNvPr>
              <p:cNvGrpSpPr/>
              <p:nvPr/>
            </p:nvGrpSpPr>
            <p:grpSpPr>
              <a:xfrm>
                <a:off x="8155213" y="4564408"/>
                <a:ext cx="718010" cy="850766"/>
                <a:chOff x="960697" y="5578404"/>
                <a:chExt cx="808985" cy="958562"/>
              </a:xfrm>
            </p:grpSpPr>
            <p:cxnSp>
              <p:nvCxnSpPr>
                <p:cNvPr id="67" name="Gerade Verbindung mit Pfeil 66">
                  <a:extLst>
                    <a:ext uri="{FF2B5EF4-FFF2-40B4-BE49-F238E27FC236}">
                      <a16:creationId xmlns:a16="http://schemas.microsoft.com/office/drawing/2014/main" id="{336915FC-0A07-4DE9-B84B-675B9D2340FF}"/>
                    </a:ext>
                  </a:extLst>
                </p:cNvPr>
                <p:cNvCxnSpPr/>
                <p:nvPr/>
              </p:nvCxnSpPr>
              <p:spPr>
                <a:xfrm>
                  <a:off x="1155135" y="6052006"/>
                  <a:ext cx="320115" cy="316391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Gerade Verbindung mit Pfeil 67">
                  <a:extLst>
                    <a:ext uri="{FF2B5EF4-FFF2-40B4-BE49-F238E27FC236}">
                      <a16:creationId xmlns:a16="http://schemas.microsoft.com/office/drawing/2014/main" id="{C8F102C3-B2FE-4674-A397-5510330EAE7A}"/>
                    </a:ext>
                  </a:extLst>
                </p:cNvPr>
                <p:cNvCxnSpPr/>
                <p:nvPr/>
              </p:nvCxnSpPr>
              <p:spPr>
                <a:xfrm>
                  <a:off x="1155353" y="6052006"/>
                  <a:ext cx="50450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Gerade Verbindung mit Pfeil 68">
                  <a:extLst>
                    <a:ext uri="{FF2B5EF4-FFF2-40B4-BE49-F238E27FC236}">
                      <a16:creationId xmlns:a16="http://schemas.microsoft.com/office/drawing/2014/main" id="{04BCB458-475C-42D4-BFFC-D3B62A17674A}"/>
                    </a:ext>
                  </a:extLst>
                </p:cNvPr>
                <p:cNvCxnSpPr/>
                <p:nvPr/>
              </p:nvCxnSpPr>
              <p:spPr>
                <a:xfrm flipV="1">
                  <a:off x="1155353" y="5597987"/>
                  <a:ext cx="0" cy="4540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Textfeld 69">
                  <a:extLst>
                    <a:ext uri="{FF2B5EF4-FFF2-40B4-BE49-F238E27FC236}">
                      <a16:creationId xmlns:a16="http://schemas.microsoft.com/office/drawing/2014/main" id="{51390C27-1D8A-4EC2-84A3-29656104C609}"/>
                    </a:ext>
                  </a:extLst>
                </p:cNvPr>
                <p:cNvSpPr txBox="1"/>
                <p:nvPr/>
              </p:nvSpPr>
              <p:spPr>
                <a:xfrm>
                  <a:off x="960697" y="5578404"/>
                  <a:ext cx="146989" cy="346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/>
                    <a:t>y</a:t>
                  </a:r>
                </a:p>
              </p:txBody>
            </p:sp>
            <p:sp>
              <p:nvSpPr>
                <p:cNvPr id="71" name="Textfeld 70">
                  <a:extLst>
                    <a:ext uri="{FF2B5EF4-FFF2-40B4-BE49-F238E27FC236}">
                      <a16:creationId xmlns:a16="http://schemas.microsoft.com/office/drawing/2014/main" id="{A020D799-3417-4A87-826F-322C72D41FD2}"/>
                    </a:ext>
                  </a:extLst>
                </p:cNvPr>
                <p:cNvSpPr txBox="1"/>
                <p:nvPr/>
              </p:nvSpPr>
              <p:spPr>
                <a:xfrm>
                  <a:off x="1622693" y="5938423"/>
                  <a:ext cx="146989" cy="3120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x</a:t>
                  </a:r>
                </a:p>
              </p:txBody>
            </p:sp>
            <p:sp>
              <p:nvSpPr>
                <p:cNvPr id="72" name="Textfeld 71">
                  <a:extLst>
                    <a:ext uri="{FF2B5EF4-FFF2-40B4-BE49-F238E27FC236}">
                      <a16:creationId xmlns:a16="http://schemas.microsoft.com/office/drawing/2014/main" id="{2B0DB79F-0E89-4F70-B919-AC1C0EA909DF}"/>
                    </a:ext>
                  </a:extLst>
                </p:cNvPr>
                <p:cNvSpPr txBox="1"/>
                <p:nvPr/>
              </p:nvSpPr>
              <p:spPr>
                <a:xfrm>
                  <a:off x="1199214" y="6190192"/>
                  <a:ext cx="146989" cy="346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/>
                    <a:t>z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Legende: mit gebogener Linie 62">
                    <a:extLst>
                      <a:ext uri="{FF2B5EF4-FFF2-40B4-BE49-F238E27FC236}">
                        <a16:creationId xmlns:a16="http://schemas.microsoft.com/office/drawing/2014/main" id="{262CC125-E6BC-46A9-9A79-309E48D65763}"/>
                      </a:ext>
                    </a:extLst>
                  </p:cNvPr>
                  <p:cNvSpPr/>
                  <p:nvPr/>
                </p:nvSpPr>
                <p:spPr>
                  <a:xfrm>
                    <a:off x="10934637" y="3332178"/>
                    <a:ext cx="527809" cy="494523"/>
                  </a:xfrm>
                  <a:prstGeom prst="borderCallout2">
                    <a:avLst>
                      <a:gd name="adj1" fmla="val 18750"/>
                      <a:gd name="adj2" fmla="val -8333"/>
                      <a:gd name="adj3" fmla="val 18750"/>
                      <a:gd name="adj4" fmla="val -16667"/>
                      <a:gd name="adj5" fmla="val 144493"/>
                      <a:gd name="adj6" fmla="val -149944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312" name="Legende: mit gebogener Linie 311">
                    <a:extLst>
                      <a:ext uri="{FF2B5EF4-FFF2-40B4-BE49-F238E27FC236}">
                        <a16:creationId xmlns:a16="http://schemas.microsoft.com/office/drawing/2014/main" id="{FB4D804D-36B7-41DB-A047-E5A1A4F0E2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34637" y="3332178"/>
                    <a:ext cx="527809" cy="494523"/>
                  </a:xfrm>
                  <a:prstGeom prst="borderCallout2">
                    <a:avLst>
                      <a:gd name="adj1" fmla="val 18750"/>
                      <a:gd name="adj2" fmla="val -8333"/>
                      <a:gd name="adj3" fmla="val 18750"/>
                      <a:gd name="adj4" fmla="val -16667"/>
                      <a:gd name="adj5" fmla="val 144493"/>
                      <a:gd name="adj6" fmla="val -149944"/>
                    </a:avLst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9148554C-9597-4DEE-8EB7-726A6C9D7686}"/>
                  </a:ext>
                </a:extLst>
              </p:cNvPr>
              <p:cNvSpPr/>
              <p:nvPr/>
            </p:nvSpPr>
            <p:spPr>
              <a:xfrm>
                <a:off x="10041433" y="3933261"/>
                <a:ext cx="373127" cy="420394"/>
              </a:xfrm>
              <a:prstGeom prst="ellipse">
                <a:avLst/>
              </a:prstGeom>
              <a:solidFill>
                <a:schemeClr val="bg1">
                  <a:lumMod val="50000"/>
                  <a:alpha val="41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feld 64">
                    <a:extLst>
                      <a:ext uri="{FF2B5EF4-FFF2-40B4-BE49-F238E27FC236}">
                        <a16:creationId xmlns:a16="http://schemas.microsoft.com/office/drawing/2014/main" id="{584BCFDB-C870-490E-BCD0-2D3180C7EA2F}"/>
                      </a:ext>
                    </a:extLst>
                  </p:cNvPr>
                  <p:cNvSpPr txBox="1"/>
                  <p:nvPr/>
                </p:nvSpPr>
                <p:spPr>
                  <a:xfrm>
                    <a:off x="8913134" y="5470333"/>
                    <a:ext cx="1700385" cy="3965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314" name="Textfeld 313">
                    <a:extLst>
                      <a:ext uri="{FF2B5EF4-FFF2-40B4-BE49-F238E27FC236}">
                        <a16:creationId xmlns:a16="http://schemas.microsoft.com/office/drawing/2014/main" id="{812EEBE9-1204-42F1-834F-C035E19EB0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3134" y="5470333"/>
                    <a:ext cx="1700385" cy="396519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Legende: mit gebogener Linie 65">
                    <a:extLst>
                      <a:ext uri="{FF2B5EF4-FFF2-40B4-BE49-F238E27FC236}">
                        <a16:creationId xmlns:a16="http://schemas.microsoft.com/office/drawing/2014/main" id="{5C271FD4-BF85-4BDD-B0E9-9CB49A89F118}"/>
                      </a:ext>
                    </a:extLst>
                  </p:cNvPr>
                  <p:cNvSpPr/>
                  <p:nvPr/>
                </p:nvSpPr>
                <p:spPr>
                  <a:xfrm>
                    <a:off x="8169470" y="3576292"/>
                    <a:ext cx="662170" cy="377415"/>
                  </a:xfrm>
                  <a:prstGeom prst="borderCallout2">
                    <a:avLst>
                      <a:gd name="adj1" fmla="val 49568"/>
                      <a:gd name="adj2" fmla="val 111013"/>
                      <a:gd name="adj3" fmla="val 49568"/>
                      <a:gd name="adj4" fmla="val 166202"/>
                      <a:gd name="adj5" fmla="val 117219"/>
                      <a:gd name="adj6" fmla="val 281283"/>
                    </a:avLst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315" name="Legende: mit gebogener Linie 314">
                    <a:extLst>
                      <a:ext uri="{FF2B5EF4-FFF2-40B4-BE49-F238E27FC236}">
                        <a16:creationId xmlns:a16="http://schemas.microsoft.com/office/drawing/2014/main" id="{0BF78BAF-95ED-4BF3-89C6-6930AAD2D11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69470" y="3576292"/>
                    <a:ext cx="662170" cy="377415"/>
                  </a:xfrm>
                  <a:prstGeom prst="borderCallout2">
                    <a:avLst>
                      <a:gd name="adj1" fmla="val 49568"/>
                      <a:gd name="adj2" fmla="val 111013"/>
                      <a:gd name="adj3" fmla="val 49568"/>
                      <a:gd name="adj4" fmla="val 166202"/>
                      <a:gd name="adj5" fmla="val 117219"/>
                      <a:gd name="adj6" fmla="val 281283"/>
                    </a:avLst>
                  </a:prstGeom>
                  <a:blipFill>
                    <a:blip r:embed="rId24"/>
                    <a:stretch>
                      <a:fillRect l="-19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0DC6BCD3-13F3-427E-A5DA-9CD2B3F577E9}"/>
                </a:ext>
              </a:extLst>
            </p:cNvPr>
            <p:cNvSpPr txBox="1"/>
            <p:nvPr/>
          </p:nvSpPr>
          <p:spPr>
            <a:xfrm>
              <a:off x="8901540" y="3638445"/>
              <a:ext cx="200835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Cluster in 3d space</a:t>
              </a:r>
            </a:p>
          </p:txBody>
        </p:sp>
      </p:grp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8B715459-BF21-425E-899E-E3FFE0CED40B}"/>
              </a:ext>
            </a:extLst>
          </p:cNvPr>
          <p:cNvGrpSpPr/>
          <p:nvPr/>
        </p:nvGrpSpPr>
        <p:grpSpPr>
          <a:xfrm>
            <a:off x="6636678" y="2641826"/>
            <a:ext cx="2418851" cy="1370679"/>
            <a:chOff x="8378840" y="1354519"/>
            <a:chExt cx="2418851" cy="1370679"/>
          </a:xfrm>
        </p:grpSpPr>
        <p:grpSp>
          <p:nvGrpSpPr>
            <p:cNvPr id="93" name="Gruppieren 92">
              <a:extLst>
                <a:ext uri="{FF2B5EF4-FFF2-40B4-BE49-F238E27FC236}">
                  <a16:creationId xmlns:a16="http://schemas.microsoft.com/office/drawing/2014/main" id="{BAAFEBDC-77EC-4A6F-AB1E-EA5F7E740E11}"/>
                </a:ext>
              </a:extLst>
            </p:cNvPr>
            <p:cNvGrpSpPr/>
            <p:nvPr/>
          </p:nvGrpSpPr>
          <p:grpSpPr>
            <a:xfrm>
              <a:off x="8378840" y="1354519"/>
              <a:ext cx="2418851" cy="1370679"/>
              <a:chOff x="8378840" y="1354519"/>
              <a:chExt cx="2418851" cy="1370679"/>
            </a:xfrm>
          </p:grpSpPr>
          <p:grpSp>
            <p:nvGrpSpPr>
              <p:cNvPr id="110" name="Gruppieren 109">
                <a:extLst>
                  <a:ext uri="{FF2B5EF4-FFF2-40B4-BE49-F238E27FC236}">
                    <a16:creationId xmlns:a16="http://schemas.microsoft.com/office/drawing/2014/main" id="{5E157BD6-8353-4C26-9B99-26DC35B17904}"/>
                  </a:ext>
                </a:extLst>
              </p:cNvPr>
              <p:cNvGrpSpPr/>
              <p:nvPr/>
            </p:nvGrpSpPr>
            <p:grpSpPr>
              <a:xfrm>
                <a:off x="8697161" y="1354519"/>
                <a:ext cx="2100530" cy="1370679"/>
                <a:chOff x="8697161" y="1354519"/>
                <a:chExt cx="2100530" cy="1370679"/>
              </a:xfrm>
            </p:grpSpPr>
            <p:grpSp>
              <p:nvGrpSpPr>
                <p:cNvPr id="112" name="Gruppieren 111">
                  <a:extLst>
                    <a:ext uri="{FF2B5EF4-FFF2-40B4-BE49-F238E27FC236}">
                      <a16:creationId xmlns:a16="http://schemas.microsoft.com/office/drawing/2014/main" id="{540B316E-F803-4085-A569-320FFFDE6047}"/>
                    </a:ext>
                  </a:extLst>
                </p:cNvPr>
                <p:cNvGrpSpPr/>
                <p:nvPr/>
              </p:nvGrpSpPr>
              <p:grpSpPr>
                <a:xfrm>
                  <a:off x="10375282" y="1354519"/>
                  <a:ext cx="422409" cy="1068839"/>
                  <a:chOff x="11117838" y="1598268"/>
                  <a:chExt cx="527810" cy="133554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7" name="Legende: mit gebogener Linie 116">
                        <a:extLst>
                          <a:ext uri="{FF2B5EF4-FFF2-40B4-BE49-F238E27FC236}">
                            <a16:creationId xmlns:a16="http://schemas.microsoft.com/office/drawing/2014/main" id="{73796E0C-1CA2-4C71-8633-E94C4388E0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17839" y="1598268"/>
                        <a:ext cx="527809" cy="494523"/>
                      </a:xfrm>
                      <a:prstGeom prst="borderCallout2">
                        <a:avLst>
                          <a:gd name="adj1" fmla="val 18750"/>
                          <a:gd name="adj2" fmla="val -8333"/>
                          <a:gd name="adj3" fmla="val 18750"/>
                          <a:gd name="adj4" fmla="val -16667"/>
                          <a:gd name="adj5" fmla="val 264910"/>
                          <a:gd name="adj6" fmla="val -91202"/>
                        </a:avLst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de-DE" dirty="0"/>
                      </a:p>
                    </p:txBody>
                  </p:sp>
                </mc:Choice>
                <mc:Fallback xmlns="">
                  <p:sp>
                    <p:nvSpPr>
                      <p:cNvPr id="81" name="Legende: mit gebogener Linie 80">
                        <a:extLst>
                          <a:ext uri="{FF2B5EF4-FFF2-40B4-BE49-F238E27FC236}">
                            <a16:creationId xmlns:a16="http://schemas.microsoft.com/office/drawing/2014/main" id="{49660A1D-DF68-4A29-B9FC-10B825914E8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17839" y="1598268"/>
                        <a:ext cx="527809" cy="494523"/>
                      </a:xfrm>
                      <a:prstGeom prst="borderCallout2">
                        <a:avLst>
                          <a:gd name="adj1" fmla="val 18750"/>
                          <a:gd name="adj2" fmla="val -8333"/>
                          <a:gd name="adj3" fmla="val 18750"/>
                          <a:gd name="adj4" fmla="val -16667"/>
                          <a:gd name="adj5" fmla="val 264910"/>
                          <a:gd name="adj6" fmla="val -91202"/>
                        </a:avLst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8" name="Legende: mit gebogener Linie 117">
                        <a:extLst>
                          <a:ext uri="{FF2B5EF4-FFF2-40B4-BE49-F238E27FC236}">
                            <a16:creationId xmlns:a16="http://schemas.microsoft.com/office/drawing/2014/main" id="{545218B0-8821-4CED-9FBB-2D169F8C7E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17838" y="2439289"/>
                        <a:ext cx="527810" cy="494523"/>
                      </a:xfrm>
                      <a:prstGeom prst="borderCallout2">
                        <a:avLst>
                          <a:gd name="adj1" fmla="val 18750"/>
                          <a:gd name="adj2" fmla="val -8333"/>
                          <a:gd name="adj3" fmla="val 18750"/>
                          <a:gd name="adj4" fmla="val -16667"/>
                          <a:gd name="adj5" fmla="val 93758"/>
                          <a:gd name="adj6" fmla="val -66234"/>
                        </a:avLst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de-DE" dirty="0"/>
                      </a:p>
                    </p:txBody>
                  </p:sp>
                </mc:Choice>
                <mc:Fallback xmlns="">
                  <p:sp>
                    <p:nvSpPr>
                      <p:cNvPr id="82" name="Legende: mit gebogener Linie 81">
                        <a:extLst>
                          <a:ext uri="{FF2B5EF4-FFF2-40B4-BE49-F238E27FC236}">
                            <a16:creationId xmlns:a16="http://schemas.microsoft.com/office/drawing/2014/main" id="{0EECE7CD-48AE-4F3D-89A6-08BDF350F74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17838" y="2439289"/>
                        <a:ext cx="527810" cy="494523"/>
                      </a:xfrm>
                      <a:prstGeom prst="borderCallout2">
                        <a:avLst>
                          <a:gd name="adj1" fmla="val 18750"/>
                          <a:gd name="adj2" fmla="val -8333"/>
                          <a:gd name="adj3" fmla="val 18750"/>
                          <a:gd name="adj4" fmla="val -16667"/>
                          <a:gd name="adj5" fmla="val 93758"/>
                          <a:gd name="adj6" fmla="val -66234"/>
                        </a:avLst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3" name="Gruppieren 112">
                  <a:extLst>
                    <a:ext uri="{FF2B5EF4-FFF2-40B4-BE49-F238E27FC236}">
                      <a16:creationId xmlns:a16="http://schemas.microsoft.com/office/drawing/2014/main" id="{C1705330-64DE-4DDB-AA69-EA1E2FDD2AB3}"/>
                    </a:ext>
                  </a:extLst>
                </p:cNvPr>
                <p:cNvGrpSpPr/>
                <p:nvPr/>
              </p:nvGrpSpPr>
              <p:grpSpPr>
                <a:xfrm>
                  <a:off x="8697161" y="2478882"/>
                  <a:ext cx="491650" cy="246316"/>
                  <a:chOff x="3930185" y="5984134"/>
                  <a:chExt cx="614329" cy="307777"/>
                </a:xfrm>
              </p:grpSpPr>
              <p:cxnSp>
                <p:nvCxnSpPr>
                  <p:cNvPr id="114" name="Gerade Verbindung mit Pfeil 113">
                    <a:extLst>
                      <a:ext uri="{FF2B5EF4-FFF2-40B4-BE49-F238E27FC236}">
                        <a16:creationId xmlns:a16="http://schemas.microsoft.com/office/drawing/2014/main" id="{F910C785-79DA-4D62-84F9-11FDE19620A9}"/>
                      </a:ext>
                    </a:extLst>
                  </p:cNvPr>
                  <p:cNvCxnSpPr/>
                  <p:nvPr/>
                </p:nvCxnSpPr>
                <p:spPr>
                  <a:xfrm>
                    <a:off x="3930185" y="6097717"/>
                    <a:ext cx="504501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" name="Textfeld 114">
                    <a:extLst>
                      <a:ext uri="{FF2B5EF4-FFF2-40B4-BE49-F238E27FC236}">
                        <a16:creationId xmlns:a16="http://schemas.microsoft.com/office/drawing/2014/main" id="{D9DDD8D2-7E30-4289-ABCD-DD544D7BDB68}"/>
                      </a:ext>
                    </a:extLst>
                  </p:cNvPr>
                  <p:cNvSpPr txBox="1"/>
                  <p:nvPr/>
                </p:nvSpPr>
                <p:spPr>
                  <a:xfrm>
                    <a:off x="4397525" y="5984134"/>
                    <a:ext cx="14698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1400" dirty="0"/>
                      <a:t>x</a:t>
                    </a:r>
                  </a:p>
                </p:txBody>
              </p:sp>
            </p:grpSp>
          </p:grpSp>
          <p:cxnSp>
            <p:nvCxnSpPr>
              <p:cNvPr id="111" name="Gerader Verbinder 110">
                <a:extLst>
                  <a:ext uri="{FF2B5EF4-FFF2-40B4-BE49-F238E27FC236}">
                    <a16:creationId xmlns:a16="http://schemas.microsoft.com/office/drawing/2014/main" id="{E685836E-C1DE-41F5-A788-465989ED5C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8840" y="2434194"/>
                <a:ext cx="1888634" cy="64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974E04BC-7BA3-4144-BBEF-4CEC8B939377}"/>
                </a:ext>
              </a:extLst>
            </p:cNvPr>
            <p:cNvSpPr/>
            <p:nvPr/>
          </p:nvSpPr>
          <p:spPr>
            <a:xfrm>
              <a:off x="8785251" y="2409740"/>
              <a:ext cx="46800" cy="468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7B921305-D732-4BC9-98D1-23D44853AD71}"/>
                </a:ext>
              </a:extLst>
            </p:cNvPr>
            <p:cNvSpPr/>
            <p:nvPr/>
          </p:nvSpPr>
          <p:spPr>
            <a:xfrm>
              <a:off x="8722533" y="2410403"/>
              <a:ext cx="46800" cy="468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542C6D87-6094-4D1C-A570-FA20877733F7}"/>
                </a:ext>
              </a:extLst>
            </p:cNvPr>
            <p:cNvSpPr/>
            <p:nvPr/>
          </p:nvSpPr>
          <p:spPr>
            <a:xfrm>
              <a:off x="8651280" y="2411037"/>
              <a:ext cx="46800" cy="468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508318B0-C357-4844-B063-E4626C69944B}"/>
                </a:ext>
              </a:extLst>
            </p:cNvPr>
            <p:cNvSpPr/>
            <p:nvPr/>
          </p:nvSpPr>
          <p:spPr>
            <a:xfrm>
              <a:off x="8590448" y="2411075"/>
              <a:ext cx="46800" cy="468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83728BF3-0229-4777-BFA1-B1DDD61C38BB}"/>
                </a:ext>
              </a:extLst>
            </p:cNvPr>
            <p:cNvSpPr/>
            <p:nvPr/>
          </p:nvSpPr>
          <p:spPr>
            <a:xfrm flipH="1">
              <a:off x="8527887" y="2411798"/>
              <a:ext cx="45719" cy="4571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A2DFE3BE-C106-4B0A-ABAE-725D8059E73E}"/>
                </a:ext>
              </a:extLst>
            </p:cNvPr>
            <p:cNvSpPr/>
            <p:nvPr/>
          </p:nvSpPr>
          <p:spPr>
            <a:xfrm flipH="1">
              <a:off x="8436447" y="2411798"/>
              <a:ext cx="45719" cy="4571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FD05884F-A3D0-4B6C-9068-7B7B81A5EACE}"/>
                </a:ext>
              </a:extLst>
            </p:cNvPr>
            <p:cNvSpPr/>
            <p:nvPr/>
          </p:nvSpPr>
          <p:spPr>
            <a:xfrm>
              <a:off x="9444477" y="2411353"/>
              <a:ext cx="46800" cy="468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668DF529-6D53-4489-BB7A-3F62A78A2DB6}"/>
                </a:ext>
              </a:extLst>
            </p:cNvPr>
            <p:cNvSpPr/>
            <p:nvPr/>
          </p:nvSpPr>
          <p:spPr>
            <a:xfrm>
              <a:off x="9371411" y="2409921"/>
              <a:ext cx="46800" cy="468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C67EBEF6-969D-4C71-86C6-5DFCED4EDABA}"/>
                </a:ext>
              </a:extLst>
            </p:cNvPr>
            <p:cNvSpPr/>
            <p:nvPr/>
          </p:nvSpPr>
          <p:spPr>
            <a:xfrm>
              <a:off x="9390937" y="2408545"/>
              <a:ext cx="46800" cy="468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5A9AAD28-7641-4B65-B412-76D476AC2A80}"/>
                </a:ext>
              </a:extLst>
            </p:cNvPr>
            <p:cNvSpPr/>
            <p:nvPr/>
          </p:nvSpPr>
          <p:spPr>
            <a:xfrm>
              <a:off x="9356506" y="2408545"/>
              <a:ext cx="46800" cy="468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1EE80C26-A647-4224-98BA-340C16976F7E}"/>
                </a:ext>
              </a:extLst>
            </p:cNvPr>
            <p:cNvSpPr/>
            <p:nvPr/>
          </p:nvSpPr>
          <p:spPr>
            <a:xfrm>
              <a:off x="9287251" y="2409486"/>
              <a:ext cx="4571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21B75279-5143-405F-B195-095EAA31DEEC}"/>
                </a:ext>
              </a:extLst>
            </p:cNvPr>
            <p:cNvSpPr/>
            <p:nvPr/>
          </p:nvSpPr>
          <p:spPr>
            <a:xfrm>
              <a:off x="10186888" y="2409486"/>
              <a:ext cx="54000" cy="54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04BF1746-FC38-4162-AFFE-AF8CAE553D4C}"/>
                </a:ext>
              </a:extLst>
            </p:cNvPr>
            <p:cNvSpPr/>
            <p:nvPr/>
          </p:nvSpPr>
          <p:spPr>
            <a:xfrm>
              <a:off x="10080286" y="2409486"/>
              <a:ext cx="54000" cy="54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9F7A6EE7-2826-4CE3-B655-EF0A8FFF5100}"/>
                </a:ext>
              </a:extLst>
            </p:cNvPr>
            <p:cNvSpPr/>
            <p:nvPr/>
          </p:nvSpPr>
          <p:spPr>
            <a:xfrm>
              <a:off x="9956895" y="2409486"/>
              <a:ext cx="54000" cy="54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0297E7B6-3309-4D75-A149-ED765BBAFB6A}"/>
                </a:ext>
              </a:extLst>
            </p:cNvPr>
            <p:cNvSpPr/>
            <p:nvPr/>
          </p:nvSpPr>
          <p:spPr>
            <a:xfrm>
              <a:off x="10018139" y="2408536"/>
              <a:ext cx="54000" cy="54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C0684874-8F40-4D12-9E43-BECFC0A7A825}"/>
                </a:ext>
              </a:extLst>
            </p:cNvPr>
            <p:cNvSpPr/>
            <p:nvPr/>
          </p:nvSpPr>
          <p:spPr>
            <a:xfrm>
              <a:off x="9803495" y="2408536"/>
              <a:ext cx="54000" cy="54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9" name="Gruppieren 118">
            <a:extLst>
              <a:ext uri="{FF2B5EF4-FFF2-40B4-BE49-F238E27FC236}">
                <a16:creationId xmlns:a16="http://schemas.microsoft.com/office/drawing/2014/main" id="{AFB29C95-06BB-4A53-A70B-CC2EFD14B991}"/>
              </a:ext>
            </a:extLst>
          </p:cNvPr>
          <p:cNvGrpSpPr/>
          <p:nvPr/>
        </p:nvGrpSpPr>
        <p:grpSpPr>
          <a:xfrm>
            <a:off x="6601241" y="4616237"/>
            <a:ext cx="2298692" cy="1141372"/>
            <a:chOff x="4453601" y="1816564"/>
            <a:chExt cx="2872272" cy="1426172"/>
          </a:xfrm>
        </p:grpSpPr>
        <p:grpSp>
          <p:nvGrpSpPr>
            <p:cNvPr id="120" name="Gruppieren 119">
              <a:extLst>
                <a:ext uri="{FF2B5EF4-FFF2-40B4-BE49-F238E27FC236}">
                  <a16:creationId xmlns:a16="http://schemas.microsoft.com/office/drawing/2014/main" id="{B8A0F588-59D1-4BED-A6BA-E2C0A5564F17}"/>
                </a:ext>
              </a:extLst>
            </p:cNvPr>
            <p:cNvGrpSpPr/>
            <p:nvPr/>
          </p:nvGrpSpPr>
          <p:grpSpPr>
            <a:xfrm>
              <a:off x="4744942" y="1816564"/>
              <a:ext cx="1921792" cy="1144273"/>
              <a:chOff x="3764258" y="4429738"/>
              <a:chExt cx="1996429" cy="1188714"/>
            </a:xfrm>
          </p:grpSpPr>
          <p:sp>
            <p:nvSpPr>
              <p:cNvPr id="128" name="Rechteck 127">
                <a:extLst>
                  <a:ext uri="{FF2B5EF4-FFF2-40B4-BE49-F238E27FC236}">
                    <a16:creationId xmlns:a16="http://schemas.microsoft.com/office/drawing/2014/main" id="{EBA1E7E9-8364-4F60-B6C4-EFD2EC9B3DE5}"/>
                  </a:ext>
                </a:extLst>
              </p:cNvPr>
              <p:cNvSpPr/>
              <p:nvPr/>
            </p:nvSpPr>
            <p:spPr>
              <a:xfrm>
                <a:off x="3764258" y="4429738"/>
                <a:ext cx="1996429" cy="11887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9" name="Ellipse 128">
                <a:extLst>
                  <a:ext uri="{FF2B5EF4-FFF2-40B4-BE49-F238E27FC236}">
                    <a16:creationId xmlns:a16="http://schemas.microsoft.com/office/drawing/2014/main" id="{312E6E4F-76B9-4EB0-92F4-04E5CCE302C6}"/>
                  </a:ext>
                </a:extLst>
              </p:cNvPr>
              <p:cNvSpPr/>
              <p:nvPr/>
            </p:nvSpPr>
            <p:spPr>
              <a:xfrm>
                <a:off x="4163613" y="5180858"/>
                <a:ext cx="59837" cy="5983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0" name="Ellipse 129">
                <a:extLst>
                  <a:ext uri="{FF2B5EF4-FFF2-40B4-BE49-F238E27FC236}">
                    <a16:creationId xmlns:a16="http://schemas.microsoft.com/office/drawing/2014/main" id="{AF1A50EC-EEC1-4173-B746-B70D383A3144}"/>
                  </a:ext>
                </a:extLst>
              </p:cNvPr>
              <p:cNvSpPr/>
              <p:nvPr/>
            </p:nvSpPr>
            <p:spPr>
              <a:xfrm>
                <a:off x="4118649" y="4668607"/>
                <a:ext cx="59837" cy="5983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1" name="Ellipse 130">
                <a:extLst>
                  <a:ext uri="{FF2B5EF4-FFF2-40B4-BE49-F238E27FC236}">
                    <a16:creationId xmlns:a16="http://schemas.microsoft.com/office/drawing/2014/main" id="{30D2E617-D3FA-4391-B8E2-C6B33D45C72E}"/>
                  </a:ext>
                </a:extLst>
              </p:cNvPr>
              <p:cNvSpPr/>
              <p:nvPr/>
            </p:nvSpPr>
            <p:spPr>
              <a:xfrm>
                <a:off x="3978340" y="4936861"/>
                <a:ext cx="59837" cy="5983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2" name="Ellipse 131">
                <a:extLst>
                  <a:ext uri="{FF2B5EF4-FFF2-40B4-BE49-F238E27FC236}">
                    <a16:creationId xmlns:a16="http://schemas.microsoft.com/office/drawing/2014/main" id="{34D9F212-FDE3-4A79-AC32-2F44A57CB497}"/>
                  </a:ext>
                </a:extLst>
              </p:cNvPr>
              <p:cNvSpPr/>
              <p:nvPr/>
            </p:nvSpPr>
            <p:spPr>
              <a:xfrm flipH="1">
                <a:off x="3821866" y="4498779"/>
                <a:ext cx="59837" cy="5983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3" name="Ellipse 132">
                <a:extLst>
                  <a:ext uri="{FF2B5EF4-FFF2-40B4-BE49-F238E27FC236}">
                    <a16:creationId xmlns:a16="http://schemas.microsoft.com/office/drawing/2014/main" id="{B441710C-BF21-436B-B55F-D8B09F8A93AB}"/>
                  </a:ext>
                </a:extLst>
              </p:cNvPr>
              <p:cNvSpPr/>
              <p:nvPr/>
            </p:nvSpPr>
            <p:spPr>
              <a:xfrm flipH="1">
                <a:off x="3955722" y="4601563"/>
                <a:ext cx="59837" cy="5983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" name="Ellipse 133">
                <a:extLst>
                  <a:ext uri="{FF2B5EF4-FFF2-40B4-BE49-F238E27FC236}">
                    <a16:creationId xmlns:a16="http://schemas.microsoft.com/office/drawing/2014/main" id="{4D566556-DAD9-4A1F-A05E-2D3C01B77292}"/>
                  </a:ext>
                </a:extLst>
              </p:cNvPr>
              <p:cNvSpPr/>
              <p:nvPr/>
            </p:nvSpPr>
            <p:spPr>
              <a:xfrm>
                <a:off x="4030969" y="5466208"/>
                <a:ext cx="64587" cy="6458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" name="Ellipse 134">
                <a:extLst>
                  <a:ext uri="{FF2B5EF4-FFF2-40B4-BE49-F238E27FC236}">
                    <a16:creationId xmlns:a16="http://schemas.microsoft.com/office/drawing/2014/main" id="{3A948C94-057A-4114-A2BC-D1D07183C604}"/>
                  </a:ext>
                </a:extLst>
              </p:cNvPr>
              <p:cNvSpPr/>
              <p:nvPr/>
            </p:nvSpPr>
            <p:spPr>
              <a:xfrm>
                <a:off x="4922742" y="4988275"/>
                <a:ext cx="59837" cy="5983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6" name="Ellipse 135">
                <a:extLst>
                  <a:ext uri="{FF2B5EF4-FFF2-40B4-BE49-F238E27FC236}">
                    <a16:creationId xmlns:a16="http://schemas.microsoft.com/office/drawing/2014/main" id="{54DC6398-CC4A-4C40-8F35-57FC6485898C}"/>
                  </a:ext>
                </a:extLst>
              </p:cNvPr>
              <p:cNvSpPr/>
              <p:nvPr/>
            </p:nvSpPr>
            <p:spPr>
              <a:xfrm>
                <a:off x="4733190" y="4777345"/>
                <a:ext cx="59837" cy="5983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7" name="Ellipse 136">
                <a:extLst>
                  <a:ext uri="{FF2B5EF4-FFF2-40B4-BE49-F238E27FC236}">
                    <a16:creationId xmlns:a16="http://schemas.microsoft.com/office/drawing/2014/main" id="{FD092921-EC45-4C32-B304-8A4D9568EF9C}"/>
                  </a:ext>
                </a:extLst>
              </p:cNvPr>
              <p:cNvSpPr/>
              <p:nvPr/>
            </p:nvSpPr>
            <p:spPr>
              <a:xfrm>
                <a:off x="4572400" y="4623467"/>
                <a:ext cx="59837" cy="5983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8" name="Ellipse 137">
                <a:extLst>
                  <a:ext uri="{FF2B5EF4-FFF2-40B4-BE49-F238E27FC236}">
                    <a16:creationId xmlns:a16="http://schemas.microsoft.com/office/drawing/2014/main" id="{358B9912-342F-4FBD-BAE8-4C224EE5098A}"/>
                  </a:ext>
                </a:extLst>
              </p:cNvPr>
              <p:cNvSpPr/>
              <p:nvPr/>
            </p:nvSpPr>
            <p:spPr>
              <a:xfrm>
                <a:off x="4941778" y="4512304"/>
                <a:ext cx="59837" cy="5983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9" name="Ellipse 138">
                <a:extLst>
                  <a:ext uri="{FF2B5EF4-FFF2-40B4-BE49-F238E27FC236}">
                    <a16:creationId xmlns:a16="http://schemas.microsoft.com/office/drawing/2014/main" id="{06708A18-A79C-4D6D-9E4C-667A3A75F759}"/>
                  </a:ext>
                </a:extLst>
              </p:cNvPr>
              <p:cNvSpPr/>
              <p:nvPr/>
            </p:nvSpPr>
            <p:spPr>
              <a:xfrm>
                <a:off x="4816540" y="5291739"/>
                <a:ext cx="59837" cy="5983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0" name="Ellipse 139">
                <a:extLst>
                  <a:ext uri="{FF2B5EF4-FFF2-40B4-BE49-F238E27FC236}">
                    <a16:creationId xmlns:a16="http://schemas.microsoft.com/office/drawing/2014/main" id="{E84D27FD-64D5-4634-9B9C-3175AFBC5C09}"/>
                  </a:ext>
                </a:extLst>
              </p:cNvPr>
              <p:cNvSpPr/>
              <p:nvPr/>
            </p:nvSpPr>
            <p:spPr>
              <a:xfrm>
                <a:off x="4696149" y="5454296"/>
                <a:ext cx="59837" cy="5983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1" name="Ellipse 140">
                <a:extLst>
                  <a:ext uri="{FF2B5EF4-FFF2-40B4-BE49-F238E27FC236}">
                    <a16:creationId xmlns:a16="http://schemas.microsoft.com/office/drawing/2014/main" id="{FF398EF0-5804-4AB7-A5BF-61D015A9B0D6}"/>
                  </a:ext>
                </a:extLst>
              </p:cNvPr>
              <p:cNvSpPr/>
              <p:nvPr/>
            </p:nvSpPr>
            <p:spPr>
              <a:xfrm>
                <a:off x="5418858" y="4603630"/>
                <a:ext cx="59837" cy="5983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2" name="Ellipse 141">
                <a:extLst>
                  <a:ext uri="{FF2B5EF4-FFF2-40B4-BE49-F238E27FC236}">
                    <a16:creationId xmlns:a16="http://schemas.microsoft.com/office/drawing/2014/main" id="{A0436E54-3617-4541-A4A8-AB95A21D424D}"/>
                  </a:ext>
                </a:extLst>
              </p:cNvPr>
              <p:cNvSpPr/>
              <p:nvPr/>
            </p:nvSpPr>
            <p:spPr>
              <a:xfrm>
                <a:off x="5531615" y="4685286"/>
                <a:ext cx="59837" cy="5983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3" name="Ellipse 142">
                <a:extLst>
                  <a:ext uri="{FF2B5EF4-FFF2-40B4-BE49-F238E27FC236}">
                    <a16:creationId xmlns:a16="http://schemas.microsoft.com/office/drawing/2014/main" id="{6EB7DBAD-3B63-44D6-AF1C-C45BAC38A5E0}"/>
                  </a:ext>
                </a:extLst>
              </p:cNvPr>
              <p:cNvSpPr/>
              <p:nvPr/>
            </p:nvSpPr>
            <p:spPr>
              <a:xfrm>
                <a:off x="5535288" y="4992133"/>
                <a:ext cx="59837" cy="5983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" name="Ellipse 143">
                <a:extLst>
                  <a:ext uri="{FF2B5EF4-FFF2-40B4-BE49-F238E27FC236}">
                    <a16:creationId xmlns:a16="http://schemas.microsoft.com/office/drawing/2014/main" id="{6666963C-32AA-49E4-9C8B-D11F16395571}"/>
                  </a:ext>
                </a:extLst>
              </p:cNvPr>
              <p:cNvSpPr/>
              <p:nvPr/>
            </p:nvSpPr>
            <p:spPr>
              <a:xfrm>
                <a:off x="5299399" y="4871433"/>
                <a:ext cx="59837" cy="5983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Ellipse 144">
                <a:extLst>
                  <a:ext uri="{FF2B5EF4-FFF2-40B4-BE49-F238E27FC236}">
                    <a16:creationId xmlns:a16="http://schemas.microsoft.com/office/drawing/2014/main" id="{8F90D5ED-3DC0-4C66-9E51-61D90BFA8B6D}"/>
                  </a:ext>
                </a:extLst>
              </p:cNvPr>
              <p:cNvSpPr/>
              <p:nvPr/>
            </p:nvSpPr>
            <p:spPr>
              <a:xfrm>
                <a:off x="5394400" y="5157374"/>
                <a:ext cx="59837" cy="5983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6" name="Ellipse 145">
                <a:extLst>
                  <a:ext uri="{FF2B5EF4-FFF2-40B4-BE49-F238E27FC236}">
                    <a16:creationId xmlns:a16="http://schemas.microsoft.com/office/drawing/2014/main" id="{A8F421D2-9C69-4C6E-8328-D7B1EC717E3A}"/>
                  </a:ext>
                </a:extLst>
              </p:cNvPr>
              <p:cNvSpPr/>
              <p:nvPr/>
            </p:nvSpPr>
            <p:spPr>
              <a:xfrm>
                <a:off x="5502352" y="5251020"/>
                <a:ext cx="59837" cy="5983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Legende: mit gebogener Linie 120">
                  <a:extLst>
                    <a:ext uri="{FF2B5EF4-FFF2-40B4-BE49-F238E27FC236}">
                      <a16:creationId xmlns:a16="http://schemas.microsoft.com/office/drawing/2014/main" id="{5FE0D87E-1EF9-42C2-B0BC-7CB450FAEE81}"/>
                    </a:ext>
                  </a:extLst>
                </p:cNvPr>
                <p:cNvSpPr/>
                <p:nvPr/>
              </p:nvSpPr>
              <p:spPr>
                <a:xfrm>
                  <a:off x="6817799" y="1869768"/>
                  <a:ext cx="508074" cy="476032"/>
                </a:xfrm>
                <a:prstGeom prst="borderCallout2">
                  <a:avLst>
                    <a:gd name="adj1" fmla="val 18750"/>
                    <a:gd name="adj2" fmla="val -8333"/>
                    <a:gd name="adj3" fmla="val 18750"/>
                    <a:gd name="adj4" fmla="val -16667"/>
                    <a:gd name="adj5" fmla="val 42071"/>
                    <a:gd name="adj6" fmla="val -6518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80" name="Legende: mit gebogener Linie 79">
                  <a:extLst>
                    <a:ext uri="{FF2B5EF4-FFF2-40B4-BE49-F238E27FC236}">
                      <a16:creationId xmlns:a16="http://schemas.microsoft.com/office/drawing/2014/main" id="{DB20B704-AF6E-424B-948B-485C0FB596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7799" y="1869768"/>
                  <a:ext cx="508074" cy="476032"/>
                </a:xfrm>
                <a:prstGeom prst="borderCallout2">
                  <a:avLst>
                    <a:gd name="adj1" fmla="val 18750"/>
                    <a:gd name="adj2" fmla="val -8333"/>
                    <a:gd name="adj3" fmla="val 18750"/>
                    <a:gd name="adj4" fmla="val -16667"/>
                    <a:gd name="adj5" fmla="val 42071"/>
                    <a:gd name="adj6" fmla="val -65181"/>
                  </a:avLst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Legende: mit gebogener Linie 121">
                  <a:extLst>
                    <a:ext uri="{FF2B5EF4-FFF2-40B4-BE49-F238E27FC236}">
                      <a16:creationId xmlns:a16="http://schemas.microsoft.com/office/drawing/2014/main" id="{296D722A-CAA3-496D-99E8-51221A3FE406}"/>
                    </a:ext>
                  </a:extLst>
                </p:cNvPr>
                <p:cNvSpPr/>
                <p:nvPr/>
              </p:nvSpPr>
              <p:spPr>
                <a:xfrm>
                  <a:off x="6817140" y="2445381"/>
                  <a:ext cx="508075" cy="476032"/>
                </a:xfrm>
                <a:prstGeom prst="borderCallout2">
                  <a:avLst>
                    <a:gd name="adj1" fmla="val 18750"/>
                    <a:gd name="adj2" fmla="val -8333"/>
                    <a:gd name="adj3" fmla="val 18750"/>
                    <a:gd name="adj4" fmla="val -16667"/>
                    <a:gd name="adj5" fmla="val -2803"/>
                    <a:gd name="adj6" fmla="val -508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84" name="Legende: mit gebogener Linie 83">
                  <a:extLst>
                    <a:ext uri="{FF2B5EF4-FFF2-40B4-BE49-F238E27FC236}">
                      <a16:creationId xmlns:a16="http://schemas.microsoft.com/office/drawing/2014/main" id="{8537FC72-06BC-4694-8129-090A083A04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7140" y="2445381"/>
                  <a:ext cx="508075" cy="476032"/>
                </a:xfrm>
                <a:prstGeom prst="borderCallout2">
                  <a:avLst>
                    <a:gd name="adj1" fmla="val 18750"/>
                    <a:gd name="adj2" fmla="val -8333"/>
                    <a:gd name="adj3" fmla="val 18750"/>
                    <a:gd name="adj4" fmla="val -16667"/>
                    <a:gd name="adj5" fmla="val -2803"/>
                    <a:gd name="adj6" fmla="val -50835"/>
                  </a:avLst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3" name="Gruppieren 122">
              <a:extLst>
                <a:ext uri="{FF2B5EF4-FFF2-40B4-BE49-F238E27FC236}">
                  <a16:creationId xmlns:a16="http://schemas.microsoft.com/office/drawing/2014/main" id="{7F68573D-2BC7-44D7-B367-18ECA12E21F3}"/>
                </a:ext>
              </a:extLst>
            </p:cNvPr>
            <p:cNvGrpSpPr/>
            <p:nvPr/>
          </p:nvGrpSpPr>
          <p:grpSpPr>
            <a:xfrm>
              <a:off x="4453601" y="2705886"/>
              <a:ext cx="650354" cy="536850"/>
              <a:chOff x="2532023" y="5412141"/>
              <a:chExt cx="808985" cy="667796"/>
            </a:xfrm>
          </p:grpSpPr>
          <p:cxnSp>
            <p:nvCxnSpPr>
              <p:cNvPr id="124" name="Gerade Verbindung mit Pfeil 123">
                <a:extLst>
                  <a:ext uri="{FF2B5EF4-FFF2-40B4-BE49-F238E27FC236}">
                    <a16:creationId xmlns:a16="http://schemas.microsoft.com/office/drawing/2014/main" id="{6686DFFB-0E37-4C9D-8547-23650A65071A}"/>
                  </a:ext>
                </a:extLst>
              </p:cNvPr>
              <p:cNvCxnSpPr/>
              <p:nvPr/>
            </p:nvCxnSpPr>
            <p:spPr>
              <a:xfrm>
                <a:off x="2726679" y="5885743"/>
                <a:ext cx="5045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 Verbindung mit Pfeil 124">
                <a:extLst>
                  <a:ext uri="{FF2B5EF4-FFF2-40B4-BE49-F238E27FC236}">
                    <a16:creationId xmlns:a16="http://schemas.microsoft.com/office/drawing/2014/main" id="{98107A22-692F-43ED-8271-666931F85ADC}"/>
                  </a:ext>
                </a:extLst>
              </p:cNvPr>
              <p:cNvCxnSpPr/>
              <p:nvPr/>
            </p:nvCxnSpPr>
            <p:spPr>
              <a:xfrm flipV="1">
                <a:off x="2726679" y="5431724"/>
                <a:ext cx="0" cy="4540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feld 125">
                <a:extLst>
                  <a:ext uri="{FF2B5EF4-FFF2-40B4-BE49-F238E27FC236}">
                    <a16:creationId xmlns:a16="http://schemas.microsoft.com/office/drawing/2014/main" id="{6822B503-B1D6-4686-9FF2-E62C57B004F1}"/>
                  </a:ext>
                </a:extLst>
              </p:cNvPr>
              <p:cNvSpPr txBox="1"/>
              <p:nvPr/>
            </p:nvSpPr>
            <p:spPr>
              <a:xfrm>
                <a:off x="2532023" y="5412141"/>
                <a:ext cx="1469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y</a:t>
                </a:r>
              </a:p>
            </p:txBody>
          </p:sp>
          <p:sp>
            <p:nvSpPr>
              <p:cNvPr id="127" name="Textfeld 126">
                <a:extLst>
                  <a:ext uri="{FF2B5EF4-FFF2-40B4-BE49-F238E27FC236}">
                    <a16:creationId xmlns:a16="http://schemas.microsoft.com/office/drawing/2014/main" id="{04C1BD38-7C32-4C33-9B24-9B009FA0B726}"/>
                  </a:ext>
                </a:extLst>
              </p:cNvPr>
              <p:cNvSpPr txBox="1"/>
              <p:nvPr/>
            </p:nvSpPr>
            <p:spPr>
              <a:xfrm>
                <a:off x="3194019" y="5772160"/>
                <a:ext cx="1469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x</a:t>
                </a:r>
              </a:p>
            </p:txBody>
          </p:sp>
        </p:grp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00A48FA4-FBAB-4A54-BDB2-D6AF06685802}"/>
              </a:ext>
            </a:extLst>
          </p:cNvPr>
          <p:cNvSpPr txBox="1"/>
          <p:nvPr/>
        </p:nvSpPr>
        <p:spPr>
          <a:xfrm rot="5400000">
            <a:off x="8326530" y="5728561"/>
            <a:ext cx="61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…</a:t>
            </a:r>
            <a:endParaRPr lang="en-US" dirty="0"/>
          </a:p>
        </p:txBody>
      </p:sp>
      <p:grpSp>
        <p:nvGrpSpPr>
          <p:cNvPr id="147" name="Gruppieren 146">
            <a:extLst>
              <a:ext uri="{FF2B5EF4-FFF2-40B4-BE49-F238E27FC236}">
                <a16:creationId xmlns:a16="http://schemas.microsoft.com/office/drawing/2014/main" id="{4B448A91-68CD-42C0-A33E-4EB514D9C0E3}"/>
              </a:ext>
            </a:extLst>
          </p:cNvPr>
          <p:cNvGrpSpPr/>
          <p:nvPr/>
        </p:nvGrpSpPr>
        <p:grpSpPr>
          <a:xfrm>
            <a:off x="9501225" y="2485135"/>
            <a:ext cx="1681033" cy="995295"/>
            <a:chOff x="8378840" y="1354519"/>
            <a:chExt cx="2418851" cy="1432138"/>
          </a:xfrm>
        </p:grpSpPr>
        <p:grpSp>
          <p:nvGrpSpPr>
            <p:cNvPr id="148" name="Gruppieren 147">
              <a:extLst>
                <a:ext uri="{FF2B5EF4-FFF2-40B4-BE49-F238E27FC236}">
                  <a16:creationId xmlns:a16="http://schemas.microsoft.com/office/drawing/2014/main" id="{6675113B-DB63-41B4-8A1F-3AF94E93A969}"/>
                </a:ext>
              </a:extLst>
            </p:cNvPr>
            <p:cNvGrpSpPr/>
            <p:nvPr/>
          </p:nvGrpSpPr>
          <p:grpSpPr>
            <a:xfrm>
              <a:off x="8378840" y="1354519"/>
              <a:ext cx="2418851" cy="1432138"/>
              <a:chOff x="8378840" y="1354519"/>
              <a:chExt cx="2418851" cy="1432138"/>
            </a:xfrm>
          </p:grpSpPr>
          <p:grpSp>
            <p:nvGrpSpPr>
              <p:cNvPr id="165" name="Gruppieren 164">
                <a:extLst>
                  <a:ext uri="{FF2B5EF4-FFF2-40B4-BE49-F238E27FC236}">
                    <a16:creationId xmlns:a16="http://schemas.microsoft.com/office/drawing/2014/main" id="{ACEC0702-091B-4D32-8E28-43AC0F6BC80E}"/>
                  </a:ext>
                </a:extLst>
              </p:cNvPr>
              <p:cNvGrpSpPr/>
              <p:nvPr/>
            </p:nvGrpSpPr>
            <p:grpSpPr>
              <a:xfrm>
                <a:off x="8697161" y="1354519"/>
                <a:ext cx="2100530" cy="1432138"/>
                <a:chOff x="8697161" y="1354519"/>
                <a:chExt cx="2100530" cy="1432138"/>
              </a:xfrm>
            </p:grpSpPr>
            <p:grpSp>
              <p:nvGrpSpPr>
                <p:cNvPr id="167" name="Gruppieren 166">
                  <a:extLst>
                    <a:ext uri="{FF2B5EF4-FFF2-40B4-BE49-F238E27FC236}">
                      <a16:creationId xmlns:a16="http://schemas.microsoft.com/office/drawing/2014/main" id="{7BDB1731-E19A-48E2-823C-49DC232EB05D}"/>
                    </a:ext>
                  </a:extLst>
                </p:cNvPr>
                <p:cNvGrpSpPr/>
                <p:nvPr/>
              </p:nvGrpSpPr>
              <p:grpSpPr>
                <a:xfrm>
                  <a:off x="10375282" y="1354519"/>
                  <a:ext cx="422409" cy="1068839"/>
                  <a:chOff x="11117838" y="1598268"/>
                  <a:chExt cx="527810" cy="133554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1" name="Legende: mit gebogener Linie 170">
                        <a:extLst>
                          <a:ext uri="{FF2B5EF4-FFF2-40B4-BE49-F238E27FC236}">
                            <a16:creationId xmlns:a16="http://schemas.microsoft.com/office/drawing/2014/main" id="{F3F6B5D3-4FCB-424C-94E8-2B357BB611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17839" y="1598268"/>
                        <a:ext cx="527809" cy="494523"/>
                      </a:xfrm>
                      <a:prstGeom prst="borderCallout2">
                        <a:avLst>
                          <a:gd name="adj1" fmla="val 18750"/>
                          <a:gd name="adj2" fmla="val -8333"/>
                          <a:gd name="adj3" fmla="val 18750"/>
                          <a:gd name="adj4" fmla="val -16667"/>
                          <a:gd name="adj5" fmla="val 264910"/>
                          <a:gd name="adj6" fmla="val -91202"/>
                        </a:avLst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de-DE" dirty="0"/>
                      </a:p>
                    </p:txBody>
                  </p:sp>
                </mc:Choice>
                <mc:Fallback xmlns="">
                  <p:sp>
                    <p:nvSpPr>
                      <p:cNvPr id="81" name="Legende: mit gebogener Linie 80">
                        <a:extLst>
                          <a:ext uri="{FF2B5EF4-FFF2-40B4-BE49-F238E27FC236}">
                            <a16:creationId xmlns:a16="http://schemas.microsoft.com/office/drawing/2014/main" id="{49660A1D-DF68-4A29-B9FC-10B825914E8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17839" y="1598268"/>
                        <a:ext cx="527809" cy="494523"/>
                      </a:xfrm>
                      <a:prstGeom prst="borderCallout2">
                        <a:avLst>
                          <a:gd name="adj1" fmla="val 18750"/>
                          <a:gd name="adj2" fmla="val -8333"/>
                          <a:gd name="adj3" fmla="val 18750"/>
                          <a:gd name="adj4" fmla="val -16667"/>
                          <a:gd name="adj5" fmla="val 264910"/>
                          <a:gd name="adj6" fmla="val -91202"/>
                        </a:avLst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2" name="Legende: mit gebogener Linie 171">
                        <a:extLst>
                          <a:ext uri="{FF2B5EF4-FFF2-40B4-BE49-F238E27FC236}">
                            <a16:creationId xmlns:a16="http://schemas.microsoft.com/office/drawing/2014/main" id="{4E6607AE-2AEC-4021-AA06-2455EC86C0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17838" y="2439289"/>
                        <a:ext cx="527810" cy="494523"/>
                      </a:xfrm>
                      <a:prstGeom prst="borderCallout2">
                        <a:avLst>
                          <a:gd name="adj1" fmla="val 18750"/>
                          <a:gd name="adj2" fmla="val -8333"/>
                          <a:gd name="adj3" fmla="val 18750"/>
                          <a:gd name="adj4" fmla="val -16667"/>
                          <a:gd name="adj5" fmla="val 93758"/>
                          <a:gd name="adj6" fmla="val -66234"/>
                        </a:avLst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de-DE" dirty="0"/>
                      </a:p>
                    </p:txBody>
                  </p:sp>
                </mc:Choice>
                <mc:Fallback xmlns="">
                  <p:sp>
                    <p:nvSpPr>
                      <p:cNvPr id="82" name="Legende: mit gebogener Linie 81">
                        <a:extLst>
                          <a:ext uri="{FF2B5EF4-FFF2-40B4-BE49-F238E27FC236}">
                            <a16:creationId xmlns:a16="http://schemas.microsoft.com/office/drawing/2014/main" id="{0EECE7CD-48AE-4F3D-89A6-08BDF350F74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17838" y="2439289"/>
                        <a:ext cx="527810" cy="494523"/>
                      </a:xfrm>
                      <a:prstGeom prst="borderCallout2">
                        <a:avLst>
                          <a:gd name="adj1" fmla="val 18750"/>
                          <a:gd name="adj2" fmla="val -8333"/>
                          <a:gd name="adj3" fmla="val 18750"/>
                          <a:gd name="adj4" fmla="val -16667"/>
                          <a:gd name="adj5" fmla="val 93758"/>
                          <a:gd name="adj6" fmla="val -66234"/>
                        </a:avLst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68" name="Gruppieren 167">
                  <a:extLst>
                    <a:ext uri="{FF2B5EF4-FFF2-40B4-BE49-F238E27FC236}">
                      <a16:creationId xmlns:a16="http://schemas.microsoft.com/office/drawing/2014/main" id="{C58D42BD-BAB4-4874-991D-0B734CEB3D59}"/>
                    </a:ext>
                  </a:extLst>
                </p:cNvPr>
                <p:cNvGrpSpPr/>
                <p:nvPr/>
              </p:nvGrpSpPr>
              <p:grpSpPr>
                <a:xfrm>
                  <a:off x="8697161" y="2478880"/>
                  <a:ext cx="491650" cy="307777"/>
                  <a:chOff x="3930185" y="5984134"/>
                  <a:chExt cx="614329" cy="384574"/>
                </a:xfrm>
              </p:grpSpPr>
              <p:cxnSp>
                <p:nvCxnSpPr>
                  <p:cNvPr id="169" name="Gerade Verbindung mit Pfeil 168">
                    <a:extLst>
                      <a:ext uri="{FF2B5EF4-FFF2-40B4-BE49-F238E27FC236}">
                        <a16:creationId xmlns:a16="http://schemas.microsoft.com/office/drawing/2014/main" id="{2DC37653-7882-4549-A55B-C48743FE4D1D}"/>
                      </a:ext>
                    </a:extLst>
                  </p:cNvPr>
                  <p:cNvCxnSpPr/>
                  <p:nvPr/>
                </p:nvCxnSpPr>
                <p:spPr>
                  <a:xfrm>
                    <a:off x="3930185" y="6097717"/>
                    <a:ext cx="504501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0" name="Textfeld 169">
                    <a:extLst>
                      <a:ext uri="{FF2B5EF4-FFF2-40B4-BE49-F238E27FC236}">
                        <a16:creationId xmlns:a16="http://schemas.microsoft.com/office/drawing/2014/main" id="{E9754206-C307-4936-A536-8E58A0780813}"/>
                      </a:ext>
                    </a:extLst>
                  </p:cNvPr>
                  <p:cNvSpPr txBox="1"/>
                  <p:nvPr/>
                </p:nvSpPr>
                <p:spPr>
                  <a:xfrm>
                    <a:off x="4397525" y="5984134"/>
                    <a:ext cx="146989" cy="3845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1400" dirty="0"/>
                      <a:t>y</a:t>
                    </a:r>
                  </a:p>
                </p:txBody>
              </p:sp>
            </p:grpSp>
          </p:grpSp>
          <p:cxnSp>
            <p:nvCxnSpPr>
              <p:cNvPr id="166" name="Gerader Verbinder 165">
                <a:extLst>
                  <a:ext uri="{FF2B5EF4-FFF2-40B4-BE49-F238E27FC236}">
                    <a16:creationId xmlns:a16="http://schemas.microsoft.com/office/drawing/2014/main" id="{C86FB78D-0C63-4AAE-A149-4AA9AA3EB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8840" y="2434194"/>
                <a:ext cx="1888634" cy="64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2F2DE231-2B70-4550-8F16-EE6E34E6B676}"/>
                </a:ext>
              </a:extLst>
            </p:cNvPr>
            <p:cNvSpPr/>
            <p:nvPr/>
          </p:nvSpPr>
          <p:spPr>
            <a:xfrm>
              <a:off x="8785251" y="2409740"/>
              <a:ext cx="46800" cy="468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4794C757-1CF7-4F91-BCFB-ACA1A6D0ED0C}"/>
                </a:ext>
              </a:extLst>
            </p:cNvPr>
            <p:cNvSpPr/>
            <p:nvPr/>
          </p:nvSpPr>
          <p:spPr>
            <a:xfrm>
              <a:off x="8722533" y="2410403"/>
              <a:ext cx="46800" cy="468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655E3098-93F9-4585-A9A4-DA5E45CB5D71}"/>
                </a:ext>
              </a:extLst>
            </p:cNvPr>
            <p:cNvSpPr/>
            <p:nvPr/>
          </p:nvSpPr>
          <p:spPr>
            <a:xfrm>
              <a:off x="8651280" y="2411037"/>
              <a:ext cx="46800" cy="468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2" name="Ellipse 151">
              <a:extLst>
                <a:ext uri="{FF2B5EF4-FFF2-40B4-BE49-F238E27FC236}">
                  <a16:creationId xmlns:a16="http://schemas.microsoft.com/office/drawing/2014/main" id="{33D06C50-BAC2-4F54-945F-A47E3CA9BA66}"/>
                </a:ext>
              </a:extLst>
            </p:cNvPr>
            <p:cNvSpPr/>
            <p:nvPr/>
          </p:nvSpPr>
          <p:spPr>
            <a:xfrm>
              <a:off x="8590448" y="2411075"/>
              <a:ext cx="46800" cy="468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5FE74A6F-3A48-40A7-B11F-ABC2FDB8E053}"/>
                </a:ext>
              </a:extLst>
            </p:cNvPr>
            <p:cNvSpPr/>
            <p:nvPr/>
          </p:nvSpPr>
          <p:spPr>
            <a:xfrm flipH="1">
              <a:off x="8527887" y="2411798"/>
              <a:ext cx="45719" cy="4571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id="{DD1AECC1-53DA-4A8C-83EB-6B45C9C60A0E}"/>
                </a:ext>
              </a:extLst>
            </p:cNvPr>
            <p:cNvSpPr/>
            <p:nvPr/>
          </p:nvSpPr>
          <p:spPr>
            <a:xfrm flipH="1">
              <a:off x="8436447" y="2411798"/>
              <a:ext cx="45719" cy="4571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1001C985-80DA-4B90-A420-DDE6E03312CB}"/>
                </a:ext>
              </a:extLst>
            </p:cNvPr>
            <p:cNvSpPr/>
            <p:nvPr/>
          </p:nvSpPr>
          <p:spPr>
            <a:xfrm>
              <a:off x="9444477" y="2411353"/>
              <a:ext cx="46800" cy="468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6" name="Ellipse 155">
              <a:extLst>
                <a:ext uri="{FF2B5EF4-FFF2-40B4-BE49-F238E27FC236}">
                  <a16:creationId xmlns:a16="http://schemas.microsoft.com/office/drawing/2014/main" id="{589217F2-F6F6-40A8-A39C-986BC50F6B3F}"/>
                </a:ext>
              </a:extLst>
            </p:cNvPr>
            <p:cNvSpPr/>
            <p:nvPr/>
          </p:nvSpPr>
          <p:spPr>
            <a:xfrm>
              <a:off x="9371411" y="2409921"/>
              <a:ext cx="46800" cy="468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48CEAF59-2753-4EAB-A121-5A7118B3F5EE}"/>
                </a:ext>
              </a:extLst>
            </p:cNvPr>
            <p:cNvSpPr/>
            <p:nvPr/>
          </p:nvSpPr>
          <p:spPr>
            <a:xfrm>
              <a:off x="9390937" y="2408545"/>
              <a:ext cx="46800" cy="468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D58853D8-40D5-4090-877F-1CA219B58954}"/>
                </a:ext>
              </a:extLst>
            </p:cNvPr>
            <p:cNvSpPr/>
            <p:nvPr/>
          </p:nvSpPr>
          <p:spPr>
            <a:xfrm>
              <a:off x="9356506" y="2408545"/>
              <a:ext cx="46800" cy="468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id="{7C219333-A13D-4640-9172-E371E9C36F30}"/>
                </a:ext>
              </a:extLst>
            </p:cNvPr>
            <p:cNvSpPr/>
            <p:nvPr/>
          </p:nvSpPr>
          <p:spPr>
            <a:xfrm>
              <a:off x="9287251" y="2409486"/>
              <a:ext cx="4571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0F3AFA55-731A-4E60-90FB-81EB880490AE}"/>
                </a:ext>
              </a:extLst>
            </p:cNvPr>
            <p:cNvSpPr/>
            <p:nvPr/>
          </p:nvSpPr>
          <p:spPr>
            <a:xfrm>
              <a:off x="10186888" y="2409486"/>
              <a:ext cx="54000" cy="54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id="{ED41684A-DDCF-472D-A149-6B7FE50A65E7}"/>
                </a:ext>
              </a:extLst>
            </p:cNvPr>
            <p:cNvSpPr/>
            <p:nvPr/>
          </p:nvSpPr>
          <p:spPr>
            <a:xfrm>
              <a:off x="10080286" y="2409486"/>
              <a:ext cx="54000" cy="54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14E81E60-8DBE-451E-B021-552657FEDADF}"/>
                </a:ext>
              </a:extLst>
            </p:cNvPr>
            <p:cNvSpPr/>
            <p:nvPr/>
          </p:nvSpPr>
          <p:spPr>
            <a:xfrm>
              <a:off x="9956895" y="2409486"/>
              <a:ext cx="54000" cy="54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54311A14-D01B-4A96-AE39-E966FB6C458C}"/>
                </a:ext>
              </a:extLst>
            </p:cNvPr>
            <p:cNvSpPr/>
            <p:nvPr/>
          </p:nvSpPr>
          <p:spPr>
            <a:xfrm>
              <a:off x="10018139" y="2408536"/>
              <a:ext cx="54000" cy="54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4" name="Ellipse 163">
              <a:extLst>
                <a:ext uri="{FF2B5EF4-FFF2-40B4-BE49-F238E27FC236}">
                  <a16:creationId xmlns:a16="http://schemas.microsoft.com/office/drawing/2014/main" id="{2F7914B2-BD85-49D9-B667-10021E580108}"/>
                </a:ext>
              </a:extLst>
            </p:cNvPr>
            <p:cNvSpPr/>
            <p:nvPr/>
          </p:nvSpPr>
          <p:spPr>
            <a:xfrm>
              <a:off x="9803495" y="2408536"/>
              <a:ext cx="54000" cy="54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3" name="Gruppieren 172">
            <a:extLst>
              <a:ext uri="{FF2B5EF4-FFF2-40B4-BE49-F238E27FC236}">
                <a16:creationId xmlns:a16="http://schemas.microsoft.com/office/drawing/2014/main" id="{AB72D833-1CAC-4C70-892B-874D8DA372D4}"/>
              </a:ext>
            </a:extLst>
          </p:cNvPr>
          <p:cNvGrpSpPr/>
          <p:nvPr/>
        </p:nvGrpSpPr>
        <p:grpSpPr>
          <a:xfrm>
            <a:off x="9500773" y="3310537"/>
            <a:ext cx="1681033" cy="1153218"/>
            <a:chOff x="8378840" y="1354519"/>
            <a:chExt cx="2418851" cy="1659375"/>
          </a:xfrm>
        </p:grpSpPr>
        <p:grpSp>
          <p:nvGrpSpPr>
            <p:cNvPr id="174" name="Gruppieren 173">
              <a:extLst>
                <a:ext uri="{FF2B5EF4-FFF2-40B4-BE49-F238E27FC236}">
                  <a16:creationId xmlns:a16="http://schemas.microsoft.com/office/drawing/2014/main" id="{ADA2E422-DE02-4B70-910E-562A8E73CAAB}"/>
                </a:ext>
              </a:extLst>
            </p:cNvPr>
            <p:cNvGrpSpPr/>
            <p:nvPr/>
          </p:nvGrpSpPr>
          <p:grpSpPr>
            <a:xfrm>
              <a:off x="8378840" y="1354519"/>
              <a:ext cx="2418851" cy="1659375"/>
              <a:chOff x="8378840" y="1354519"/>
              <a:chExt cx="2418851" cy="1659375"/>
            </a:xfrm>
          </p:grpSpPr>
          <p:grpSp>
            <p:nvGrpSpPr>
              <p:cNvPr id="191" name="Gruppieren 190">
                <a:extLst>
                  <a:ext uri="{FF2B5EF4-FFF2-40B4-BE49-F238E27FC236}">
                    <a16:creationId xmlns:a16="http://schemas.microsoft.com/office/drawing/2014/main" id="{211BCB5A-253C-4314-B467-4A558C94169F}"/>
                  </a:ext>
                </a:extLst>
              </p:cNvPr>
              <p:cNvGrpSpPr/>
              <p:nvPr/>
            </p:nvGrpSpPr>
            <p:grpSpPr>
              <a:xfrm>
                <a:off x="8697161" y="1354519"/>
                <a:ext cx="2100530" cy="1659375"/>
                <a:chOff x="8697161" y="1354519"/>
                <a:chExt cx="2100530" cy="1659375"/>
              </a:xfrm>
            </p:grpSpPr>
            <p:grpSp>
              <p:nvGrpSpPr>
                <p:cNvPr id="193" name="Gruppieren 192">
                  <a:extLst>
                    <a:ext uri="{FF2B5EF4-FFF2-40B4-BE49-F238E27FC236}">
                      <a16:creationId xmlns:a16="http://schemas.microsoft.com/office/drawing/2014/main" id="{848893D7-33E5-4B40-8B49-B772AD0DAE0C}"/>
                    </a:ext>
                  </a:extLst>
                </p:cNvPr>
                <p:cNvGrpSpPr/>
                <p:nvPr/>
              </p:nvGrpSpPr>
              <p:grpSpPr>
                <a:xfrm>
                  <a:off x="10375282" y="1354519"/>
                  <a:ext cx="422409" cy="1068839"/>
                  <a:chOff x="11117838" y="1598268"/>
                  <a:chExt cx="527810" cy="133554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7" name="Legende: mit gebogener Linie 196">
                        <a:extLst>
                          <a:ext uri="{FF2B5EF4-FFF2-40B4-BE49-F238E27FC236}">
                            <a16:creationId xmlns:a16="http://schemas.microsoft.com/office/drawing/2014/main" id="{9B058BE1-6774-4465-B431-1791D84663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17839" y="1598268"/>
                        <a:ext cx="527809" cy="494523"/>
                      </a:xfrm>
                      <a:prstGeom prst="borderCallout2">
                        <a:avLst>
                          <a:gd name="adj1" fmla="val 18750"/>
                          <a:gd name="adj2" fmla="val -8333"/>
                          <a:gd name="adj3" fmla="val 18750"/>
                          <a:gd name="adj4" fmla="val -16667"/>
                          <a:gd name="adj5" fmla="val 264910"/>
                          <a:gd name="adj6" fmla="val -91202"/>
                        </a:avLst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de-DE" dirty="0"/>
                      </a:p>
                    </p:txBody>
                  </p:sp>
                </mc:Choice>
                <mc:Fallback xmlns="">
                  <p:sp>
                    <p:nvSpPr>
                      <p:cNvPr id="81" name="Legende: mit gebogener Linie 80">
                        <a:extLst>
                          <a:ext uri="{FF2B5EF4-FFF2-40B4-BE49-F238E27FC236}">
                            <a16:creationId xmlns:a16="http://schemas.microsoft.com/office/drawing/2014/main" id="{49660A1D-DF68-4A29-B9FC-10B825914E8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17839" y="1598268"/>
                        <a:ext cx="527809" cy="494523"/>
                      </a:xfrm>
                      <a:prstGeom prst="borderCallout2">
                        <a:avLst>
                          <a:gd name="adj1" fmla="val 18750"/>
                          <a:gd name="adj2" fmla="val -8333"/>
                          <a:gd name="adj3" fmla="val 18750"/>
                          <a:gd name="adj4" fmla="val -16667"/>
                          <a:gd name="adj5" fmla="val 264910"/>
                          <a:gd name="adj6" fmla="val -91202"/>
                        </a:avLst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8" name="Legende: mit gebogener Linie 197">
                        <a:extLst>
                          <a:ext uri="{FF2B5EF4-FFF2-40B4-BE49-F238E27FC236}">
                            <a16:creationId xmlns:a16="http://schemas.microsoft.com/office/drawing/2014/main" id="{E92D29B3-0104-4E59-9560-78270A0C39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17838" y="2439289"/>
                        <a:ext cx="527810" cy="494523"/>
                      </a:xfrm>
                      <a:prstGeom prst="borderCallout2">
                        <a:avLst>
                          <a:gd name="adj1" fmla="val 18750"/>
                          <a:gd name="adj2" fmla="val -8333"/>
                          <a:gd name="adj3" fmla="val 18750"/>
                          <a:gd name="adj4" fmla="val -16667"/>
                          <a:gd name="adj5" fmla="val 93758"/>
                          <a:gd name="adj6" fmla="val -66234"/>
                        </a:avLst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de-DE" dirty="0"/>
                      </a:p>
                    </p:txBody>
                  </p:sp>
                </mc:Choice>
                <mc:Fallback xmlns="">
                  <p:sp>
                    <p:nvSpPr>
                      <p:cNvPr id="82" name="Legende: mit gebogener Linie 81">
                        <a:extLst>
                          <a:ext uri="{FF2B5EF4-FFF2-40B4-BE49-F238E27FC236}">
                            <a16:creationId xmlns:a16="http://schemas.microsoft.com/office/drawing/2014/main" id="{0EECE7CD-48AE-4F3D-89A6-08BDF350F74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17838" y="2439289"/>
                        <a:ext cx="527810" cy="494523"/>
                      </a:xfrm>
                      <a:prstGeom prst="borderCallout2">
                        <a:avLst>
                          <a:gd name="adj1" fmla="val 18750"/>
                          <a:gd name="adj2" fmla="val -8333"/>
                          <a:gd name="adj3" fmla="val 18750"/>
                          <a:gd name="adj4" fmla="val -16667"/>
                          <a:gd name="adj5" fmla="val 93758"/>
                          <a:gd name="adj6" fmla="val -66234"/>
                        </a:avLst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94" name="Gruppieren 193">
                  <a:extLst>
                    <a:ext uri="{FF2B5EF4-FFF2-40B4-BE49-F238E27FC236}">
                      <a16:creationId xmlns:a16="http://schemas.microsoft.com/office/drawing/2014/main" id="{EA5231F2-3C34-4E6F-B24F-AB26F4BABCFA}"/>
                    </a:ext>
                  </a:extLst>
                </p:cNvPr>
                <p:cNvGrpSpPr/>
                <p:nvPr/>
              </p:nvGrpSpPr>
              <p:grpSpPr>
                <a:xfrm>
                  <a:off x="8697161" y="2478884"/>
                  <a:ext cx="491650" cy="535010"/>
                  <a:chOff x="3930185" y="5984134"/>
                  <a:chExt cx="614329" cy="668506"/>
                </a:xfrm>
              </p:grpSpPr>
              <p:cxnSp>
                <p:nvCxnSpPr>
                  <p:cNvPr id="195" name="Gerade Verbindung mit Pfeil 194">
                    <a:extLst>
                      <a:ext uri="{FF2B5EF4-FFF2-40B4-BE49-F238E27FC236}">
                        <a16:creationId xmlns:a16="http://schemas.microsoft.com/office/drawing/2014/main" id="{E0A4A817-5CBA-459C-A7CD-AEEC57EDFC6D}"/>
                      </a:ext>
                    </a:extLst>
                  </p:cNvPr>
                  <p:cNvCxnSpPr/>
                  <p:nvPr/>
                </p:nvCxnSpPr>
                <p:spPr>
                  <a:xfrm>
                    <a:off x="3930185" y="6097717"/>
                    <a:ext cx="504501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6" name="Textfeld 195">
                    <a:extLst>
                      <a:ext uri="{FF2B5EF4-FFF2-40B4-BE49-F238E27FC236}">
                        <a16:creationId xmlns:a16="http://schemas.microsoft.com/office/drawing/2014/main" id="{0A17F581-A940-432E-A0CD-D4BD6156170A}"/>
                      </a:ext>
                    </a:extLst>
                  </p:cNvPr>
                  <p:cNvSpPr txBox="1"/>
                  <p:nvPr/>
                </p:nvSpPr>
                <p:spPr>
                  <a:xfrm>
                    <a:off x="4397524" y="5984134"/>
                    <a:ext cx="146990" cy="66850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1400" dirty="0"/>
                      <a:t>z</a:t>
                    </a:r>
                  </a:p>
                </p:txBody>
              </p:sp>
            </p:grpSp>
          </p:grpSp>
          <p:cxnSp>
            <p:nvCxnSpPr>
              <p:cNvPr id="192" name="Gerader Verbinder 191">
                <a:extLst>
                  <a:ext uri="{FF2B5EF4-FFF2-40B4-BE49-F238E27FC236}">
                    <a16:creationId xmlns:a16="http://schemas.microsoft.com/office/drawing/2014/main" id="{61FA0203-8CBB-413A-A955-9FA46DB4DC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8840" y="2434194"/>
                <a:ext cx="1888634" cy="64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Ellipse 174">
              <a:extLst>
                <a:ext uri="{FF2B5EF4-FFF2-40B4-BE49-F238E27FC236}">
                  <a16:creationId xmlns:a16="http://schemas.microsoft.com/office/drawing/2014/main" id="{00A45573-F689-4C9B-BF18-2ACD12664A0C}"/>
                </a:ext>
              </a:extLst>
            </p:cNvPr>
            <p:cNvSpPr/>
            <p:nvPr/>
          </p:nvSpPr>
          <p:spPr>
            <a:xfrm>
              <a:off x="8785251" y="2409740"/>
              <a:ext cx="46800" cy="468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6" name="Ellipse 175">
              <a:extLst>
                <a:ext uri="{FF2B5EF4-FFF2-40B4-BE49-F238E27FC236}">
                  <a16:creationId xmlns:a16="http://schemas.microsoft.com/office/drawing/2014/main" id="{ADFE1866-E816-42D4-AF1D-2AA12C23B8FA}"/>
                </a:ext>
              </a:extLst>
            </p:cNvPr>
            <p:cNvSpPr/>
            <p:nvPr/>
          </p:nvSpPr>
          <p:spPr>
            <a:xfrm>
              <a:off x="8722533" y="2410403"/>
              <a:ext cx="46800" cy="468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7" name="Ellipse 176">
              <a:extLst>
                <a:ext uri="{FF2B5EF4-FFF2-40B4-BE49-F238E27FC236}">
                  <a16:creationId xmlns:a16="http://schemas.microsoft.com/office/drawing/2014/main" id="{D3B9CCF0-5140-40C4-B2F2-46993A1AD78A}"/>
                </a:ext>
              </a:extLst>
            </p:cNvPr>
            <p:cNvSpPr/>
            <p:nvPr/>
          </p:nvSpPr>
          <p:spPr>
            <a:xfrm>
              <a:off x="8651280" y="2411037"/>
              <a:ext cx="46800" cy="468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8" name="Ellipse 177">
              <a:extLst>
                <a:ext uri="{FF2B5EF4-FFF2-40B4-BE49-F238E27FC236}">
                  <a16:creationId xmlns:a16="http://schemas.microsoft.com/office/drawing/2014/main" id="{95A12611-18CA-4722-8827-5FD870C9D159}"/>
                </a:ext>
              </a:extLst>
            </p:cNvPr>
            <p:cNvSpPr/>
            <p:nvPr/>
          </p:nvSpPr>
          <p:spPr>
            <a:xfrm>
              <a:off x="8590448" y="2411075"/>
              <a:ext cx="46800" cy="468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9" name="Ellipse 178">
              <a:extLst>
                <a:ext uri="{FF2B5EF4-FFF2-40B4-BE49-F238E27FC236}">
                  <a16:creationId xmlns:a16="http://schemas.microsoft.com/office/drawing/2014/main" id="{535DE92D-6E2C-412A-9B41-FBFE54099F97}"/>
                </a:ext>
              </a:extLst>
            </p:cNvPr>
            <p:cNvSpPr/>
            <p:nvPr/>
          </p:nvSpPr>
          <p:spPr>
            <a:xfrm flipH="1">
              <a:off x="8527887" y="2411798"/>
              <a:ext cx="45719" cy="4571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0" name="Ellipse 179">
              <a:extLst>
                <a:ext uri="{FF2B5EF4-FFF2-40B4-BE49-F238E27FC236}">
                  <a16:creationId xmlns:a16="http://schemas.microsoft.com/office/drawing/2014/main" id="{1F1202E0-1F9A-4528-BB97-68A10C252598}"/>
                </a:ext>
              </a:extLst>
            </p:cNvPr>
            <p:cNvSpPr/>
            <p:nvPr/>
          </p:nvSpPr>
          <p:spPr>
            <a:xfrm flipH="1">
              <a:off x="8436447" y="2411798"/>
              <a:ext cx="45719" cy="4571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1" name="Ellipse 180">
              <a:extLst>
                <a:ext uri="{FF2B5EF4-FFF2-40B4-BE49-F238E27FC236}">
                  <a16:creationId xmlns:a16="http://schemas.microsoft.com/office/drawing/2014/main" id="{52426DCB-8C79-431F-81A5-FB0668D2E833}"/>
                </a:ext>
              </a:extLst>
            </p:cNvPr>
            <p:cNvSpPr/>
            <p:nvPr/>
          </p:nvSpPr>
          <p:spPr>
            <a:xfrm>
              <a:off x="9444477" y="2411353"/>
              <a:ext cx="46800" cy="468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2" name="Ellipse 181">
              <a:extLst>
                <a:ext uri="{FF2B5EF4-FFF2-40B4-BE49-F238E27FC236}">
                  <a16:creationId xmlns:a16="http://schemas.microsoft.com/office/drawing/2014/main" id="{3FBCC2A1-1F45-4281-8D2A-C9F4F9107143}"/>
                </a:ext>
              </a:extLst>
            </p:cNvPr>
            <p:cNvSpPr/>
            <p:nvPr/>
          </p:nvSpPr>
          <p:spPr>
            <a:xfrm>
              <a:off x="9371411" y="2409921"/>
              <a:ext cx="46800" cy="468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3" name="Ellipse 182">
              <a:extLst>
                <a:ext uri="{FF2B5EF4-FFF2-40B4-BE49-F238E27FC236}">
                  <a16:creationId xmlns:a16="http://schemas.microsoft.com/office/drawing/2014/main" id="{CF9D7845-CB44-4DCF-90A9-EF84F7C96AA5}"/>
                </a:ext>
              </a:extLst>
            </p:cNvPr>
            <p:cNvSpPr/>
            <p:nvPr/>
          </p:nvSpPr>
          <p:spPr>
            <a:xfrm>
              <a:off x="9390937" y="2408545"/>
              <a:ext cx="46800" cy="468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4" name="Ellipse 183">
              <a:extLst>
                <a:ext uri="{FF2B5EF4-FFF2-40B4-BE49-F238E27FC236}">
                  <a16:creationId xmlns:a16="http://schemas.microsoft.com/office/drawing/2014/main" id="{F197544F-F1E2-49DA-9D77-4AD10244B31D}"/>
                </a:ext>
              </a:extLst>
            </p:cNvPr>
            <p:cNvSpPr/>
            <p:nvPr/>
          </p:nvSpPr>
          <p:spPr>
            <a:xfrm>
              <a:off x="9356506" y="2408545"/>
              <a:ext cx="46800" cy="468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5" name="Ellipse 184">
              <a:extLst>
                <a:ext uri="{FF2B5EF4-FFF2-40B4-BE49-F238E27FC236}">
                  <a16:creationId xmlns:a16="http://schemas.microsoft.com/office/drawing/2014/main" id="{C4B04F49-365E-4D26-A316-A409E95C3BF4}"/>
                </a:ext>
              </a:extLst>
            </p:cNvPr>
            <p:cNvSpPr/>
            <p:nvPr/>
          </p:nvSpPr>
          <p:spPr>
            <a:xfrm>
              <a:off x="9287251" y="2409486"/>
              <a:ext cx="4571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6" name="Ellipse 185">
              <a:extLst>
                <a:ext uri="{FF2B5EF4-FFF2-40B4-BE49-F238E27FC236}">
                  <a16:creationId xmlns:a16="http://schemas.microsoft.com/office/drawing/2014/main" id="{E3EB5ECB-15A5-4DBB-998D-D3AC0CF3DBBC}"/>
                </a:ext>
              </a:extLst>
            </p:cNvPr>
            <p:cNvSpPr/>
            <p:nvPr/>
          </p:nvSpPr>
          <p:spPr>
            <a:xfrm>
              <a:off x="10186888" y="2409486"/>
              <a:ext cx="54000" cy="54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7" name="Ellipse 186">
              <a:extLst>
                <a:ext uri="{FF2B5EF4-FFF2-40B4-BE49-F238E27FC236}">
                  <a16:creationId xmlns:a16="http://schemas.microsoft.com/office/drawing/2014/main" id="{C6E8A9E8-E4AE-4E42-AE80-4AB1B0BC1427}"/>
                </a:ext>
              </a:extLst>
            </p:cNvPr>
            <p:cNvSpPr/>
            <p:nvPr/>
          </p:nvSpPr>
          <p:spPr>
            <a:xfrm>
              <a:off x="10080286" y="2409486"/>
              <a:ext cx="54000" cy="54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8" name="Ellipse 187">
              <a:extLst>
                <a:ext uri="{FF2B5EF4-FFF2-40B4-BE49-F238E27FC236}">
                  <a16:creationId xmlns:a16="http://schemas.microsoft.com/office/drawing/2014/main" id="{70EDACAF-13CF-4E78-9E08-F83AFAACFC8F}"/>
                </a:ext>
              </a:extLst>
            </p:cNvPr>
            <p:cNvSpPr/>
            <p:nvPr/>
          </p:nvSpPr>
          <p:spPr>
            <a:xfrm>
              <a:off x="9956895" y="2409486"/>
              <a:ext cx="54000" cy="54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9" name="Ellipse 188">
              <a:extLst>
                <a:ext uri="{FF2B5EF4-FFF2-40B4-BE49-F238E27FC236}">
                  <a16:creationId xmlns:a16="http://schemas.microsoft.com/office/drawing/2014/main" id="{CC697C12-7AE5-4127-9214-C2E3809EEAF5}"/>
                </a:ext>
              </a:extLst>
            </p:cNvPr>
            <p:cNvSpPr/>
            <p:nvPr/>
          </p:nvSpPr>
          <p:spPr>
            <a:xfrm>
              <a:off x="10018139" y="2408536"/>
              <a:ext cx="54000" cy="54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72472A58-9165-4E95-8853-C1FBC2999046}"/>
                </a:ext>
              </a:extLst>
            </p:cNvPr>
            <p:cNvSpPr/>
            <p:nvPr/>
          </p:nvSpPr>
          <p:spPr>
            <a:xfrm>
              <a:off x="9803495" y="2408536"/>
              <a:ext cx="54000" cy="54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9" name="Gruppieren 198">
            <a:extLst>
              <a:ext uri="{FF2B5EF4-FFF2-40B4-BE49-F238E27FC236}">
                <a16:creationId xmlns:a16="http://schemas.microsoft.com/office/drawing/2014/main" id="{7484254C-4AB9-444E-8899-00A507701D1C}"/>
              </a:ext>
            </a:extLst>
          </p:cNvPr>
          <p:cNvGrpSpPr/>
          <p:nvPr/>
        </p:nvGrpSpPr>
        <p:grpSpPr>
          <a:xfrm>
            <a:off x="9482998" y="4470179"/>
            <a:ext cx="1700886" cy="806267"/>
            <a:chOff x="4317222" y="1816564"/>
            <a:chExt cx="3008651" cy="1426182"/>
          </a:xfrm>
        </p:grpSpPr>
        <p:grpSp>
          <p:nvGrpSpPr>
            <p:cNvPr id="200" name="Gruppieren 199">
              <a:extLst>
                <a:ext uri="{FF2B5EF4-FFF2-40B4-BE49-F238E27FC236}">
                  <a16:creationId xmlns:a16="http://schemas.microsoft.com/office/drawing/2014/main" id="{E09B3AA8-196D-41FA-9554-4ECBEC6896B0}"/>
                </a:ext>
              </a:extLst>
            </p:cNvPr>
            <p:cNvGrpSpPr/>
            <p:nvPr/>
          </p:nvGrpSpPr>
          <p:grpSpPr>
            <a:xfrm>
              <a:off x="4744942" y="1816564"/>
              <a:ext cx="1921792" cy="1144273"/>
              <a:chOff x="3764258" y="4429738"/>
              <a:chExt cx="1996429" cy="1188714"/>
            </a:xfrm>
          </p:grpSpPr>
          <p:sp>
            <p:nvSpPr>
              <p:cNvPr id="208" name="Rechteck 207">
                <a:extLst>
                  <a:ext uri="{FF2B5EF4-FFF2-40B4-BE49-F238E27FC236}">
                    <a16:creationId xmlns:a16="http://schemas.microsoft.com/office/drawing/2014/main" id="{F9B98C4F-979E-4003-9CAF-6A835D43247E}"/>
                  </a:ext>
                </a:extLst>
              </p:cNvPr>
              <p:cNvSpPr/>
              <p:nvPr/>
            </p:nvSpPr>
            <p:spPr>
              <a:xfrm>
                <a:off x="3764258" y="4429738"/>
                <a:ext cx="1996429" cy="11887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9" name="Ellipse 208">
                <a:extLst>
                  <a:ext uri="{FF2B5EF4-FFF2-40B4-BE49-F238E27FC236}">
                    <a16:creationId xmlns:a16="http://schemas.microsoft.com/office/drawing/2014/main" id="{E3C7FB64-36D9-4146-87FE-9507B0B616D4}"/>
                  </a:ext>
                </a:extLst>
              </p:cNvPr>
              <p:cNvSpPr/>
              <p:nvPr/>
            </p:nvSpPr>
            <p:spPr>
              <a:xfrm>
                <a:off x="4163613" y="5180858"/>
                <a:ext cx="59837" cy="5983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0" name="Ellipse 209">
                <a:extLst>
                  <a:ext uri="{FF2B5EF4-FFF2-40B4-BE49-F238E27FC236}">
                    <a16:creationId xmlns:a16="http://schemas.microsoft.com/office/drawing/2014/main" id="{EBC91100-CAA0-40C0-AB4C-003C24C69EB7}"/>
                  </a:ext>
                </a:extLst>
              </p:cNvPr>
              <p:cNvSpPr/>
              <p:nvPr/>
            </p:nvSpPr>
            <p:spPr>
              <a:xfrm>
                <a:off x="4118649" y="4668607"/>
                <a:ext cx="59837" cy="5983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1" name="Ellipse 210">
                <a:extLst>
                  <a:ext uri="{FF2B5EF4-FFF2-40B4-BE49-F238E27FC236}">
                    <a16:creationId xmlns:a16="http://schemas.microsoft.com/office/drawing/2014/main" id="{196D8ED3-05C6-4659-8240-7306B4504B77}"/>
                  </a:ext>
                </a:extLst>
              </p:cNvPr>
              <p:cNvSpPr/>
              <p:nvPr/>
            </p:nvSpPr>
            <p:spPr>
              <a:xfrm>
                <a:off x="3978340" y="4936861"/>
                <a:ext cx="59837" cy="5983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2" name="Ellipse 211">
                <a:extLst>
                  <a:ext uri="{FF2B5EF4-FFF2-40B4-BE49-F238E27FC236}">
                    <a16:creationId xmlns:a16="http://schemas.microsoft.com/office/drawing/2014/main" id="{F0091CC7-8CE9-4C2B-A439-1C2212FA78CC}"/>
                  </a:ext>
                </a:extLst>
              </p:cNvPr>
              <p:cNvSpPr/>
              <p:nvPr/>
            </p:nvSpPr>
            <p:spPr>
              <a:xfrm flipH="1">
                <a:off x="3821866" y="4498779"/>
                <a:ext cx="59837" cy="5983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3" name="Ellipse 212">
                <a:extLst>
                  <a:ext uri="{FF2B5EF4-FFF2-40B4-BE49-F238E27FC236}">
                    <a16:creationId xmlns:a16="http://schemas.microsoft.com/office/drawing/2014/main" id="{4BBCDE2E-0650-4AF6-8FCC-63CD527E4A3B}"/>
                  </a:ext>
                </a:extLst>
              </p:cNvPr>
              <p:cNvSpPr/>
              <p:nvPr/>
            </p:nvSpPr>
            <p:spPr>
              <a:xfrm flipH="1">
                <a:off x="3955722" y="4601563"/>
                <a:ext cx="59837" cy="5983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4" name="Ellipse 213">
                <a:extLst>
                  <a:ext uri="{FF2B5EF4-FFF2-40B4-BE49-F238E27FC236}">
                    <a16:creationId xmlns:a16="http://schemas.microsoft.com/office/drawing/2014/main" id="{B39A5567-58DA-4A52-800E-924A68187854}"/>
                  </a:ext>
                </a:extLst>
              </p:cNvPr>
              <p:cNvSpPr/>
              <p:nvPr/>
            </p:nvSpPr>
            <p:spPr>
              <a:xfrm>
                <a:off x="4030969" y="5466208"/>
                <a:ext cx="64587" cy="6458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5" name="Ellipse 214">
                <a:extLst>
                  <a:ext uri="{FF2B5EF4-FFF2-40B4-BE49-F238E27FC236}">
                    <a16:creationId xmlns:a16="http://schemas.microsoft.com/office/drawing/2014/main" id="{FF445AA0-C281-484E-A9B0-24ACC0CEB45E}"/>
                  </a:ext>
                </a:extLst>
              </p:cNvPr>
              <p:cNvSpPr/>
              <p:nvPr/>
            </p:nvSpPr>
            <p:spPr>
              <a:xfrm>
                <a:off x="4922742" y="4988275"/>
                <a:ext cx="59837" cy="5983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6" name="Ellipse 215">
                <a:extLst>
                  <a:ext uri="{FF2B5EF4-FFF2-40B4-BE49-F238E27FC236}">
                    <a16:creationId xmlns:a16="http://schemas.microsoft.com/office/drawing/2014/main" id="{ACD5195B-C2EF-4430-B8F3-35B724C03237}"/>
                  </a:ext>
                </a:extLst>
              </p:cNvPr>
              <p:cNvSpPr/>
              <p:nvPr/>
            </p:nvSpPr>
            <p:spPr>
              <a:xfrm>
                <a:off x="4733190" y="4777345"/>
                <a:ext cx="59837" cy="5983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7" name="Ellipse 216">
                <a:extLst>
                  <a:ext uri="{FF2B5EF4-FFF2-40B4-BE49-F238E27FC236}">
                    <a16:creationId xmlns:a16="http://schemas.microsoft.com/office/drawing/2014/main" id="{1E875FD9-30D8-4AC8-941D-CA709FA3754B}"/>
                  </a:ext>
                </a:extLst>
              </p:cNvPr>
              <p:cNvSpPr/>
              <p:nvPr/>
            </p:nvSpPr>
            <p:spPr>
              <a:xfrm>
                <a:off x="4572400" y="4623467"/>
                <a:ext cx="59837" cy="5983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8" name="Ellipse 217">
                <a:extLst>
                  <a:ext uri="{FF2B5EF4-FFF2-40B4-BE49-F238E27FC236}">
                    <a16:creationId xmlns:a16="http://schemas.microsoft.com/office/drawing/2014/main" id="{F71D08F7-2BCE-4098-84F4-D54CEF869BF8}"/>
                  </a:ext>
                </a:extLst>
              </p:cNvPr>
              <p:cNvSpPr/>
              <p:nvPr/>
            </p:nvSpPr>
            <p:spPr>
              <a:xfrm>
                <a:off x="4941778" y="4512304"/>
                <a:ext cx="59837" cy="5983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9" name="Ellipse 218">
                <a:extLst>
                  <a:ext uri="{FF2B5EF4-FFF2-40B4-BE49-F238E27FC236}">
                    <a16:creationId xmlns:a16="http://schemas.microsoft.com/office/drawing/2014/main" id="{0B905EE0-7FB6-4F9D-974D-80B5E133C39C}"/>
                  </a:ext>
                </a:extLst>
              </p:cNvPr>
              <p:cNvSpPr/>
              <p:nvPr/>
            </p:nvSpPr>
            <p:spPr>
              <a:xfrm>
                <a:off x="4816540" y="5291739"/>
                <a:ext cx="59837" cy="5983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0" name="Ellipse 219">
                <a:extLst>
                  <a:ext uri="{FF2B5EF4-FFF2-40B4-BE49-F238E27FC236}">
                    <a16:creationId xmlns:a16="http://schemas.microsoft.com/office/drawing/2014/main" id="{B33528CA-70D0-4AB1-B9BC-34D0B961CE77}"/>
                  </a:ext>
                </a:extLst>
              </p:cNvPr>
              <p:cNvSpPr/>
              <p:nvPr/>
            </p:nvSpPr>
            <p:spPr>
              <a:xfrm>
                <a:off x="4696149" y="5454296"/>
                <a:ext cx="59837" cy="5983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1" name="Ellipse 220">
                <a:extLst>
                  <a:ext uri="{FF2B5EF4-FFF2-40B4-BE49-F238E27FC236}">
                    <a16:creationId xmlns:a16="http://schemas.microsoft.com/office/drawing/2014/main" id="{D435805E-60D8-4BCF-9C47-981575ECD5A6}"/>
                  </a:ext>
                </a:extLst>
              </p:cNvPr>
              <p:cNvSpPr/>
              <p:nvPr/>
            </p:nvSpPr>
            <p:spPr>
              <a:xfrm>
                <a:off x="5418858" y="4603630"/>
                <a:ext cx="59837" cy="5983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2" name="Ellipse 221">
                <a:extLst>
                  <a:ext uri="{FF2B5EF4-FFF2-40B4-BE49-F238E27FC236}">
                    <a16:creationId xmlns:a16="http://schemas.microsoft.com/office/drawing/2014/main" id="{85F38FBD-DFEE-4077-9AF1-6FC00B31B555}"/>
                  </a:ext>
                </a:extLst>
              </p:cNvPr>
              <p:cNvSpPr/>
              <p:nvPr/>
            </p:nvSpPr>
            <p:spPr>
              <a:xfrm>
                <a:off x="5531615" y="4685286"/>
                <a:ext cx="59837" cy="5983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3" name="Ellipse 222">
                <a:extLst>
                  <a:ext uri="{FF2B5EF4-FFF2-40B4-BE49-F238E27FC236}">
                    <a16:creationId xmlns:a16="http://schemas.microsoft.com/office/drawing/2014/main" id="{EE609E37-A60C-449D-9F2A-3F0747D3F0B2}"/>
                  </a:ext>
                </a:extLst>
              </p:cNvPr>
              <p:cNvSpPr/>
              <p:nvPr/>
            </p:nvSpPr>
            <p:spPr>
              <a:xfrm>
                <a:off x="5535288" y="4992133"/>
                <a:ext cx="59837" cy="5983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4" name="Ellipse 223">
                <a:extLst>
                  <a:ext uri="{FF2B5EF4-FFF2-40B4-BE49-F238E27FC236}">
                    <a16:creationId xmlns:a16="http://schemas.microsoft.com/office/drawing/2014/main" id="{37787704-2AB2-45B0-A406-F5AFD4480C22}"/>
                  </a:ext>
                </a:extLst>
              </p:cNvPr>
              <p:cNvSpPr/>
              <p:nvPr/>
            </p:nvSpPr>
            <p:spPr>
              <a:xfrm>
                <a:off x="5299399" y="4871433"/>
                <a:ext cx="59837" cy="5983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5" name="Ellipse 224">
                <a:extLst>
                  <a:ext uri="{FF2B5EF4-FFF2-40B4-BE49-F238E27FC236}">
                    <a16:creationId xmlns:a16="http://schemas.microsoft.com/office/drawing/2014/main" id="{9390FA0C-0143-48D8-B51B-C053432E5406}"/>
                  </a:ext>
                </a:extLst>
              </p:cNvPr>
              <p:cNvSpPr/>
              <p:nvPr/>
            </p:nvSpPr>
            <p:spPr>
              <a:xfrm>
                <a:off x="5394400" y="5157374"/>
                <a:ext cx="59837" cy="5983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Ellipse 225">
                <a:extLst>
                  <a:ext uri="{FF2B5EF4-FFF2-40B4-BE49-F238E27FC236}">
                    <a16:creationId xmlns:a16="http://schemas.microsoft.com/office/drawing/2014/main" id="{2599522B-7AFD-4146-9AD9-812CCF8736AF}"/>
                  </a:ext>
                </a:extLst>
              </p:cNvPr>
              <p:cNvSpPr/>
              <p:nvPr/>
            </p:nvSpPr>
            <p:spPr>
              <a:xfrm>
                <a:off x="5502352" y="5251020"/>
                <a:ext cx="59837" cy="5983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Legende: mit gebogener Linie 200">
                  <a:extLst>
                    <a:ext uri="{FF2B5EF4-FFF2-40B4-BE49-F238E27FC236}">
                      <a16:creationId xmlns:a16="http://schemas.microsoft.com/office/drawing/2014/main" id="{21929680-AC1B-4146-B040-1C52494AAE3B}"/>
                    </a:ext>
                  </a:extLst>
                </p:cNvPr>
                <p:cNvSpPr/>
                <p:nvPr/>
              </p:nvSpPr>
              <p:spPr>
                <a:xfrm>
                  <a:off x="6817799" y="1869768"/>
                  <a:ext cx="508074" cy="476032"/>
                </a:xfrm>
                <a:prstGeom prst="borderCallout2">
                  <a:avLst>
                    <a:gd name="adj1" fmla="val 18750"/>
                    <a:gd name="adj2" fmla="val -8333"/>
                    <a:gd name="adj3" fmla="val 18750"/>
                    <a:gd name="adj4" fmla="val -16667"/>
                    <a:gd name="adj5" fmla="val 42071"/>
                    <a:gd name="adj6" fmla="val -6518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80" name="Legende: mit gebogener Linie 79">
                  <a:extLst>
                    <a:ext uri="{FF2B5EF4-FFF2-40B4-BE49-F238E27FC236}">
                      <a16:creationId xmlns:a16="http://schemas.microsoft.com/office/drawing/2014/main" id="{DB20B704-AF6E-424B-948B-485C0FB596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7799" y="1869768"/>
                  <a:ext cx="508074" cy="476032"/>
                </a:xfrm>
                <a:prstGeom prst="borderCallout2">
                  <a:avLst>
                    <a:gd name="adj1" fmla="val 18750"/>
                    <a:gd name="adj2" fmla="val -8333"/>
                    <a:gd name="adj3" fmla="val 18750"/>
                    <a:gd name="adj4" fmla="val -16667"/>
                    <a:gd name="adj5" fmla="val 42071"/>
                    <a:gd name="adj6" fmla="val -65181"/>
                  </a:avLst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Legende: mit gebogener Linie 201">
                  <a:extLst>
                    <a:ext uri="{FF2B5EF4-FFF2-40B4-BE49-F238E27FC236}">
                      <a16:creationId xmlns:a16="http://schemas.microsoft.com/office/drawing/2014/main" id="{5F5495E1-98C9-400A-847D-A2519E3C959D}"/>
                    </a:ext>
                  </a:extLst>
                </p:cNvPr>
                <p:cNvSpPr/>
                <p:nvPr/>
              </p:nvSpPr>
              <p:spPr>
                <a:xfrm>
                  <a:off x="6817140" y="2581617"/>
                  <a:ext cx="508076" cy="476033"/>
                </a:xfrm>
                <a:prstGeom prst="borderCallout2">
                  <a:avLst>
                    <a:gd name="adj1" fmla="val 18750"/>
                    <a:gd name="adj2" fmla="val -8333"/>
                    <a:gd name="adj3" fmla="val 18750"/>
                    <a:gd name="adj4" fmla="val -16667"/>
                    <a:gd name="adj5" fmla="val -2803"/>
                    <a:gd name="adj6" fmla="val -508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02" name="Legende: mit gebogener Linie 201">
                  <a:extLst>
                    <a:ext uri="{FF2B5EF4-FFF2-40B4-BE49-F238E27FC236}">
                      <a16:creationId xmlns:a16="http://schemas.microsoft.com/office/drawing/2014/main" id="{5F5495E1-98C9-400A-847D-A2519E3C95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7140" y="2581617"/>
                  <a:ext cx="508076" cy="476033"/>
                </a:xfrm>
                <a:prstGeom prst="borderCallout2">
                  <a:avLst>
                    <a:gd name="adj1" fmla="val 18750"/>
                    <a:gd name="adj2" fmla="val -8333"/>
                    <a:gd name="adj3" fmla="val 18750"/>
                    <a:gd name="adj4" fmla="val -16667"/>
                    <a:gd name="adj5" fmla="val -2803"/>
                    <a:gd name="adj6" fmla="val -50835"/>
                  </a:avLst>
                </a:prstGeom>
                <a:blipFill>
                  <a:blip r:embed="rId25"/>
                  <a:stretch>
                    <a:fillRect b="-145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3" name="Gruppieren 202">
              <a:extLst>
                <a:ext uri="{FF2B5EF4-FFF2-40B4-BE49-F238E27FC236}">
                  <a16:creationId xmlns:a16="http://schemas.microsoft.com/office/drawing/2014/main" id="{B0DFD110-5F02-4A43-BA6B-B56EC3F57504}"/>
                </a:ext>
              </a:extLst>
            </p:cNvPr>
            <p:cNvGrpSpPr/>
            <p:nvPr/>
          </p:nvGrpSpPr>
          <p:grpSpPr>
            <a:xfrm>
              <a:off x="4317222" y="2642847"/>
              <a:ext cx="786750" cy="599899"/>
              <a:chOff x="2362363" y="5333715"/>
              <a:chExt cx="978645" cy="746222"/>
            </a:xfrm>
          </p:grpSpPr>
          <p:cxnSp>
            <p:nvCxnSpPr>
              <p:cNvPr id="204" name="Gerade Verbindung mit Pfeil 203">
                <a:extLst>
                  <a:ext uri="{FF2B5EF4-FFF2-40B4-BE49-F238E27FC236}">
                    <a16:creationId xmlns:a16="http://schemas.microsoft.com/office/drawing/2014/main" id="{2CDE9B1B-A817-402D-AC9D-528495D1BDBE}"/>
                  </a:ext>
                </a:extLst>
              </p:cNvPr>
              <p:cNvCxnSpPr/>
              <p:nvPr/>
            </p:nvCxnSpPr>
            <p:spPr>
              <a:xfrm>
                <a:off x="2726679" y="5885743"/>
                <a:ext cx="5045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 Verbindung mit Pfeil 204">
                <a:extLst>
                  <a:ext uri="{FF2B5EF4-FFF2-40B4-BE49-F238E27FC236}">
                    <a16:creationId xmlns:a16="http://schemas.microsoft.com/office/drawing/2014/main" id="{5877C677-B8E1-42F5-A913-CFB85C792BF5}"/>
                  </a:ext>
                </a:extLst>
              </p:cNvPr>
              <p:cNvCxnSpPr/>
              <p:nvPr/>
            </p:nvCxnSpPr>
            <p:spPr>
              <a:xfrm flipV="1">
                <a:off x="2726679" y="5431724"/>
                <a:ext cx="0" cy="4540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Textfeld 205">
                <a:extLst>
                  <a:ext uri="{FF2B5EF4-FFF2-40B4-BE49-F238E27FC236}">
                    <a16:creationId xmlns:a16="http://schemas.microsoft.com/office/drawing/2014/main" id="{909B04C9-69A3-4116-B866-C78F39105BB6}"/>
                  </a:ext>
                </a:extLst>
              </p:cNvPr>
              <p:cNvSpPr txBox="1"/>
              <p:nvPr/>
            </p:nvSpPr>
            <p:spPr>
              <a:xfrm>
                <a:off x="2362363" y="5333715"/>
                <a:ext cx="146990" cy="478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z</a:t>
                </a:r>
              </a:p>
            </p:txBody>
          </p:sp>
          <p:sp>
            <p:nvSpPr>
              <p:cNvPr id="207" name="Textfeld 206">
                <a:extLst>
                  <a:ext uri="{FF2B5EF4-FFF2-40B4-BE49-F238E27FC236}">
                    <a16:creationId xmlns:a16="http://schemas.microsoft.com/office/drawing/2014/main" id="{FF765304-2987-4F51-ACB3-47DFB7E4127A}"/>
                  </a:ext>
                </a:extLst>
              </p:cNvPr>
              <p:cNvSpPr txBox="1"/>
              <p:nvPr/>
            </p:nvSpPr>
            <p:spPr>
              <a:xfrm>
                <a:off x="3194019" y="5772160"/>
                <a:ext cx="1469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x</a:t>
                </a:r>
              </a:p>
            </p:txBody>
          </p:sp>
        </p:grp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9505240E-D661-4636-861D-668D921F676E}"/>
              </a:ext>
            </a:extLst>
          </p:cNvPr>
          <p:cNvGrpSpPr/>
          <p:nvPr/>
        </p:nvGrpSpPr>
        <p:grpSpPr>
          <a:xfrm>
            <a:off x="9483277" y="5451951"/>
            <a:ext cx="1700886" cy="1075972"/>
            <a:chOff x="4317222" y="1816564"/>
            <a:chExt cx="3008651" cy="1903256"/>
          </a:xfrm>
        </p:grpSpPr>
        <p:grpSp>
          <p:nvGrpSpPr>
            <p:cNvPr id="228" name="Gruppieren 227">
              <a:extLst>
                <a:ext uri="{FF2B5EF4-FFF2-40B4-BE49-F238E27FC236}">
                  <a16:creationId xmlns:a16="http://schemas.microsoft.com/office/drawing/2014/main" id="{EDA36DEA-AB67-405F-B86B-DAEEB60E3955}"/>
                </a:ext>
              </a:extLst>
            </p:cNvPr>
            <p:cNvGrpSpPr/>
            <p:nvPr/>
          </p:nvGrpSpPr>
          <p:grpSpPr>
            <a:xfrm>
              <a:off x="4744942" y="1816564"/>
              <a:ext cx="1921792" cy="1144273"/>
              <a:chOff x="3764258" y="4429738"/>
              <a:chExt cx="1996429" cy="1188714"/>
            </a:xfrm>
          </p:grpSpPr>
          <p:sp>
            <p:nvSpPr>
              <p:cNvPr id="236" name="Rechteck 235">
                <a:extLst>
                  <a:ext uri="{FF2B5EF4-FFF2-40B4-BE49-F238E27FC236}">
                    <a16:creationId xmlns:a16="http://schemas.microsoft.com/office/drawing/2014/main" id="{19BE7178-407E-49C0-A09B-530F05A2D222}"/>
                  </a:ext>
                </a:extLst>
              </p:cNvPr>
              <p:cNvSpPr/>
              <p:nvPr/>
            </p:nvSpPr>
            <p:spPr>
              <a:xfrm>
                <a:off x="3764258" y="4429738"/>
                <a:ext cx="1996429" cy="11887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7" name="Ellipse 236">
                <a:extLst>
                  <a:ext uri="{FF2B5EF4-FFF2-40B4-BE49-F238E27FC236}">
                    <a16:creationId xmlns:a16="http://schemas.microsoft.com/office/drawing/2014/main" id="{FD88FB96-ACAA-4701-A0DC-1618E3B0ED4F}"/>
                  </a:ext>
                </a:extLst>
              </p:cNvPr>
              <p:cNvSpPr/>
              <p:nvPr/>
            </p:nvSpPr>
            <p:spPr>
              <a:xfrm>
                <a:off x="4163613" y="5180858"/>
                <a:ext cx="59837" cy="5983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8" name="Ellipse 237">
                <a:extLst>
                  <a:ext uri="{FF2B5EF4-FFF2-40B4-BE49-F238E27FC236}">
                    <a16:creationId xmlns:a16="http://schemas.microsoft.com/office/drawing/2014/main" id="{9426ADA1-B9C7-48B4-B0FC-03CE45D3F0C2}"/>
                  </a:ext>
                </a:extLst>
              </p:cNvPr>
              <p:cNvSpPr/>
              <p:nvPr/>
            </p:nvSpPr>
            <p:spPr>
              <a:xfrm>
                <a:off x="4118649" y="4668607"/>
                <a:ext cx="59837" cy="5983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9" name="Ellipse 238">
                <a:extLst>
                  <a:ext uri="{FF2B5EF4-FFF2-40B4-BE49-F238E27FC236}">
                    <a16:creationId xmlns:a16="http://schemas.microsoft.com/office/drawing/2014/main" id="{37548217-BD4C-47C6-B592-F2F6E0821DE6}"/>
                  </a:ext>
                </a:extLst>
              </p:cNvPr>
              <p:cNvSpPr/>
              <p:nvPr/>
            </p:nvSpPr>
            <p:spPr>
              <a:xfrm>
                <a:off x="3978340" y="4936861"/>
                <a:ext cx="59837" cy="5983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0" name="Ellipse 239">
                <a:extLst>
                  <a:ext uri="{FF2B5EF4-FFF2-40B4-BE49-F238E27FC236}">
                    <a16:creationId xmlns:a16="http://schemas.microsoft.com/office/drawing/2014/main" id="{18A5B869-C53A-4C9E-8482-E1E7EDF0F9FB}"/>
                  </a:ext>
                </a:extLst>
              </p:cNvPr>
              <p:cNvSpPr/>
              <p:nvPr/>
            </p:nvSpPr>
            <p:spPr>
              <a:xfrm flipH="1">
                <a:off x="3821866" y="4498779"/>
                <a:ext cx="59837" cy="5983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1" name="Ellipse 240">
                <a:extLst>
                  <a:ext uri="{FF2B5EF4-FFF2-40B4-BE49-F238E27FC236}">
                    <a16:creationId xmlns:a16="http://schemas.microsoft.com/office/drawing/2014/main" id="{F0542494-8B7E-4067-82B3-64441F8BB57B}"/>
                  </a:ext>
                </a:extLst>
              </p:cNvPr>
              <p:cNvSpPr/>
              <p:nvPr/>
            </p:nvSpPr>
            <p:spPr>
              <a:xfrm flipH="1">
                <a:off x="3955722" y="4601563"/>
                <a:ext cx="59837" cy="5983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2" name="Ellipse 241">
                <a:extLst>
                  <a:ext uri="{FF2B5EF4-FFF2-40B4-BE49-F238E27FC236}">
                    <a16:creationId xmlns:a16="http://schemas.microsoft.com/office/drawing/2014/main" id="{FDE256E5-06F3-4D2B-A89F-B26BCDBDDCC3}"/>
                  </a:ext>
                </a:extLst>
              </p:cNvPr>
              <p:cNvSpPr/>
              <p:nvPr/>
            </p:nvSpPr>
            <p:spPr>
              <a:xfrm>
                <a:off x="4030969" y="5466208"/>
                <a:ext cx="64587" cy="6458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3" name="Ellipse 242">
                <a:extLst>
                  <a:ext uri="{FF2B5EF4-FFF2-40B4-BE49-F238E27FC236}">
                    <a16:creationId xmlns:a16="http://schemas.microsoft.com/office/drawing/2014/main" id="{CC7CE642-F1A5-4FB3-B637-8E65CC98D4D7}"/>
                  </a:ext>
                </a:extLst>
              </p:cNvPr>
              <p:cNvSpPr/>
              <p:nvPr/>
            </p:nvSpPr>
            <p:spPr>
              <a:xfrm>
                <a:off x="4922742" y="4988275"/>
                <a:ext cx="59837" cy="5983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4" name="Ellipse 243">
                <a:extLst>
                  <a:ext uri="{FF2B5EF4-FFF2-40B4-BE49-F238E27FC236}">
                    <a16:creationId xmlns:a16="http://schemas.microsoft.com/office/drawing/2014/main" id="{20EE552D-8BC2-4CE4-9513-2E0F62C4C39B}"/>
                  </a:ext>
                </a:extLst>
              </p:cNvPr>
              <p:cNvSpPr/>
              <p:nvPr/>
            </p:nvSpPr>
            <p:spPr>
              <a:xfrm>
                <a:off x="4733190" y="4777345"/>
                <a:ext cx="59837" cy="5983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5" name="Ellipse 244">
                <a:extLst>
                  <a:ext uri="{FF2B5EF4-FFF2-40B4-BE49-F238E27FC236}">
                    <a16:creationId xmlns:a16="http://schemas.microsoft.com/office/drawing/2014/main" id="{06EB772C-7F59-4391-9D12-CC1774667F35}"/>
                  </a:ext>
                </a:extLst>
              </p:cNvPr>
              <p:cNvSpPr/>
              <p:nvPr/>
            </p:nvSpPr>
            <p:spPr>
              <a:xfrm>
                <a:off x="4572400" y="4623467"/>
                <a:ext cx="59837" cy="5983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6" name="Ellipse 245">
                <a:extLst>
                  <a:ext uri="{FF2B5EF4-FFF2-40B4-BE49-F238E27FC236}">
                    <a16:creationId xmlns:a16="http://schemas.microsoft.com/office/drawing/2014/main" id="{F646EE57-7F23-4BD9-9AF5-24FD107ED0F2}"/>
                  </a:ext>
                </a:extLst>
              </p:cNvPr>
              <p:cNvSpPr/>
              <p:nvPr/>
            </p:nvSpPr>
            <p:spPr>
              <a:xfrm>
                <a:off x="4941778" y="4512304"/>
                <a:ext cx="59837" cy="5983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7" name="Ellipse 246">
                <a:extLst>
                  <a:ext uri="{FF2B5EF4-FFF2-40B4-BE49-F238E27FC236}">
                    <a16:creationId xmlns:a16="http://schemas.microsoft.com/office/drawing/2014/main" id="{5E6E5FA8-50E9-4201-972B-2FF0019B5260}"/>
                  </a:ext>
                </a:extLst>
              </p:cNvPr>
              <p:cNvSpPr/>
              <p:nvPr/>
            </p:nvSpPr>
            <p:spPr>
              <a:xfrm>
                <a:off x="4816540" y="5291739"/>
                <a:ext cx="59837" cy="5983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8" name="Ellipse 247">
                <a:extLst>
                  <a:ext uri="{FF2B5EF4-FFF2-40B4-BE49-F238E27FC236}">
                    <a16:creationId xmlns:a16="http://schemas.microsoft.com/office/drawing/2014/main" id="{63C94CB4-C8E5-47CF-AC26-BAA8DCE60ACD}"/>
                  </a:ext>
                </a:extLst>
              </p:cNvPr>
              <p:cNvSpPr/>
              <p:nvPr/>
            </p:nvSpPr>
            <p:spPr>
              <a:xfrm>
                <a:off x="4696149" y="5454296"/>
                <a:ext cx="59837" cy="5983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9" name="Ellipse 248">
                <a:extLst>
                  <a:ext uri="{FF2B5EF4-FFF2-40B4-BE49-F238E27FC236}">
                    <a16:creationId xmlns:a16="http://schemas.microsoft.com/office/drawing/2014/main" id="{1FDBB82E-291B-4845-86EC-C0C388296A4F}"/>
                  </a:ext>
                </a:extLst>
              </p:cNvPr>
              <p:cNvSpPr/>
              <p:nvPr/>
            </p:nvSpPr>
            <p:spPr>
              <a:xfrm>
                <a:off x="5418858" y="4603630"/>
                <a:ext cx="59837" cy="5983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0" name="Ellipse 249">
                <a:extLst>
                  <a:ext uri="{FF2B5EF4-FFF2-40B4-BE49-F238E27FC236}">
                    <a16:creationId xmlns:a16="http://schemas.microsoft.com/office/drawing/2014/main" id="{C158CD9B-593E-4857-9610-6FABA0463571}"/>
                  </a:ext>
                </a:extLst>
              </p:cNvPr>
              <p:cNvSpPr/>
              <p:nvPr/>
            </p:nvSpPr>
            <p:spPr>
              <a:xfrm>
                <a:off x="5531615" y="4685286"/>
                <a:ext cx="59837" cy="5983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1" name="Ellipse 250">
                <a:extLst>
                  <a:ext uri="{FF2B5EF4-FFF2-40B4-BE49-F238E27FC236}">
                    <a16:creationId xmlns:a16="http://schemas.microsoft.com/office/drawing/2014/main" id="{55B4E50E-8A82-45C4-8DAA-BB1C13FBDD99}"/>
                  </a:ext>
                </a:extLst>
              </p:cNvPr>
              <p:cNvSpPr/>
              <p:nvPr/>
            </p:nvSpPr>
            <p:spPr>
              <a:xfrm>
                <a:off x="5535288" y="4992133"/>
                <a:ext cx="59837" cy="5983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2" name="Ellipse 251">
                <a:extLst>
                  <a:ext uri="{FF2B5EF4-FFF2-40B4-BE49-F238E27FC236}">
                    <a16:creationId xmlns:a16="http://schemas.microsoft.com/office/drawing/2014/main" id="{E2214F1E-F4A6-4089-B4C7-B63B545BEC5F}"/>
                  </a:ext>
                </a:extLst>
              </p:cNvPr>
              <p:cNvSpPr/>
              <p:nvPr/>
            </p:nvSpPr>
            <p:spPr>
              <a:xfrm>
                <a:off x="5299399" y="4871433"/>
                <a:ext cx="59837" cy="5983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3" name="Ellipse 252">
                <a:extLst>
                  <a:ext uri="{FF2B5EF4-FFF2-40B4-BE49-F238E27FC236}">
                    <a16:creationId xmlns:a16="http://schemas.microsoft.com/office/drawing/2014/main" id="{9D0549FE-EDE1-4A75-8DD3-92666E59484D}"/>
                  </a:ext>
                </a:extLst>
              </p:cNvPr>
              <p:cNvSpPr/>
              <p:nvPr/>
            </p:nvSpPr>
            <p:spPr>
              <a:xfrm>
                <a:off x="5394400" y="5157374"/>
                <a:ext cx="59837" cy="5983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4" name="Ellipse 253">
                <a:extLst>
                  <a:ext uri="{FF2B5EF4-FFF2-40B4-BE49-F238E27FC236}">
                    <a16:creationId xmlns:a16="http://schemas.microsoft.com/office/drawing/2014/main" id="{5FDC5DC8-8A7C-477F-A040-0256941A90B1}"/>
                  </a:ext>
                </a:extLst>
              </p:cNvPr>
              <p:cNvSpPr/>
              <p:nvPr/>
            </p:nvSpPr>
            <p:spPr>
              <a:xfrm>
                <a:off x="5502352" y="5251020"/>
                <a:ext cx="59837" cy="5983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Legende: mit gebogener Linie 228">
                  <a:extLst>
                    <a:ext uri="{FF2B5EF4-FFF2-40B4-BE49-F238E27FC236}">
                      <a16:creationId xmlns:a16="http://schemas.microsoft.com/office/drawing/2014/main" id="{2F701253-E834-420C-945C-6931175CE94B}"/>
                    </a:ext>
                  </a:extLst>
                </p:cNvPr>
                <p:cNvSpPr/>
                <p:nvPr/>
              </p:nvSpPr>
              <p:spPr>
                <a:xfrm>
                  <a:off x="6817799" y="1869768"/>
                  <a:ext cx="508074" cy="476032"/>
                </a:xfrm>
                <a:prstGeom prst="borderCallout2">
                  <a:avLst>
                    <a:gd name="adj1" fmla="val 18750"/>
                    <a:gd name="adj2" fmla="val -8333"/>
                    <a:gd name="adj3" fmla="val 18750"/>
                    <a:gd name="adj4" fmla="val -16667"/>
                    <a:gd name="adj5" fmla="val 42071"/>
                    <a:gd name="adj6" fmla="val -6518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80" name="Legende: mit gebogener Linie 79">
                  <a:extLst>
                    <a:ext uri="{FF2B5EF4-FFF2-40B4-BE49-F238E27FC236}">
                      <a16:creationId xmlns:a16="http://schemas.microsoft.com/office/drawing/2014/main" id="{DB20B704-AF6E-424B-948B-485C0FB596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7799" y="1869768"/>
                  <a:ext cx="508074" cy="476032"/>
                </a:xfrm>
                <a:prstGeom prst="borderCallout2">
                  <a:avLst>
                    <a:gd name="adj1" fmla="val 18750"/>
                    <a:gd name="adj2" fmla="val -8333"/>
                    <a:gd name="adj3" fmla="val 18750"/>
                    <a:gd name="adj4" fmla="val -16667"/>
                    <a:gd name="adj5" fmla="val 42071"/>
                    <a:gd name="adj6" fmla="val -65181"/>
                  </a:avLst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Legende: mit gebogener Linie 229">
                  <a:extLst>
                    <a:ext uri="{FF2B5EF4-FFF2-40B4-BE49-F238E27FC236}">
                      <a16:creationId xmlns:a16="http://schemas.microsoft.com/office/drawing/2014/main" id="{78FF6202-6F5A-476E-8D09-18C86C79CE61}"/>
                    </a:ext>
                  </a:extLst>
                </p:cNvPr>
                <p:cNvSpPr/>
                <p:nvPr/>
              </p:nvSpPr>
              <p:spPr>
                <a:xfrm>
                  <a:off x="6817140" y="2554370"/>
                  <a:ext cx="508076" cy="476033"/>
                </a:xfrm>
                <a:prstGeom prst="borderCallout2">
                  <a:avLst>
                    <a:gd name="adj1" fmla="val 18750"/>
                    <a:gd name="adj2" fmla="val -8333"/>
                    <a:gd name="adj3" fmla="val 18750"/>
                    <a:gd name="adj4" fmla="val -16667"/>
                    <a:gd name="adj5" fmla="val -2803"/>
                    <a:gd name="adj6" fmla="val -508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30" name="Legende: mit gebogener Linie 229">
                  <a:extLst>
                    <a:ext uri="{FF2B5EF4-FFF2-40B4-BE49-F238E27FC236}">
                      <a16:creationId xmlns:a16="http://schemas.microsoft.com/office/drawing/2014/main" id="{78FF6202-6F5A-476E-8D09-18C86C79CE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7140" y="2554370"/>
                  <a:ext cx="508076" cy="476033"/>
                </a:xfrm>
                <a:prstGeom prst="borderCallout2">
                  <a:avLst>
                    <a:gd name="adj1" fmla="val 18750"/>
                    <a:gd name="adj2" fmla="val -8333"/>
                    <a:gd name="adj3" fmla="val 18750"/>
                    <a:gd name="adj4" fmla="val -16667"/>
                    <a:gd name="adj5" fmla="val -2803"/>
                    <a:gd name="adj6" fmla="val -50835"/>
                  </a:avLst>
                </a:prstGeom>
                <a:blipFill>
                  <a:blip r:embed="rId26"/>
                  <a:stretch>
                    <a:fillRect b="-145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1" name="Gruppieren 230">
              <a:extLst>
                <a:ext uri="{FF2B5EF4-FFF2-40B4-BE49-F238E27FC236}">
                  <a16:creationId xmlns:a16="http://schemas.microsoft.com/office/drawing/2014/main" id="{B1EE04E9-5A9E-46E5-B25F-D5E33A7FDC27}"/>
                </a:ext>
              </a:extLst>
            </p:cNvPr>
            <p:cNvGrpSpPr/>
            <p:nvPr/>
          </p:nvGrpSpPr>
          <p:grpSpPr>
            <a:xfrm>
              <a:off x="4317222" y="2642846"/>
              <a:ext cx="786750" cy="1076974"/>
              <a:chOff x="2362363" y="5333715"/>
              <a:chExt cx="978645" cy="1339662"/>
            </a:xfrm>
          </p:grpSpPr>
          <p:cxnSp>
            <p:nvCxnSpPr>
              <p:cNvPr id="232" name="Gerade Verbindung mit Pfeil 231">
                <a:extLst>
                  <a:ext uri="{FF2B5EF4-FFF2-40B4-BE49-F238E27FC236}">
                    <a16:creationId xmlns:a16="http://schemas.microsoft.com/office/drawing/2014/main" id="{7A55DBDF-6E9B-4480-8AF4-C0DB26FF83C2}"/>
                  </a:ext>
                </a:extLst>
              </p:cNvPr>
              <p:cNvCxnSpPr/>
              <p:nvPr/>
            </p:nvCxnSpPr>
            <p:spPr>
              <a:xfrm>
                <a:off x="2726679" y="5885743"/>
                <a:ext cx="5045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Gerade Verbindung mit Pfeil 232">
                <a:extLst>
                  <a:ext uri="{FF2B5EF4-FFF2-40B4-BE49-F238E27FC236}">
                    <a16:creationId xmlns:a16="http://schemas.microsoft.com/office/drawing/2014/main" id="{B9411B27-2B3E-4E98-96D8-FE539ABF544E}"/>
                  </a:ext>
                </a:extLst>
              </p:cNvPr>
              <p:cNvCxnSpPr/>
              <p:nvPr/>
            </p:nvCxnSpPr>
            <p:spPr>
              <a:xfrm flipV="1">
                <a:off x="2726679" y="5431724"/>
                <a:ext cx="0" cy="4540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Textfeld 233">
                <a:extLst>
                  <a:ext uri="{FF2B5EF4-FFF2-40B4-BE49-F238E27FC236}">
                    <a16:creationId xmlns:a16="http://schemas.microsoft.com/office/drawing/2014/main" id="{CDB63274-F52E-4191-A24E-EF463A6CF60D}"/>
                  </a:ext>
                </a:extLst>
              </p:cNvPr>
              <p:cNvSpPr txBox="1"/>
              <p:nvPr/>
            </p:nvSpPr>
            <p:spPr>
              <a:xfrm>
                <a:off x="2362363" y="5333715"/>
                <a:ext cx="146990" cy="478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z</a:t>
                </a:r>
              </a:p>
            </p:txBody>
          </p:sp>
          <p:sp>
            <p:nvSpPr>
              <p:cNvPr id="235" name="Textfeld 234">
                <a:extLst>
                  <a:ext uri="{FF2B5EF4-FFF2-40B4-BE49-F238E27FC236}">
                    <a16:creationId xmlns:a16="http://schemas.microsoft.com/office/drawing/2014/main" id="{F7CF8831-5851-44F0-AA04-EB75E64C0DDC}"/>
                  </a:ext>
                </a:extLst>
              </p:cNvPr>
              <p:cNvSpPr txBox="1"/>
              <p:nvPr/>
            </p:nvSpPr>
            <p:spPr>
              <a:xfrm>
                <a:off x="3194018" y="5772159"/>
                <a:ext cx="146990" cy="901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y</a:t>
                </a:r>
              </a:p>
            </p:txBody>
          </p:sp>
        </p:grpSp>
      </p:grpSp>
      <p:grpSp>
        <p:nvGrpSpPr>
          <p:cNvPr id="255" name="Gruppieren 254">
            <a:extLst>
              <a:ext uri="{FF2B5EF4-FFF2-40B4-BE49-F238E27FC236}">
                <a16:creationId xmlns:a16="http://schemas.microsoft.com/office/drawing/2014/main" id="{3CB54D3A-A5BD-4B43-98F1-DA4A5E049875}"/>
              </a:ext>
            </a:extLst>
          </p:cNvPr>
          <p:cNvGrpSpPr/>
          <p:nvPr/>
        </p:nvGrpSpPr>
        <p:grpSpPr>
          <a:xfrm>
            <a:off x="11463655" y="6452870"/>
            <a:ext cx="663165" cy="163565"/>
            <a:chOff x="11463655" y="6452870"/>
            <a:chExt cx="663165" cy="163565"/>
          </a:xfrm>
        </p:grpSpPr>
        <p:grpSp>
          <p:nvGrpSpPr>
            <p:cNvPr id="256" name="Gruppieren 255">
              <a:extLst>
                <a:ext uri="{FF2B5EF4-FFF2-40B4-BE49-F238E27FC236}">
                  <a16:creationId xmlns:a16="http://schemas.microsoft.com/office/drawing/2014/main" id="{9E52EFDA-60FE-4AA5-9875-449516637ED8}"/>
                </a:ext>
              </a:extLst>
            </p:cNvPr>
            <p:cNvGrpSpPr/>
            <p:nvPr/>
          </p:nvGrpSpPr>
          <p:grpSpPr>
            <a:xfrm>
              <a:off x="11463655" y="6452870"/>
              <a:ext cx="567915" cy="163565"/>
              <a:chOff x="11494135" y="6452870"/>
              <a:chExt cx="567915" cy="163565"/>
            </a:xfrm>
          </p:grpSpPr>
          <p:sp>
            <p:nvSpPr>
              <p:cNvPr id="258" name="Ellipse 257">
                <a:extLst>
                  <a:ext uri="{FF2B5EF4-FFF2-40B4-BE49-F238E27FC236}">
                    <a16:creationId xmlns:a16="http://schemas.microsoft.com/office/drawing/2014/main" id="{83D9C78D-0695-4DD4-881D-D5FBBDB3DE52}"/>
                  </a:ext>
                </a:extLst>
              </p:cNvPr>
              <p:cNvSpPr/>
              <p:nvPr/>
            </p:nvSpPr>
            <p:spPr>
              <a:xfrm>
                <a:off x="11494135" y="6452870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Ellipse 258">
                <a:extLst>
                  <a:ext uri="{FF2B5EF4-FFF2-40B4-BE49-F238E27FC236}">
                    <a16:creationId xmlns:a16="http://schemas.microsoft.com/office/drawing/2014/main" id="{0FBF6D60-5F46-444B-8B24-FB99D9E07D39}"/>
                  </a:ext>
                </a:extLst>
              </p:cNvPr>
              <p:cNvSpPr/>
              <p:nvPr/>
            </p:nvSpPr>
            <p:spPr>
              <a:xfrm>
                <a:off x="11693562" y="6453391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Ellipse 259">
                <a:extLst>
                  <a:ext uri="{FF2B5EF4-FFF2-40B4-BE49-F238E27FC236}">
                    <a16:creationId xmlns:a16="http://schemas.microsoft.com/office/drawing/2014/main" id="{9C2D14FA-3A6D-4271-B3DA-D6E24FCFEDF9}"/>
                  </a:ext>
                </a:extLst>
              </p:cNvPr>
              <p:cNvSpPr/>
              <p:nvPr/>
            </p:nvSpPr>
            <p:spPr>
              <a:xfrm>
                <a:off x="11907668" y="6455299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Ellipse 260">
                <a:extLst>
                  <a:ext uri="{FF2B5EF4-FFF2-40B4-BE49-F238E27FC236}">
                    <a16:creationId xmlns:a16="http://schemas.microsoft.com/office/drawing/2014/main" id="{719A8479-0ADF-4005-B652-C1C8A8734CE9}"/>
                  </a:ext>
                </a:extLst>
              </p:cNvPr>
              <p:cNvSpPr/>
              <p:nvPr/>
            </p:nvSpPr>
            <p:spPr>
              <a:xfrm>
                <a:off x="12008262" y="6455294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Ellipse 261">
                <a:extLst>
                  <a:ext uri="{FF2B5EF4-FFF2-40B4-BE49-F238E27FC236}">
                    <a16:creationId xmlns:a16="http://schemas.microsoft.com/office/drawing/2014/main" id="{671F92B3-634D-4C91-A7D3-3CDC3E9C0513}"/>
                  </a:ext>
                </a:extLst>
              </p:cNvPr>
              <p:cNvSpPr/>
              <p:nvPr/>
            </p:nvSpPr>
            <p:spPr>
              <a:xfrm>
                <a:off x="11799310" y="6455410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Ellipse 262">
                <a:extLst>
                  <a:ext uri="{FF2B5EF4-FFF2-40B4-BE49-F238E27FC236}">
                    <a16:creationId xmlns:a16="http://schemas.microsoft.com/office/drawing/2014/main" id="{AC405715-4FC5-48AA-BF51-556982B87AD8}"/>
                  </a:ext>
                </a:extLst>
              </p:cNvPr>
              <p:cNvSpPr/>
              <p:nvPr/>
            </p:nvSpPr>
            <p:spPr>
              <a:xfrm>
                <a:off x="11595285" y="6454062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Ellipse 263">
                <a:extLst>
                  <a:ext uri="{FF2B5EF4-FFF2-40B4-BE49-F238E27FC236}">
                    <a16:creationId xmlns:a16="http://schemas.microsoft.com/office/drawing/2014/main" id="{A033B3DA-1018-4D1F-BAF5-BB64534CD331}"/>
                  </a:ext>
                </a:extLst>
              </p:cNvPr>
              <p:cNvSpPr/>
              <p:nvPr/>
            </p:nvSpPr>
            <p:spPr>
              <a:xfrm>
                <a:off x="11494135" y="6561455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Ellipse 264">
                <a:extLst>
                  <a:ext uri="{FF2B5EF4-FFF2-40B4-BE49-F238E27FC236}">
                    <a16:creationId xmlns:a16="http://schemas.microsoft.com/office/drawing/2014/main" id="{4F643F3E-B6E3-4BCA-8B8E-B338384CA53C}"/>
                  </a:ext>
                </a:extLst>
              </p:cNvPr>
              <p:cNvSpPr/>
              <p:nvPr/>
            </p:nvSpPr>
            <p:spPr>
              <a:xfrm>
                <a:off x="11693562" y="6561976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Ellipse 267">
                <a:extLst>
                  <a:ext uri="{FF2B5EF4-FFF2-40B4-BE49-F238E27FC236}">
                    <a16:creationId xmlns:a16="http://schemas.microsoft.com/office/drawing/2014/main" id="{0CEE88E8-F7CF-4151-A002-3407418FD07B}"/>
                  </a:ext>
                </a:extLst>
              </p:cNvPr>
              <p:cNvSpPr/>
              <p:nvPr/>
            </p:nvSpPr>
            <p:spPr>
              <a:xfrm>
                <a:off x="11595285" y="6562647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7" name="Ellipse 256">
              <a:extLst>
                <a:ext uri="{FF2B5EF4-FFF2-40B4-BE49-F238E27FC236}">
                  <a16:creationId xmlns:a16="http://schemas.microsoft.com/office/drawing/2014/main" id="{BD4D9C63-A7C7-42E7-9422-9EF1B7BC0001}"/>
                </a:ext>
              </a:extLst>
            </p:cNvPr>
            <p:cNvSpPr/>
            <p:nvPr/>
          </p:nvSpPr>
          <p:spPr>
            <a:xfrm>
              <a:off x="12073032" y="6452870"/>
              <a:ext cx="53788" cy="537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843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748BDC70-CB86-444F-9414-A2D36EC4AF94}"/>
              </a:ext>
            </a:extLst>
          </p:cNvPr>
          <p:cNvGrpSpPr/>
          <p:nvPr/>
        </p:nvGrpSpPr>
        <p:grpSpPr>
          <a:xfrm>
            <a:off x="1059698" y="3585514"/>
            <a:ext cx="4201079" cy="2468970"/>
            <a:chOff x="1325915" y="3819647"/>
            <a:chExt cx="4201079" cy="2468970"/>
          </a:xfrm>
        </p:grpSpPr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33B43142-6E9F-4F94-953F-E3F6EC47E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5915" y="3819647"/>
              <a:ext cx="4201079" cy="246897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>
                  <a:extLst>
                    <a:ext uri="{FF2B5EF4-FFF2-40B4-BE49-F238E27FC236}">
                      <a16:creationId xmlns:a16="http://schemas.microsoft.com/office/drawing/2014/main" id="{EC3899C0-DB87-4FF7-B59D-CFD33443110E}"/>
                    </a:ext>
                  </a:extLst>
                </p:cNvPr>
                <p:cNvSpPr txBox="1"/>
                <p:nvPr/>
              </p:nvSpPr>
              <p:spPr>
                <a:xfrm>
                  <a:off x="2145656" y="4738751"/>
                  <a:ext cx="1575122" cy="3742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feld 27">
                  <a:extLst>
                    <a:ext uri="{FF2B5EF4-FFF2-40B4-BE49-F238E27FC236}">
                      <a16:creationId xmlns:a16="http://schemas.microsoft.com/office/drawing/2014/main" id="{EC3899C0-DB87-4FF7-B59D-CFD3344311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5656" y="4738751"/>
                  <a:ext cx="1575122" cy="374270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40B7065-0A70-4059-B7A0-AA179CDE4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Solved Problems (II)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DFEB4A0-D234-49DF-8CF5-449D30D28BF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463041"/>
                <a:ext cx="5181600" cy="428957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Problem 2</a:t>
                </a:r>
                <a:endParaRPr lang="en-US" dirty="0"/>
              </a:p>
              <a:p>
                <a:pPr lvl="1"/>
                <a:r>
                  <a:rPr lang="en-US" sz="2000" dirty="0"/>
                  <a:t>d: number of dimensions or features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000" dirty="0"/>
                  <a:t>-1 possible subsets (subspaces)</a:t>
                </a:r>
              </a:p>
              <a:p>
                <a:pPr lvl="1"/>
                <a:r>
                  <a:rPr lang="en-US" sz="2000" dirty="0"/>
                  <a:t>Example:</a:t>
                </a:r>
              </a:p>
              <a:p>
                <a:pPr lvl="2"/>
                <a:r>
                  <a:rPr lang="en-US" sz="1600" dirty="0"/>
                  <a:t>For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1600" dirty="0"/>
              </a:p>
              <a:p>
                <a:pPr lvl="2"/>
                <a:r>
                  <a:rPr lang="en-US" sz="1600" dirty="0"/>
                  <a:t>Subspaces </a:t>
                </a:r>
                <a14:m>
                  <m:oMath xmlns:m="http://schemas.openxmlformats.org/officeDocument/2006/math">
                    <m:r>
                      <a:rPr lang="de-DE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7 </m:t>
                    </m:r>
                  </m:oMath>
                </a14:m>
                <a:endParaRPr lang="de-DE" sz="1600" b="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𝑥𝑧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𝑦𝑧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𝑥𝑦𝑧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DFEB4A0-D234-49DF-8CF5-449D30D28B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463041"/>
                <a:ext cx="5181600" cy="4289578"/>
              </a:xfrm>
              <a:blipFill>
                <a:blip r:embed="rId5"/>
                <a:stretch>
                  <a:fillRect l="-1647" t="-1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Inhaltsplatzhalter 17">
                <a:extLst>
                  <a:ext uri="{FF2B5EF4-FFF2-40B4-BE49-F238E27FC236}">
                    <a16:creationId xmlns:a16="http://schemas.microsoft.com/office/drawing/2014/main" id="{292531F1-D051-43C8-AACE-C8EEE19D75C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346734" y="1463040"/>
                <a:ext cx="5007065" cy="476630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Solution: SUBSPACE</a:t>
                </a:r>
              </a:p>
              <a:p>
                <a:pPr lvl="1"/>
                <a:r>
                  <a:rPr lang="en-US" sz="2200" dirty="0"/>
                  <a:t>Each dimension: processed 1 x</a:t>
                </a:r>
              </a:p>
              <a:p>
                <a:pPr lvl="1"/>
                <a:r>
                  <a:rPr lang="en-US" sz="2200" dirty="0"/>
                  <a:t>Good parallelization when data has a lot of dimensions</a:t>
                </a:r>
              </a:p>
              <a:p>
                <a:pPr lvl="1"/>
                <a:endParaRPr lang="en-US" sz="2200" dirty="0"/>
              </a:p>
              <a:p>
                <a:pPr lvl="1"/>
                <a:endParaRPr lang="en-US" sz="2200" dirty="0"/>
              </a:p>
              <a:p>
                <a:pPr lvl="1"/>
                <a:endParaRPr lang="en-US" sz="2200" dirty="0"/>
              </a:p>
              <a:p>
                <a:pPr lvl="1"/>
                <a:endParaRPr lang="en-US" sz="2200" dirty="0"/>
              </a:p>
              <a:p>
                <a:pPr marL="457200" lvl="1" indent="0">
                  <a:buNone/>
                </a:pPr>
                <a:endParaRPr lang="en-US" sz="2200" dirty="0"/>
              </a:p>
              <a:p>
                <a:pPr lvl="1"/>
                <a:r>
                  <a:rPr lang="en-US" sz="2200" dirty="0"/>
                  <a:t>Only 1 scan per dimension</a:t>
                </a:r>
              </a:p>
              <a:p>
                <a:pPr marL="457200" lvl="1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" name="Inhaltsplatzhalter 17">
                <a:extLst>
                  <a:ext uri="{FF2B5EF4-FFF2-40B4-BE49-F238E27FC236}">
                    <a16:creationId xmlns:a16="http://schemas.microsoft.com/office/drawing/2014/main" id="{292531F1-D051-43C8-AACE-C8EEE19D7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46734" y="1463040"/>
                <a:ext cx="5007065" cy="4766309"/>
              </a:xfrm>
              <a:blipFill>
                <a:blip r:embed="rId6"/>
                <a:stretch>
                  <a:fillRect l="-158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6B4FB3-6DA6-4BE1-AD0B-D97CAE2BB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29.01.2021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5FD2D9-6FDE-4103-A885-2899D646B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Stanislav Ramin, AI, HS Offenburg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BBE54B-44C2-44C7-BA45-30F542638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D627-6BD5-4666-8A0A-EC6E5C9E67F9}" type="slidenum">
              <a:rPr lang="de-DE" smtClean="0"/>
              <a:t>6</a:t>
            </a:fld>
            <a:endParaRPr lang="de-DE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B72B99EA-D803-4145-A06C-1C76CE0999C6}"/>
              </a:ext>
            </a:extLst>
          </p:cNvPr>
          <p:cNvGrpSpPr/>
          <p:nvPr/>
        </p:nvGrpSpPr>
        <p:grpSpPr>
          <a:xfrm>
            <a:off x="11463655" y="6452870"/>
            <a:ext cx="663165" cy="163565"/>
            <a:chOff x="11463655" y="6452870"/>
            <a:chExt cx="663165" cy="163565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9456E09A-DC56-40D2-B337-038F3193D9A3}"/>
                </a:ext>
              </a:extLst>
            </p:cNvPr>
            <p:cNvGrpSpPr/>
            <p:nvPr/>
          </p:nvGrpSpPr>
          <p:grpSpPr>
            <a:xfrm>
              <a:off x="11463655" y="6452870"/>
              <a:ext cx="567915" cy="163565"/>
              <a:chOff x="11494135" y="6452870"/>
              <a:chExt cx="567915" cy="163565"/>
            </a:xfrm>
          </p:grpSpPr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94650B66-30FE-4DE3-8289-CB681787EA29}"/>
                  </a:ext>
                </a:extLst>
              </p:cNvPr>
              <p:cNvSpPr/>
              <p:nvPr/>
            </p:nvSpPr>
            <p:spPr>
              <a:xfrm>
                <a:off x="11494135" y="6452870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D7FA6268-EED0-4C84-AE58-1F4F990D1C43}"/>
                  </a:ext>
                </a:extLst>
              </p:cNvPr>
              <p:cNvSpPr/>
              <p:nvPr/>
            </p:nvSpPr>
            <p:spPr>
              <a:xfrm>
                <a:off x="11693562" y="6453391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5DFBB11F-EC42-437E-A133-C972E113FBF9}"/>
                  </a:ext>
                </a:extLst>
              </p:cNvPr>
              <p:cNvSpPr/>
              <p:nvPr/>
            </p:nvSpPr>
            <p:spPr>
              <a:xfrm>
                <a:off x="11907668" y="6455299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FE3BE13C-EE58-4280-85EE-ABE4AB5C9FB1}"/>
                  </a:ext>
                </a:extLst>
              </p:cNvPr>
              <p:cNvSpPr/>
              <p:nvPr/>
            </p:nvSpPr>
            <p:spPr>
              <a:xfrm>
                <a:off x="12008262" y="6455294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B37CAB7E-0539-4838-8DCA-2CFEC821F066}"/>
                  </a:ext>
                </a:extLst>
              </p:cNvPr>
              <p:cNvSpPr/>
              <p:nvPr/>
            </p:nvSpPr>
            <p:spPr>
              <a:xfrm>
                <a:off x="11799310" y="6455410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FBE5C465-A7CB-41CA-AD3C-FD829C71A443}"/>
                  </a:ext>
                </a:extLst>
              </p:cNvPr>
              <p:cNvSpPr/>
              <p:nvPr/>
            </p:nvSpPr>
            <p:spPr>
              <a:xfrm>
                <a:off x="11595285" y="6454062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914CD4B6-D879-4183-9BED-92F83FAFAD78}"/>
                  </a:ext>
                </a:extLst>
              </p:cNvPr>
              <p:cNvSpPr/>
              <p:nvPr/>
            </p:nvSpPr>
            <p:spPr>
              <a:xfrm>
                <a:off x="11494135" y="6561455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B47C45F3-141A-45AE-99FF-8448F007CACC}"/>
                  </a:ext>
                </a:extLst>
              </p:cNvPr>
              <p:cNvSpPr/>
              <p:nvPr/>
            </p:nvSpPr>
            <p:spPr>
              <a:xfrm>
                <a:off x="11595285" y="6562647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13F2D6B5-A016-489A-9C98-B83F03A1D0F6}"/>
                </a:ext>
              </a:extLst>
            </p:cNvPr>
            <p:cNvSpPr/>
            <p:nvPr/>
          </p:nvSpPr>
          <p:spPr>
            <a:xfrm>
              <a:off x="12073032" y="6452870"/>
              <a:ext cx="53788" cy="537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Grafik 16">
            <a:extLst>
              <a:ext uri="{FF2B5EF4-FFF2-40B4-BE49-F238E27FC236}">
                <a16:creationId xmlns:a16="http://schemas.microsoft.com/office/drawing/2014/main" id="{8EBBA2EA-2826-49A7-B507-DC16D2128F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076" y="1811768"/>
            <a:ext cx="409676" cy="391827"/>
          </a:xfrm>
          <a:prstGeom prst="rect">
            <a:avLst/>
          </a:prstGeom>
        </p:spPr>
      </p:pic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1C923CD0-ACEC-4D02-A517-762D9E944340}"/>
              </a:ext>
            </a:extLst>
          </p:cNvPr>
          <p:cNvGrpSpPr/>
          <p:nvPr/>
        </p:nvGrpSpPr>
        <p:grpSpPr>
          <a:xfrm>
            <a:off x="6602551" y="2997047"/>
            <a:ext cx="4483825" cy="1433384"/>
            <a:chOff x="6718300" y="3514059"/>
            <a:chExt cx="4483825" cy="1433384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1B54880B-1E0E-4ACD-AA8D-064D4AD1A61A}"/>
                </a:ext>
              </a:extLst>
            </p:cNvPr>
            <p:cNvSpPr/>
            <p:nvPr/>
          </p:nvSpPr>
          <p:spPr>
            <a:xfrm>
              <a:off x="6718300" y="4031557"/>
              <a:ext cx="822960" cy="7477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Data</a:t>
              </a:r>
              <a:endParaRPr lang="en-US" dirty="0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F11DC30E-ADBC-468E-9E64-7B41F481713E}"/>
                </a:ext>
              </a:extLst>
            </p:cNvPr>
            <p:cNvSpPr/>
            <p:nvPr/>
          </p:nvSpPr>
          <p:spPr>
            <a:xfrm>
              <a:off x="8412480" y="4283508"/>
              <a:ext cx="91440" cy="24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D7BACED5-81CE-49AB-B77A-34234EEF67BC}"/>
                </a:ext>
              </a:extLst>
            </p:cNvPr>
            <p:cNvSpPr/>
            <p:nvPr/>
          </p:nvSpPr>
          <p:spPr>
            <a:xfrm>
              <a:off x="8610600" y="4283508"/>
              <a:ext cx="91440" cy="24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E286970C-A671-40C4-9D79-C223E6E81D23}"/>
                </a:ext>
              </a:extLst>
            </p:cNvPr>
            <p:cNvSpPr/>
            <p:nvPr/>
          </p:nvSpPr>
          <p:spPr>
            <a:xfrm>
              <a:off x="8808720" y="4283508"/>
              <a:ext cx="91440" cy="24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1095D661-ED17-40FC-B802-43A548548C85}"/>
                </a:ext>
              </a:extLst>
            </p:cNvPr>
            <p:cNvSpPr/>
            <p:nvPr/>
          </p:nvSpPr>
          <p:spPr>
            <a:xfrm>
              <a:off x="8610600" y="4640857"/>
              <a:ext cx="91440" cy="24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F39ECAFA-3C77-40A8-B0CE-7461EF255DDB}"/>
                </a:ext>
              </a:extLst>
            </p:cNvPr>
            <p:cNvSpPr/>
            <p:nvPr/>
          </p:nvSpPr>
          <p:spPr>
            <a:xfrm>
              <a:off x="8808720" y="4640857"/>
              <a:ext cx="91440" cy="24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3D41C11E-F87E-432B-889E-75499D7CDA60}"/>
                </a:ext>
              </a:extLst>
            </p:cNvPr>
            <p:cNvSpPr/>
            <p:nvPr/>
          </p:nvSpPr>
          <p:spPr>
            <a:xfrm>
              <a:off x="8412480" y="3917907"/>
              <a:ext cx="91440" cy="24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7A2B9782-0D73-459F-ADDE-DFB5FCF0465C}"/>
                </a:ext>
              </a:extLst>
            </p:cNvPr>
            <p:cNvSpPr/>
            <p:nvPr/>
          </p:nvSpPr>
          <p:spPr>
            <a:xfrm>
              <a:off x="8610600" y="3917907"/>
              <a:ext cx="91440" cy="24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51D76201-0A80-4258-AD5B-6F2E18E4A59A}"/>
                </a:ext>
              </a:extLst>
            </p:cNvPr>
            <p:cNvSpPr/>
            <p:nvPr/>
          </p:nvSpPr>
          <p:spPr>
            <a:xfrm>
              <a:off x="8808720" y="3917907"/>
              <a:ext cx="91440" cy="24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90B473F7-9346-46CB-B833-B8836B1D6A94}"/>
                </a:ext>
              </a:extLst>
            </p:cNvPr>
            <p:cNvSpPr/>
            <p:nvPr/>
          </p:nvSpPr>
          <p:spPr>
            <a:xfrm>
              <a:off x="9429856" y="4283508"/>
              <a:ext cx="91440" cy="24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0FFAB395-AB6D-4E41-B730-0F87D2A0D2DC}"/>
                </a:ext>
              </a:extLst>
            </p:cNvPr>
            <p:cNvSpPr/>
            <p:nvPr/>
          </p:nvSpPr>
          <p:spPr>
            <a:xfrm>
              <a:off x="9429856" y="4640857"/>
              <a:ext cx="91440" cy="24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EB79F7D8-8D9E-4AE9-BF75-57C654B85E78}"/>
                </a:ext>
              </a:extLst>
            </p:cNvPr>
            <p:cNvSpPr/>
            <p:nvPr/>
          </p:nvSpPr>
          <p:spPr>
            <a:xfrm>
              <a:off x="9429856" y="3917907"/>
              <a:ext cx="91440" cy="24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8C28589E-F69A-4CE1-935D-BFF5F06655D2}"/>
                </a:ext>
              </a:extLst>
            </p:cNvPr>
            <p:cNvSpPr/>
            <p:nvPr/>
          </p:nvSpPr>
          <p:spPr>
            <a:xfrm>
              <a:off x="9937206" y="3917907"/>
              <a:ext cx="1264919" cy="24384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CPU 1</a:t>
              </a:r>
              <a:endParaRPr lang="en-US" dirty="0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4FA9B6E-B8BF-45FF-8428-01AE4A669380}"/>
                </a:ext>
              </a:extLst>
            </p:cNvPr>
            <p:cNvSpPr/>
            <p:nvPr/>
          </p:nvSpPr>
          <p:spPr>
            <a:xfrm>
              <a:off x="9937206" y="4283508"/>
              <a:ext cx="1264919" cy="24384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CPU 2</a:t>
              </a:r>
              <a:endParaRPr lang="en-US" dirty="0"/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D04D83F6-AF54-436A-94C2-752113DD17B8}"/>
                </a:ext>
              </a:extLst>
            </p:cNvPr>
            <p:cNvSpPr/>
            <p:nvPr/>
          </p:nvSpPr>
          <p:spPr>
            <a:xfrm>
              <a:off x="9937206" y="4640857"/>
              <a:ext cx="1264919" cy="24384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CPU 3</a:t>
              </a:r>
              <a:endParaRPr lang="en-US" dirty="0"/>
            </a:p>
          </p:txBody>
        </p: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D44EFFD-7C4F-4887-8F6F-8A3EF811B3F2}"/>
                </a:ext>
              </a:extLst>
            </p:cNvPr>
            <p:cNvCxnSpPr/>
            <p:nvPr/>
          </p:nvCxnSpPr>
          <p:spPr>
            <a:xfrm flipV="1">
              <a:off x="7606394" y="4031557"/>
              <a:ext cx="321635" cy="373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29C27BF8-9D7F-4BAE-BF90-192324ADDE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8012" y="4422218"/>
              <a:ext cx="29300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72A7EBB2-987C-4922-9FDF-C355E5067257}"/>
                </a:ext>
              </a:extLst>
            </p:cNvPr>
            <p:cNvCxnSpPr>
              <a:cxnSpLocks/>
            </p:cNvCxnSpPr>
            <p:nvPr/>
          </p:nvCxnSpPr>
          <p:spPr>
            <a:xfrm>
              <a:off x="7606221" y="4445109"/>
              <a:ext cx="293179" cy="3176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8F50910B-C96F-4384-8CDE-326C56E8CA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3946" y="4422218"/>
              <a:ext cx="29300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FF2A299C-668C-4013-86F4-1530F4C64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3946" y="4039827"/>
              <a:ext cx="29300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mit Pfeil 61">
              <a:extLst>
                <a:ext uri="{FF2B5EF4-FFF2-40B4-BE49-F238E27FC236}">
                  <a16:creationId xmlns:a16="http://schemas.microsoft.com/office/drawing/2014/main" id="{78D4B028-75B1-482D-9D02-ADCF6DA47D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6878" y="4771069"/>
              <a:ext cx="29300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1896FD67-FADD-4752-8886-73AB445688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82748" y="4771068"/>
              <a:ext cx="29300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1037338D-7219-4761-98E1-BD8AA4C3C8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82748" y="4422218"/>
              <a:ext cx="29300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mit Pfeil 64">
              <a:extLst>
                <a:ext uri="{FF2B5EF4-FFF2-40B4-BE49-F238E27FC236}">
                  <a16:creationId xmlns:a16="http://schemas.microsoft.com/office/drawing/2014/main" id="{8509BDF7-0E08-4926-8204-E631BC5CBA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81016" y="4039849"/>
              <a:ext cx="29300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B8937451-F17E-4C9A-81AF-5E5A68675769}"/>
                </a:ext>
              </a:extLst>
            </p:cNvPr>
            <p:cNvSpPr txBox="1"/>
            <p:nvPr/>
          </p:nvSpPr>
          <p:spPr>
            <a:xfrm>
              <a:off x="8315485" y="3514059"/>
              <a:ext cx="1379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Instructions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feld 66">
                  <a:extLst>
                    <a:ext uri="{FF2B5EF4-FFF2-40B4-BE49-F238E27FC236}">
                      <a16:creationId xmlns:a16="http://schemas.microsoft.com/office/drawing/2014/main" id="{C5FA593C-D07F-4CD3-918F-A1A8A053F56F}"/>
                    </a:ext>
                  </a:extLst>
                </p:cNvPr>
                <p:cNvSpPr txBox="1"/>
                <p:nvPr/>
              </p:nvSpPr>
              <p:spPr>
                <a:xfrm>
                  <a:off x="7957170" y="3859825"/>
                  <a:ext cx="4022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feld 66">
                  <a:extLst>
                    <a:ext uri="{FF2B5EF4-FFF2-40B4-BE49-F238E27FC236}">
                      <a16:creationId xmlns:a16="http://schemas.microsoft.com/office/drawing/2014/main" id="{C5FA593C-D07F-4CD3-918F-A1A8A053F5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7170" y="3859825"/>
                  <a:ext cx="402281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feld 67">
                  <a:extLst>
                    <a:ext uri="{FF2B5EF4-FFF2-40B4-BE49-F238E27FC236}">
                      <a16:creationId xmlns:a16="http://schemas.microsoft.com/office/drawing/2014/main" id="{23353C29-BC1E-4B5E-9DB5-2BF96F255799}"/>
                    </a:ext>
                  </a:extLst>
                </p:cNvPr>
                <p:cNvSpPr txBox="1"/>
                <p:nvPr/>
              </p:nvSpPr>
              <p:spPr>
                <a:xfrm>
                  <a:off x="7963107" y="4229771"/>
                  <a:ext cx="4022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feld 67">
                  <a:extLst>
                    <a:ext uri="{FF2B5EF4-FFF2-40B4-BE49-F238E27FC236}">
                      <a16:creationId xmlns:a16="http://schemas.microsoft.com/office/drawing/2014/main" id="{23353C29-BC1E-4B5E-9DB5-2BF96F2557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3107" y="4229771"/>
                  <a:ext cx="402281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feld 68">
                  <a:extLst>
                    <a:ext uri="{FF2B5EF4-FFF2-40B4-BE49-F238E27FC236}">
                      <a16:creationId xmlns:a16="http://schemas.microsoft.com/office/drawing/2014/main" id="{5CA502C3-8BE1-4215-AB33-6AB0F5A74C8A}"/>
                    </a:ext>
                  </a:extLst>
                </p:cNvPr>
                <p:cNvSpPr txBox="1"/>
                <p:nvPr/>
              </p:nvSpPr>
              <p:spPr>
                <a:xfrm>
                  <a:off x="7983632" y="4578111"/>
                  <a:ext cx="4022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feld 68">
                  <a:extLst>
                    <a:ext uri="{FF2B5EF4-FFF2-40B4-BE49-F238E27FC236}">
                      <a16:creationId xmlns:a16="http://schemas.microsoft.com/office/drawing/2014/main" id="{5CA502C3-8BE1-4215-AB33-6AB0F5A74C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3632" y="4578111"/>
                  <a:ext cx="402281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3" name="Tabelle 24">
                <a:extLst>
                  <a:ext uri="{FF2B5EF4-FFF2-40B4-BE49-F238E27FC236}">
                    <a16:creationId xmlns:a16="http://schemas.microsoft.com/office/drawing/2014/main" id="{447498DF-62EA-4D4D-AB00-A8F32D9791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5900925"/>
                  </p:ext>
                </p:extLst>
              </p:nvPr>
            </p:nvGraphicFramePr>
            <p:xfrm>
              <a:off x="8852991" y="5280976"/>
              <a:ext cx="18896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7937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  <a:gridCol w="377937">
                      <a:extLst>
                        <a:ext uri="{9D8B030D-6E8A-4147-A177-3AD203B41FA5}">
                          <a16:colId xmlns:a16="http://schemas.microsoft.com/office/drawing/2014/main" val="1214201611"/>
                        </a:ext>
                      </a:extLst>
                    </a:gridCol>
                    <a:gridCol w="384003">
                      <a:extLst>
                        <a:ext uri="{9D8B030D-6E8A-4147-A177-3AD203B41FA5}">
                          <a16:colId xmlns:a16="http://schemas.microsoft.com/office/drawing/2014/main" val="910613309"/>
                        </a:ext>
                      </a:extLst>
                    </a:gridCol>
                    <a:gridCol w="366995">
                      <a:extLst>
                        <a:ext uri="{9D8B030D-6E8A-4147-A177-3AD203B41FA5}">
                          <a16:colId xmlns:a16="http://schemas.microsoft.com/office/drawing/2014/main" val="1552665709"/>
                        </a:ext>
                      </a:extLst>
                    </a:gridCol>
                    <a:gridCol w="382813">
                      <a:extLst>
                        <a:ext uri="{9D8B030D-6E8A-4147-A177-3AD203B41FA5}">
                          <a16:colId xmlns:a16="http://schemas.microsoft.com/office/drawing/2014/main" val="33457562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3" name="Tabelle 24">
                <a:extLst>
                  <a:ext uri="{FF2B5EF4-FFF2-40B4-BE49-F238E27FC236}">
                    <a16:creationId xmlns:a16="http://schemas.microsoft.com/office/drawing/2014/main" id="{447498DF-62EA-4D4D-AB00-A8F32D9791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5900925"/>
                  </p:ext>
                </p:extLst>
              </p:nvPr>
            </p:nvGraphicFramePr>
            <p:xfrm>
              <a:off x="8852991" y="5280976"/>
              <a:ext cx="18896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7937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  <a:gridCol w="377937">
                      <a:extLst>
                        <a:ext uri="{9D8B030D-6E8A-4147-A177-3AD203B41FA5}">
                          <a16:colId xmlns:a16="http://schemas.microsoft.com/office/drawing/2014/main" val="1214201611"/>
                        </a:ext>
                      </a:extLst>
                    </a:gridCol>
                    <a:gridCol w="384003">
                      <a:extLst>
                        <a:ext uri="{9D8B030D-6E8A-4147-A177-3AD203B41FA5}">
                          <a16:colId xmlns:a16="http://schemas.microsoft.com/office/drawing/2014/main" val="910613309"/>
                        </a:ext>
                      </a:extLst>
                    </a:gridCol>
                    <a:gridCol w="366995">
                      <a:extLst>
                        <a:ext uri="{9D8B030D-6E8A-4147-A177-3AD203B41FA5}">
                          <a16:colId xmlns:a16="http://schemas.microsoft.com/office/drawing/2014/main" val="1552665709"/>
                        </a:ext>
                      </a:extLst>
                    </a:gridCol>
                    <a:gridCol w="382813">
                      <a:extLst>
                        <a:ext uri="{9D8B030D-6E8A-4147-A177-3AD203B41FA5}">
                          <a16:colId xmlns:a16="http://schemas.microsoft.com/office/drawing/2014/main" val="33457562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613" t="-1613" r="-40483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1613" t="-1613" r="-30483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195313" t="-1613" r="-19531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315000" t="-1613" r="-10833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395238" t="-1613" r="-3175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4" name="Rechteck 73">
            <a:extLst>
              <a:ext uri="{FF2B5EF4-FFF2-40B4-BE49-F238E27FC236}">
                <a16:creationId xmlns:a16="http://schemas.microsoft.com/office/drawing/2014/main" id="{FBA7D507-5E13-4F60-AE0A-EC44DFF8E711}"/>
              </a:ext>
            </a:extLst>
          </p:cNvPr>
          <p:cNvSpPr/>
          <p:nvPr/>
        </p:nvSpPr>
        <p:spPr>
          <a:xfrm>
            <a:off x="8852991" y="5280976"/>
            <a:ext cx="759023" cy="38236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5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0.03216 0.00069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16 0.00069 L 0.06224 0.00069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24 0.00069 L 0.09115 0.00069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  <p:bldP spid="74" grpId="2" animBg="1"/>
      <p:bldP spid="74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CAA50-98A4-42CE-880C-BBFCFA08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SUBSCALE 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2FD5C5-98BC-4443-BEB0-54AE8E768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139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3424BB-E803-4EA5-ACD2-A9943915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29.01.2021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481954-68F4-41B5-8441-5DEA3D03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Stanislav Ramin, AI, HS </a:t>
            </a:r>
            <a:r>
              <a:rPr lang="it-IT" dirty="0" err="1"/>
              <a:t>Offenburg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A521BC-5585-4DB0-98B3-CD68ADF36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D627-6BD5-4666-8A0A-EC6E5C9E67F9}" type="slidenum">
              <a:rPr lang="de-DE" smtClean="0"/>
              <a:t>7</a:t>
            </a:fld>
            <a:endParaRPr lang="de-DE" dirty="0"/>
          </a:p>
        </p:txBody>
      </p:sp>
      <p:graphicFrame>
        <p:nvGraphicFramePr>
          <p:cNvPr id="55" name="Tabelle 9">
            <a:extLst>
              <a:ext uri="{FF2B5EF4-FFF2-40B4-BE49-F238E27FC236}">
                <a16:creationId xmlns:a16="http://schemas.microsoft.com/office/drawing/2014/main" id="{836A8CDD-B969-4A29-87B4-D6F8F6B15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878973"/>
              </p:ext>
            </p:extLst>
          </p:nvPr>
        </p:nvGraphicFramePr>
        <p:xfrm>
          <a:off x="10661989" y="1082408"/>
          <a:ext cx="1457019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019">
                  <a:extLst>
                    <a:ext uri="{9D8B030D-6E8A-4147-A177-3AD203B41FA5}">
                      <a16:colId xmlns:a16="http://schemas.microsoft.com/office/drawing/2014/main" val="857460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Data Projection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627941"/>
                  </a:ext>
                </a:extLst>
              </a:tr>
              <a:tr h="4615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2. </a:t>
                      </a:r>
                      <a:r>
                        <a:rPr lang="en-US" noProof="0" dirty="0" err="1"/>
                        <a:t>CoreSet</a:t>
                      </a:r>
                      <a:r>
                        <a:rPr lang="en-US" noProof="0" dirty="0"/>
                        <a:t> creation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310124"/>
                  </a:ext>
                </a:extLst>
              </a:tr>
              <a:tr h="3734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en-US" noProof="0" dirty="0"/>
                        <a:t> Calc. of Dense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307198"/>
                  </a:ext>
                </a:extLst>
              </a:tr>
              <a:tr h="2082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4. Collision of Dense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2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5. </a:t>
                      </a:r>
                      <a:r>
                        <a:rPr lang="en-US" noProof="0" dirty="0" err="1"/>
                        <a:t>Transfor</a:t>
                      </a:r>
                      <a:r>
                        <a:rPr lang="en-US" noProof="0" dirty="0"/>
                        <a:t>-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err="1"/>
                        <a:t>mation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41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6. Final Clustering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989010"/>
                  </a:ext>
                </a:extLst>
              </a:tr>
            </a:tbl>
          </a:graphicData>
        </a:graphic>
      </p:graphicFrame>
      <p:graphicFrame>
        <p:nvGraphicFramePr>
          <p:cNvPr id="165" name="Tabelle 28">
            <a:extLst>
              <a:ext uri="{FF2B5EF4-FFF2-40B4-BE49-F238E27FC236}">
                <a16:creationId xmlns:a16="http://schemas.microsoft.com/office/drawing/2014/main" id="{5EF9671D-A18F-4730-A3A1-114EB99C8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888370"/>
              </p:ext>
            </p:extLst>
          </p:nvPr>
        </p:nvGraphicFramePr>
        <p:xfrm>
          <a:off x="5342907" y="4627128"/>
          <a:ext cx="3094517" cy="1394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735">
                  <a:extLst>
                    <a:ext uri="{9D8B030D-6E8A-4147-A177-3AD203B41FA5}">
                      <a16:colId xmlns:a16="http://schemas.microsoft.com/office/drawing/2014/main" val="1507584424"/>
                    </a:ext>
                  </a:extLst>
                </a:gridCol>
                <a:gridCol w="2005782">
                  <a:extLst>
                    <a:ext uri="{9D8B030D-6E8A-4147-A177-3AD203B41FA5}">
                      <a16:colId xmlns:a16="http://schemas.microsoft.com/office/drawing/2014/main" val="3865885023"/>
                    </a:ext>
                  </a:extLst>
                </a:gridCol>
              </a:tblGrid>
              <a:tr h="4647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Subspace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Points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82398"/>
                  </a:ext>
                </a:extLst>
              </a:tr>
              <a:tr h="4647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539469"/>
                  </a:ext>
                </a:extLst>
              </a:tr>
              <a:tr h="4647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821702"/>
                  </a:ext>
                </a:extLst>
              </a:tr>
            </a:tbl>
          </a:graphicData>
        </a:graphic>
      </p:graphicFrame>
      <p:sp>
        <p:nvSpPr>
          <p:cNvPr id="12" name="Rechteck 11">
            <a:extLst>
              <a:ext uri="{FF2B5EF4-FFF2-40B4-BE49-F238E27FC236}">
                <a16:creationId xmlns:a16="http://schemas.microsoft.com/office/drawing/2014/main" id="{79396F9F-612B-41B4-9E7A-0D6006A31289}"/>
              </a:ext>
            </a:extLst>
          </p:cNvPr>
          <p:cNvSpPr/>
          <p:nvPr/>
        </p:nvSpPr>
        <p:spPr>
          <a:xfrm>
            <a:off x="10657220" y="1119253"/>
            <a:ext cx="1457019" cy="608460"/>
          </a:xfrm>
          <a:prstGeom prst="rect">
            <a:avLst/>
          </a:prstGeom>
          <a:solidFill>
            <a:schemeClr val="accent1">
              <a:alpha val="54000"/>
            </a:schemeClr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72A42207-9959-4920-93B2-6530D14A7A7B}"/>
              </a:ext>
            </a:extLst>
          </p:cNvPr>
          <p:cNvGrpSpPr/>
          <p:nvPr/>
        </p:nvGrpSpPr>
        <p:grpSpPr>
          <a:xfrm>
            <a:off x="899028" y="2398431"/>
            <a:ext cx="1862369" cy="1755713"/>
            <a:chOff x="1327051" y="2187389"/>
            <a:chExt cx="1862369" cy="1755713"/>
          </a:xfrm>
        </p:grpSpPr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17C289D5-6126-4708-B02D-25B4E696EC98}"/>
                </a:ext>
              </a:extLst>
            </p:cNvPr>
            <p:cNvGrpSpPr/>
            <p:nvPr/>
          </p:nvGrpSpPr>
          <p:grpSpPr>
            <a:xfrm>
              <a:off x="1327051" y="2187389"/>
              <a:ext cx="1862369" cy="1475884"/>
              <a:chOff x="4612866" y="1574826"/>
              <a:chExt cx="1862369" cy="1475884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3" name="Tabelle 6">
                    <a:extLst>
                      <a:ext uri="{FF2B5EF4-FFF2-40B4-BE49-F238E27FC236}">
                        <a16:creationId xmlns:a16="http://schemas.microsoft.com/office/drawing/2014/main" id="{4E6F0F4A-E9E1-4509-B844-09E38FED5D33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322546578"/>
                      </p:ext>
                    </p:extLst>
                  </p:nvPr>
                </p:nvGraphicFramePr>
                <p:xfrm>
                  <a:off x="5098683" y="1943167"/>
                  <a:ext cx="1041525" cy="105408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366573">
                          <a:extLst>
                            <a:ext uri="{9D8B030D-6E8A-4147-A177-3AD203B41FA5}">
                              <a16:colId xmlns:a16="http://schemas.microsoft.com/office/drawing/2014/main" val="600368359"/>
                            </a:ext>
                          </a:extLst>
                        </a:gridCol>
                        <a:gridCol w="345606">
                          <a:extLst>
                            <a:ext uri="{9D8B030D-6E8A-4147-A177-3AD203B41FA5}">
                              <a16:colId xmlns:a16="http://schemas.microsoft.com/office/drawing/2014/main" val="1936333965"/>
                            </a:ext>
                          </a:extLst>
                        </a:gridCol>
                        <a:gridCol w="329346">
                          <a:extLst>
                            <a:ext uri="{9D8B030D-6E8A-4147-A177-3AD203B41FA5}">
                              <a16:colId xmlns:a16="http://schemas.microsoft.com/office/drawing/2014/main" val="3957155811"/>
                            </a:ext>
                          </a:extLst>
                        </a:gridCol>
                      </a:tblGrid>
                      <a:tr h="351360">
                        <a:tc>
                          <a:txBody>
                            <a:bodyPr/>
                            <a:lstStyle/>
                            <a:p>
                              <a:pPr marL="0" marR="0" lvl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lang="de-DE" sz="1200" dirty="0"/>
                            </a:p>
                          </a:txBody>
                          <a:tcPr marL="80658" marR="80658" marT="40329" marB="40329">
                            <a:solidFill>
                              <a:schemeClr val="accent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endParaRPr lang="de-DE" sz="1200" dirty="0"/>
                            </a:p>
                          </a:txBody>
                          <a:tcPr marL="80658" marR="80658" marT="40329" marB="40329">
                            <a:solidFill>
                              <a:srgbClr val="E9EBF5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endParaRPr lang="de-DE" sz="1200" dirty="0"/>
                            </a:p>
                          </a:txBody>
                          <a:tcPr marL="80658" marR="80658" marT="40329" marB="40329">
                            <a:solidFill>
                              <a:srgbClr val="E9EBF5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926989797"/>
                          </a:ext>
                        </a:extLst>
                      </a:tr>
                      <a:tr h="351360">
                        <a:tc>
                          <a:txBody>
                            <a:bodyPr/>
                            <a:lstStyle/>
                            <a:p>
                              <a:pPr marL="0" marR="0" lvl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lang="de-DE" sz="1200" dirty="0"/>
                            </a:p>
                          </a:txBody>
                          <a:tcPr marL="80658" marR="80658" marT="40329" marB="40329">
                            <a:solidFill>
                              <a:schemeClr val="accent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endParaRPr lang="de-DE" sz="1200" dirty="0"/>
                            </a:p>
                          </a:txBody>
                          <a:tcPr marL="80658" marR="80658" marT="40329" marB="40329">
                            <a:solidFill>
                              <a:srgbClr val="E9EBF5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endParaRPr lang="de-DE" sz="1200" dirty="0"/>
                            </a:p>
                          </a:txBody>
                          <a:tcPr marL="80658" marR="80658" marT="40329" marB="40329">
                            <a:solidFill>
                              <a:srgbClr val="E9EBF5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97322039"/>
                          </a:ext>
                        </a:extLst>
                      </a:tr>
                      <a:tr h="351360">
                        <a:tc>
                          <a:txBody>
                            <a:bodyPr/>
                            <a:lstStyle/>
                            <a:p>
                              <a:pPr marL="0" marR="0" lvl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lang="de-DE" sz="1200" dirty="0"/>
                            </a:p>
                          </a:txBody>
                          <a:tcPr marL="80658" marR="80658" marT="40329" marB="40329">
                            <a:solidFill>
                              <a:schemeClr val="accent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endParaRPr lang="de-DE" sz="1200" dirty="0"/>
                            </a:p>
                          </a:txBody>
                          <a:tcPr marL="80658" marR="80658" marT="40329" marB="40329">
                            <a:solidFill>
                              <a:srgbClr val="E9EBF5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endParaRPr lang="de-DE" sz="1200" dirty="0"/>
                            </a:p>
                          </a:txBody>
                          <a:tcPr marL="80658" marR="80658" marT="40329" marB="40329">
                            <a:solidFill>
                              <a:srgbClr val="E9EBF5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600634998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83" name="Tabelle 6">
                    <a:extLst>
                      <a:ext uri="{FF2B5EF4-FFF2-40B4-BE49-F238E27FC236}">
                        <a16:creationId xmlns:a16="http://schemas.microsoft.com/office/drawing/2014/main" id="{4E6F0F4A-E9E1-4509-B844-09E38FED5D33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322546578"/>
                      </p:ext>
                    </p:extLst>
                  </p:nvPr>
                </p:nvGraphicFramePr>
                <p:xfrm>
                  <a:off x="5098683" y="1943167"/>
                  <a:ext cx="1041525" cy="105408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366573">
                          <a:extLst>
                            <a:ext uri="{9D8B030D-6E8A-4147-A177-3AD203B41FA5}">
                              <a16:colId xmlns:a16="http://schemas.microsoft.com/office/drawing/2014/main" val="600368359"/>
                            </a:ext>
                          </a:extLst>
                        </a:gridCol>
                        <a:gridCol w="345606">
                          <a:extLst>
                            <a:ext uri="{9D8B030D-6E8A-4147-A177-3AD203B41FA5}">
                              <a16:colId xmlns:a16="http://schemas.microsoft.com/office/drawing/2014/main" val="1936333965"/>
                            </a:ext>
                          </a:extLst>
                        </a:gridCol>
                        <a:gridCol w="329346">
                          <a:extLst>
                            <a:ext uri="{9D8B030D-6E8A-4147-A177-3AD203B41FA5}">
                              <a16:colId xmlns:a16="http://schemas.microsoft.com/office/drawing/2014/main" val="3957155811"/>
                            </a:ext>
                          </a:extLst>
                        </a:gridCol>
                      </a:tblGrid>
                      <a:tr h="351360">
                        <a:tc>
                          <a:txBody>
                            <a:bodyPr/>
                            <a:lstStyle/>
                            <a:p>
                              <a:pPr marL="0" marR="0" lvl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lang="de-DE" sz="1200" dirty="0"/>
                            </a:p>
                          </a:txBody>
                          <a:tcPr marL="80658" marR="80658" marT="40329" marB="40329">
                            <a:solidFill>
                              <a:schemeClr val="accent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endParaRPr lang="de-DE" sz="1200" dirty="0"/>
                            </a:p>
                          </a:txBody>
                          <a:tcPr marL="80658" marR="80658" marT="40329" marB="40329">
                            <a:solidFill>
                              <a:srgbClr val="E9EBF5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endParaRPr lang="de-DE" sz="1200" dirty="0"/>
                            </a:p>
                          </a:txBody>
                          <a:tcPr marL="80658" marR="80658" marT="40329" marB="40329">
                            <a:solidFill>
                              <a:srgbClr val="E9EBF5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926989797"/>
                          </a:ext>
                        </a:extLst>
                      </a:tr>
                      <a:tr h="351360">
                        <a:tc>
                          <a:txBody>
                            <a:bodyPr/>
                            <a:lstStyle/>
                            <a:p>
                              <a:pPr marL="0" marR="0" lvl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lang="de-DE" sz="1200" dirty="0"/>
                            </a:p>
                          </a:txBody>
                          <a:tcPr marL="80658" marR="80658" marT="40329" marB="40329">
                            <a:solidFill>
                              <a:schemeClr val="accent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endParaRPr lang="de-DE" sz="1200" dirty="0"/>
                            </a:p>
                          </a:txBody>
                          <a:tcPr marL="80658" marR="80658" marT="40329" marB="40329">
                            <a:solidFill>
                              <a:srgbClr val="E9EBF5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endParaRPr lang="de-DE" sz="1200" dirty="0"/>
                            </a:p>
                          </a:txBody>
                          <a:tcPr marL="80658" marR="80658" marT="40329" marB="40329">
                            <a:solidFill>
                              <a:srgbClr val="E9EBF5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97322039"/>
                          </a:ext>
                        </a:extLst>
                      </a:tr>
                      <a:tr h="351360">
                        <a:tc>
                          <a:txBody>
                            <a:bodyPr/>
                            <a:lstStyle/>
                            <a:p>
                              <a:pPr marL="0" marR="0" lvl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lang="de-DE" sz="1200" dirty="0"/>
                            </a:p>
                          </a:txBody>
                          <a:tcPr marL="80658" marR="80658" marT="40329" marB="40329">
                            <a:solidFill>
                              <a:schemeClr val="accent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endParaRPr lang="de-DE" sz="1200" dirty="0"/>
                            </a:p>
                          </a:txBody>
                          <a:tcPr marL="80658" marR="80658" marT="40329" marB="40329">
                            <a:solidFill>
                              <a:srgbClr val="E9EBF5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endParaRPr lang="de-DE" sz="1200" dirty="0"/>
                            </a:p>
                          </a:txBody>
                          <a:tcPr marL="80658" marR="80658" marT="40329" marB="40329">
                            <a:solidFill>
                              <a:srgbClr val="E9EBF5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600634998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feld 83">
                    <a:extLst>
                      <a:ext uri="{FF2B5EF4-FFF2-40B4-BE49-F238E27FC236}">
                        <a16:creationId xmlns:a16="http://schemas.microsoft.com/office/drawing/2014/main" id="{FCA701EC-E0FC-4DB0-9A83-9C2F4AD10C7A}"/>
                      </a:ext>
                    </a:extLst>
                  </p:cNvPr>
                  <p:cNvSpPr txBox="1"/>
                  <p:nvPr/>
                </p:nvSpPr>
                <p:spPr>
                  <a:xfrm>
                    <a:off x="5052218" y="1574826"/>
                    <a:ext cx="1423017" cy="3815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Textfeld 83">
                    <a:extLst>
                      <a:ext uri="{FF2B5EF4-FFF2-40B4-BE49-F238E27FC236}">
                        <a16:creationId xmlns:a16="http://schemas.microsoft.com/office/drawing/2014/main" id="{FCA701EC-E0FC-4DB0-9A83-9C2F4AD10C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52218" y="1574826"/>
                    <a:ext cx="1423017" cy="38151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feld 84">
                    <a:extLst>
                      <a:ext uri="{FF2B5EF4-FFF2-40B4-BE49-F238E27FC236}">
                        <a16:creationId xmlns:a16="http://schemas.microsoft.com/office/drawing/2014/main" id="{4EBDE772-296F-4C28-A8DE-C494A7A5BFB9}"/>
                      </a:ext>
                    </a:extLst>
                  </p:cNvPr>
                  <p:cNvSpPr txBox="1"/>
                  <p:nvPr/>
                </p:nvSpPr>
                <p:spPr>
                  <a:xfrm>
                    <a:off x="4612866" y="1850381"/>
                    <a:ext cx="484378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de-DE" sz="2400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de-DE" sz="2400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de-DE" sz="2400" dirty="0"/>
                  </a:p>
                </p:txBody>
              </p:sp>
            </mc:Choice>
            <mc:Fallback xmlns="">
              <p:sp>
                <p:nvSpPr>
                  <p:cNvPr id="85" name="Textfeld 84">
                    <a:extLst>
                      <a:ext uri="{FF2B5EF4-FFF2-40B4-BE49-F238E27FC236}">
                        <a16:creationId xmlns:a16="http://schemas.microsoft.com/office/drawing/2014/main" id="{4EBDE772-296F-4C28-A8DE-C494A7A5BF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2866" y="1850381"/>
                    <a:ext cx="484378" cy="120032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7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feld 80">
                  <a:extLst>
                    <a:ext uri="{FF2B5EF4-FFF2-40B4-BE49-F238E27FC236}">
                      <a16:creationId xmlns:a16="http://schemas.microsoft.com/office/drawing/2014/main" id="{371433F9-848F-4B8E-A9AE-79C34AFEF590}"/>
                    </a:ext>
                  </a:extLst>
                </p:cNvPr>
                <p:cNvSpPr txBox="1"/>
                <p:nvPr/>
              </p:nvSpPr>
              <p:spPr>
                <a:xfrm rot="5400000">
                  <a:off x="1462556" y="3588326"/>
                  <a:ext cx="3402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81" name="Textfeld 80">
                  <a:extLst>
                    <a:ext uri="{FF2B5EF4-FFF2-40B4-BE49-F238E27FC236}">
                      <a16:creationId xmlns:a16="http://schemas.microsoft.com/office/drawing/2014/main" id="{371433F9-848F-4B8E-A9AE-79C34AFEF5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462556" y="3588326"/>
                  <a:ext cx="34022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elle 14">
                <a:extLst>
                  <a:ext uri="{FF2B5EF4-FFF2-40B4-BE49-F238E27FC236}">
                    <a16:creationId xmlns:a16="http://schemas.microsoft.com/office/drawing/2014/main" id="{9BB2E12B-484C-4131-BE3E-1B425A4143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315661"/>
                  </p:ext>
                </p:extLst>
              </p:nvPr>
            </p:nvGraphicFramePr>
            <p:xfrm>
              <a:off x="852055" y="5248717"/>
              <a:ext cx="132214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2140">
                      <a:extLst>
                        <a:ext uri="{9D8B030D-6E8A-4147-A177-3AD203B41FA5}">
                          <a16:colId xmlns:a16="http://schemas.microsoft.com/office/drawing/2014/main" val="35431338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31520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elle 14">
                <a:extLst>
                  <a:ext uri="{FF2B5EF4-FFF2-40B4-BE49-F238E27FC236}">
                    <a16:creationId xmlns:a16="http://schemas.microsoft.com/office/drawing/2014/main" id="{9BB2E12B-484C-4131-BE3E-1B425A4143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315661"/>
                  </p:ext>
                </p:extLst>
              </p:nvPr>
            </p:nvGraphicFramePr>
            <p:xfrm>
              <a:off x="852055" y="5248717"/>
              <a:ext cx="132214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2140">
                      <a:extLst>
                        <a:ext uri="{9D8B030D-6E8A-4147-A177-3AD203B41FA5}">
                          <a16:colId xmlns:a16="http://schemas.microsoft.com/office/drawing/2014/main" val="35431338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59" t="-3279" r="-1835" b="-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315203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6183B9A6-3223-48ED-97AD-F33B0EEE15AA}"/>
              </a:ext>
            </a:extLst>
          </p:cNvPr>
          <p:cNvGrpSpPr/>
          <p:nvPr/>
        </p:nvGrpSpPr>
        <p:grpSpPr>
          <a:xfrm>
            <a:off x="899027" y="2400569"/>
            <a:ext cx="1862369" cy="1755713"/>
            <a:chOff x="1327051" y="2187389"/>
            <a:chExt cx="1862369" cy="1755713"/>
          </a:xfrm>
        </p:grpSpPr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2156EFBB-CD30-4D81-A64C-72B1C5A49710}"/>
                </a:ext>
              </a:extLst>
            </p:cNvPr>
            <p:cNvGrpSpPr/>
            <p:nvPr/>
          </p:nvGrpSpPr>
          <p:grpSpPr>
            <a:xfrm>
              <a:off x="1327051" y="2187389"/>
              <a:ext cx="1862369" cy="1475884"/>
              <a:chOff x="4612866" y="1574826"/>
              <a:chExt cx="1862369" cy="1475884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96" name="Tabelle 6">
                    <a:extLst>
                      <a:ext uri="{FF2B5EF4-FFF2-40B4-BE49-F238E27FC236}">
                        <a16:creationId xmlns:a16="http://schemas.microsoft.com/office/drawing/2014/main" id="{8D7857CB-9E95-4D76-AB7B-815425B83610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773724372"/>
                      </p:ext>
                    </p:extLst>
                  </p:nvPr>
                </p:nvGraphicFramePr>
                <p:xfrm>
                  <a:off x="5104779" y="1930975"/>
                  <a:ext cx="1041525" cy="105408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366573">
                          <a:extLst>
                            <a:ext uri="{9D8B030D-6E8A-4147-A177-3AD203B41FA5}">
                              <a16:colId xmlns:a16="http://schemas.microsoft.com/office/drawing/2014/main" val="600368359"/>
                            </a:ext>
                          </a:extLst>
                        </a:gridCol>
                        <a:gridCol w="345607">
                          <a:extLst>
                            <a:ext uri="{9D8B030D-6E8A-4147-A177-3AD203B41FA5}">
                              <a16:colId xmlns:a16="http://schemas.microsoft.com/office/drawing/2014/main" val="1936333965"/>
                            </a:ext>
                          </a:extLst>
                        </a:gridCol>
                        <a:gridCol w="329345">
                          <a:extLst>
                            <a:ext uri="{9D8B030D-6E8A-4147-A177-3AD203B41FA5}">
                              <a16:colId xmlns:a16="http://schemas.microsoft.com/office/drawing/2014/main" val="3957155811"/>
                            </a:ext>
                          </a:extLst>
                        </a:gridCol>
                      </a:tblGrid>
                      <a:tr h="351360">
                        <a:tc>
                          <a:txBody>
                            <a:bodyPr/>
                            <a:lstStyle/>
                            <a:p>
                              <a:pPr marL="0" marR="0" lvl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lang="de-DE" sz="1200" dirty="0"/>
                            </a:p>
                          </a:txBody>
                          <a:tcPr marL="80658" marR="80658" marT="40329" marB="40329">
                            <a:solidFill>
                              <a:srgbClr val="E9EBF5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endParaRPr lang="de-DE" sz="1200" dirty="0"/>
                            </a:p>
                          </a:txBody>
                          <a:tcPr marL="80658" marR="80658" marT="40329" marB="40329">
                            <a:solidFill>
                              <a:srgbClr val="E9EBF5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endParaRPr lang="de-DE" sz="1200" dirty="0"/>
                            </a:p>
                          </a:txBody>
                          <a:tcPr marL="80658" marR="80658" marT="40329" marB="40329">
                            <a:solidFill>
                              <a:srgbClr val="E9EBF5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926989797"/>
                          </a:ext>
                        </a:extLst>
                      </a:tr>
                      <a:tr h="351360">
                        <a:tc>
                          <a:txBody>
                            <a:bodyPr/>
                            <a:lstStyle/>
                            <a:p>
                              <a:pPr marL="0" marR="0" lvl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lang="de-DE" sz="1200" dirty="0"/>
                            </a:p>
                          </a:txBody>
                          <a:tcPr marL="80658" marR="80658" marT="40329" marB="40329">
                            <a:solidFill>
                              <a:srgbClr val="E9EBF5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endParaRPr lang="de-DE" sz="1200" dirty="0"/>
                            </a:p>
                          </a:txBody>
                          <a:tcPr marL="80658" marR="80658" marT="40329" marB="40329">
                            <a:solidFill>
                              <a:srgbClr val="E9EBF5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endParaRPr lang="de-DE" sz="1200" dirty="0"/>
                            </a:p>
                          </a:txBody>
                          <a:tcPr marL="80658" marR="80658" marT="40329" marB="40329">
                            <a:solidFill>
                              <a:srgbClr val="E9EBF5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97322039"/>
                          </a:ext>
                        </a:extLst>
                      </a:tr>
                      <a:tr h="351360">
                        <a:tc>
                          <a:txBody>
                            <a:bodyPr/>
                            <a:lstStyle/>
                            <a:p>
                              <a:pPr marL="0" marR="0" lvl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lang="de-DE" sz="1200" dirty="0"/>
                            </a:p>
                          </a:txBody>
                          <a:tcPr marL="80658" marR="80658" marT="40329" marB="40329">
                            <a:solidFill>
                              <a:srgbClr val="E9EBF5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endParaRPr lang="de-DE" sz="1200" dirty="0"/>
                            </a:p>
                          </a:txBody>
                          <a:tcPr marL="80658" marR="80658" marT="40329" marB="40329">
                            <a:solidFill>
                              <a:srgbClr val="E9EBF5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endParaRPr lang="de-DE" sz="1200" dirty="0"/>
                            </a:p>
                          </a:txBody>
                          <a:tcPr marL="80658" marR="80658" marT="40329" marB="40329">
                            <a:solidFill>
                              <a:srgbClr val="E9EBF5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600634998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96" name="Tabelle 6">
                    <a:extLst>
                      <a:ext uri="{FF2B5EF4-FFF2-40B4-BE49-F238E27FC236}">
                        <a16:creationId xmlns:a16="http://schemas.microsoft.com/office/drawing/2014/main" id="{8D7857CB-9E95-4D76-AB7B-815425B83610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773724372"/>
                      </p:ext>
                    </p:extLst>
                  </p:nvPr>
                </p:nvGraphicFramePr>
                <p:xfrm>
                  <a:off x="5104779" y="1930975"/>
                  <a:ext cx="1041525" cy="105408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366573">
                          <a:extLst>
                            <a:ext uri="{9D8B030D-6E8A-4147-A177-3AD203B41FA5}">
                              <a16:colId xmlns:a16="http://schemas.microsoft.com/office/drawing/2014/main" val="600368359"/>
                            </a:ext>
                          </a:extLst>
                        </a:gridCol>
                        <a:gridCol w="345607">
                          <a:extLst>
                            <a:ext uri="{9D8B030D-6E8A-4147-A177-3AD203B41FA5}">
                              <a16:colId xmlns:a16="http://schemas.microsoft.com/office/drawing/2014/main" val="1936333965"/>
                            </a:ext>
                          </a:extLst>
                        </a:gridCol>
                        <a:gridCol w="329345">
                          <a:extLst>
                            <a:ext uri="{9D8B030D-6E8A-4147-A177-3AD203B41FA5}">
                              <a16:colId xmlns:a16="http://schemas.microsoft.com/office/drawing/2014/main" val="3957155811"/>
                            </a:ext>
                          </a:extLst>
                        </a:gridCol>
                      </a:tblGrid>
                      <a:tr h="351360">
                        <a:tc>
                          <a:txBody>
                            <a:bodyPr/>
                            <a:lstStyle/>
                            <a:p>
                              <a:pPr marL="0" marR="0" lvl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lang="de-DE" sz="1200" dirty="0"/>
                            </a:p>
                          </a:txBody>
                          <a:tcPr marL="80658" marR="80658" marT="40329" marB="40329">
                            <a:solidFill>
                              <a:srgbClr val="E9EBF5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endParaRPr lang="de-DE" sz="1200" dirty="0"/>
                            </a:p>
                          </a:txBody>
                          <a:tcPr marL="80658" marR="80658" marT="40329" marB="40329">
                            <a:solidFill>
                              <a:srgbClr val="E9EBF5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endParaRPr lang="de-DE" sz="1200" dirty="0"/>
                            </a:p>
                          </a:txBody>
                          <a:tcPr marL="80658" marR="80658" marT="40329" marB="40329">
                            <a:solidFill>
                              <a:srgbClr val="E9EBF5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926989797"/>
                          </a:ext>
                        </a:extLst>
                      </a:tr>
                      <a:tr h="351360">
                        <a:tc>
                          <a:txBody>
                            <a:bodyPr/>
                            <a:lstStyle/>
                            <a:p>
                              <a:pPr marL="0" marR="0" lvl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lang="de-DE" sz="1200" dirty="0"/>
                            </a:p>
                          </a:txBody>
                          <a:tcPr marL="80658" marR="80658" marT="40329" marB="40329">
                            <a:solidFill>
                              <a:srgbClr val="E9EBF5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endParaRPr lang="de-DE" sz="1200" dirty="0"/>
                            </a:p>
                          </a:txBody>
                          <a:tcPr marL="80658" marR="80658" marT="40329" marB="40329">
                            <a:solidFill>
                              <a:srgbClr val="E9EBF5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endParaRPr lang="de-DE" sz="1200" dirty="0"/>
                            </a:p>
                          </a:txBody>
                          <a:tcPr marL="80658" marR="80658" marT="40329" marB="40329">
                            <a:solidFill>
                              <a:srgbClr val="E9EBF5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97322039"/>
                          </a:ext>
                        </a:extLst>
                      </a:tr>
                      <a:tr h="351360">
                        <a:tc>
                          <a:txBody>
                            <a:bodyPr/>
                            <a:lstStyle/>
                            <a:p>
                              <a:pPr marL="0" marR="0" lvl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lang="de-DE" sz="1200" dirty="0"/>
                            </a:p>
                          </a:txBody>
                          <a:tcPr marL="80658" marR="80658" marT="40329" marB="40329">
                            <a:solidFill>
                              <a:srgbClr val="E9EBF5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endParaRPr lang="de-DE" sz="1200" dirty="0"/>
                            </a:p>
                          </a:txBody>
                          <a:tcPr marL="80658" marR="80658" marT="40329" marB="40329">
                            <a:solidFill>
                              <a:srgbClr val="E9EBF5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endParaRPr lang="de-DE" sz="1200" dirty="0"/>
                            </a:p>
                          </a:txBody>
                          <a:tcPr marL="80658" marR="80658" marT="40329" marB="40329">
                            <a:solidFill>
                              <a:srgbClr val="E9EBF5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600634998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feld 96">
                    <a:extLst>
                      <a:ext uri="{FF2B5EF4-FFF2-40B4-BE49-F238E27FC236}">
                        <a16:creationId xmlns:a16="http://schemas.microsoft.com/office/drawing/2014/main" id="{41D1DE8F-0CE8-4E87-9910-2A1007BA4D04}"/>
                      </a:ext>
                    </a:extLst>
                  </p:cNvPr>
                  <p:cNvSpPr txBox="1"/>
                  <p:nvPr/>
                </p:nvSpPr>
                <p:spPr>
                  <a:xfrm>
                    <a:off x="5052218" y="1574826"/>
                    <a:ext cx="1423017" cy="3815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7" name="Textfeld 96">
                    <a:extLst>
                      <a:ext uri="{FF2B5EF4-FFF2-40B4-BE49-F238E27FC236}">
                        <a16:creationId xmlns:a16="http://schemas.microsoft.com/office/drawing/2014/main" id="{41D1DE8F-0CE8-4E87-9910-2A1007BA4D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52218" y="1574826"/>
                    <a:ext cx="1423017" cy="38151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feld 97">
                    <a:extLst>
                      <a:ext uri="{FF2B5EF4-FFF2-40B4-BE49-F238E27FC236}">
                        <a16:creationId xmlns:a16="http://schemas.microsoft.com/office/drawing/2014/main" id="{3342A571-9D65-4DC9-87DE-4105C5014037}"/>
                      </a:ext>
                    </a:extLst>
                  </p:cNvPr>
                  <p:cNvSpPr txBox="1"/>
                  <p:nvPr/>
                </p:nvSpPr>
                <p:spPr>
                  <a:xfrm>
                    <a:off x="4612866" y="1850381"/>
                    <a:ext cx="484378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de-DE" sz="2400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de-DE" sz="2400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de-DE" sz="2400" dirty="0"/>
                  </a:p>
                </p:txBody>
              </p:sp>
            </mc:Choice>
            <mc:Fallback xmlns="">
              <p:sp>
                <p:nvSpPr>
                  <p:cNvPr id="98" name="Textfeld 97">
                    <a:extLst>
                      <a:ext uri="{FF2B5EF4-FFF2-40B4-BE49-F238E27FC236}">
                        <a16:creationId xmlns:a16="http://schemas.microsoft.com/office/drawing/2014/main" id="{3342A571-9D65-4DC9-87DE-4105C50140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2866" y="1850381"/>
                    <a:ext cx="484378" cy="120032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7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feld 94">
                  <a:extLst>
                    <a:ext uri="{FF2B5EF4-FFF2-40B4-BE49-F238E27FC236}">
                      <a16:creationId xmlns:a16="http://schemas.microsoft.com/office/drawing/2014/main" id="{2D85CB39-2BF9-404D-8AB2-69A4AB62E3A2}"/>
                    </a:ext>
                  </a:extLst>
                </p:cNvPr>
                <p:cNvSpPr txBox="1"/>
                <p:nvPr/>
              </p:nvSpPr>
              <p:spPr>
                <a:xfrm rot="5400000">
                  <a:off x="1462556" y="3588326"/>
                  <a:ext cx="3402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95" name="Textfeld 94">
                  <a:extLst>
                    <a:ext uri="{FF2B5EF4-FFF2-40B4-BE49-F238E27FC236}">
                      <a16:creationId xmlns:a16="http://schemas.microsoft.com/office/drawing/2014/main" id="{2D85CB39-2BF9-404D-8AB2-69A4AB62E3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462556" y="3588326"/>
                  <a:ext cx="34022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Textfeld 67">
            <a:extLst>
              <a:ext uri="{FF2B5EF4-FFF2-40B4-BE49-F238E27FC236}">
                <a16:creationId xmlns:a16="http://schemas.microsoft.com/office/drawing/2014/main" id="{D329B351-6B4A-4337-8310-252AF50FF6BB}"/>
              </a:ext>
            </a:extLst>
          </p:cNvPr>
          <p:cNvSpPr txBox="1"/>
          <p:nvPr/>
        </p:nvSpPr>
        <p:spPr>
          <a:xfrm>
            <a:off x="991394" y="2091385"/>
            <a:ext cx="115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Dataset: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3" name="Tabelle 24">
                <a:extLst>
                  <a:ext uri="{FF2B5EF4-FFF2-40B4-BE49-F238E27FC236}">
                    <a16:creationId xmlns:a16="http://schemas.microsoft.com/office/drawing/2014/main" id="{4F865015-82CA-4C7B-B86A-DD03CA480F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903846"/>
                  </p:ext>
                </p:extLst>
              </p:nvPr>
            </p:nvGraphicFramePr>
            <p:xfrm>
              <a:off x="6416072" y="2112219"/>
              <a:ext cx="72135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678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  <a:gridCol w="360678">
                      <a:extLst>
                        <a:ext uri="{9D8B030D-6E8A-4147-A177-3AD203B41FA5}">
                          <a16:colId xmlns:a16="http://schemas.microsoft.com/office/drawing/2014/main" val="12142016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77130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51836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bg1"/>
                              </a:solidFill>
                            </a:rPr>
                            <a:t>…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bg1"/>
                              </a:solidFill>
                            </a:rPr>
                            <a:t>…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65266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3" name="Tabelle 24">
                <a:extLst>
                  <a:ext uri="{FF2B5EF4-FFF2-40B4-BE49-F238E27FC236}">
                    <a16:creationId xmlns:a16="http://schemas.microsoft.com/office/drawing/2014/main" id="{4F865015-82CA-4C7B-B86A-DD03CA480F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903846"/>
                  </p:ext>
                </p:extLst>
              </p:nvPr>
            </p:nvGraphicFramePr>
            <p:xfrm>
              <a:off x="6416072" y="2112219"/>
              <a:ext cx="72135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678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  <a:gridCol w="360678">
                      <a:extLst>
                        <a:ext uri="{9D8B030D-6E8A-4147-A177-3AD203B41FA5}">
                          <a16:colId xmlns:a16="http://schemas.microsoft.com/office/drawing/2014/main" val="12142016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667" t="-1639" r="-10666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3390" t="-1639" r="-8475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77130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667" t="-101639" r="-10666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3390" t="-101639" r="-8475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667" t="-201639" r="-10666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3390" t="-201639" r="-8475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51836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bg1"/>
                              </a:solidFill>
                            </a:rPr>
                            <a:t>…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bg1"/>
                              </a:solidFill>
                            </a:rPr>
                            <a:t>…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65266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4" name="Tabelle 24">
                <a:extLst>
                  <a:ext uri="{FF2B5EF4-FFF2-40B4-BE49-F238E27FC236}">
                    <a16:creationId xmlns:a16="http://schemas.microsoft.com/office/drawing/2014/main" id="{43CB8C3E-0121-4219-A459-3347DD438B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7344823"/>
                  </p:ext>
                </p:extLst>
              </p:nvPr>
            </p:nvGraphicFramePr>
            <p:xfrm>
              <a:off x="8177611" y="1681986"/>
              <a:ext cx="721356" cy="387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678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  <a:gridCol w="360678">
                      <a:extLst>
                        <a:ext uri="{9D8B030D-6E8A-4147-A177-3AD203B41FA5}">
                          <a16:colId xmlns:a16="http://schemas.microsoft.com/office/drawing/2014/main" val="12142016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4" name="Tabelle 24">
                <a:extLst>
                  <a:ext uri="{FF2B5EF4-FFF2-40B4-BE49-F238E27FC236}">
                    <a16:creationId xmlns:a16="http://schemas.microsoft.com/office/drawing/2014/main" id="{43CB8C3E-0121-4219-A459-3347DD438B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7344823"/>
                  </p:ext>
                </p:extLst>
              </p:nvPr>
            </p:nvGraphicFramePr>
            <p:xfrm>
              <a:off x="8177611" y="1681986"/>
              <a:ext cx="721356" cy="387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678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  <a:gridCol w="360678">
                      <a:extLst>
                        <a:ext uri="{9D8B030D-6E8A-4147-A177-3AD203B41FA5}">
                          <a16:colId xmlns:a16="http://schemas.microsoft.com/office/drawing/2014/main" val="1214201611"/>
                        </a:ext>
                      </a:extLst>
                    </a:gridCol>
                  </a:tblGrid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667" t="-1538" r="-105000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03390" t="-1538" r="-6780" b="-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Tabelle 24">
                <a:extLst>
                  <a:ext uri="{FF2B5EF4-FFF2-40B4-BE49-F238E27FC236}">
                    <a16:creationId xmlns:a16="http://schemas.microsoft.com/office/drawing/2014/main" id="{7F8D7869-86F5-4641-B502-2A378E11D1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429705"/>
                  </p:ext>
                </p:extLst>
              </p:nvPr>
            </p:nvGraphicFramePr>
            <p:xfrm>
              <a:off x="9375712" y="1681986"/>
              <a:ext cx="721356" cy="3874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678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  <a:gridCol w="360678">
                      <a:extLst>
                        <a:ext uri="{9D8B030D-6E8A-4147-A177-3AD203B41FA5}">
                          <a16:colId xmlns:a16="http://schemas.microsoft.com/office/drawing/2014/main" val="12142016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51836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Tabelle 24">
                <a:extLst>
                  <a:ext uri="{FF2B5EF4-FFF2-40B4-BE49-F238E27FC236}">
                    <a16:creationId xmlns:a16="http://schemas.microsoft.com/office/drawing/2014/main" id="{7F8D7869-86F5-4641-B502-2A378E11D1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429705"/>
                  </p:ext>
                </p:extLst>
              </p:nvPr>
            </p:nvGraphicFramePr>
            <p:xfrm>
              <a:off x="9375712" y="1681986"/>
              <a:ext cx="721356" cy="3874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678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  <a:gridCol w="360678">
                      <a:extLst>
                        <a:ext uri="{9D8B030D-6E8A-4147-A177-3AD203B41FA5}">
                          <a16:colId xmlns:a16="http://schemas.microsoft.com/office/drawing/2014/main" val="1214201611"/>
                        </a:ext>
                      </a:extLst>
                    </a:gridCol>
                  </a:tblGrid>
                  <a:tr h="3874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3333" t="-1538" r="-105000" b="-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05085" t="-1538" r="-6780" b="-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518360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D1430D8B-FE64-48EF-89D8-B676DAAEC5F4}"/>
              </a:ext>
            </a:extLst>
          </p:cNvPr>
          <p:cNvGrpSpPr/>
          <p:nvPr/>
        </p:nvGrpSpPr>
        <p:grpSpPr>
          <a:xfrm>
            <a:off x="2548160" y="2124446"/>
            <a:ext cx="3388906" cy="1680100"/>
            <a:chOff x="2849237" y="2124446"/>
            <a:chExt cx="3388906" cy="1680100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62863516-F0E6-462C-A799-F9B56A98D126}"/>
                </a:ext>
              </a:extLst>
            </p:cNvPr>
            <p:cNvGrpSpPr/>
            <p:nvPr/>
          </p:nvGrpSpPr>
          <p:grpSpPr>
            <a:xfrm>
              <a:off x="2980587" y="2124446"/>
              <a:ext cx="3257556" cy="1680100"/>
              <a:chOff x="7265660" y="1361648"/>
              <a:chExt cx="3257556" cy="1680100"/>
            </a:xfrm>
          </p:grpSpPr>
          <p:grpSp>
            <p:nvGrpSpPr>
              <p:cNvPr id="133" name="Gruppieren 132">
                <a:extLst>
                  <a:ext uri="{FF2B5EF4-FFF2-40B4-BE49-F238E27FC236}">
                    <a16:creationId xmlns:a16="http://schemas.microsoft.com/office/drawing/2014/main" id="{83EA4C32-3456-4005-B6BE-FCBBDEF39142}"/>
                  </a:ext>
                </a:extLst>
              </p:cNvPr>
              <p:cNvGrpSpPr/>
              <p:nvPr/>
            </p:nvGrpSpPr>
            <p:grpSpPr>
              <a:xfrm>
                <a:off x="7265660" y="1361648"/>
                <a:ext cx="3257556" cy="1680100"/>
                <a:chOff x="6557133" y="3724075"/>
                <a:chExt cx="3257556" cy="1680100"/>
              </a:xfrm>
            </p:grpSpPr>
            <p:grpSp>
              <p:nvGrpSpPr>
                <p:cNvPr id="109" name="Gruppieren 108">
                  <a:extLst>
                    <a:ext uri="{FF2B5EF4-FFF2-40B4-BE49-F238E27FC236}">
                      <a16:creationId xmlns:a16="http://schemas.microsoft.com/office/drawing/2014/main" id="{48CCD6B2-985D-4170-9512-E3E6047EF8F4}"/>
                    </a:ext>
                  </a:extLst>
                </p:cNvPr>
                <p:cNvGrpSpPr/>
                <p:nvPr/>
              </p:nvGrpSpPr>
              <p:grpSpPr>
                <a:xfrm>
                  <a:off x="7775770" y="4989270"/>
                  <a:ext cx="1216000" cy="240326"/>
                  <a:chOff x="6840801" y="2311417"/>
                  <a:chExt cx="2271474" cy="332075"/>
                </a:xfrm>
              </p:grpSpPr>
              <p:cxnSp>
                <p:nvCxnSpPr>
                  <p:cNvPr id="110" name="Gerade Verbindung mit Pfeil 109">
                    <a:extLst>
                      <a:ext uri="{FF2B5EF4-FFF2-40B4-BE49-F238E27FC236}">
                        <a16:creationId xmlns:a16="http://schemas.microsoft.com/office/drawing/2014/main" id="{83EC9005-BFEC-4E26-83A2-E63766C61D53}"/>
                      </a:ext>
                    </a:extLst>
                  </p:cNvPr>
                  <p:cNvCxnSpPr/>
                  <p:nvPr/>
                </p:nvCxnSpPr>
                <p:spPr>
                  <a:xfrm>
                    <a:off x="6840801" y="2643492"/>
                    <a:ext cx="2271474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stealth" w="med" len="lg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1" name="Textfeld 110">
                    <a:extLst>
                      <a:ext uri="{FF2B5EF4-FFF2-40B4-BE49-F238E27FC236}">
                        <a16:creationId xmlns:a16="http://schemas.microsoft.com/office/drawing/2014/main" id="{565C4362-1FED-4B9D-A74D-F59D1F0BB682}"/>
                      </a:ext>
                    </a:extLst>
                  </p:cNvPr>
                  <p:cNvSpPr txBox="1"/>
                  <p:nvPr/>
                </p:nvSpPr>
                <p:spPr>
                  <a:xfrm>
                    <a:off x="7835411" y="2311417"/>
                    <a:ext cx="282251" cy="30777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l-GR" sz="14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ϵ</a:t>
                    </a:r>
                    <a:endParaRPr lang="de-DE" sz="1400" i="1" dirty="0"/>
                  </a:p>
                </p:txBody>
              </p:sp>
            </p:grpSp>
            <p:grpSp>
              <p:nvGrpSpPr>
                <p:cNvPr id="132" name="Gruppieren 131">
                  <a:extLst>
                    <a:ext uri="{FF2B5EF4-FFF2-40B4-BE49-F238E27FC236}">
                      <a16:creationId xmlns:a16="http://schemas.microsoft.com/office/drawing/2014/main" id="{1438081B-1EC8-461A-87B2-81AE6632C8FE}"/>
                    </a:ext>
                  </a:extLst>
                </p:cNvPr>
                <p:cNvGrpSpPr/>
                <p:nvPr/>
              </p:nvGrpSpPr>
              <p:grpSpPr>
                <a:xfrm>
                  <a:off x="6557133" y="3724075"/>
                  <a:ext cx="3257556" cy="1680100"/>
                  <a:chOff x="6557133" y="3724075"/>
                  <a:chExt cx="3257556" cy="1680100"/>
                </a:xfrm>
              </p:grpSpPr>
              <p:cxnSp>
                <p:nvCxnSpPr>
                  <p:cNvPr id="112" name="Gerader Verbinder 111">
                    <a:extLst>
                      <a:ext uri="{FF2B5EF4-FFF2-40B4-BE49-F238E27FC236}">
                        <a16:creationId xmlns:a16="http://schemas.microsoft.com/office/drawing/2014/main" id="{664817F7-7A46-4337-9DBB-FE46D17B43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87207" y="4918199"/>
                    <a:ext cx="0" cy="1452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1" name="Gruppieren 130">
                    <a:extLst>
                      <a:ext uri="{FF2B5EF4-FFF2-40B4-BE49-F238E27FC236}">
                        <a16:creationId xmlns:a16="http://schemas.microsoft.com/office/drawing/2014/main" id="{0A750270-F77D-4549-ACBA-AAB5AE6361BA}"/>
                      </a:ext>
                    </a:extLst>
                  </p:cNvPr>
                  <p:cNvGrpSpPr/>
                  <p:nvPr/>
                </p:nvGrpSpPr>
                <p:grpSpPr>
                  <a:xfrm>
                    <a:off x="6557133" y="3724075"/>
                    <a:ext cx="3257556" cy="1680100"/>
                    <a:chOff x="6557133" y="3724075"/>
                    <a:chExt cx="3257556" cy="1680100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0" name="Eckige Klammer rechts 99">
                          <a:extLst>
                            <a:ext uri="{FF2B5EF4-FFF2-40B4-BE49-F238E27FC236}">
                              <a16:creationId xmlns:a16="http://schemas.microsoft.com/office/drawing/2014/main" id="{C3399605-E938-4976-96DC-65DF3A2DB4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6200000">
                          <a:off x="7436845" y="3895849"/>
                          <a:ext cx="155331" cy="1054606"/>
                        </a:xfrm>
                        <a:prstGeom prst="rightBracket">
                          <a:avLst>
                            <a:gd name="adj" fmla="val 78603"/>
                          </a:avLst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vert="vert" rtlCol="0" anchor="ctr"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de-DE" sz="1600" dirty="0"/>
                            <a:t> 4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00" name="Eckige Klammer rechts 99">
                          <a:extLst>
                            <a:ext uri="{FF2B5EF4-FFF2-40B4-BE49-F238E27FC236}">
                              <a16:creationId xmlns:a16="http://schemas.microsoft.com/office/drawing/2014/main" id="{C3399605-E938-4976-96DC-65DF3A2DB458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rot="16200000">
                          <a:off x="7436845" y="3895849"/>
                          <a:ext cx="155331" cy="1054606"/>
                        </a:xfrm>
                        <a:prstGeom prst="rightBracket">
                          <a:avLst>
                            <a:gd name="adj" fmla="val 78603"/>
                          </a:avLst>
                        </a:prstGeom>
                        <a:blipFill>
                          <a:blip r:embed="rId18"/>
                          <a:stretch>
                            <a:fillRect t="-51852" b="-1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2" name="Eckige Klammer rechts 101">
                          <a:extLst>
                            <a:ext uri="{FF2B5EF4-FFF2-40B4-BE49-F238E27FC236}">
                              <a16:creationId xmlns:a16="http://schemas.microsoft.com/office/drawing/2014/main" id="{26643D7C-DA14-4387-9688-8D48647A2F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6200000">
                          <a:off x="8320050" y="3533579"/>
                          <a:ext cx="106238" cy="1237199"/>
                        </a:xfrm>
                        <a:prstGeom prst="rightBracket">
                          <a:avLst>
                            <a:gd name="adj" fmla="val 78603"/>
                          </a:avLst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vert="vert"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e-DE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p:txBody>
                    </p:sp>
                  </mc:Choice>
                  <mc:Fallback xmlns="">
                    <p:sp>
                      <p:nvSpPr>
                        <p:cNvPr id="102" name="Eckige Klammer rechts 101">
                          <a:extLst>
                            <a:ext uri="{FF2B5EF4-FFF2-40B4-BE49-F238E27FC236}">
                              <a16:creationId xmlns:a16="http://schemas.microsoft.com/office/drawing/2014/main" id="{26643D7C-DA14-4387-9688-8D48647A2F76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rot="16200000">
                          <a:off x="8320050" y="3533579"/>
                          <a:ext cx="106238" cy="1237199"/>
                        </a:xfrm>
                        <a:prstGeom prst="rightBracket">
                          <a:avLst>
                            <a:gd name="adj" fmla="val 78603"/>
                          </a:avLst>
                        </a:prstGeom>
                        <a:blipFill>
                          <a:blip r:embed="rId19"/>
                          <a:stretch>
                            <a:fillRect t="-11111" b="-6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03" name="Gerader Verbinder 102">
                      <a:extLst>
                        <a:ext uri="{FF2B5EF4-FFF2-40B4-BE49-F238E27FC236}">
                          <a16:creationId xmlns:a16="http://schemas.microsoft.com/office/drawing/2014/main" id="{8723C569-FC19-40BC-9D19-076C98C60A68}"/>
                        </a:ext>
                      </a:extLst>
                    </p:cNvPr>
                    <p:cNvCxnSpPr>
                      <a:cxnSpLocks/>
                      <a:stCxn id="100" idx="1"/>
                    </p:cNvCxnSpPr>
                    <p:nvPr/>
                  </p:nvCxnSpPr>
                  <p:spPr>
                    <a:xfrm>
                      <a:off x="8041814" y="4500818"/>
                      <a:ext cx="8945" cy="12186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" name="Gerader Verbinder 103">
                      <a:extLst>
                        <a:ext uri="{FF2B5EF4-FFF2-40B4-BE49-F238E27FC236}">
                          <a16:creationId xmlns:a16="http://schemas.microsoft.com/office/drawing/2014/main" id="{2E8962A6-959C-4FD6-830B-233FD14A007B}"/>
                        </a:ext>
                      </a:extLst>
                    </p:cNvPr>
                    <p:cNvCxnSpPr>
                      <a:cxnSpLocks/>
                      <a:stCxn id="102" idx="1"/>
                    </p:cNvCxnSpPr>
                    <p:nvPr/>
                  </p:nvCxnSpPr>
                  <p:spPr>
                    <a:xfrm>
                      <a:off x="8991769" y="4205298"/>
                      <a:ext cx="11859" cy="45204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5" name="Textfeld 104">
                          <a:extLst>
                            <a:ext uri="{FF2B5EF4-FFF2-40B4-BE49-F238E27FC236}">
                              <a16:creationId xmlns:a16="http://schemas.microsoft.com/office/drawing/2014/main" id="{2A6FA156-B16D-48DD-A970-645593719C7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855542" y="4548867"/>
                          <a:ext cx="295914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dirty="0"/>
                            <a:t>, …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05" name="Textfeld 104">
                          <a:extLst>
                            <a:ext uri="{FF2B5EF4-FFF2-40B4-BE49-F238E27FC236}">
                              <a16:creationId xmlns:a16="http://schemas.microsoft.com/office/drawing/2014/main" id="{2A6FA156-B16D-48DD-A970-645593719C7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855542" y="4548867"/>
                          <a:ext cx="2959147" cy="369332"/>
                        </a:xfrm>
                        <a:prstGeom prst="rect">
                          <a:avLst/>
                        </a:prstGeom>
                        <a:blipFill>
                          <a:blip r:embed="rId20"/>
                          <a:stretch>
                            <a:fillRect t="-10000" r="-1237" b="-2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106" name="Gruppieren 105">
                      <a:extLst>
                        <a:ext uri="{FF2B5EF4-FFF2-40B4-BE49-F238E27FC236}">
                          <a16:creationId xmlns:a16="http://schemas.microsoft.com/office/drawing/2014/main" id="{67F86059-9790-4DD3-9ED5-AD5789AFC5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87209" y="4856539"/>
                      <a:ext cx="1063548" cy="344948"/>
                      <a:chOff x="6840801" y="2426936"/>
                      <a:chExt cx="2271474" cy="307777"/>
                    </a:xfrm>
                  </p:grpSpPr>
                  <p:cxnSp>
                    <p:nvCxnSpPr>
                      <p:cNvPr id="107" name="Gerade Verbindung mit Pfeil 106">
                        <a:extLst>
                          <a:ext uri="{FF2B5EF4-FFF2-40B4-BE49-F238E27FC236}">
                            <a16:creationId xmlns:a16="http://schemas.microsoft.com/office/drawing/2014/main" id="{0970049F-6857-40A4-8C5A-D905E29ABE2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840801" y="2643492"/>
                        <a:ext cx="2271474" cy="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headEnd type="stealth" w="med" len="lg"/>
                        <a:tailEnd type="stealth" w="med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8" name="Textfeld 107">
                        <a:extLst>
                          <a:ext uri="{FF2B5EF4-FFF2-40B4-BE49-F238E27FC236}">
                            <a16:creationId xmlns:a16="http://schemas.microsoft.com/office/drawing/2014/main" id="{2DE46FF4-8308-49BE-90AB-3EDE871F71A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35412" y="2426936"/>
                        <a:ext cx="28225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el-GR" sz="1400" i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ϵ</a:t>
                        </a:r>
                        <a:endParaRPr lang="de-DE" sz="1400" i="1" dirty="0"/>
                      </a:p>
                    </p:txBody>
                  </p:sp>
                </p:grpSp>
                <p:cxnSp>
                  <p:nvCxnSpPr>
                    <p:cNvPr id="113" name="Gerader Verbinder 112">
                      <a:extLst>
                        <a:ext uri="{FF2B5EF4-FFF2-40B4-BE49-F238E27FC236}">
                          <a16:creationId xmlns:a16="http://schemas.microsoft.com/office/drawing/2014/main" id="{5CB8FA99-9855-4CD0-974D-2D24F6E2DC6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799238" y="4911976"/>
                      <a:ext cx="0" cy="311727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Gerader Verbinder 114">
                      <a:extLst>
                        <a:ext uri="{FF2B5EF4-FFF2-40B4-BE49-F238E27FC236}">
                          <a16:creationId xmlns:a16="http://schemas.microsoft.com/office/drawing/2014/main" id="{6C2F7558-BC3C-4985-BCC8-2341459ED3C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003628" y="4877427"/>
                      <a:ext cx="0" cy="34627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6" name="Textfeld 115">
                          <a:extLst>
                            <a:ext uri="{FF2B5EF4-FFF2-40B4-BE49-F238E27FC236}">
                              <a16:creationId xmlns:a16="http://schemas.microsoft.com/office/drawing/2014/main" id="{CE7A3CF8-9560-4458-BC5B-3E2EA119078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57133" y="4886171"/>
                          <a:ext cx="41213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p:txBody>
                    </p:sp>
                  </mc:Choice>
                  <mc:Fallback xmlns="">
                    <p:sp>
                      <p:nvSpPr>
                        <p:cNvPr id="116" name="Textfeld 115">
                          <a:extLst>
                            <a:ext uri="{FF2B5EF4-FFF2-40B4-BE49-F238E27FC236}">
                              <a16:creationId xmlns:a16="http://schemas.microsoft.com/office/drawing/2014/main" id="{CE7A3CF8-9560-4458-BC5B-3E2EA119078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557133" y="4886171"/>
                          <a:ext cx="412138" cy="307777"/>
                        </a:xfrm>
                        <a:prstGeom prst="rect">
                          <a:avLst/>
                        </a:prstGeom>
                        <a:blipFill>
                          <a:blip r:embed="rId2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7" name="Textfeld 116">
                          <a:extLst>
                            <a:ext uri="{FF2B5EF4-FFF2-40B4-BE49-F238E27FC236}">
                              <a16:creationId xmlns:a16="http://schemas.microsoft.com/office/drawing/2014/main" id="{19685F46-EF20-4035-943B-861279D05C9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419939" y="5096398"/>
                          <a:ext cx="41213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p:txBody>
                    </p:sp>
                  </mc:Choice>
                  <mc:Fallback xmlns="">
                    <p:sp>
                      <p:nvSpPr>
                        <p:cNvPr id="117" name="Textfeld 116">
                          <a:extLst>
                            <a:ext uri="{FF2B5EF4-FFF2-40B4-BE49-F238E27FC236}">
                              <a16:creationId xmlns:a16="http://schemas.microsoft.com/office/drawing/2014/main" id="{19685F46-EF20-4035-943B-861279D05C9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419939" y="5096398"/>
                          <a:ext cx="412138" cy="307777"/>
                        </a:xfrm>
                        <a:prstGeom prst="rect">
                          <a:avLst/>
                        </a:prstGeom>
                        <a:blipFill>
                          <a:blip r:embed="rId2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23" name="Gerader Verbinder 122">
                      <a:extLst>
                        <a:ext uri="{FF2B5EF4-FFF2-40B4-BE49-F238E27FC236}">
                          <a16:creationId xmlns:a16="http://schemas.microsoft.com/office/drawing/2014/main" id="{4CC3D06B-E429-4686-8331-B8512C16C07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060658" y="4877427"/>
                      <a:ext cx="0" cy="186027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4" name="Textfeld 123">
                          <a:extLst>
                            <a:ext uri="{FF2B5EF4-FFF2-40B4-BE49-F238E27FC236}">
                              <a16:creationId xmlns:a16="http://schemas.microsoft.com/office/drawing/2014/main" id="{F2616473-45A1-430F-AA07-67E6D0AA9F2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684513" y="3724075"/>
                          <a:ext cx="136934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𝑚𝑖𝑛𝑃𝑜𝑖𝑛𝑡𝑠</m:t>
                                </m:r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de-DE" sz="1400" i="1" dirty="0"/>
                        </a:p>
                      </p:txBody>
                    </p:sp>
                  </mc:Choice>
                  <mc:Fallback xmlns="">
                    <p:sp>
                      <p:nvSpPr>
                        <p:cNvPr id="124" name="Textfeld 123">
                          <a:extLst>
                            <a:ext uri="{FF2B5EF4-FFF2-40B4-BE49-F238E27FC236}">
                              <a16:creationId xmlns:a16="http://schemas.microsoft.com/office/drawing/2014/main" id="{F2616473-45A1-430F-AA07-67E6D0AA9F2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684513" y="3724075"/>
                          <a:ext cx="1369340" cy="307777"/>
                        </a:xfrm>
                        <a:prstGeom prst="rect">
                          <a:avLst/>
                        </a:prstGeom>
                        <a:blipFill>
                          <a:blip r:embed="rId2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26" name="Gerader Verbinder 125">
                      <a:extLst>
                        <a:ext uri="{FF2B5EF4-FFF2-40B4-BE49-F238E27FC236}">
                          <a16:creationId xmlns:a16="http://schemas.microsoft.com/office/drawing/2014/main" id="{F54CEE0A-1D11-4DCB-91F1-1FD57ADD6A9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987050" y="4500818"/>
                      <a:ext cx="1" cy="12186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56" name="Gerader Verbinder 55">
                <a:extLst>
                  <a:ext uri="{FF2B5EF4-FFF2-40B4-BE49-F238E27FC236}">
                    <a16:creationId xmlns:a16="http://schemas.microsoft.com/office/drawing/2014/main" id="{B786035B-7C46-46E8-8C26-5E7FBAC36B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3292" y="1841211"/>
                <a:ext cx="1" cy="1218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D50AEADE-F3EE-4A97-ADE0-3F0D8E1586C9}"/>
                </a:ext>
              </a:extLst>
            </p:cNvPr>
            <p:cNvCxnSpPr/>
            <p:nvPr/>
          </p:nvCxnSpPr>
          <p:spPr>
            <a:xfrm>
              <a:off x="2849237" y="3144644"/>
              <a:ext cx="295339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8760D9B3-0F05-455A-AA43-0734084EADDC}"/>
              </a:ext>
            </a:extLst>
          </p:cNvPr>
          <p:cNvGrpSpPr/>
          <p:nvPr/>
        </p:nvGrpSpPr>
        <p:grpSpPr>
          <a:xfrm>
            <a:off x="3518057" y="5517721"/>
            <a:ext cx="1278520" cy="621637"/>
            <a:chOff x="3518057" y="5517721"/>
            <a:chExt cx="1278520" cy="621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feld 58">
                  <a:extLst>
                    <a:ext uri="{FF2B5EF4-FFF2-40B4-BE49-F238E27FC236}">
                      <a16:creationId xmlns:a16="http://schemas.microsoft.com/office/drawing/2014/main" id="{E405C0E4-B6B5-4C60-808E-28677666FB72}"/>
                    </a:ext>
                  </a:extLst>
                </p:cNvPr>
                <p:cNvSpPr txBox="1"/>
                <p:nvPr/>
              </p:nvSpPr>
              <p:spPr>
                <a:xfrm>
                  <a:off x="4006224" y="5757843"/>
                  <a:ext cx="247941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feld 58">
                  <a:extLst>
                    <a:ext uri="{FF2B5EF4-FFF2-40B4-BE49-F238E27FC236}">
                      <a16:creationId xmlns:a16="http://schemas.microsoft.com/office/drawing/2014/main" id="{E405C0E4-B6B5-4C60-808E-28677666FB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6224" y="5757843"/>
                  <a:ext cx="247941" cy="381515"/>
                </a:xfrm>
                <a:prstGeom prst="rect">
                  <a:avLst/>
                </a:prstGeom>
                <a:blipFill>
                  <a:blip r:embed="rId24"/>
                  <a:stretch>
                    <a:fillRect r="-585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Geschweifte Klammer rechts 15">
              <a:extLst>
                <a:ext uri="{FF2B5EF4-FFF2-40B4-BE49-F238E27FC236}">
                  <a16:creationId xmlns:a16="http://schemas.microsoft.com/office/drawing/2014/main" id="{C2668C26-BF71-4978-960F-F2CB4F44C93F}"/>
                </a:ext>
              </a:extLst>
            </p:cNvPr>
            <p:cNvSpPr/>
            <p:nvPr/>
          </p:nvSpPr>
          <p:spPr>
            <a:xfrm rot="5400000">
              <a:off x="4028458" y="5007320"/>
              <a:ext cx="257718" cy="127852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C42896AB-AC4C-437E-A6EB-417ADE9A9F6B}"/>
              </a:ext>
            </a:extLst>
          </p:cNvPr>
          <p:cNvGrpSpPr/>
          <p:nvPr/>
        </p:nvGrpSpPr>
        <p:grpSpPr>
          <a:xfrm>
            <a:off x="2194720" y="5517721"/>
            <a:ext cx="1278520" cy="621637"/>
            <a:chOff x="2194720" y="5517721"/>
            <a:chExt cx="1278520" cy="621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feld 59">
                  <a:extLst>
                    <a:ext uri="{FF2B5EF4-FFF2-40B4-BE49-F238E27FC236}">
                      <a16:creationId xmlns:a16="http://schemas.microsoft.com/office/drawing/2014/main" id="{9F2D9437-65DC-4040-A0C3-798F2307A5F6}"/>
                    </a:ext>
                  </a:extLst>
                </p:cNvPr>
                <p:cNvSpPr txBox="1"/>
                <p:nvPr/>
              </p:nvSpPr>
              <p:spPr>
                <a:xfrm>
                  <a:off x="2684809" y="5757843"/>
                  <a:ext cx="247941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feld 59">
                  <a:extLst>
                    <a:ext uri="{FF2B5EF4-FFF2-40B4-BE49-F238E27FC236}">
                      <a16:creationId xmlns:a16="http://schemas.microsoft.com/office/drawing/2014/main" id="{9F2D9437-65DC-4040-A0C3-798F2307A5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4809" y="5757843"/>
                  <a:ext cx="247941" cy="381515"/>
                </a:xfrm>
                <a:prstGeom prst="rect">
                  <a:avLst/>
                </a:prstGeom>
                <a:blipFill>
                  <a:blip r:embed="rId25"/>
                  <a:stretch>
                    <a:fillRect r="-560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Geschweifte Klammer rechts 63">
              <a:extLst>
                <a:ext uri="{FF2B5EF4-FFF2-40B4-BE49-F238E27FC236}">
                  <a16:creationId xmlns:a16="http://schemas.microsoft.com/office/drawing/2014/main" id="{5D8D0ED0-7B75-4D51-BE84-8512F4B6B740}"/>
                </a:ext>
              </a:extLst>
            </p:cNvPr>
            <p:cNvSpPr/>
            <p:nvPr/>
          </p:nvSpPr>
          <p:spPr>
            <a:xfrm rot="5400000">
              <a:off x="2705121" y="5007320"/>
              <a:ext cx="257718" cy="127852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BC441504-EE7D-4067-97B4-053F156B9A57}"/>
              </a:ext>
            </a:extLst>
          </p:cNvPr>
          <p:cNvGrpSpPr/>
          <p:nvPr/>
        </p:nvGrpSpPr>
        <p:grpSpPr>
          <a:xfrm>
            <a:off x="871383" y="3827292"/>
            <a:ext cx="2263778" cy="2312066"/>
            <a:chOff x="871383" y="3827292"/>
            <a:chExt cx="2263778" cy="23120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feld 60">
                  <a:extLst>
                    <a:ext uri="{FF2B5EF4-FFF2-40B4-BE49-F238E27FC236}">
                      <a16:creationId xmlns:a16="http://schemas.microsoft.com/office/drawing/2014/main" id="{21BAFE9A-705B-441A-B4A2-F0C49142991D}"/>
                    </a:ext>
                  </a:extLst>
                </p:cNvPr>
                <p:cNvSpPr txBox="1"/>
                <p:nvPr/>
              </p:nvSpPr>
              <p:spPr>
                <a:xfrm>
                  <a:off x="1355080" y="5757843"/>
                  <a:ext cx="247941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feld 60">
                  <a:extLst>
                    <a:ext uri="{FF2B5EF4-FFF2-40B4-BE49-F238E27FC236}">
                      <a16:creationId xmlns:a16="http://schemas.microsoft.com/office/drawing/2014/main" id="{21BAFE9A-705B-441A-B4A2-F0C4914299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5080" y="5757843"/>
                  <a:ext cx="247941" cy="381515"/>
                </a:xfrm>
                <a:prstGeom prst="rect">
                  <a:avLst/>
                </a:prstGeom>
                <a:blipFill>
                  <a:blip r:embed="rId26"/>
                  <a:stretch>
                    <a:fillRect r="-585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Geschweifte Klammer rechts 64">
              <a:extLst>
                <a:ext uri="{FF2B5EF4-FFF2-40B4-BE49-F238E27FC236}">
                  <a16:creationId xmlns:a16="http://schemas.microsoft.com/office/drawing/2014/main" id="{D027A5BF-A11E-4282-A83E-1BEC40217EBB}"/>
                </a:ext>
              </a:extLst>
            </p:cNvPr>
            <p:cNvSpPr/>
            <p:nvPr/>
          </p:nvSpPr>
          <p:spPr>
            <a:xfrm rot="5400000">
              <a:off x="1381784" y="5019667"/>
              <a:ext cx="257718" cy="127852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0DD0E6E7-4631-4061-BA34-87709A48D55D}"/>
                </a:ext>
              </a:extLst>
            </p:cNvPr>
            <p:cNvSpPr txBox="1"/>
            <p:nvPr/>
          </p:nvSpPr>
          <p:spPr>
            <a:xfrm>
              <a:off x="964778" y="4762725"/>
              <a:ext cx="1340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1d </a:t>
              </a:r>
              <a:r>
                <a:rPr lang="de-DE" dirty="0" err="1"/>
                <a:t>cluster</a:t>
              </a:r>
              <a:r>
                <a:rPr lang="de-DE" dirty="0"/>
                <a:t>:</a:t>
              </a:r>
              <a:endParaRPr lang="en-US" dirty="0"/>
            </a:p>
          </p:txBody>
        </p:sp>
        <p:cxnSp>
          <p:nvCxnSpPr>
            <p:cNvPr id="150" name="Gerade Verbindung mit Pfeil 149">
              <a:extLst>
                <a:ext uri="{FF2B5EF4-FFF2-40B4-BE49-F238E27FC236}">
                  <a16:creationId xmlns:a16="http://schemas.microsoft.com/office/drawing/2014/main" id="{1398EA34-1EA0-4836-AE68-0D2F9DFB71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2651" y="3827292"/>
              <a:ext cx="1202510" cy="907156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9BDBDEF2-F02E-4AF0-A5E7-2EC3C0A1E880}"/>
              </a:ext>
            </a:extLst>
          </p:cNvPr>
          <p:cNvGrpSpPr/>
          <p:nvPr/>
        </p:nvGrpSpPr>
        <p:grpSpPr>
          <a:xfrm>
            <a:off x="5258768" y="1825838"/>
            <a:ext cx="1775975" cy="2314198"/>
            <a:chOff x="5504090" y="1825838"/>
            <a:chExt cx="1775975" cy="2314198"/>
          </a:xfrm>
        </p:grpSpPr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BA0BC992-DAA0-4A4E-8708-6B93A1DE3F70}"/>
                </a:ext>
              </a:extLst>
            </p:cNvPr>
            <p:cNvSpPr txBox="1"/>
            <p:nvPr/>
          </p:nvSpPr>
          <p:spPr>
            <a:xfrm>
              <a:off x="6786348" y="1825838"/>
              <a:ext cx="493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DU</a:t>
              </a:r>
              <a:endParaRPr lang="en-US" dirty="0"/>
            </a:p>
          </p:txBody>
        </p:sp>
        <p:cxnSp>
          <p:nvCxnSpPr>
            <p:cNvPr id="152" name="Gerade Verbindung mit Pfeil 151">
              <a:extLst>
                <a:ext uri="{FF2B5EF4-FFF2-40B4-BE49-F238E27FC236}">
                  <a16:creationId xmlns:a16="http://schemas.microsoft.com/office/drawing/2014/main" id="{F5B5EDD3-E736-4305-A379-7563297D26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4090" y="3525334"/>
              <a:ext cx="840230" cy="61470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8CB3C86C-2E46-41D1-A026-A1BAD710C32C}"/>
              </a:ext>
            </a:extLst>
          </p:cNvPr>
          <p:cNvGrpSpPr/>
          <p:nvPr/>
        </p:nvGrpSpPr>
        <p:grpSpPr>
          <a:xfrm>
            <a:off x="7359194" y="1274716"/>
            <a:ext cx="3120663" cy="1007152"/>
            <a:chOff x="7604516" y="1274716"/>
            <a:chExt cx="3120663" cy="1007152"/>
          </a:xfrm>
        </p:grpSpPr>
        <p:cxnSp>
          <p:nvCxnSpPr>
            <p:cNvPr id="153" name="Gerade Verbindung mit Pfeil 152">
              <a:extLst>
                <a:ext uri="{FF2B5EF4-FFF2-40B4-BE49-F238E27FC236}">
                  <a16:creationId xmlns:a16="http://schemas.microsoft.com/office/drawing/2014/main" id="{5E37B95B-2F4C-4775-8E0A-7CB0C7423E56}"/>
                </a:ext>
              </a:extLst>
            </p:cNvPr>
            <p:cNvCxnSpPr/>
            <p:nvPr/>
          </p:nvCxnSpPr>
          <p:spPr>
            <a:xfrm>
              <a:off x="7604516" y="1905783"/>
              <a:ext cx="29533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63FBF780-C758-471A-A3A7-571D0ACFC0E8}"/>
                </a:ext>
              </a:extLst>
            </p:cNvPr>
            <p:cNvGrpSpPr/>
            <p:nvPr/>
          </p:nvGrpSpPr>
          <p:grpSpPr>
            <a:xfrm>
              <a:off x="7964055" y="1274716"/>
              <a:ext cx="2761124" cy="1007152"/>
              <a:chOff x="7872615" y="1690688"/>
              <a:chExt cx="2761124" cy="1007152"/>
            </a:xfrm>
          </p:grpSpPr>
          <p:grpSp>
            <p:nvGrpSpPr>
              <p:cNvPr id="26" name="Gruppieren 25">
                <a:extLst>
                  <a:ext uri="{FF2B5EF4-FFF2-40B4-BE49-F238E27FC236}">
                    <a16:creationId xmlns:a16="http://schemas.microsoft.com/office/drawing/2014/main" id="{218B790C-62D9-4420-8B1C-8FB219D9D6FE}"/>
                  </a:ext>
                </a:extLst>
              </p:cNvPr>
              <p:cNvGrpSpPr/>
              <p:nvPr/>
            </p:nvGrpSpPr>
            <p:grpSpPr>
              <a:xfrm>
                <a:off x="8490569" y="1690688"/>
                <a:ext cx="1615509" cy="720188"/>
                <a:chOff x="8490569" y="1688052"/>
                <a:chExt cx="1615509" cy="72282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feld 22">
                      <a:extLst>
                        <a:ext uri="{FF2B5EF4-FFF2-40B4-BE49-F238E27FC236}">
                          <a16:creationId xmlns:a16="http://schemas.microsoft.com/office/drawing/2014/main" id="{54D4EA64-9433-41B5-B803-D3ECD7FBFD0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90569" y="1700370"/>
                      <a:ext cx="447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3" name="Textfeld 22">
                      <a:extLst>
                        <a:ext uri="{FF2B5EF4-FFF2-40B4-BE49-F238E27FC236}">
                          <a16:creationId xmlns:a16="http://schemas.microsoft.com/office/drawing/2014/main" id="{54D4EA64-9433-41B5-B803-D3ECD7FBFD0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90569" y="1700370"/>
                      <a:ext cx="447040" cy="369332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Textfeld 85">
                      <a:extLst>
                        <a:ext uri="{FF2B5EF4-FFF2-40B4-BE49-F238E27FC236}">
                          <a16:creationId xmlns:a16="http://schemas.microsoft.com/office/drawing/2014/main" id="{C5FD6CBC-2809-409A-BEEB-D0977262CF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59038" y="1688052"/>
                      <a:ext cx="447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6" name="Textfeld 85">
                      <a:extLst>
                        <a:ext uri="{FF2B5EF4-FFF2-40B4-BE49-F238E27FC236}">
                          <a16:creationId xmlns:a16="http://schemas.microsoft.com/office/drawing/2014/main" id="{C5FD6CBC-2809-409A-BEEB-D0977262CF5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59038" y="1688052"/>
                      <a:ext cx="447040" cy="369332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feld 86">
                      <a:extLst>
                        <a:ext uri="{FF2B5EF4-FFF2-40B4-BE49-F238E27FC236}">
                          <a16:creationId xmlns:a16="http://schemas.microsoft.com/office/drawing/2014/main" id="{3162D3CB-E3FB-4DEB-85B2-EAF993FC21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93101" y="1776087"/>
                      <a:ext cx="447040" cy="6347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type m:val="noBar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num>
                              <m:den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den>
                            </m:f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7" name="Textfeld 86">
                      <a:extLst>
                        <a:ext uri="{FF2B5EF4-FFF2-40B4-BE49-F238E27FC236}">
                          <a16:creationId xmlns:a16="http://schemas.microsoft.com/office/drawing/2014/main" id="{3162D3CB-E3FB-4DEB-85B2-EAF993FC21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93101" y="1776087"/>
                      <a:ext cx="447040" cy="63478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Textfeld 157">
                    <a:extLst>
                      <a:ext uri="{FF2B5EF4-FFF2-40B4-BE49-F238E27FC236}">
                        <a16:creationId xmlns:a16="http://schemas.microsoft.com/office/drawing/2014/main" id="{25324A78-0E66-4244-8F57-072721941C3E}"/>
                      </a:ext>
                    </a:extLst>
                  </p:cNvPr>
                  <p:cNvSpPr txBox="1"/>
                  <p:nvPr/>
                </p:nvSpPr>
                <p:spPr>
                  <a:xfrm>
                    <a:off x="7872615" y="2322350"/>
                    <a:ext cx="447040" cy="3679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𝐷𝑈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8" name="Textfeld 157">
                    <a:extLst>
                      <a:ext uri="{FF2B5EF4-FFF2-40B4-BE49-F238E27FC236}">
                        <a16:creationId xmlns:a16="http://schemas.microsoft.com/office/drawing/2014/main" id="{25324A78-0E66-4244-8F57-072721941C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72615" y="2322350"/>
                    <a:ext cx="447040" cy="367985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r="-216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feld 158">
                    <a:extLst>
                      <a:ext uri="{FF2B5EF4-FFF2-40B4-BE49-F238E27FC236}">
                        <a16:creationId xmlns:a16="http://schemas.microsoft.com/office/drawing/2014/main" id="{6623DCF3-70BD-4CAD-AE90-C819259B7B77}"/>
                      </a:ext>
                    </a:extLst>
                  </p:cNvPr>
                  <p:cNvSpPr txBox="1"/>
                  <p:nvPr/>
                </p:nvSpPr>
                <p:spPr>
                  <a:xfrm>
                    <a:off x="10186699" y="2329855"/>
                    <a:ext cx="447040" cy="3679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𝐷𝑈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9" name="Textfeld 158">
                    <a:extLst>
                      <a:ext uri="{FF2B5EF4-FFF2-40B4-BE49-F238E27FC236}">
                        <a16:creationId xmlns:a16="http://schemas.microsoft.com/office/drawing/2014/main" id="{6623DCF3-70BD-4CAD-AE90-C819259B7B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6699" y="2329855"/>
                    <a:ext cx="447040" cy="367985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r="-2328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CEF15B46-8DCB-454E-97E1-3FE565F2DD48}"/>
              </a:ext>
            </a:extLst>
          </p:cNvPr>
          <p:cNvGrpSpPr/>
          <p:nvPr/>
        </p:nvGrpSpPr>
        <p:grpSpPr>
          <a:xfrm>
            <a:off x="5615497" y="3886235"/>
            <a:ext cx="3495271" cy="2454218"/>
            <a:chOff x="5605337" y="3886235"/>
            <a:chExt cx="3495271" cy="24542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feld 156">
                  <a:extLst>
                    <a:ext uri="{FF2B5EF4-FFF2-40B4-BE49-F238E27FC236}">
                      <a16:creationId xmlns:a16="http://schemas.microsoft.com/office/drawing/2014/main" id="{030BB43A-F0F9-4388-88B5-514D71CAAF17}"/>
                    </a:ext>
                  </a:extLst>
                </p:cNvPr>
                <p:cNvSpPr txBox="1"/>
                <p:nvPr/>
              </p:nvSpPr>
              <p:spPr>
                <a:xfrm rot="5400000" flipH="1" flipV="1">
                  <a:off x="6188223" y="5985677"/>
                  <a:ext cx="3402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57" name="Textfeld 156">
                  <a:extLst>
                    <a:ext uri="{FF2B5EF4-FFF2-40B4-BE49-F238E27FC236}">
                      <a16:creationId xmlns:a16="http://schemas.microsoft.com/office/drawing/2014/main" id="{030BB43A-F0F9-4388-88B5-514D71CAAF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 flipH="1" flipV="1">
                  <a:off x="6188223" y="5985677"/>
                  <a:ext cx="340220" cy="3693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2" name="Gruppieren 171">
              <a:extLst>
                <a:ext uri="{FF2B5EF4-FFF2-40B4-BE49-F238E27FC236}">
                  <a16:creationId xmlns:a16="http://schemas.microsoft.com/office/drawing/2014/main" id="{EB576ED0-E78D-4407-BE1F-98F3F7F7EB86}"/>
                </a:ext>
              </a:extLst>
            </p:cNvPr>
            <p:cNvGrpSpPr/>
            <p:nvPr/>
          </p:nvGrpSpPr>
          <p:grpSpPr>
            <a:xfrm>
              <a:off x="5605337" y="3886235"/>
              <a:ext cx="3495271" cy="2079802"/>
              <a:chOff x="5572005" y="3886235"/>
              <a:chExt cx="3346175" cy="2079802"/>
            </a:xfrm>
          </p:grpSpPr>
          <p:grpSp>
            <p:nvGrpSpPr>
              <p:cNvPr id="28" name="Gruppieren 27">
                <a:extLst>
                  <a:ext uri="{FF2B5EF4-FFF2-40B4-BE49-F238E27FC236}">
                    <a16:creationId xmlns:a16="http://schemas.microsoft.com/office/drawing/2014/main" id="{C46B35FA-BFB3-43E2-BD80-77FBF58A4E8A}"/>
                  </a:ext>
                </a:extLst>
              </p:cNvPr>
              <p:cNvGrpSpPr/>
              <p:nvPr/>
            </p:nvGrpSpPr>
            <p:grpSpPr>
              <a:xfrm>
                <a:off x="5572005" y="5145978"/>
                <a:ext cx="811390" cy="820059"/>
                <a:chOff x="5980957" y="5156138"/>
                <a:chExt cx="681690" cy="8200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9" name="Textfeld 118">
                      <a:extLst>
                        <a:ext uri="{FF2B5EF4-FFF2-40B4-BE49-F238E27FC236}">
                          <a16:creationId xmlns:a16="http://schemas.microsoft.com/office/drawing/2014/main" id="{1ED531CC-20D2-41ED-BDB6-3009FF079B1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73995" y="5606865"/>
                      <a:ext cx="4886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9" name="Textfeld 118">
                      <a:extLst>
                        <a:ext uri="{FF2B5EF4-FFF2-40B4-BE49-F238E27FC236}">
                          <a16:creationId xmlns:a16="http://schemas.microsoft.com/office/drawing/2014/main" id="{1ED531CC-20D2-41ED-BDB6-3009FF079B1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73995" y="5606865"/>
                      <a:ext cx="488652" cy="369332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Textfeld 113">
                      <a:extLst>
                        <a:ext uri="{FF2B5EF4-FFF2-40B4-BE49-F238E27FC236}">
                          <a16:creationId xmlns:a16="http://schemas.microsoft.com/office/drawing/2014/main" id="{E7229ED3-6E48-4CD0-A80D-C2886A56AF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80957" y="5156138"/>
                      <a:ext cx="6439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a14:m>
                      <a:r>
                        <a:rPr lang="en-US" dirty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4" name="Textfeld 113">
                      <a:extLst>
                        <a:ext uri="{FF2B5EF4-FFF2-40B4-BE49-F238E27FC236}">
                          <a16:creationId xmlns:a16="http://schemas.microsoft.com/office/drawing/2014/main" id="{E7229ED3-6E48-4CD0-A80D-C2886A56AF7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80957" y="5156138"/>
                      <a:ext cx="643914" cy="369332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t="-819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55" name="Gerade Verbindung mit Pfeil 154">
                <a:extLst>
                  <a:ext uri="{FF2B5EF4-FFF2-40B4-BE49-F238E27FC236}">
                    <a16:creationId xmlns:a16="http://schemas.microsoft.com/office/drawing/2014/main" id="{DD0D52A3-BE2D-43CE-9C75-C2F7C47F20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1220" y="3886235"/>
                <a:ext cx="646960" cy="71268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1E968242-E47A-4584-B8B4-A61868630D9B}"/>
              </a:ext>
            </a:extLst>
          </p:cNvPr>
          <p:cNvGrpSpPr/>
          <p:nvPr/>
        </p:nvGrpSpPr>
        <p:grpSpPr>
          <a:xfrm>
            <a:off x="8599872" y="4872062"/>
            <a:ext cx="2068158" cy="1230217"/>
            <a:chOff x="8599872" y="4872062"/>
            <a:chExt cx="2068158" cy="1230217"/>
          </a:xfrm>
        </p:grpSpPr>
        <p:grpSp>
          <p:nvGrpSpPr>
            <p:cNvPr id="174" name="Gruppieren 173">
              <a:extLst>
                <a:ext uri="{FF2B5EF4-FFF2-40B4-BE49-F238E27FC236}">
                  <a16:creationId xmlns:a16="http://schemas.microsoft.com/office/drawing/2014/main" id="{01EAE925-3C72-4990-B2D4-E481F72CFC1E}"/>
                </a:ext>
              </a:extLst>
            </p:cNvPr>
            <p:cNvGrpSpPr/>
            <p:nvPr/>
          </p:nvGrpSpPr>
          <p:grpSpPr>
            <a:xfrm>
              <a:off x="8599872" y="4872062"/>
              <a:ext cx="2068158" cy="1230217"/>
              <a:chOff x="8599872" y="4872062"/>
              <a:chExt cx="2068158" cy="1230217"/>
            </a:xfrm>
          </p:grpSpPr>
          <p:grpSp>
            <p:nvGrpSpPr>
              <p:cNvPr id="135" name="Gruppieren 134">
                <a:extLst>
                  <a:ext uri="{FF2B5EF4-FFF2-40B4-BE49-F238E27FC236}">
                    <a16:creationId xmlns:a16="http://schemas.microsoft.com/office/drawing/2014/main" id="{28DC5A00-BCD5-44EF-B2ED-608EC7A25DB1}"/>
                  </a:ext>
                </a:extLst>
              </p:cNvPr>
              <p:cNvGrpSpPr/>
              <p:nvPr/>
            </p:nvGrpSpPr>
            <p:grpSpPr>
              <a:xfrm>
                <a:off x="9035074" y="4872062"/>
                <a:ext cx="1632956" cy="1230217"/>
                <a:chOff x="4359057" y="1889423"/>
                <a:chExt cx="1310278" cy="987121"/>
              </a:xfrm>
            </p:grpSpPr>
            <p:sp>
              <p:nvSpPr>
                <p:cNvPr id="136" name="Ellipse 135">
                  <a:extLst>
                    <a:ext uri="{FF2B5EF4-FFF2-40B4-BE49-F238E27FC236}">
                      <a16:creationId xmlns:a16="http://schemas.microsoft.com/office/drawing/2014/main" id="{A5E43D70-3DCA-4244-B999-EAA371BAE47E}"/>
                    </a:ext>
                  </a:extLst>
                </p:cNvPr>
                <p:cNvSpPr/>
                <p:nvPr/>
              </p:nvSpPr>
              <p:spPr>
                <a:xfrm>
                  <a:off x="4822304" y="2445015"/>
                  <a:ext cx="46098" cy="46098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7" name="Ellipse 136">
                  <a:extLst>
                    <a:ext uri="{FF2B5EF4-FFF2-40B4-BE49-F238E27FC236}">
                      <a16:creationId xmlns:a16="http://schemas.microsoft.com/office/drawing/2014/main" id="{F2CCC81D-C504-4BE4-839D-D60AA524935B}"/>
                    </a:ext>
                  </a:extLst>
                </p:cNvPr>
                <p:cNvSpPr/>
                <p:nvPr/>
              </p:nvSpPr>
              <p:spPr>
                <a:xfrm>
                  <a:off x="4676276" y="2282518"/>
                  <a:ext cx="46098" cy="46098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8" name="Ellipse 137">
                  <a:extLst>
                    <a:ext uri="{FF2B5EF4-FFF2-40B4-BE49-F238E27FC236}">
                      <a16:creationId xmlns:a16="http://schemas.microsoft.com/office/drawing/2014/main" id="{27247C17-D71E-4AE5-8B46-44D2A0E9A5B2}"/>
                    </a:ext>
                  </a:extLst>
                </p:cNvPr>
                <p:cNvSpPr/>
                <p:nvPr/>
              </p:nvSpPr>
              <p:spPr>
                <a:xfrm>
                  <a:off x="4552405" y="2163973"/>
                  <a:ext cx="46098" cy="46098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9" name="Ellipse 138">
                  <a:extLst>
                    <a:ext uri="{FF2B5EF4-FFF2-40B4-BE49-F238E27FC236}">
                      <a16:creationId xmlns:a16="http://schemas.microsoft.com/office/drawing/2014/main" id="{08AE0A56-6FFD-4E0D-89A0-231FA3A09FC7}"/>
                    </a:ext>
                  </a:extLst>
                </p:cNvPr>
                <p:cNvSpPr/>
                <p:nvPr/>
              </p:nvSpPr>
              <p:spPr>
                <a:xfrm>
                  <a:off x="4804361" y="2090563"/>
                  <a:ext cx="46098" cy="46098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C2988FC2-BF4B-4B57-8B73-A1FD38EA68D5}"/>
                    </a:ext>
                  </a:extLst>
                </p:cNvPr>
                <p:cNvSpPr/>
                <p:nvPr/>
              </p:nvSpPr>
              <p:spPr>
                <a:xfrm>
                  <a:off x="4740487" y="2678799"/>
                  <a:ext cx="46098" cy="46098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1" name="Ellipse 140">
                  <a:extLst>
                    <a:ext uri="{FF2B5EF4-FFF2-40B4-BE49-F238E27FC236}">
                      <a16:creationId xmlns:a16="http://schemas.microsoft.com/office/drawing/2014/main" id="{A2F307A2-13A9-464D-91B3-6FF7419B8175}"/>
                    </a:ext>
                  </a:extLst>
                </p:cNvPr>
                <p:cNvSpPr/>
                <p:nvPr/>
              </p:nvSpPr>
              <p:spPr>
                <a:xfrm>
                  <a:off x="4591860" y="2783711"/>
                  <a:ext cx="46098" cy="46098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2" name="Ellipse 141">
                  <a:extLst>
                    <a:ext uri="{FF2B5EF4-FFF2-40B4-BE49-F238E27FC236}">
                      <a16:creationId xmlns:a16="http://schemas.microsoft.com/office/drawing/2014/main" id="{BED2974D-A9A9-4B28-B23E-D1526D936ACC}"/>
                    </a:ext>
                  </a:extLst>
                </p:cNvPr>
                <p:cNvSpPr/>
                <p:nvPr/>
              </p:nvSpPr>
              <p:spPr>
                <a:xfrm>
                  <a:off x="5204504" y="2148691"/>
                  <a:ext cx="46098" cy="46098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3" name="Ellipse 142">
                  <a:extLst>
                    <a:ext uri="{FF2B5EF4-FFF2-40B4-BE49-F238E27FC236}">
                      <a16:creationId xmlns:a16="http://schemas.microsoft.com/office/drawing/2014/main" id="{FBA8983F-43BF-489C-AB3D-60B1D3B94AC7}"/>
                    </a:ext>
                  </a:extLst>
                </p:cNvPr>
                <p:cNvSpPr/>
                <p:nvPr/>
              </p:nvSpPr>
              <p:spPr>
                <a:xfrm>
                  <a:off x="5291370" y="2211597"/>
                  <a:ext cx="46098" cy="46098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4" name="Ellipse 143">
                  <a:extLst>
                    <a:ext uri="{FF2B5EF4-FFF2-40B4-BE49-F238E27FC236}">
                      <a16:creationId xmlns:a16="http://schemas.microsoft.com/office/drawing/2014/main" id="{03F792AD-9A9B-42B5-9A17-A69E456F20BE}"/>
                    </a:ext>
                  </a:extLst>
                </p:cNvPr>
                <p:cNvSpPr/>
                <p:nvPr/>
              </p:nvSpPr>
              <p:spPr>
                <a:xfrm>
                  <a:off x="5294200" y="2412427"/>
                  <a:ext cx="46098" cy="46098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5" name="Ellipse 144">
                  <a:extLst>
                    <a:ext uri="{FF2B5EF4-FFF2-40B4-BE49-F238E27FC236}">
                      <a16:creationId xmlns:a16="http://schemas.microsoft.com/office/drawing/2014/main" id="{9471E046-0486-4CCA-A511-19DBFAFF7D2D}"/>
                    </a:ext>
                  </a:extLst>
                </p:cNvPr>
                <p:cNvSpPr/>
                <p:nvPr/>
              </p:nvSpPr>
              <p:spPr>
                <a:xfrm>
                  <a:off x="5112475" y="2355002"/>
                  <a:ext cx="46098" cy="46098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6" name="Ellipse 145">
                  <a:extLst>
                    <a:ext uri="{FF2B5EF4-FFF2-40B4-BE49-F238E27FC236}">
                      <a16:creationId xmlns:a16="http://schemas.microsoft.com/office/drawing/2014/main" id="{9E59B26B-6B04-44ED-8805-5F735A6DD930}"/>
                    </a:ext>
                  </a:extLst>
                </p:cNvPr>
                <p:cNvSpPr/>
                <p:nvPr/>
              </p:nvSpPr>
              <p:spPr>
                <a:xfrm>
                  <a:off x="5185662" y="2550831"/>
                  <a:ext cx="46098" cy="46098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7" name="Ellipse 146">
                  <a:extLst>
                    <a:ext uri="{FF2B5EF4-FFF2-40B4-BE49-F238E27FC236}">
                      <a16:creationId xmlns:a16="http://schemas.microsoft.com/office/drawing/2014/main" id="{892CCD7A-8FA7-4CB7-932F-F7BD91B0D09E}"/>
                    </a:ext>
                  </a:extLst>
                </p:cNvPr>
                <p:cNvSpPr/>
                <p:nvPr/>
              </p:nvSpPr>
              <p:spPr>
                <a:xfrm>
                  <a:off x="5380587" y="2509083"/>
                  <a:ext cx="46098" cy="46098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8" name="Rechteck: abgerundete Ecken 147">
                  <a:extLst>
                    <a:ext uri="{FF2B5EF4-FFF2-40B4-BE49-F238E27FC236}">
                      <a16:creationId xmlns:a16="http://schemas.microsoft.com/office/drawing/2014/main" id="{6317D0B5-F56C-45A7-8BEA-C985B0C6D6CB}"/>
                    </a:ext>
                  </a:extLst>
                </p:cNvPr>
                <p:cNvSpPr/>
                <p:nvPr/>
              </p:nvSpPr>
              <p:spPr>
                <a:xfrm>
                  <a:off x="4359057" y="1889423"/>
                  <a:ext cx="1310278" cy="987121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6" name="Gerade Verbindung mit Pfeil 155">
                <a:extLst>
                  <a:ext uri="{FF2B5EF4-FFF2-40B4-BE49-F238E27FC236}">
                    <a16:creationId xmlns:a16="http://schemas.microsoft.com/office/drawing/2014/main" id="{C4B962DC-3BC4-4600-A080-8F1E9A4CC742}"/>
                  </a:ext>
                </a:extLst>
              </p:cNvPr>
              <p:cNvCxnSpPr/>
              <p:nvPr/>
            </p:nvCxnSpPr>
            <p:spPr>
              <a:xfrm>
                <a:off x="8599872" y="5453059"/>
                <a:ext cx="295339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id="{B5D713EC-320D-442D-B3A8-94F0EAC2965D}"/>
                </a:ext>
              </a:extLst>
            </p:cNvPr>
            <p:cNvSpPr/>
            <p:nvPr/>
          </p:nvSpPr>
          <p:spPr>
            <a:xfrm>
              <a:off x="10217644" y="5975752"/>
              <a:ext cx="57450" cy="57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027174E7-EE7D-4338-BA01-5AFE5CF23ABC}"/>
                </a:ext>
              </a:extLst>
            </p:cNvPr>
            <p:cNvSpPr/>
            <p:nvPr/>
          </p:nvSpPr>
          <p:spPr>
            <a:xfrm>
              <a:off x="10507204" y="5899552"/>
              <a:ext cx="57450" cy="57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id="{1C04C728-1CF1-4898-A262-11883377B8DC}"/>
                </a:ext>
              </a:extLst>
            </p:cNvPr>
            <p:cNvSpPr/>
            <p:nvPr/>
          </p:nvSpPr>
          <p:spPr>
            <a:xfrm>
              <a:off x="10420844" y="4939432"/>
              <a:ext cx="57450" cy="57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FA0B9FE1-692C-481B-B56D-B00FEBE89D60}"/>
                </a:ext>
              </a:extLst>
            </p:cNvPr>
            <p:cNvSpPr/>
            <p:nvPr/>
          </p:nvSpPr>
          <p:spPr>
            <a:xfrm>
              <a:off x="9838962" y="4909376"/>
              <a:ext cx="57450" cy="57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5D7A251F-A27F-4647-B3CE-3E50B49A1FA9}"/>
                </a:ext>
              </a:extLst>
            </p:cNvPr>
            <p:cNvSpPr/>
            <p:nvPr/>
          </p:nvSpPr>
          <p:spPr>
            <a:xfrm>
              <a:off x="9082042" y="5671376"/>
              <a:ext cx="57450" cy="57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aphicFrame>
        <p:nvGraphicFramePr>
          <p:cNvPr id="149" name="Tabelle 28">
            <a:extLst>
              <a:ext uri="{FF2B5EF4-FFF2-40B4-BE49-F238E27FC236}">
                <a16:creationId xmlns:a16="http://schemas.microsoft.com/office/drawing/2014/main" id="{B570F3BF-7276-4285-B2D1-8B3318EA2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858860"/>
              </p:ext>
            </p:extLst>
          </p:nvPr>
        </p:nvGraphicFramePr>
        <p:xfrm>
          <a:off x="7902788" y="2299243"/>
          <a:ext cx="2541352" cy="1201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676">
                  <a:extLst>
                    <a:ext uri="{9D8B030D-6E8A-4147-A177-3AD203B41FA5}">
                      <a16:colId xmlns:a16="http://schemas.microsoft.com/office/drawing/2014/main" val="3865885023"/>
                    </a:ext>
                  </a:extLst>
                </a:gridCol>
                <a:gridCol w="1270676">
                  <a:extLst>
                    <a:ext uri="{9D8B030D-6E8A-4147-A177-3AD203B41FA5}">
                      <a16:colId xmlns:a16="http://schemas.microsoft.com/office/drawing/2014/main" val="804062660"/>
                    </a:ext>
                  </a:extLst>
                </a:gridCol>
              </a:tblGrid>
              <a:tr h="353996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Subspace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82398"/>
                  </a:ext>
                </a:extLst>
              </a:tr>
              <a:tr h="4178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539469"/>
                  </a:ext>
                </a:extLst>
              </a:tr>
              <a:tr h="4178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8217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8" name="Tabelle 24">
                <a:extLst>
                  <a:ext uri="{FF2B5EF4-FFF2-40B4-BE49-F238E27FC236}">
                    <a16:creationId xmlns:a16="http://schemas.microsoft.com/office/drawing/2014/main" id="{FA115A1D-2077-4A55-8478-BD867336F4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75430"/>
                  </p:ext>
                </p:extLst>
              </p:nvPr>
            </p:nvGraphicFramePr>
            <p:xfrm>
              <a:off x="8224444" y="2684699"/>
              <a:ext cx="721356" cy="387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7661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  <a:gridCol w="353695">
                      <a:extLst>
                        <a:ext uri="{9D8B030D-6E8A-4147-A177-3AD203B41FA5}">
                          <a16:colId xmlns:a16="http://schemas.microsoft.com/office/drawing/2014/main" val="12142016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8" name="Tabelle 24">
                <a:extLst>
                  <a:ext uri="{FF2B5EF4-FFF2-40B4-BE49-F238E27FC236}">
                    <a16:creationId xmlns:a16="http://schemas.microsoft.com/office/drawing/2014/main" id="{FA115A1D-2077-4A55-8478-BD867336F4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75430"/>
                  </p:ext>
                </p:extLst>
              </p:nvPr>
            </p:nvGraphicFramePr>
            <p:xfrm>
              <a:off x="8224444" y="2684699"/>
              <a:ext cx="721356" cy="387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7661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  <a:gridCol w="353695">
                      <a:extLst>
                        <a:ext uri="{9D8B030D-6E8A-4147-A177-3AD203B41FA5}">
                          <a16:colId xmlns:a16="http://schemas.microsoft.com/office/drawing/2014/main" val="1214201611"/>
                        </a:ext>
                      </a:extLst>
                    </a:gridCol>
                  </a:tblGrid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2"/>
                          <a:stretch>
                            <a:fillRect l="-1639" t="-1538" r="-101639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2"/>
                          <a:stretch>
                            <a:fillRect l="-106897" t="-1538" r="-6897" b="-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2" name="Tabelle 24">
                <a:extLst>
                  <a:ext uri="{FF2B5EF4-FFF2-40B4-BE49-F238E27FC236}">
                    <a16:creationId xmlns:a16="http://schemas.microsoft.com/office/drawing/2014/main" id="{36CCF34E-427A-4B80-BDE0-9BDEE96637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7392844"/>
                  </p:ext>
                </p:extLst>
              </p:nvPr>
            </p:nvGraphicFramePr>
            <p:xfrm>
              <a:off x="8231826" y="3104876"/>
              <a:ext cx="721356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678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  <a:gridCol w="360678">
                      <a:extLst>
                        <a:ext uri="{9D8B030D-6E8A-4147-A177-3AD203B41FA5}">
                          <a16:colId xmlns:a16="http://schemas.microsoft.com/office/drawing/2014/main" val="12142016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2" name="Tabelle 24">
                <a:extLst>
                  <a:ext uri="{FF2B5EF4-FFF2-40B4-BE49-F238E27FC236}">
                    <a16:creationId xmlns:a16="http://schemas.microsoft.com/office/drawing/2014/main" id="{36CCF34E-427A-4B80-BDE0-9BDEE96637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7392844"/>
                  </p:ext>
                </p:extLst>
              </p:nvPr>
            </p:nvGraphicFramePr>
            <p:xfrm>
              <a:off x="8231826" y="3104876"/>
              <a:ext cx="721356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678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  <a:gridCol w="360678">
                      <a:extLst>
                        <a:ext uri="{9D8B030D-6E8A-4147-A177-3AD203B41FA5}">
                          <a16:colId xmlns:a16="http://schemas.microsoft.com/office/drawing/2014/main" val="12142016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3"/>
                          <a:stretch>
                            <a:fillRect l="-1667" t="-1613" r="-105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3"/>
                          <a:stretch>
                            <a:fillRect l="-103390" t="-1613" r="-6780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7BF2C7E1-0E95-4219-9B48-C6608BC43EA9}"/>
              </a:ext>
            </a:extLst>
          </p:cNvPr>
          <p:cNvGrpSpPr/>
          <p:nvPr/>
        </p:nvGrpSpPr>
        <p:grpSpPr>
          <a:xfrm>
            <a:off x="9056451" y="1992464"/>
            <a:ext cx="1405977" cy="1658590"/>
            <a:chOff x="9056451" y="1992464"/>
            <a:chExt cx="1405977" cy="16585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feld 98">
                  <a:extLst>
                    <a:ext uri="{FF2B5EF4-FFF2-40B4-BE49-F238E27FC236}">
                      <a16:creationId xmlns:a16="http://schemas.microsoft.com/office/drawing/2014/main" id="{0FC61C1C-BA7F-46E5-AF9C-048525D10517}"/>
                    </a:ext>
                  </a:extLst>
                </p:cNvPr>
                <p:cNvSpPr txBox="1"/>
                <p:nvPr/>
              </p:nvSpPr>
              <p:spPr>
                <a:xfrm rot="5400000">
                  <a:off x="9140212" y="3365484"/>
                  <a:ext cx="2018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99" name="Textfeld 98">
                  <a:extLst>
                    <a:ext uri="{FF2B5EF4-FFF2-40B4-BE49-F238E27FC236}">
                      <a16:creationId xmlns:a16="http://schemas.microsoft.com/office/drawing/2014/main" id="{0FC61C1C-BA7F-46E5-AF9C-048525D105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140212" y="3365484"/>
                  <a:ext cx="201809" cy="369332"/>
                </a:xfrm>
                <a:prstGeom prst="rect">
                  <a:avLst/>
                </a:prstGeom>
                <a:blipFill>
                  <a:blip r:embed="rId44"/>
                  <a:stretch>
                    <a:fillRect b="-393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6" name="Gerade Verbindung mit Pfeil 165">
              <a:extLst>
                <a:ext uri="{FF2B5EF4-FFF2-40B4-BE49-F238E27FC236}">
                  <a16:creationId xmlns:a16="http://schemas.microsoft.com/office/drawing/2014/main" id="{2C084B24-9274-42F4-A683-40573562C999}"/>
                </a:ext>
              </a:extLst>
            </p:cNvPr>
            <p:cNvCxnSpPr>
              <a:cxnSpLocks/>
            </p:cNvCxnSpPr>
            <p:nvPr/>
          </p:nvCxnSpPr>
          <p:spPr>
            <a:xfrm>
              <a:off x="9162661" y="1992464"/>
              <a:ext cx="10921" cy="26647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feld 88">
                  <a:extLst>
                    <a:ext uri="{FF2B5EF4-FFF2-40B4-BE49-F238E27FC236}">
                      <a16:creationId xmlns:a16="http://schemas.microsoft.com/office/drawing/2014/main" id="{7FCCD8D0-32B4-4D88-8D50-3BB37FF1C493}"/>
                    </a:ext>
                  </a:extLst>
                </p:cNvPr>
                <p:cNvSpPr txBox="1"/>
                <p:nvPr/>
              </p:nvSpPr>
              <p:spPr>
                <a:xfrm>
                  <a:off x="9098536" y="2694295"/>
                  <a:ext cx="136389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89" name="Textfeld 88">
                  <a:extLst>
                    <a:ext uri="{FF2B5EF4-FFF2-40B4-BE49-F238E27FC236}">
                      <a16:creationId xmlns:a16="http://schemas.microsoft.com/office/drawing/2014/main" id="{7FCCD8D0-32B4-4D88-8D50-3BB37FF1C4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8536" y="2694295"/>
                  <a:ext cx="1363892" cy="646331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feld 90">
                  <a:extLst>
                    <a:ext uri="{FF2B5EF4-FFF2-40B4-BE49-F238E27FC236}">
                      <a16:creationId xmlns:a16="http://schemas.microsoft.com/office/drawing/2014/main" id="{EE838672-DD82-43B4-9B4F-F0F206420EB1}"/>
                    </a:ext>
                  </a:extLst>
                </p:cNvPr>
                <p:cNvSpPr txBox="1"/>
                <p:nvPr/>
              </p:nvSpPr>
              <p:spPr>
                <a:xfrm>
                  <a:off x="9404512" y="3105630"/>
                  <a:ext cx="447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Textfeld 90">
                  <a:extLst>
                    <a:ext uri="{FF2B5EF4-FFF2-40B4-BE49-F238E27FC236}">
                      <a16:creationId xmlns:a16="http://schemas.microsoft.com/office/drawing/2014/main" id="{EE838672-DD82-43B4-9B4F-F0F206420E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4512" y="3105630"/>
                  <a:ext cx="447040" cy="369332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8" name="Tabelle 24">
                <a:extLst>
                  <a:ext uri="{FF2B5EF4-FFF2-40B4-BE49-F238E27FC236}">
                    <a16:creationId xmlns:a16="http://schemas.microsoft.com/office/drawing/2014/main" id="{3FB5C4B5-BF3F-456D-8382-8816236814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8477726"/>
                  </p:ext>
                </p:extLst>
              </p:nvPr>
            </p:nvGraphicFramePr>
            <p:xfrm>
              <a:off x="6513053" y="5138191"/>
              <a:ext cx="1906335" cy="387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1267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  <a:gridCol w="381267">
                      <a:extLst>
                        <a:ext uri="{9D8B030D-6E8A-4147-A177-3AD203B41FA5}">
                          <a16:colId xmlns:a16="http://schemas.microsoft.com/office/drawing/2014/main" val="1214201611"/>
                        </a:ext>
                      </a:extLst>
                    </a:gridCol>
                    <a:gridCol w="428651">
                      <a:extLst>
                        <a:ext uri="{9D8B030D-6E8A-4147-A177-3AD203B41FA5}">
                          <a16:colId xmlns:a16="http://schemas.microsoft.com/office/drawing/2014/main" val="910613309"/>
                        </a:ext>
                      </a:extLst>
                    </a:gridCol>
                    <a:gridCol w="333883">
                      <a:extLst>
                        <a:ext uri="{9D8B030D-6E8A-4147-A177-3AD203B41FA5}">
                          <a16:colId xmlns:a16="http://schemas.microsoft.com/office/drawing/2014/main" val="1552665709"/>
                        </a:ext>
                      </a:extLst>
                    </a:gridCol>
                    <a:gridCol w="381267">
                      <a:extLst>
                        <a:ext uri="{9D8B030D-6E8A-4147-A177-3AD203B41FA5}">
                          <a16:colId xmlns:a16="http://schemas.microsoft.com/office/drawing/2014/main" val="33457562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8" name="Tabelle 24">
                <a:extLst>
                  <a:ext uri="{FF2B5EF4-FFF2-40B4-BE49-F238E27FC236}">
                    <a16:creationId xmlns:a16="http://schemas.microsoft.com/office/drawing/2014/main" id="{3FB5C4B5-BF3F-456D-8382-8816236814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8477726"/>
                  </p:ext>
                </p:extLst>
              </p:nvPr>
            </p:nvGraphicFramePr>
            <p:xfrm>
              <a:off x="6513053" y="5138191"/>
              <a:ext cx="1906335" cy="387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1267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  <a:gridCol w="381267">
                      <a:extLst>
                        <a:ext uri="{9D8B030D-6E8A-4147-A177-3AD203B41FA5}">
                          <a16:colId xmlns:a16="http://schemas.microsoft.com/office/drawing/2014/main" val="1214201611"/>
                        </a:ext>
                      </a:extLst>
                    </a:gridCol>
                    <a:gridCol w="428651">
                      <a:extLst>
                        <a:ext uri="{9D8B030D-6E8A-4147-A177-3AD203B41FA5}">
                          <a16:colId xmlns:a16="http://schemas.microsoft.com/office/drawing/2014/main" val="910613309"/>
                        </a:ext>
                      </a:extLst>
                    </a:gridCol>
                    <a:gridCol w="333883">
                      <a:extLst>
                        <a:ext uri="{9D8B030D-6E8A-4147-A177-3AD203B41FA5}">
                          <a16:colId xmlns:a16="http://schemas.microsoft.com/office/drawing/2014/main" val="1552665709"/>
                        </a:ext>
                      </a:extLst>
                    </a:gridCol>
                    <a:gridCol w="381267">
                      <a:extLst>
                        <a:ext uri="{9D8B030D-6E8A-4147-A177-3AD203B41FA5}">
                          <a16:colId xmlns:a16="http://schemas.microsoft.com/office/drawing/2014/main" val="3345756257"/>
                        </a:ext>
                      </a:extLst>
                    </a:gridCol>
                  </a:tblGrid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7"/>
                          <a:stretch>
                            <a:fillRect l="-1587" t="-1538" r="-401587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7"/>
                          <a:stretch>
                            <a:fillRect l="-101587" t="-1538" r="-301587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7"/>
                          <a:stretch>
                            <a:fillRect l="-181429" t="-1538" r="-171429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7"/>
                          <a:stretch>
                            <a:fillRect l="-358182" t="-1538" r="-118182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7"/>
                          <a:stretch>
                            <a:fillRect l="-400000" t="-1538" r="-3175" b="-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0" name="Tabelle 24">
                <a:extLst>
                  <a:ext uri="{FF2B5EF4-FFF2-40B4-BE49-F238E27FC236}">
                    <a16:creationId xmlns:a16="http://schemas.microsoft.com/office/drawing/2014/main" id="{753F1E2C-88E2-40C9-9268-8984EDF9D3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1967125"/>
                  </p:ext>
                </p:extLst>
              </p:nvPr>
            </p:nvGraphicFramePr>
            <p:xfrm>
              <a:off x="6518143" y="5597046"/>
              <a:ext cx="1189488" cy="387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6496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  <a:gridCol w="396496">
                      <a:extLst>
                        <a:ext uri="{9D8B030D-6E8A-4147-A177-3AD203B41FA5}">
                          <a16:colId xmlns:a16="http://schemas.microsoft.com/office/drawing/2014/main" val="1214201611"/>
                        </a:ext>
                      </a:extLst>
                    </a:gridCol>
                    <a:gridCol w="396496">
                      <a:extLst>
                        <a:ext uri="{9D8B030D-6E8A-4147-A177-3AD203B41FA5}">
                          <a16:colId xmlns:a16="http://schemas.microsoft.com/office/drawing/2014/main" val="9106133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0" name="Tabelle 24">
                <a:extLst>
                  <a:ext uri="{FF2B5EF4-FFF2-40B4-BE49-F238E27FC236}">
                    <a16:creationId xmlns:a16="http://schemas.microsoft.com/office/drawing/2014/main" id="{753F1E2C-88E2-40C9-9268-8984EDF9D3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1967125"/>
                  </p:ext>
                </p:extLst>
              </p:nvPr>
            </p:nvGraphicFramePr>
            <p:xfrm>
              <a:off x="6518143" y="5597046"/>
              <a:ext cx="1189488" cy="387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6496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  <a:gridCol w="396496">
                      <a:extLst>
                        <a:ext uri="{9D8B030D-6E8A-4147-A177-3AD203B41FA5}">
                          <a16:colId xmlns:a16="http://schemas.microsoft.com/office/drawing/2014/main" val="1214201611"/>
                        </a:ext>
                      </a:extLst>
                    </a:gridCol>
                    <a:gridCol w="396496">
                      <a:extLst>
                        <a:ext uri="{9D8B030D-6E8A-4147-A177-3AD203B41FA5}">
                          <a16:colId xmlns:a16="http://schemas.microsoft.com/office/drawing/2014/main" val="910613309"/>
                        </a:ext>
                      </a:extLst>
                    </a:gridCol>
                  </a:tblGrid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8"/>
                          <a:stretch>
                            <a:fillRect l="-1538" t="-1563" r="-204615" b="-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8"/>
                          <a:stretch>
                            <a:fillRect l="-100000" t="-1563" r="-101515" b="-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8"/>
                          <a:stretch>
                            <a:fillRect l="-203077" t="-1563" r="-3077" b="-93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7" name="Tabelle 14">
                <a:extLst>
                  <a:ext uri="{FF2B5EF4-FFF2-40B4-BE49-F238E27FC236}">
                    <a16:creationId xmlns:a16="http://schemas.microsoft.com/office/drawing/2014/main" id="{FDC4269A-DE63-4C7F-8E6D-B7BB2540F2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826015"/>
                  </p:ext>
                </p:extLst>
              </p:nvPr>
            </p:nvGraphicFramePr>
            <p:xfrm>
              <a:off x="853960" y="5247447"/>
              <a:ext cx="264428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2140">
                      <a:extLst>
                        <a:ext uri="{9D8B030D-6E8A-4147-A177-3AD203B41FA5}">
                          <a16:colId xmlns:a16="http://schemas.microsoft.com/office/drawing/2014/main" val="3543133806"/>
                        </a:ext>
                      </a:extLst>
                    </a:gridCol>
                    <a:gridCol w="1322140">
                      <a:extLst>
                        <a:ext uri="{9D8B030D-6E8A-4147-A177-3AD203B41FA5}">
                          <a16:colId xmlns:a16="http://schemas.microsoft.com/office/drawing/2014/main" val="781592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, 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31520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7" name="Tabelle 14">
                <a:extLst>
                  <a:ext uri="{FF2B5EF4-FFF2-40B4-BE49-F238E27FC236}">
                    <a16:creationId xmlns:a16="http://schemas.microsoft.com/office/drawing/2014/main" id="{FDC4269A-DE63-4C7F-8E6D-B7BB2540F2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826015"/>
                  </p:ext>
                </p:extLst>
              </p:nvPr>
            </p:nvGraphicFramePr>
            <p:xfrm>
              <a:off x="853960" y="5247447"/>
              <a:ext cx="264428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2140">
                      <a:extLst>
                        <a:ext uri="{9D8B030D-6E8A-4147-A177-3AD203B41FA5}">
                          <a16:colId xmlns:a16="http://schemas.microsoft.com/office/drawing/2014/main" val="3543133806"/>
                        </a:ext>
                      </a:extLst>
                    </a:gridCol>
                    <a:gridCol w="1322140">
                      <a:extLst>
                        <a:ext uri="{9D8B030D-6E8A-4147-A177-3AD203B41FA5}">
                          <a16:colId xmlns:a16="http://schemas.microsoft.com/office/drawing/2014/main" val="781592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9"/>
                          <a:stretch>
                            <a:fillRect l="-461" t="-8065" r="-10230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31520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1" name="Tabelle 14">
                <a:extLst>
                  <a:ext uri="{FF2B5EF4-FFF2-40B4-BE49-F238E27FC236}">
                    <a16:creationId xmlns:a16="http://schemas.microsoft.com/office/drawing/2014/main" id="{ED782177-8CA3-4A6F-AC6A-195FD665D6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7938156"/>
                  </p:ext>
                </p:extLst>
              </p:nvPr>
            </p:nvGraphicFramePr>
            <p:xfrm>
              <a:off x="852830" y="5243002"/>
              <a:ext cx="132214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2140">
                      <a:extLst>
                        <a:ext uri="{9D8B030D-6E8A-4147-A177-3AD203B41FA5}">
                          <a16:colId xmlns:a16="http://schemas.microsoft.com/office/drawing/2014/main" val="35431338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31520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1" name="Tabelle 14">
                <a:extLst>
                  <a:ext uri="{FF2B5EF4-FFF2-40B4-BE49-F238E27FC236}">
                    <a16:creationId xmlns:a16="http://schemas.microsoft.com/office/drawing/2014/main" id="{ED782177-8CA3-4A6F-AC6A-195FD665D6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7938156"/>
                  </p:ext>
                </p:extLst>
              </p:nvPr>
            </p:nvGraphicFramePr>
            <p:xfrm>
              <a:off x="852830" y="5243002"/>
              <a:ext cx="132214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2140">
                      <a:extLst>
                        <a:ext uri="{9D8B030D-6E8A-4147-A177-3AD203B41FA5}">
                          <a16:colId xmlns:a16="http://schemas.microsoft.com/office/drawing/2014/main" val="35431338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0"/>
                          <a:stretch>
                            <a:fillRect l="-459" t="-8197" r="-1835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31520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5" name="Tabelle 14">
                <a:extLst>
                  <a:ext uri="{FF2B5EF4-FFF2-40B4-BE49-F238E27FC236}">
                    <a16:creationId xmlns:a16="http://schemas.microsoft.com/office/drawing/2014/main" id="{76105114-F976-4D9B-8CCF-A5C78EA249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3877615"/>
                  </p:ext>
                </p:extLst>
              </p:nvPr>
            </p:nvGraphicFramePr>
            <p:xfrm>
              <a:off x="852609" y="5249352"/>
              <a:ext cx="132214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2140">
                      <a:extLst>
                        <a:ext uri="{9D8B030D-6E8A-4147-A177-3AD203B41FA5}">
                          <a16:colId xmlns:a16="http://schemas.microsoft.com/office/drawing/2014/main" val="35431338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, 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31520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5" name="Tabelle 14">
                <a:extLst>
                  <a:ext uri="{FF2B5EF4-FFF2-40B4-BE49-F238E27FC236}">
                    <a16:creationId xmlns:a16="http://schemas.microsoft.com/office/drawing/2014/main" id="{76105114-F976-4D9B-8CCF-A5C78EA249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3877615"/>
                  </p:ext>
                </p:extLst>
              </p:nvPr>
            </p:nvGraphicFramePr>
            <p:xfrm>
              <a:off x="852609" y="5249352"/>
              <a:ext cx="132214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2140">
                      <a:extLst>
                        <a:ext uri="{9D8B030D-6E8A-4147-A177-3AD203B41FA5}">
                          <a16:colId xmlns:a16="http://schemas.microsoft.com/office/drawing/2014/main" val="35431338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1"/>
                          <a:stretch>
                            <a:fillRect l="-459" t="-8197" r="-1835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31520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0" name="Tabelle 14">
                <a:extLst>
                  <a:ext uri="{FF2B5EF4-FFF2-40B4-BE49-F238E27FC236}">
                    <a16:creationId xmlns:a16="http://schemas.microsoft.com/office/drawing/2014/main" id="{B83239EC-05CF-4547-A5AA-A00D60DA17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6142411"/>
                  </p:ext>
                </p:extLst>
              </p:nvPr>
            </p:nvGraphicFramePr>
            <p:xfrm>
              <a:off x="853960" y="5256337"/>
              <a:ext cx="396642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2140">
                      <a:extLst>
                        <a:ext uri="{9D8B030D-6E8A-4147-A177-3AD203B41FA5}">
                          <a16:colId xmlns:a16="http://schemas.microsoft.com/office/drawing/2014/main" val="3543133806"/>
                        </a:ext>
                      </a:extLst>
                    </a:gridCol>
                    <a:gridCol w="1322140">
                      <a:extLst>
                        <a:ext uri="{9D8B030D-6E8A-4147-A177-3AD203B41FA5}">
                          <a16:colId xmlns:a16="http://schemas.microsoft.com/office/drawing/2014/main" val="78159269"/>
                        </a:ext>
                      </a:extLst>
                    </a:gridCol>
                    <a:gridCol w="1322140">
                      <a:extLst>
                        <a:ext uri="{9D8B030D-6E8A-4147-A177-3AD203B41FA5}">
                          <a16:colId xmlns:a16="http://schemas.microsoft.com/office/drawing/2014/main" val="18495046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, 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31520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0" name="Tabelle 14">
                <a:extLst>
                  <a:ext uri="{FF2B5EF4-FFF2-40B4-BE49-F238E27FC236}">
                    <a16:creationId xmlns:a16="http://schemas.microsoft.com/office/drawing/2014/main" id="{B83239EC-05CF-4547-A5AA-A00D60DA17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6142411"/>
                  </p:ext>
                </p:extLst>
              </p:nvPr>
            </p:nvGraphicFramePr>
            <p:xfrm>
              <a:off x="853960" y="5256337"/>
              <a:ext cx="396642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2140">
                      <a:extLst>
                        <a:ext uri="{9D8B030D-6E8A-4147-A177-3AD203B41FA5}">
                          <a16:colId xmlns:a16="http://schemas.microsoft.com/office/drawing/2014/main" val="3543133806"/>
                        </a:ext>
                      </a:extLst>
                    </a:gridCol>
                    <a:gridCol w="1322140">
                      <a:extLst>
                        <a:ext uri="{9D8B030D-6E8A-4147-A177-3AD203B41FA5}">
                          <a16:colId xmlns:a16="http://schemas.microsoft.com/office/drawing/2014/main" val="78159269"/>
                        </a:ext>
                      </a:extLst>
                    </a:gridCol>
                    <a:gridCol w="1322140">
                      <a:extLst>
                        <a:ext uri="{9D8B030D-6E8A-4147-A177-3AD203B41FA5}">
                          <a16:colId xmlns:a16="http://schemas.microsoft.com/office/drawing/2014/main" val="18495046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2"/>
                          <a:stretch>
                            <a:fillRect l="-461" t="-8065" r="-201843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315203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64" name="Gruppieren 163">
            <a:extLst>
              <a:ext uri="{FF2B5EF4-FFF2-40B4-BE49-F238E27FC236}">
                <a16:creationId xmlns:a16="http://schemas.microsoft.com/office/drawing/2014/main" id="{6047E18B-39B8-43B7-8D07-4F34263115A2}"/>
              </a:ext>
            </a:extLst>
          </p:cNvPr>
          <p:cNvGrpSpPr/>
          <p:nvPr/>
        </p:nvGrpSpPr>
        <p:grpSpPr>
          <a:xfrm>
            <a:off x="11463655" y="6452870"/>
            <a:ext cx="663165" cy="162373"/>
            <a:chOff x="11463655" y="6452870"/>
            <a:chExt cx="663165" cy="162373"/>
          </a:xfrm>
        </p:grpSpPr>
        <p:grpSp>
          <p:nvGrpSpPr>
            <p:cNvPr id="168" name="Gruppieren 167">
              <a:extLst>
                <a:ext uri="{FF2B5EF4-FFF2-40B4-BE49-F238E27FC236}">
                  <a16:creationId xmlns:a16="http://schemas.microsoft.com/office/drawing/2014/main" id="{770AF81A-41A4-45D3-93AA-AD997233BF1C}"/>
                </a:ext>
              </a:extLst>
            </p:cNvPr>
            <p:cNvGrpSpPr/>
            <p:nvPr/>
          </p:nvGrpSpPr>
          <p:grpSpPr>
            <a:xfrm>
              <a:off x="11463655" y="6452870"/>
              <a:ext cx="567915" cy="162373"/>
              <a:chOff x="11494135" y="6452870"/>
              <a:chExt cx="567915" cy="162373"/>
            </a:xfrm>
          </p:grpSpPr>
          <p:sp>
            <p:nvSpPr>
              <p:cNvPr id="176" name="Ellipse 175">
                <a:extLst>
                  <a:ext uri="{FF2B5EF4-FFF2-40B4-BE49-F238E27FC236}">
                    <a16:creationId xmlns:a16="http://schemas.microsoft.com/office/drawing/2014/main" id="{CA83AC22-E554-442C-939C-5A76F5D5095B}"/>
                  </a:ext>
                </a:extLst>
              </p:cNvPr>
              <p:cNvSpPr/>
              <p:nvPr/>
            </p:nvSpPr>
            <p:spPr>
              <a:xfrm>
                <a:off x="11494135" y="6452870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Ellipse 176">
                <a:extLst>
                  <a:ext uri="{FF2B5EF4-FFF2-40B4-BE49-F238E27FC236}">
                    <a16:creationId xmlns:a16="http://schemas.microsoft.com/office/drawing/2014/main" id="{805B0196-2678-40DD-B881-A289B78FD76B}"/>
                  </a:ext>
                </a:extLst>
              </p:cNvPr>
              <p:cNvSpPr/>
              <p:nvPr/>
            </p:nvSpPr>
            <p:spPr>
              <a:xfrm>
                <a:off x="11693562" y="6453391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Ellipse 177">
                <a:extLst>
                  <a:ext uri="{FF2B5EF4-FFF2-40B4-BE49-F238E27FC236}">
                    <a16:creationId xmlns:a16="http://schemas.microsoft.com/office/drawing/2014/main" id="{341F3BF9-F5FE-47D5-A709-929E256EB3E0}"/>
                  </a:ext>
                </a:extLst>
              </p:cNvPr>
              <p:cNvSpPr/>
              <p:nvPr/>
            </p:nvSpPr>
            <p:spPr>
              <a:xfrm>
                <a:off x="11907668" y="6455299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Ellipse 178">
                <a:extLst>
                  <a:ext uri="{FF2B5EF4-FFF2-40B4-BE49-F238E27FC236}">
                    <a16:creationId xmlns:a16="http://schemas.microsoft.com/office/drawing/2014/main" id="{E8622C58-8859-475A-A765-0C11C7E31B1A}"/>
                  </a:ext>
                </a:extLst>
              </p:cNvPr>
              <p:cNvSpPr/>
              <p:nvPr/>
            </p:nvSpPr>
            <p:spPr>
              <a:xfrm>
                <a:off x="12008262" y="6455294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Ellipse 180">
                <a:extLst>
                  <a:ext uri="{FF2B5EF4-FFF2-40B4-BE49-F238E27FC236}">
                    <a16:creationId xmlns:a16="http://schemas.microsoft.com/office/drawing/2014/main" id="{E3E3EC05-FF5D-4AD2-80DD-2B81BEE3B34C}"/>
                  </a:ext>
                </a:extLst>
              </p:cNvPr>
              <p:cNvSpPr/>
              <p:nvPr/>
            </p:nvSpPr>
            <p:spPr>
              <a:xfrm>
                <a:off x="11799310" y="6455410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Ellipse 185">
                <a:extLst>
                  <a:ext uri="{FF2B5EF4-FFF2-40B4-BE49-F238E27FC236}">
                    <a16:creationId xmlns:a16="http://schemas.microsoft.com/office/drawing/2014/main" id="{E6CDCF40-CBFA-4BBB-8E8E-281C19D815FE}"/>
                  </a:ext>
                </a:extLst>
              </p:cNvPr>
              <p:cNvSpPr/>
              <p:nvPr/>
            </p:nvSpPr>
            <p:spPr>
              <a:xfrm>
                <a:off x="11595285" y="6454062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Ellipse 186">
                <a:extLst>
                  <a:ext uri="{FF2B5EF4-FFF2-40B4-BE49-F238E27FC236}">
                    <a16:creationId xmlns:a16="http://schemas.microsoft.com/office/drawing/2014/main" id="{EA8F8FDE-330E-44B6-A059-FC7EEBCF3EC3}"/>
                  </a:ext>
                </a:extLst>
              </p:cNvPr>
              <p:cNvSpPr/>
              <p:nvPr/>
            </p:nvSpPr>
            <p:spPr>
              <a:xfrm>
                <a:off x="11494135" y="6561455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Ellipse 172">
              <a:extLst>
                <a:ext uri="{FF2B5EF4-FFF2-40B4-BE49-F238E27FC236}">
                  <a16:creationId xmlns:a16="http://schemas.microsoft.com/office/drawing/2014/main" id="{6B20047E-D44D-4365-8690-554DE770D399}"/>
                </a:ext>
              </a:extLst>
            </p:cNvPr>
            <p:cNvSpPr/>
            <p:nvPr/>
          </p:nvSpPr>
          <p:spPr>
            <a:xfrm>
              <a:off x="12073032" y="6452870"/>
              <a:ext cx="53788" cy="537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E07CFC0F-433A-4F51-B22A-1ED42CA527A0}"/>
              </a:ext>
            </a:extLst>
          </p:cNvPr>
          <p:cNvGrpSpPr/>
          <p:nvPr/>
        </p:nvGrpSpPr>
        <p:grpSpPr>
          <a:xfrm>
            <a:off x="2150310" y="4236163"/>
            <a:ext cx="3039222" cy="767575"/>
            <a:chOff x="2150310" y="4236163"/>
            <a:chExt cx="3039222" cy="767575"/>
          </a:xfrm>
        </p:grpSpPr>
        <p:grpSp>
          <p:nvGrpSpPr>
            <p:cNvPr id="67" name="Gruppieren 66">
              <a:extLst>
                <a:ext uri="{FF2B5EF4-FFF2-40B4-BE49-F238E27FC236}">
                  <a16:creationId xmlns:a16="http://schemas.microsoft.com/office/drawing/2014/main" id="{E2F141C2-A99C-4F26-94F6-AB3DF443FD6A}"/>
                </a:ext>
              </a:extLst>
            </p:cNvPr>
            <p:cNvGrpSpPr/>
            <p:nvPr/>
          </p:nvGrpSpPr>
          <p:grpSpPr>
            <a:xfrm>
              <a:off x="2150310" y="4236163"/>
              <a:ext cx="3039222" cy="767575"/>
              <a:chOff x="2394150" y="4236163"/>
              <a:chExt cx="3039222" cy="7675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hteck 20">
                    <a:extLst>
                      <a:ext uri="{FF2B5EF4-FFF2-40B4-BE49-F238E27FC236}">
                        <a16:creationId xmlns:a16="http://schemas.microsoft.com/office/drawing/2014/main" id="{FDF296A5-4C8C-407D-9E78-A6497B34DD72}"/>
                      </a:ext>
                    </a:extLst>
                  </p:cNvPr>
                  <p:cNvSpPr/>
                  <p:nvPr/>
                </p:nvSpPr>
                <p:spPr>
                  <a:xfrm>
                    <a:off x="3296418" y="4236163"/>
                    <a:ext cx="2136954" cy="369332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de-DE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de-DE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de-DE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hteck 20">
                    <a:extLst>
                      <a:ext uri="{FF2B5EF4-FFF2-40B4-BE49-F238E27FC236}">
                        <a16:creationId xmlns:a16="http://schemas.microsoft.com/office/drawing/2014/main" id="{FDF296A5-4C8C-407D-9E78-A6497B34DD7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6418" y="4236163"/>
                    <a:ext cx="2136954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t="-6452" b="-241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1" name="Gerade Verbindung mit Pfeil 150">
                <a:extLst>
                  <a:ext uri="{FF2B5EF4-FFF2-40B4-BE49-F238E27FC236}">
                    <a16:creationId xmlns:a16="http://schemas.microsoft.com/office/drawing/2014/main" id="{5E3FD6C6-A271-4D27-9A9E-AA351AA96A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94150" y="4389036"/>
                <a:ext cx="840230" cy="614702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feld 191">
                  <a:extLst>
                    <a:ext uri="{FF2B5EF4-FFF2-40B4-BE49-F238E27FC236}">
                      <a16:creationId xmlns:a16="http://schemas.microsoft.com/office/drawing/2014/main" id="{DAFFCED7-901E-48FD-8551-4858B4B7F374}"/>
                    </a:ext>
                  </a:extLst>
                </p:cNvPr>
                <p:cNvSpPr txBox="1"/>
                <p:nvPr/>
              </p:nvSpPr>
              <p:spPr>
                <a:xfrm rot="5400000">
                  <a:off x="3968594" y="4549782"/>
                  <a:ext cx="2018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92" name="Textfeld 191">
                  <a:extLst>
                    <a:ext uri="{FF2B5EF4-FFF2-40B4-BE49-F238E27FC236}">
                      <a16:creationId xmlns:a16="http://schemas.microsoft.com/office/drawing/2014/main" id="{DAFFCED7-901E-48FD-8551-4858B4B7F3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968594" y="4549782"/>
                  <a:ext cx="201809" cy="369332"/>
                </a:xfrm>
                <a:prstGeom prst="rect">
                  <a:avLst/>
                </a:prstGeom>
                <a:blipFill>
                  <a:blip r:embed="rId53"/>
                  <a:stretch>
                    <a:fillRect b="-424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97" name="Tabelle 6">
            <a:extLst>
              <a:ext uri="{FF2B5EF4-FFF2-40B4-BE49-F238E27FC236}">
                <a16:creationId xmlns:a16="http://schemas.microsoft.com/office/drawing/2014/main" id="{B82989F1-459D-4905-BF6F-D9113586D5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4205569"/>
              </p:ext>
            </p:extLst>
          </p:nvPr>
        </p:nvGraphicFramePr>
        <p:xfrm>
          <a:off x="1403132" y="2750622"/>
          <a:ext cx="1041525" cy="105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573">
                  <a:extLst>
                    <a:ext uri="{9D8B030D-6E8A-4147-A177-3AD203B41FA5}">
                      <a16:colId xmlns:a16="http://schemas.microsoft.com/office/drawing/2014/main" val="600368359"/>
                    </a:ext>
                  </a:extLst>
                </a:gridCol>
                <a:gridCol w="345607">
                  <a:extLst>
                    <a:ext uri="{9D8B030D-6E8A-4147-A177-3AD203B41FA5}">
                      <a16:colId xmlns:a16="http://schemas.microsoft.com/office/drawing/2014/main" val="1936333965"/>
                    </a:ext>
                  </a:extLst>
                </a:gridCol>
                <a:gridCol w="329345">
                  <a:extLst>
                    <a:ext uri="{9D8B030D-6E8A-4147-A177-3AD203B41FA5}">
                      <a16:colId xmlns:a16="http://schemas.microsoft.com/office/drawing/2014/main" val="3957155811"/>
                    </a:ext>
                  </a:extLst>
                </a:gridCol>
              </a:tblGrid>
              <a:tr h="3513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marL="80658" marR="80658" marT="40329" marB="40329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marL="80658" marR="80658" marT="40329" marB="4032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marL="80658" marR="80658" marT="40329" marB="40329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989797"/>
                  </a:ext>
                </a:extLst>
              </a:tr>
              <a:tr h="3513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marL="80658" marR="80658" marT="40329" marB="40329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marL="80658" marR="80658" marT="40329" marB="4032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marL="80658" marR="80658" marT="40329" marB="40329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322039"/>
                  </a:ext>
                </a:extLst>
              </a:tr>
              <a:tr h="3513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marL="80658" marR="80658" marT="40329" marB="40329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marL="80658" marR="80658" marT="40329" marB="4032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marL="80658" marR="80658" marT="40329" marB="40329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634998"/>
                  </a:ext>
                </a:extLst>
              </a:tr>
            </a:tbl>
          </a:graphicData>
        </a:graphic>
      </p:graphicFrame>
      <p:graphicFrame>
        <p:nvGraphicFramePr>
          <p:cNvPr id="198" name="Tabelle 6">
            <a:extLst>
              <a:ext uri="{FF2B5EF4-FFF2-40B4-BE49-F238E27FC236}">
                <a16:creationId xmlns:a16="http://schemas.microsoft.com/office/drawing/2014/main" id="{C2EEAC11-5AA8-48C8-96A2-3E86E211D2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1351954"/>
              </p:ext>
            </p:extLst>
          </p:nvPr>
        </p:nvGraphicFramePr>
        <p:xfrm>
          <a:off x="1406269" y="2744653"/>
          <a:ext cx="1041525" cy="105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573">
                  <a:extLst>
                    <a:ext uri="{9D8B030D-6E8A-4147-A177-3AD203B41FA5}">
                      <a16:colId xmlns:a16="http://schemas.microsoft.com/office/drawing/2014/main" val="600368359"/>
                    </a:ext>
                  </a:extLst>
                </a:gridCol>
                <a:gridCol w="345607">
                  <a:extLst>
                    <a:ext uri="{9D8B030D-6E8A-4147-A177-3AD203B41FA5}">
                      <a16:colId xmlns:a16="http://schemas.microsoft.com/office/drawing/2014/main" val="1936333965"/>
                    </a:ext>
                  </a:extLst>
                </a:gridCol>
                <a:gridCol w="329345">
                  <a:extLst>
                    <a:ext uri="{9D8B030D-6E8A-4147-A177-3AD203B41FA5}">
                      <a16:colId xmlns:a16="http://schemas.microsoft.com/office/drawing/2014/main" val="3957155811"/>
                    </a:ext>
                  </a:extLst>
                </a:gridCol>
              </a:tblGrid>
              <a:tr h="3513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marL="80658" marR="80658" marT="40329" marB="40329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marL="80658" marR="80658" marT="40329" marB="40329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marL="80658" marR="80658" marT="40329" marB="40329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989797"/>
                  </a:ext>
                </a:extLst>
              </a:tr>
              <a:tr h="3513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marL="80658" marR="80658" marT="40329" marB="40329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marL="80658" marR="80658" marT="40329" marB="40329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marL="80658" marR="80658" marT="40329" marB="40329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322039"/>
                  </a:ext>
                </a:extLst>
              </a:tr>
              <a:tr h="3513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marL="80658" marR="80658" marT="40329" marB="40329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marL="80658" marR="80658" marT="40329" marB="40329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marL="80658" marR="80658" marT="40329" marB="40329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634998"/>
                  </a:ext>
                </a:extLst>
              </a:tr>
            </a:tbl>
          </a:graphicData>
        </a:graphic>
      </p:graphicFrame>
      <p:cxnSp>
        <p:nvCxnSpPr>
          <p:cNvPr id="199" name="Gerade Verbindung mit Pfeil 198">
            <a:extLst>
              <a:ext uri="{FF2B5EF4-FFF2-40B4-BE49-F238E27FC236}">
                <a16:creationId xmlns:a16="http://schemas.microsoft.com/office/drawing/2014/main" id="{CD877BF1-1923-4C74-B6C7-AFA2CA9CC7B4}"/>
              </a:ext>
            </a:extLst>
          </p:cNvPr>
          <p:cNvCxnSpPr/>
          <p:nvPr/>
        </p:nvCxnSpPr>
        <p:spPr>
          <a:xfrm>
            <a:off x="2548160" y="3145909"/>
            <a:ext cx="295339" cy="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0" name="Gerade Verbindung mit Pfeil 199">
            <a:extLst>
              <a:ext uri="{FF2B5EF4-FFF2-40B4-BE49-F238E27FC236}">
                <a16:creationId xmlns:a16="http://schemas.microsoft.com/office/drawing/2014/main" id="{E146EEE3-825A-45E7-BFB4-12CA11241414}"/>
              </a:ext>
            </a:extLst>
          </p:cNvPr>
          <p:cNvCxnSpPr>
            <a:cxnSpLocks/>
          </p:cNvCxnSpPr>
          <p:nvPr/>
        </p:nvCxnSpPr>
        <p:spPr>
          <a:xfrm flipH="1">
            <a:off x="1932651" y="3829046"/>
            <a:ext cx="1202510" cy="907156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E3228672-87F6-43D4-863A-B9CED0EA0CB0}"/>
              </a:ext>
            </a:extLst>
          </p:cNvPr>
          <p:cNvCxnSpPr/>
          <p:nvPr/>
        </p:nvCxnSpPr>
        <p:spPr>
          <a:xfrm>
            <a:off x="2548160" y="3144644"/>
            <a:ext cx="295339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2" name="Gerade Verbindung mit Pfeil 201">
            <a:extLst>
              <a:ext uri="{FF2B5EF4-FFF2-40B4-BE49-F238E27FC236}">
                <a16:creationId xmlns:a16="http://schemas.microsoft.com/office/drawing/2014/main" id="{819FD0DC-C977-40CD-9D08-F0909D1267DB}"/>
              </a:ext>
            </a:extLst>
          </p:cNvPr>
          <p:cNvCxnSpPr>
            <a:cxnSpLocks/>
          </p:cNvCxnSpPr>
          <p:nvPr/>
        </p:nvCxnSpPr>
        <p:spPr>
          <a:xfrm flipH="1">
            <a:off x="1935638" y="3828557"/>
            <a:ext cx="1202510" cy="907156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16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162 L -4.16667E-6 0.0930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6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0.09328 L -4.16667E-6 0.18865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18865 L 0.00144 0.27569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4 0.27569 L 0.00144 0.37176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0.37176 L 0.00013 0.46412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0701DE2-373D-4A4A-A3DF-79B9ED70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3. Calculation of DUs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CAA7444A-A6D2-4371-9C3F-503110775C5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85091" y="1562009"/>
                <a:ext cx="4508842" cy="4626058"/>
              </a:xfrm>
            </p:spPr>
            <p:txBody>
              <a:bodyPr>
                <a:normAutofit fontScale="25000" lnSpcReduction="20000"/>
              </a:bodyPr>
              <a:lstStyle/>
              <a:p>
                <a:endParaRPr lang="en-US" sz="7200" dirty="0"/>
              </a:p>
              <a:p>
                <a:pPr marL="0" indent="0">
                  <a:buNone/>
                </a:pPr>
                <a:endParaRPr lang="en-US" sz="7200" dirty="0"/>
              </a:p>
              <a:p>
                <a:r>
                  <a:rPr lang="en-US" sz="6400" dirty="0"/>
                  <a:t>Number of calculations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de-DE" sz="560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C </a:t>
                </a:r>
                <a:r>
                  <a:rPr lang="en-US" sz="560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= {0, 1, 2, 3, 4, 5},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5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de-DE" sz="5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</m:d>
                    <m:r>
                      <a:rPr lang="de-DE" sz="5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=6</m:t>
                    </m:r>
                  </m:oMath>
                </a14:m>
                <a:endParaRPr lang="en-US" sz="5600" dirty="0">
                  <a:cs typeface="Arial" panose="020B0604020202020204" pitchFamily="34" charset="0"/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5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5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5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5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sz="5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5600" dirty="0"/>
                  <a:t>: # of k-sized subsets of n</a:t>
                </a:r>
                <a:endParaRPr lang="de-DE" sz="56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de-DE" sz="5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de-DE" sz="5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de-DE" sz="5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𝑚𝑖𝑛𝑃𝑜𝑖𝑛𝑡</m:t>
                    </m:r>
                    <m:r>
                      <a:rPr lang="de-DE" sz="5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6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6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𝐷𝑈</m:t>
                        </m:r>
                      </m:e>
                    </m:d>
                    <m:r>
                      <a:rPr lang="de-DE" sz="6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endParaRPr lang="en-US" sz="5600" dirty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de-DE" sz="5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de-DE" sz="5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de-DE" sz="5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de-DE" sz="5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5600" dirty="0"/>
              </a:p>
              <a:p>
                <a:pPr lvl="1">
                  <a:lnSpc>
                    <a:spcPct val="120000"/>
                  </a:lnSpc>
                </a:pPr>
                <a:r>
                  <a:rPr lang="en-US" sz="5600" dirty="0"/>
                  <a:t>E.g.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5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5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5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de-DE" sz="5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de-DE" sz="5600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sz="5600" dirty="0"/>
                  <a:t>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5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n</m:t>
                    </m:r>
                    <m:r>
                      <a:rPr lang="de-DE" sz="5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5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de-DE" sz="5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</m:d>
                    <m:r>
                      <a:rPr lang="en-US" sz="5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US" sz="7200" dirty="0"/>
              </a:p>
              <a:p>
                <a:r>
                  <a:rPr lang="en-US" sz="6400" dirty="0"/>
                  <a:t>Co-Lexicographic Order</a:t>
                </a:r>
              </a:p>
              <a:p>
                <a:pPr lvl="1"/>
                <a:r>
                  <a:rPr lang="en-US" sz="6000" dirty="0"/>
                  <a:t>Sequential Calculation:</a:t>
                </a:r>
              </a:p>
              <a:p>
                <a:pPr marL="457200" lvl="1" indent="0">
                  <a:buNone/>
                </a:pPr>
                <a:r>
                  <a:rPr lang="en-US" sz="5600" dirty="0">
                    <a:solidFill>
                      <a:srgbClr val="00B050"/>
                    </a:solidFill>
                  </a:rPr>
                  <a:t>               </a:t>
                </a:r>
                <a:r>
                  <a:rPr lang="en-US" sz="5600" dirty="0"/>
                  <a:t>0: {0, 1, 2}, 1: {0, 1, 3}, 2: {0, 2, 3},</a:t>
                </a:r>
              </a:p>
              <a:p>
                <a:pPr marL="914400" lvl="2" indent="0">
                  <a:lnSpc>
                    <a:spcPct val="120000"/>
                  </a:lnSpc>
                  <a:buNone/>
                </a:pPr>
                <a:r>
                  <a:rPr lang="en-US" sz="5600" dirty="0"/>
                  <a:t> 3: {1, 2, 3}, 4: {0, 1, 4}, 5: {0, 2, 4},</a:t>
                </a:r>
              </a:p>
              <a:p>
                <a:pPr marL="914400" lvl="2" indent="0">
                  <a:lnSpc>
                    <a:spcPct val="120000"/>
                  </a:lnSpc>
                  <a:buNone/>
                </a:pPr>
                <a:r>
                  <a:rPr lang="en-US" sz="5600" dirty="0"/>
                  <a:t>… , </a:t>
                </a:r>
                <a:r>
                  <a:rPr lang="en-US" sz="5600" dirty="0">
                    <a:solidFill>
                      <a:srgbClr val="0070C0"/>
                    </a:solidFill>
                  </a:rPr>
                  <a:t>18: {2,4,5}, </a:t>
                </a:r>
                <a:r>
                  <a:rPr lang="en-US" sz="5600" dirty="0"/>
                  <a:t>19: {3,4,5}</a:t>
                </a:r>
                <a:endParaRPr lang="en-US" sz="6000" dirty="0"/>
              </a:p>
              <a:p>
                <a:r>
                  <a:rPr lang="en-US" sz="6400" dirty="0"/>
                  <a:t>Runtime</a:t>
                </a:r>
                <a:endParaRPr lang="en-US" sz="8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6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de-DE" sz="600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CAA7444A-A6D2-4371-9C3F-503110775C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85091" y="1562009"/>
                <a:ext cx="4508842" cy="4626058"/>
              </a:xfrm>
              <a:blipFill>
                <a:blip r:embed="rId3"/>
                <a:stretch>
                  <a:fillRect l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F92F8579-7150-46FD-A623-C3FE8EF7348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562676" y="1619884"/>
                <a:ext cx="4114800" cy="4540006"/>
              </a:xfrm>
            </p:spPr>
            <p:txBody>
              <a:bodyPr>
                <a:normAutofit fontScale="25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7200" dirty="0"/>
                  <a:t>Direct calculation of </a:t>
                </a:r>
                <a:r>
                  <a:rPr lang="en-US" sz="7200" dirty="0" err="1">
                    <a:solidFill>
                      <a:schemeClr val="accent1"/>
                    </a:solidFill>
                  </a:rPr>
                  <a:t>i-th</a:t>
                </a:r>
                <a:r>
                  <a:rPr lang="en-US" sz="7200" dirty="0"/>
                  <a:t> subset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6400" dirty="0"/>
                  <a:t>Knowledge of predecessor 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sz="6400" dirty="0"/>
                  <a:t>DU not required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6400" dirty="0">
                    <a:sym typeface="Wingdings" panose="05000000000000000000" pitchFamily="2" charset="2"/>
                  </a:rPr>
                  <a:t>useful for parallelization</a:t>
                </a:r>
                <a:endParaRPr lang="en-US" sz="8000" dirty="0"/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5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5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sz="5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56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5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5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5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5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5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sz="56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5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5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5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6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5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5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5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5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en-US" sz="5600" b="0" i="1" smtClean="0">
                        <a:latin typeface="Cambria Math" panose="02040503050406030204" pitchFamily="18" charset="0"/>
                      </a:rPr>
                      <m:t>+…+</m:t>
                    </m:r>
                    <m:d>
                      <m:dPr>
                        <m:ctrlPr>
                          <a:rPr lang="en-US" sz="5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5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5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6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5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5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endParaRPr lang="en-US" sz="5600" dirty="0"/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sz="6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sz="6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6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𝐷𝑈</m:t>
                        </m:r>
                      </m:e>
                    </m:d>
                  </m:oMath>
                </a14:m>
                <a:endParaRPr lang="en-US" sz="6400" dirty="0"/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de-DE" sz="6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6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6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6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6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40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640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6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6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6400" b="0" i="1" smtClean="0">
                        <a:latin typeface="Cambria Math" panose="02040503050406030204" pitchFamily="18" charset="0"/>
                      </a:rPr>
                      <m:t>&gt;…&gt;</m:t>
                    </m:r>
                    <m:sSub>
                      <m:sSubPr>
                        <m:ctrlPr>
                          <a:rPr lang="en-US" sz="6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6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6400" dirty="0"/>
              </a:p>
              <a:p>
                <a:pPr>
                  <a:lnSpc>
                    <a:spcPct val="120000"/>
                  </a:lnSpc>
                </a:pPr>
                <a:r>
                  <a:rPr lang="en-US" sz="6800" b="0" i="1" dirty="0">
                    <a:latin typeface="Cambria Math" panose="02040503050406030204" pitchFamily="18" charset="0"/>
                  </a:rPr>
                  <a:t>Example: 18. subset </a:t>
                </a:r>
                <a:r>
                  <a:rPr lang="en-US" sz="6800" b="0" dirty="0">
                    <a:latin typeface="Cambria Math" panose="02040503050406030204" pitchFamily="18" charset="0"/>
                  </a:rPr>
                  <a:t>:</a:t>
                </a:r>
                <a:r>
                  <a:rPr lang="en-US" sz="7200" dirty="0">
                    <a:solidFill>
                      <a:srgbClr val="0070C0"/>
                    </a:solidFill>
                  </a:rPr>
                  <a:t> {2,4,5}</a:t>
                </a:r>
                <a:endParaRPr lang="en-US" sz="6800" b="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6400" b="0" i="1" smtClean="0">
                        <a:latin typeface="Cambria Math" panose="02040503050406030204" pitchFamily="18" charset="0"/>
                      </a:rPr>
                      <m:t>18=</m:t>
                    </m:r>
                    <m:d>
                      <m:dPr>
                        <m:ctrlPr>
                          <a:rPr lang="en-US" sz="6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6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6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6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sz="6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6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6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6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6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6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6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6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6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6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endParaRPr lang="en-US" sz="64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400" b="0" i="1" smtClean="0">
                          <a:latin typeface="Cambria Math" panose="02040503050406030204" pitchFamily="18" charset="0"/>
                        </a:rPr>
                        <m:t>=10+6+2</m:t>
                      </m:r>
                    </m:oMath>
                  </m:oMathPara>
                </a14:m>
                <a:endParaRPr lang="en-US" sz="6400" dirty="0"/>
              </a:p>
              <a:p>
                <a:pPr>
                  <a:lnSpc>
                    <a:spcPct val="110000"/>
                  </a:lnSpc>
                </a:pPr>
                <a:r>
                  <a:rPr lang="en-US" sz="7200" dirty="0"/>
                  <a:t>Runtime:</a:t>
                </a:r>
                <a:endParaRPr lang="en-US" sz="6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sz="6400" dirty="0">
                    <a:ea typeface="Cambria Math" panose="02040503050406030204" pitchFamily="18" charset="0"/>
                  </a:rPr>
                  <a:t>With lookup-table: </a:t>
                </a:r>
                <a14:m>
                  <m:oMath xmlns:m="http://schemas.openxmlformats.org/officeDocument/2006/math">
                    <m:r>
                      <a:rPr lang="en-US" sz="6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6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6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6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6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6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6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6800" dirty="0"/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de-DE" sz="6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de-DE" sz="6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6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sz="6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6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6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6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6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de-DE" sz="6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endParaRPr lang="en-US" sz="6800" dirty="0"/>
              </a:p>
            </p:txBody>
          </p:sp>
        </mc:Choice>
        <mc:Fallback xmlns=""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F92F8579-7150-46FD-A623-C3FE8EF734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62676" y="1619884"/>
                <a:ext cx="4114800" cy="4540006"/>
              </a:xfrm>
              <a:blipFill>
                <a:blip r:embed="rId4"/>
                <a:stretch>
                  <a:fillRect l="-889" t="-806" b="-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10037A7-668D-4569-BB74-B9961ED5734C}"/>
              </a:ext>
            </a:extLst>
          </p:cNvPr>
          <p:cNvSpPr/>
          <p:nvPr/>
        </p:nvSpPr>
        <p:spPr>
          <a:xfrm>
            <a:off x="5843652" y="4354724"/>
            <a:ext cx="1285227" cy="184703"/>
          </a:xfrm>
          <a:prstGeom prst="roundRect">
            <a:avLst/>
          </a:prstGeom>
          <a:solidFill>
            <a:schemeClr val="accent1">
              <a:alpha val="54000"/>
            </a:schemeClr>
          </a:solidFill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561FDF2-517A-4B9F-B418-2E6BB117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29.01.2021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9F0406-AC26-47A4-B6C8-F48E9FBCA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Stanislav Ramin, AI, HS Offenburg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983AC5-478A-4B04-ACF4-2E43A48C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D627-6BD5-4666-8A0A-EC6E5C9E67F9}" type="slidenum">
              <a:rPr lang="de-DE" smtClean="0"/>
              <a:t>8</a:t>
            </a:fld>
            <a:endParaRPr lang="de-DE"/>
          </a:p>
        </p:txBody>
      </p:sp>
      <p:sp>
        <p:nvSpPr>
          <p:cNvPr id="9" name="Inhaltsplatzhalter 6">
            <a:extLst>
              <a:ext uri="{FF2B5EF4-FFF2-40B4-BE49-F238E27FC236}">
                <a16:creationId xmlns:a16="http://schemas.microsoft.com/office/drawing/2014/main" id="{366109DE-C92A-4995-A7CA-4EEAC86BED4B}"/>
              </a:ext>
            </a:extLst>
          </p:cNvPr>
          <p:cNvSpPr txBox="1">
            <a:spLocks/>
          </p:cNvSpPr>
          <p:nvPr/>
        </p:nvSpPr>
        <p:spPr>
          <a:xfrm>
            <a:off x="7955279" y="1595192"/>
            <a:ext cx="39414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dirty="0"/>
              <a:t>Optimizing: binominal coefficient</a:t>
            </a:r>
          </a:p>
          <a:p>
            <a:pPr lvl="2"/>
            <a:r>
              <a:rPr lang="en-US" sz="1400" dirty="0"/>
              <a:t>Pascal Triangle as lookup-table</a:t>
            </a:r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077362FA-CFAA-4BF9-A20A-EC95F8E0F1D1}"/>
              </a:ext>
            </a:extLst>
          </p:cNvPr>
          <p:cNvGrpSpPr/>
          <p:nvPr/>
        </p:nvGrpSpPr>
        <p:grpSpPr>
          <a:xfrm>
            <a:off x="1499939" y="4508222"/>
            <a:ext cx="2094834" cy="776596"/>
            <a:chOff x="1645435" y="5291329"/>
            <a:chExt cx="2094834" cy="776596"/>
          </a:xfrm>
        </p:grpSpPr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35C3E90F-04E3-4B7C-80FC-D964B18DD31E}"/>
                </a:ext>
              </a:extLst>
            </p:cNvPr>
            <p:cNvSpPr/>
            <p:nvPr/>
          </p:nvSpPr>
          <p:spPr>
            <a:xfrm>
              <a:off x="2907792" y="5291329"/>
              <a:ext cx="207264" cy="20726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9000"/>
              </a:schemeClr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1AFE7815-277D-43E9-97AD-E58884955E1A}"/>
                </a:ext>
              </a:extLst>
            </p:cNvPr>
            <p:cNvSpPr/>
            <p:nvPr/>
          </p:nvSpPr>
          <p:spPr>
            <a:xfrm>
              <a:off x="3533005" y="5291329"/>
              <a:ext cx="207264" cy="20726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9000"/>
              </a:schemeClr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DC60390E-7DFA-45C8-A0A4-94FB6C559CC2}"/>
                </a:ext>
              </a:extLst>
            </p:cNvPr>
            <p:cNvSpPr/>
            <p:nvPr/>
          </p:nvSpPr>
          <p:spPr>
            <a:xfrm>
              <a:off x="1645435" y="5580524"/>
              <a:ext cx="207264" cy="20726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9000"/>
              </a:schemeClr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33C2B043-DEB5-4784-9A80-664F721CA3B0}"/>
                </a:ext>
              </a:extLst>
            </p:cNvPr>
            <p:cNvSpPr/>
            <p:nvPr/>
          </p:nvSpPr>
          <p:spPr>
            <a:xfrm>
              <a:off x="2461034" y="5580524"/>
              <a:ext cx="519910" cy="20726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9000"/>
              </a:schemeClr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306EEFD8-7B56-46C6-AC3D-913EA87A4BCB}"/>
                </a:ext>
              </a:extLst>
            </p:cNvPr>
            <p:cNvSpPr/>
            <p:nvPr/>
          </p:nvSpPr>
          <p:spPr>
            <a:xfrm>
              <a:off x="3431114" y="5577821"/>
              <a:ext cx="207264" cy="20726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9000"/>
              </a:schemeClr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DAE6A1A0-77D8-4D65-A6E7-DBAF57A38DBD}"/>
                </a:ext>
              </a:extLst>
            </p:cNvPr>
            <p:cNvSpPr/>
            <p:nvPr/>
          </p:nvSpPr>
          <p:spPr>
            <a:xfrm>
              <a:off x="2078250" y="5860661"/>
              <a:ext cx="207264" cy="20726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9000"/>
              </a:schemeClr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E7DFF7A5-80F9-4E2E-AD43-2AAB2E9970E1}"/>
                </a:ext>
              </a:extLst>
            </p:cNvPr>
            <p:cNvSpPr/>
            <p:nvPr/>
          </p:nvSpPr>
          <p:spPr>
            <a:xfrm>
              <a:off x="2754540" y="5851431"/>
              <a:ext cx="207264" cy="20726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9000"/>
              </a:schemeClr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05740E7F-9D0F-4C52-82E9-0D892E89C1A0}"/>
              </a:ext>
            </a:extLst>
          </p:cNvPr>
          <p:cNvGrpSpPr/>
          <p:nvPr/>
        </p:nvGrpSpPr>
        <p:grpSpPr>
          <a:xfrm>
            <a:off x="8397733" y="2753022"/>
            <a:ext cx="2956067" cy="2131174"/>
            <a:chOff x="8581430" y="4056893"/>
            <a:chExt cx="2956067" cy="2131174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74471890-FFAF-4756-9265-0B65AE01B299}"/>
                </a:ext>
              </a:extLst>
            </p:cNvPr>
            <p:cNvGrpSpPr/>
            <p:nvPr/>
          </p:nvGrpSpPr>
          <p:grpSpPr>
            <a:xfrm>
              <a:off x="8581430" y="4056893"/>
              <a:ext cx="2956067" cy="2131174"/>
              <a:chOff x="3829111" y="4074487"/>
              <a:chExt cx="2956067" cy="2131174"/>
            </a:xfrm>
          </p:grpSpPr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415079EB-550A-46FD-8DB9-EE7E30E10C51}"/>
                  </a:ext>
                </a:extLst>
              </p:cNvPr>
              <p:cNvSpPr txBox="1"/>
              <p:nvPr/>
            </p:nvSpPr>
            <p:spPr>
              <a:xfrm>
                <a:off x="5555210" y="4474267"/>
                <a:ext cx="11018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0    0    0    0</a:t>
                </a:r>
              </a:p>
              <a:p>
                <a:r>
                  <a:rPr lang="de-DE" sz="1200" dirty="0"/>
                  <a:t>   0    0    0</a:t>
                </a:r>
              </a:p>
              <a:p>
                <a:r>
                  <a:rPr lang="de-DE" sz="1200" dirty="0"/>
                  <a:t>       0    0</a:t>
                </a:r>
              </a:p>
              <a:p>
                <a:r>
                  <a:rPr lang="de-DE" sz="1200" dirty="0"/>
                  <a:t>          0</a:t>
                </a:r>
              </a:p>
            </p:txBody>
          </p:sp>
          <p:grpSp>
            <p:nvGrpSpPr>
              <p:cNvPr id="12" name="Gruppieren 11">
                <a:extLst>
                  <a:ext uri="{FF2B5EF4-FFF2-40B4-BE49-F238E27FC236}">
                    <a16:creationId xmlns:a16="http://schemas.microsoft.com/office/drawing/2014/main" id="{A94FE7A8-4EFB-4057-926D-00D02C3F6813}"/>
                  </a:ext>
                </a:extLst>
              </p:cNvPr>
              <p:cNvGrpSpPr/>
              <p:nvPr/>
            </p:nvGrpSpPr>
            <p:grpSpPr>
              <a:xfrm>
                <a:off x="3829111" y="4074487"/>
                <a:ext cx="2956067" cy="2131174"/>
                <a:chOff x="3829111" y="4074487"/>
                <a:chExt cx="2956067" cy="2131174"/>
              </a:xfrm>
            </p:grpSpPr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5534766C-78D8-48BF-86D0-0844EC287A36}"/>
                    </a:ext>
                  </a:extLst>
                </p:cNvPr>
                <p:cNvSpPr/>
                <p:nvPr/>
              </p:nvSpPr>
              <p:spPr>
                <a:xfrm rot="1942846">
                  <a:off x="5458552" y="4378205"/>
                  <a:ext cx="198386" cy="1633377"/>
                </a:xfrm>
                <a:prstGeom prst="rect">
                  <a:avLst/>
                </a:prstGeom>
                <a:solidFill>
                  <a:schemeClr val="accent1">
                    <a:alpha val="41000"/>
                  </a:schemeClr>
                </a:solidFill>
                <a:effectLst>
                  <a:softEdge rad="254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14" name="Gruppieren 13">
                  <a:extLst>
                    <a:ext uri="{FF2B5EF4-FFF2-40B4-BE49-F238E27FC236}">
                      <a16:creationId xmlns:a16="http://schemas.microsoft.com/office/drawing/2014/main" id="{3E14C1D3-B6A0-4609-A53F-872B8F0AB1CE}"/>
                    </a:ext>
                  </a:extLst>
                </p:cNvPr>
                <p:cNvGrpSpPr/>
                <p:nvPr/>
              </p:nvGrpSpPr>
              <p:grpSpPr>
                <a:xfrm>
                  <a:off x="3829111" y="4074487"/>
                  <a:ext cx="2956067" cy="2131174"/>
                  <a:chOff x="3829111" y="4074487"/>
                  <a:chExt cx="2956067" cy="2131174"/>
                </a:xfrm>
              </p:grpSpPr>
              <p:cxnSp>
                <p:nvCxnSpPr>
                  <p:cNvPr id="15" name="Gerader Verbinder 14">
                    <a:extLst>
                      <a:ext uri="{FF2B5EF4-FFF2-40B4-BE49-F238E27FC236}">
                        <a16:creationId xmlns:a16="http://schemas.microsoft.com/office/drawing/2014/main" id="{56130E86-1F16-4F70-965B-6F8ED96584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515022" y="4521879"/>
                    <a:ext cx="999539" cy="1534990"/>
                  </a:xfrm>
                  <a:prstGeom prst="line">
                    <a:avLst/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" name="Gruppieren 15">
                    <a:extLst>
                      <a:ext uri="{FF2B5EF4-FFF2-40B4-BE49-F238E27FC236}">
                        <a16:creationId xmlns:a16="http://schemas.microsoft.com/office/drawing/2014/main" id="{7648A52C-8562-4670-870D-AD511D402BCA}"/>
                      </a:ext>
                    </a:extLst>
                  </p:cNvPr>
                  <p:cNvGrpSpPr/>
                  <p:nvPr/>
                </p:nvGrpSpPr>
                <p:grpSpPr>
                  <a:xfrm>
                    <a:off x="3829111" y="4074487"/>
                    <a:ext cx="2956067" cy="2131174"/>
                    <a:chOff x="3829111" y="4074487"/>
                    <a:chExt cx="2956067" cy="2131174"/>
                  </a:xfrm>
                </p:grpSpPr>
                <p:grpSp>
                  <p:nvGrpSpPr>
                    <p:cNvPr id="17" name="Gruppieren 16">
                      <a:extLst>
                        <a:ext uri="{FF2B5EF4-FFF2-40B4-BE49-F238E27FC236}">
                          <a16:creationId xmlns:a16="http://schemas.microsoft.com/office/drawing/2014/main" id="{1CC561DC-4496-4930-B920-78BE0290F5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29111" y="4074487"/>
                      <a:ext cx="2956067" cy="2002966"/>
                      <a:chOff x="3829111" y="4074487"/>
                      <a:chExt cx="2956067" cy="2002966"/>
                    </a:xfrm>
                  </p:grpSpPr>
                  <p:grpSp>
                    <p:nvGrpSpPr>
                      <p:cNvPr id="19" name="Gruppieren 18">
                        <a:extLst>
                          <a:ext uri="{FF2B5EF4-FFF2-40B4-BE49-F238E27FC236}">
                            <a16:creationId xmlns:a16="http://schemas.microsoft.com/office/drawing/2014/main" id="{03059FE0-B01F-4FFF-8330-FBCBE1B419D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7595" y="4074487"/>
                        <a:ext cx="2277583" cy="2002966"/>
                        <a:chOff x="4507595" y="4348807"/>
                        <a:chExt cx="2277583" cy="2002966"/>
                      </a:xfrm>
                    </p:grpSpPr>
                    <p:pic>
                      <p:nvPicPr>
                        <p:cNvPr id="21" name="Grafik 20">
                          <a:extLst>
                            <a:ext uri="{FF2B5EF4-FFF2-40B4-BE49-F238E27FC236}">
                              <a16:creationId xmlns:a16="http://schemas.microsoft.com/office/drawing/2014/main" id="{FA602C8B-FD09-427D-BEF0-55765889F09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6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07595" y="4754774"/>
                          <a:ext cx="1941450" cy="1596999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22" name="Geschweifte Klammer rechts 21">
                          <a:extLst>
                            <a:ext uri="{FF2B5EF4-FFF2-40B4-BE49-F238E27FC236}">
                              <a16:creationId xmlns:a16="http://schemas.microsoft.com/office/drawing/2014/main" id="{9BF9E886-3A7A-43AE-87DC-B235FFD25C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6200000">
                          <a:off x="5988949" y="4331817"/>
                          <a:ext cx="67825" cy="707884"/>
                        </a:xfrm>
                        <a:prstGeom prst="rightBrace">
                          <a:avLst>
                            <a:gd name="adj1" fmla="val 61056"/>
                            <a:gd name="adj2" fmla="val 50000"/>
                          </a:avLst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 dirty="0"/>
                        </a:p>
                      </p:txBody>
                    </p: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23" name="Textfeld 22">
                              <a:extLst>
                                <a:ext uri="{FF2B5EF4-FFF2-40B4-BE49-F238E27FC236}">
                                  <a16:creationId xmlns:a16="http://schemas.microsoft.com/office/drawing/2014/main" id="{DC0270C3-1836-4B28-BDF4-1855E983A5F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989641" y="4348807"/>
                              <a:ext cx="1795537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de-DE" sz="1400" dirty="0"/>
                                <a:t>k = </a:t>
                              </a:r>
                              <a:r>
                                <a:rPr lang="de-DE" sz="1400" dirty="0" err="1"/>
                                <a:t>max</a:t>
                              </a:r>
                              <a:r>
                                <a:rPr lang="de-DE" sz="1400" dirty="0"/>
                                <a:t>(</a:t>
                              </a:r>
                              <a14:m>
                                <m:oMath xmlns:m="http://schemas.openxmlformats.org/officeDocument/2006/math">
                                  <m:r>
                                    <a:rPr lang="de-DE" sz="1400" b="0" i="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</m:oMath>
                              </a14:m>
                              <a:r>
                                <a:rPr lang="de-DE" sz="1400" dirty="0"/>
                                <a:t>minPoints )</a:t>
                              </a: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23" name="Textfeld 22">
                              <a:extLst>
                                <a:ext uri="{FF2B5EF4-FFF2-40B4-BE49-F238E27FC236}">
                                  <a16:creationId xmlns:a16="http://schemas.microsoft.com/office/drawing/2014/main" id="{DC0270C3-1836-4B28-BDF4-1855E983A5FD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4989641" y="4348807"/>
                              <a:ext cx="1795537" cy="307777"/>
                            </a:xfrm>
                            <a:prstGeom prst="rect">
                              <a:avLst/>
                            </a:prstGeom>
                            <a:blipFill>
                              <a:blip r:embed="rId8"/>
                              <a:stretch>
                                <a:fillRect t="-4000" b="-20000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0" name="Textfeld 19">
                            <a:extLst>
                              <a:ext uri="{FF2B5EF4-FFF2-40B4-BE49-F238E27FC236}">
                                <a16:creationId xmlns:a16="http://schemas.microsoft.com/office/drawing/2014/main" id="{C88A6D77-28C4-486B-84AF-5BDF26FB526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829111" y="4799737"/>
                            <a:ext cx="934385" cy="69198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200" dirty="0"/>
                              <a:t>Example</a:t>
                            </a:r>
                            <a:endParaRPr lang="en-US" sz="1400" dirty="0"/>
                          </a:p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de-DE" sz="1200" b="0" i="0" smtClean="0">
                                      <a:latin typeface="Cambria Math" panose="02040503050406030204" pitchFamily="18" charset="0"/>
                                    </a:rPr>
                                    <m:t>15=</m:t>
                                  </m:r>
                                  <m:d>
                                    <m:dPr>
                                      <m:ctrlPr>
                                        <a:rPr lang="de-DE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noBar"/>
                                          <m:ctrlPr>
                                            <a:rPr lang="de-DE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de-DE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num>
                                        <m:den>
                                          <m:r>
                                            <a:rPr lang="de-DE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oMath>
                              </m:oMathPara>
                            </a14:m>
                            <a:endParaRPr lang="de-DE" sz="12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0" name="Textfeld 19">
                            <a:extLst>
                              <a:ext uri="{FF2B5EF4-FFF2-40B4-BE49-F238E27FC236}">
                                <a16:creationId xmlns:a16="http://schemas.microsoft.com/office/drawing/2014/main" id="{C88A6D77-28C4-486B-84AF-5BDF26FB5269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829111" y="4799737"/>
                            <a:ext cx="934385" cy="691984"/>
                          </a:xfrm>
                          <a:prstGeom prst="rect">
                            <a:avLst/>
                          </a:prstGeom>
                          <a:blipFill>
                            <a:blip r:embed="rId9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18" name="Textfeld 17">
                      <a:extLst>
                        <a:ext uri="{FF2B5EF4-FFF2-40B4-BE49-F238E27FC236}">
                          <a16:creationId xmlns:a16="http://schemas.microsoft.com/office/drawing/2014/main" id="{C94FD1C7-0706-493A-8ECB-F7FD1322C4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02119" y="5928662"/>
                      <a:ext cx="50928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de-DE" sz="1200" dirty="0"/>
                        <a:t>[3]</a:t>
                      </a:r>
                    </a:p>
                  </p:txBody>
                </p:sp>
              </p:grpSp>
            </p:grpSp>
          </p:grp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A7B80CC6-9CF2-436F-80BC-09ABB819815C}"/>
                </a:ext>
              </a:extLst>
            </p:cNvPr>
            <p:cNvSpPr/>
            <p:nvPr/>
          </p:nvSpPr>
          <p:spPr>
            <a:xfrm>
              <a:off x="10583252" y="4504285"/>
              <a:ext cx="178208" cy="1782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47017A8D-3A1F-4FCB-AB0A-6389726E5F65}"/>
                </a:ext>
              </a:extLst>
            </p:cNvPr>
            <p:cNvSpPr/>
            <p:nvPr/>
          </p:nvSpPr>
          <p:spPr>
            <a:xfrm>
              <a:off x="9812108" y="5617493"/>
              <a:ext cx="251450" cy="2822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Verbinder: gekrümmt 25">
              <a:extLst>
                <a:ext uri="{FF2B5EF4-FFF2-40B4-BE49-F238E27FC236}">
                  <a16:creationId xmlns:a16="http://schemas.microsoft.com/office/drawing/2014/main" id="{F275708F-C962-431F-ABD1-E6F8A0D8F079}"/>
                </a:ext>
              </a:extLst>
            </p:cNvPr>
            <p:cNvCxnSpPr>
              <a:cxnSpLocks/>
              <a:endCxn id="66" idx="0"/>
            </p:cNvCxnSpPr>
            <p:nvPr/>
          </p:nvCxnSpPr>
          <p:spPr>
            <a:xfrm>
              <a:off x="9339841" y="5075718"/>
              <a:ext cx="597992" cy="54177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Verbinder: gekrümmt 27">
              <a:extLst>
                <a:ext uri="{FF2B5EF4-FFF2-40B4-BE49-F238E27FC236}">
                  <a16:creationId xmlns:a16="http://schemas.microsoft.com/office/drawing/2014/main" id="{7CB31D38-D5AE-4BCC-A52D-37E0D7B6BD21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 flipV="1">
              <a:off x="9339841" y="4593389"/>
              <a:ext cx="1243411" cy="77567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3" name="Tabelle 24">
                <a:extLst>
                  <a:ext uri="{FF2B5EF4-FFF2-40B4-BE49-F238E27FC236}">
                    <a16:creationId xmlns:a16="http://schemas.microsoft.com/office/drawing/2014/main" id="{21A44721-1116-4EFC-B810-C744E930D6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0466048"/>
                  </p:ext>
                </p:extLst>
              </p:nvPr>
            </p:nvGraphicFramePr>
            <p:xfrm>
              <a:off x="3288153" y="1695510"/>
              <a:ext cx="1075647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549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  <a:gridCol w="358549">
                      <a:extLst>
                        <a:ext uri="{9D8B030D-6E8A-4147-A177-3AD203B41FA5}">
                          <a16:colId xmlns:a16="http://schemas.microsoft.com/office/drawing/2014/main" val="1214201611"/>
                        </a:ext>
                      </a:extLst>
                    </a:gridCol>
                    <a:gridCol w="358549">
                      <a:extLst>
                        <a:ext uri="{9D8B030D-6E8A-4147-A177-3AD203B41FA5}">
                          <a16:colId xmlns:a16="http://schemas.microsoft.com/office/drawing/2014/main" val="10967113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77130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51836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bg1"/>
                              </a:solidFill>
                            </a:rPr>
                            <a:t>…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bg1"/>
                              </a:solidFill>
                            </a:rPr>
                            <a:t>…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bg1"/>
                              </a:solidFill>
                            </a:rPr>
                            <a:t>…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65266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3" name="Tabelle 24">
                <a:extLst>
                  <a:ext uri="{FF2B5EF4-FFF2-40B4-BE49-F238E27FC236}">
                    <a16:creationId xmlns:a16="http://schemas.microsoft.com/office/drawing/2014/main" id="{21A44721-1116-4EFC-B810-C744E930D6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0466048"/>
                  </p:ext>
                </p:extLst>
              </p:nvPr>
            </p:nvGraphicFramePr>
            <p:xfrm>
              <a:off x="3288153" y="1695510"/>
              <a:ext cx="1075647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549">
                      <a:extLst>
                        <a:ext uri="{9D8B030D-6E8A-4147-A177-3AD203B41FA5}">
                          <a16:colId xmlns:a16="http://schemas.microsoft.com/office/drawing/2014/main" val="474756199"/>
                        </a:ext>
                      </a:extLst>
                    </a:gridCol>
                    <a:gridCol w="358549">
                      <a:extLst>
                        <a:ext uri="{9D8B030D-6E8A-4147-A177-3AD203B41FA5}">
                          <a16:colId xmlns:a16="http://schemas.microsoft.com/office/drawing/2014/main" val="1214201611"/>
                        </a:ext>
                      </a:extLst>
                    </a:gridCol>
                    <a:gridCol w="358549">
                      <a:extLst>
                        <a:ext uri="{9D8B030D-6E8A-4147-A177-3AD203B41FA5}">
                          <a16:colId xmlns:a16="http://schemas.microsoft.com/office/drawing/2014/main" val="10967113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695" t="-1639" r="-20847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01695" t="-1639" r="-10847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201695" t="-1639" r="-8475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77130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695" t="-101639" r="-20847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01695" t="-101639" r="-10847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201695" t="-101639" r="-8475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282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695" t="-201639" r="-20847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01695" t="-201639" r="-10847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201695" t="-201639" r="-8475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51836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bg1"/>
                              </a:solidFill>
                            </a:rPr>
                            <a:t>…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bg1"/>
                              </a:solidFill>
                            </a:rPr>
                            <a:t>…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bg1"/>
                              </a:solidFill>
                            </a:rPr>
                            <a:t>…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652668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BEC4FE75-927E-4DDB-8219-71FAA5D1A64C}"/>
              </a:ext>
            </a:extLst>
          </p:cNvPr>
          <p:cNvGrpSpPr/>
          <p:nvPr/>
        </p:nvGrpSpPr>
        <p:grpSpPr>
          <a:xfrm>
            <a:off x="845177" y="1348649"/>
            <a:ext cx="3234664" cy="767977"/>
            <a:chOff x="875657" y="1562009"/>
            <a:chExt cx="3234664" cy="7679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hteck 67">
                  <a:extLst>
                    <a:ext uri="{FF2B5EF4-FFF2-40B4-BE49-F238E27FC236}">
                      <a16:creationId xmlns:a16="http://schemas.microsoft.com/office/drawing/2014/main" id="{2D37D427-AF84-440F-8A0E-B2F1B555CE93}"/>
                    </a:ext>
                  </a:extLst>
                </p:cNvPr>
                <p:cNvSpPr/>
                <p:nvPr/>
              </p:nvSpPr>
              <p:spPr>
                <a:xfrm>
                  <a:off x="875657" y="1960654"/>
                  <a:ext cx="1724052" cy="369332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de-DE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de-DE" dirty="0"/>
                    <a:t>, </a:t>
                  </a:r>
                  <a14:m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a14:m>
                  <a:r>
                    <a:rPr lang="de-DE" dirty="0"/>
                    <a:t> 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Rechteck 67">
                  <a:extLst>
                    <a:ext uri="{FF2B5EF4-FFF2-40B4-BE49-F238E27FC236}">
                      <a16:creationId xmlns:a16="http://schemas.microsoft.com/office/drawing/2014/main" id="{2D37D427-AF84-440F-8A0E-B2F1B555CE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657" y="1960654"/>
                  <a:ext cx="1724052" cy="369332"/>
                </a:xfrm>
                <a:prstGeom prst="rect">
                  <a:avLst/>
                </a:prstGeom>
                <a:blipFill>
                  <a:blip r:embed="rId11"/>
                  <a:stretch>
                    <a:fillRect t="-8065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D441B153-9643-47D8-9195-19195F03DAEB}"/>
                </a:ext>
              </a:extLst>
            </p:cNvPr>
            <p:cNvSpPr txBox="1"/>
            <p:nvPr/>
          </p:nvSpPr>
          <p:spPr>
            <a:xfrm>
              <a:off x="3616604" y="1562009"/>
              <a:ext cx="493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DU</a:t>
              </a:r>
              <a:endParaRPr lang="en-US" dirty="0"/>
            </a:p>
          </p:txBody>
        </p: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824A5943-E8A2-4ACF-8DC9-F39C8A16948A}"/>
                </a:ext>
              </a:extLst>
            </p:cNvPr>
            <p:cNvCxnSpPr/>
            <p:nvPr/>
          </p:nvCxnSpPr>
          <p:spPr>
            <a:xfrm>
              <a:off x="2865928" y="2145320"/>
              <a:ext cx="295339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37A95AA8-3C20-4679-824E-6741DA06FD50}"/>
              </a:ext>
            </a:extLst>
          </p:cNvPr>
          <p:cNvGrpSpPr/>
          <p:nvPr/>
        </p:nvGrpSpPr>
        <p:grpSpPr>
          <a:xfrm>
            <a:off x="11463655" y="6452870"/>
            <a:ext cx="663165" cy="56328"/>
            <a:chOff x="11463655" y="6452870"/>
            <a:chExt cx="663165" cy="56328"/>
          </a:xfrm>
        </p:grpSpPr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D5565DC3-3B97-462F-93DD-0C54A305D4D1}"/>
                </a:ext>
              </a:extLst>
            </p:cNvPr>
            <p:cNvGrpSpPr/>
            <p:nvPr/>
          </p:nvGrpSpPr>
          <p:grpSpPr>
            <a:xfrm>
              <a:off x="11463655" y="6452870"/>
              <a:ext cx="567915" cy="56328"/>
              <a:chOff x="11494135" y="6452870"/>
              <a:chExt cx="567915" cy="56328"/>
            </a:xfrm>
          </p:grpSpPr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8BD221AF-224B-4EAF-A16C-ED3F1C82BD17}"/>
                  </a:ext>
                </a:extLst>
              </p:cNvPr>
              <p:cNvSpPr/>
              <p:nvPr/>
            </p:nvSpPr>
            <p:spPr>
              <a:xfrm>
                <a:off x="11494135" y="6452870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679E1E82-2416-4802-8C4D-F96BD3C1AEE0}"/>
                  </a:ext>
                </a:extLst>
              </p:cNvPr>
              <p:cNvSpPr/>
              <p:nvPr/>
            </p:nvSpPr>
            <p:spPr>
              <a:xfrm>
                <a:off x="11693562" y="6453391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EF755721-11E0-470B-99F9-8A3E32EA9311}"/>
                  </a:ext>
                </a:extLst>
              </p:cNvPr>
              <p:cNvSpPr/>
              <p:nvPr/>
            </p:nvSpPr>
            <p:spPr>
              <a:xfrm>
                <a:off x="11907668" y="6455299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0678A95A-0B57-45BC-9F34-C510F08CD7F3}"/>
                  </a:ext>
                </a:extLst>
              </p:cNvPr>
              <p:cNvSpPr/>
              <p:nvPr/>
            </p:nvSpPr>
            <p:spPr>
              <a:xfrm>
                <a:off x="12008262" y="6455294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0515ED44-E2C6-493A-91F3-AA685C439AB1}"/>
                  </a:ext>
                </a:extLst>
              </p:cNvPr>
              <p:cNvSpPr/>
              <p:nvPr/>
            </p:nvSpPr>
            <p:spPr>
              <a:xfrm>
                <a:off x="11799310" y="6455410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Ellipse 75">
                <a:extLst>
                  <a:ext uri="{FF2B5EF4-FFF2-40B4-BE49-F238E27FC236}">
                    <a16:creationId xmlns:a16="http://schemas.microsoft.com/office/drawing/2014/main" id="{A7A43E9B-52B3-425F-9EED-7E21E6B6D131}"/>
                  </a:ext>
                </a:extLst>
              </p:cNvPr>
              <p:cNvSpPr/>
              <p:nvPr/>
            </p:nvSpPr>
            <p:spPr>
              <a:xfrm>
                <a:off x="11595285" y="6454062"/>
                <a:ext cx="53788" cy="537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BFF16C3D-6314-44E0-8B2A-17382D4957E9}"/>
                </a:ext>
              </a:extLst>
            </p:cNvPr>
            <p:cNvSpPr/>
            <p:nvPr/>
          </p:nvSpPr>
          <p:spPr>
            <a:xfrm>
              <a:off x="12073032" y="6452870"/>
              <a:ext cx="53788" cy="537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809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4110</Words>
  <Application>Microsoft Office PowerPoint</Application>
  <PresentationFormat>Breitbild</PresentationFormat>
  <Paragraphs>758</Paragraphs>
  <Slides>18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Wingdings</vt:lpstr>
      <vt:lpstr>Benutzerdefiniertes Design</vt:lpstr>
      <vt:lpstr>Office</vt:lpstr>
      <vt:lpstr>Python Implementation of the SUBSCALE algorithm</vt:lpstr>
      <vt:lpstr>Introduction</vt:lpstr>
      <vt:lpstr>Why Python?</vt:lpstr>
      <vt:lpstr>What is clustering and why use it? Example Iris Dataset →  Number of species?</vt:lpstr>
      <vt:lpstr>Curse of Dimensionality</vt:lpstr>
      <vt:lpstr>Solved Problems (I)</vt:lpstr>
      <vt:lpstr>Solved Problems (II)</vt:lpstr>
      <vt:lpstr>SUBSCALE Overview</vt:lpstr>
      <vt:lpstr>3. Calculation of DUs</vt:lpstr>
      <vt:lpstr>4. Collisions</vt:lpstr>
      <vt:lpstr>5. Mapping</vt:lpstr>
      <vt:lpstr>Final Clustering</vt:lpstr>
      <vt:lpstr>Performance Trade Offs</vt:lpstr>
      <vt:lpstr>Comparison</vt:lpstr>
      <vt:lpstr>Python - The Slowpoke</vt:lpstr>
      <vt:lpstr>Python: my Outlook list</vt:lpstr>
      <vt:lpstr>PowerPoint-Präsentation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Implementierung von SUBSCALE</dc:title>
  <dc:creator>Stanislav Ramin</dc:creator>
  <cp:lastModifiedBy>Stanislav Ramin</cp:lastModifiedBy>
  <cp:revision>878</cp:revision>
  <dcterms:created xsi:type="dcterms:W3CDTF">2021-01-07T09:55:08Z</dcterms:created>
  <dcterms:modified xsi:type="dcterms:W3CDTF">2021-01-29T08:42:38Z</dcterms:modified>
</cp:coreProperties>
</file>