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3" r:id="rId4"/>
    <p:sldId id="262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0"/>
    <a:srgbClr val="F3F3F3"/>
    <a:srgbClr val="05A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94813"/>
  </p:normalViewPr>
  <p:slideViewPr>
    <p:cSldViewPr snapToGrid="0">
      <p:cViewPr varScale="1">
        <p:scale>
          <a:sx n="114" d="100"/>
          <a:sy n="114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3038-DBC4-414A-83BC-243CFC28B561}" type="datetimeFigureOut">
              <a:rPr lang="en-DE" smtClean="0"/>
              <a:t>12.02.23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4848-8DAD-B54C-8714-AB9ED90BD6B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332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471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539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60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90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270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711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63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45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121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19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74848-8DAD-B54C-8714-AB9ED90BD6B9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3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CE4-806F-AC52-07FF-FE73FD44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D31F-EBBB-67BD-98FD-FD05E47C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7CA6-35EC-1A3B-E6C3-20A3B2FD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4015-D875-3840-923E-8F6F4B2DB32E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D514-AE1A-48D6-08F4-269EFD5B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29C4-F5D2-AFE5-8881-D236C47C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31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AD2D-2C0A-B025-E596-8EBF0A7D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90A1-D8B9-9E4D-E4F8-60B4A75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3677-F2B0-C4E7-85AE-9C3B9C3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FF04-E197-374B-9ADB-841B752EE8BE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722B-4D10-DD91-B759-44C1091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0409-FAD2-4D26-4D42-2BF0D3C7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33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9684A-9771-91AF-D993-2E1D82C89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BBD9-E594-A0B8-ABAB-3EA17EA1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868D-661F-A722-05DF-5F574893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EDD4-EFB7-4144-A905-4EF86A117BB2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5D2D-BDDA-AA9C-00A4-6CFDC1BF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F193-AEE2-B8A8-FE2C-8991E959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0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52CF-5B70-EF2C-3564-C9409818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3626-7AEA-C72B-C54D-C62AE47D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0F1F-DE21-8002-FF3D-87A14A50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A7E-1927-AD45-8D6F-E7DEF9C5848C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DF24-3370-3DA2-7279-3725DA98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A3E5-F672-E491-7B4D-A22E3CAF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08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62B1-3CB2-1D3F-78CD-FB8C4432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09C2-E627-7E5D-CC61-0B6D624B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5176-9A85-4F8C-1660-B5CE7F45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53F5-415F-024E-8A9F-EC76C06C8A1F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BCEA-0986-3FDF-D113-39E8A427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DD2D-F8EB-289E-5F98-23BDFFDC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64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E731-EBED-385C-8B33-9DC7DDF8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F189-5DFB-C965-3D03-19AF55514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C8D6-439B-DDB9-EC21-EE8AF83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DA42E-4ABC-B7FE-8815-8F856426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878-2920-8748-A4ED-A4B1B4C4DCFE}" type="datetime1">
              <a:rPr lang="de-DE" smtClean="0"/>
              <a:t>12.02.23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69AEC-878E-6969-A2C4-00C8DF04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0C6E-5A62-F533-130F-B0414E81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312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BFE-C0B3-EEA8-4886-AEF0F54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203E-F505-19E5-62BB-D2E8A720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E65EF-85B2-595A-168D-0C182FC3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C3BCF-59A7-73C1-7FD0-FFC45F1E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4B52D-36A1-34C4-0563-0A16C7A37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C77C2-E151-9908-57BF-1A93A7E3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715-7711-B84C-AF71-1A87834183B2}" type="datetime1">
              <a:rPr lang="de-DE" smtClean="0"/>
              <a:t>12.02.23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4D670-3F59-D6BB-F9D1-448E4C42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ECAD7-649C-2A3A-D72D-6F1FFB5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86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8B6-4CEF-74FE-2244-806DEDF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76F21-35E3-1F03-65E5-68F78043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7596-C204-D74C-8F65-DFE4DCC8B288}" type="datetime1">
              <a:rPr lang="de-DE" smtClean="0"/>
              <a:t>12.02.23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350E6-330B-55B6-09F9-8624CEF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A1726-4C90-ADEC-0BBB-75873FF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59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574-4519-F7E5-F0D9-6DA74AA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479-83CA-3F47-B137-1EBE04024B0F}" type="datetime1">
              <a:rPr lang="de-DE" smtClean="0"/>
              <a:t>12.02.23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9B90-BD80-34B5-4C52-E37EBFA5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473F-7026-8CC7-3B22-A5E007FA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23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9E6D-DF80-FA0E-F1C6-388AA867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7C1E-21B1-8AE0-E752-27F1EB12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167-ECC1-E2C7-D1B4-5DD5584C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F7C3E-F576-68F5-1DCA-C211480A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F03-889E-DF42-A65C-39E6F6EFB4C9}" type="datetime1">
              <a:rPr lang="de-DE" smtClean="0"/>
              <a:t>12.02.23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6AD7-19E2-FB7E-987E-F902F09D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F7F5-4C31-5F1B-4D3C-449EDB0F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094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1E91-29E7-9229-09C6-FF28760A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C240-0CC7-5454-BF8F-567B5DB4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6F1D-BD09-1194-4B92-FF94DAA3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8566-07EC-40A0-EE0A-42AC483A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683E-39E8-1A49-9728-F69D17B32F98}" type="datetime1">
              <a:rPr lang="de-DE" smtClean="0"/>
              <a:t>12.02.23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9694-7367-C3B8-246C-9CB5F155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87F9-2732-785B-6791-1BCD7F24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794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E98C3-5EE6-2E91-65E0-B581A47B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3926-91E3-982B-A54E-268B52A0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DF32-0BD5-05B7-5BF3-E29453F7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A1CB-3F2F-8445-BF6D-555F23605B92}" type="datetime1">
              <a:rPr lang="de-DE" smtClean="0"/>
              <a:t>12.02.23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01F1-97D2-EE2D-C533-9C558A2B2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4F27-E417-C0D0-2994-D5BA8FB2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8675-D7C7-7147-92A3-C382D95F7D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C3490-193F-EB2B-F226-27BFF18E59EB}"/>
              </a:ext>
            </a:extLst>
          </p:cNvPr>
          <p:cNvSpPr txBox="1"/>
          <p:nvPr/>
        </p:nvSpPr>
        <p:spPr>
          <a:xfrm>
            <a:off x="1527444" y="2609148"/>
            <a:ext cx="7042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F3F3F3"/>
                </a:solidFill>
              </a:rPr>
              <a:t>Subscale Algorithmus</a:t>
            </a:r>
            <a:endParaRPr lang="en-DE" sz="60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1C834-5FA6-66E2-705E-9B1B73AC4600}"/>
              </a:ext>
            </a:extLst>
          </p:cNvPr>
          <p:cNvSpPr txBox="1"/>
          <p:nvPr/>
        </p:nvSpPr>
        <p:spPr>
          <a:xfrm>
            <a:off x="4188172" y="3624811"/>
            <a:ext cx="497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F3F3F3"/>
                </a:solidFill>
              </a:rPr>
              <a:t>Beschleunigung durch Verteilung</a:t>
            </a:r>
            <a:endParaRPr lang="en-DE" sz="2800" dirty="0">
              <a:solidFill>
                <a:srgbClr val="F3F3F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05ACD8"/>
                </a:solidFill>
              </a:rPr>
              <a:t>12.02.23</a:t>
            </a:fld>
            <a:endParaRPr lang="en-DE" dirty="0">
              <a:solidFill>
                <a:srgbClr val="05ACD8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6F8D-80B8-31F6-4AB4-8A743796208B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0F826-927E-B5F1-89BF-2897A8B3E223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101599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5ACD8"/>
                </a:solidFill>
              </a:rPr>
              <a:t>Hochschule Offenburg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9DD0D2-C573-A01F-07FA-15E0E69EFFA1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5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Import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Auslesen von </a:t>
            </a:r>
            <a:r>
              <a:rPr lang="de-DE" sz="1600" dirty="0" err="1"/>
              <a:t>Tensordaten</a:t>
            </a:r>
            <a:r>
              <a:rPr lang="de-DE" sz="1600" dirty="0"/>
              <a:t> aus beliebigen Medium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87546"/>
            <a:ext cx="3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Überführung in interne Datenstruktur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8">
            <a:extLst>
              <a:ext uri="{FF2B5EF4-FFF2-40B4-BE49-F238E27FC236}">
                <a16:creationId xmlns:a16="http://schemas.microsoft.com/office/drawing/2014/main" id="{58AEADA6-DB2D-1A76-98C8-5F80EF0350D0}"/>
              </a:ext>
            </a:extLst>
          </p:cNvPr>
          <p:cNvSpPr txBox="1"/>
          <p:nvPr/>
        </p:nvSpPr>
        <p:spPr>
          <a:xfrm>
            <a:off x="326083" y="2802084"/>
            <a:ext cx="341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Beliebige </a:t>
            </a:r>
            <a:r>
              <a:rPr lang="de-DE" sz="1600" dirty="0" err="1"/>
              <a:t>Importerimplementierung</a:t>
            </a:r>
            <a:r>
              <a:rPr lang="de-DE" sz="1600" dirty="0"/>
              <a:t>:</a:t>
            </a:r>
          </a:p>
          <a:p>
            <a:r>
              <a:rPr lang="de-DE" sz="1600" dirty="0"/>
              <a:t>  - </a:t>
            </a:r>
            <a:r>
              <a:rPr lang="de-DE" sz="1600" dirty="0" err="1"/>
              <a:t>Csv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Json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Xml</a:t>
            </a:r>
            <a:endParaRPr lang="de-DE" sz="1600" dirty="0"/>
          </a:p>
          <a:p>
            <a:r>
              <a:rPr lang="de-DE" sz="1600" dirty="0"/>
              <a:t>  - Ftp-Server</a:t>
            </a:r>
          </a:p>
          <a:p>
            <a:r>
              <a:rPr lang="de-DE" sz="1600" dirty="0"/>
              <a:t>  -  …</a:t>
            </a:r>
            <a:endParaRPr lang="en-DE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F1E654-6E55-B28B-382E-045817DE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87" y="690469"/>
            <a:ext cx="7511726" cy="5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181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CoreSet-Seeker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Distanzberechnung zwischen allen Punkten einer übergebenen Dimension</a:t>
            </a:r>
            <a:endParaRPr lang="en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D0DDB-CA1D-A7DD-B764-6038565E7AC2}"/>
                  </a:ext>
                </a:extLst>
              </p:cNvPr>
              <p:cNvSpPr txBox="1"/>
              <p:nvPr/>
            </p:nvSpPr>
            <p:spPr>
              <a:xfrm>
                <a:off x="315174" y="2617061"/>
                <a:ext cx="341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Zusammenführen von Punkten mit Distanz kleiner als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DE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D0DDB-CA1D-A7DD-B764-6038565E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4" y="2617061"/>
                <a:ext cx="3412000" cy="584775"/>
              </a:xfrm>
              <a:prstGeom prst="rect">
                <a:avLst/>
              </a:prstGeom>
              <a:blipFill>
                <a:blip r:embed="rId3"/>
                <a:stretch>
                  <a:fillRect l="-1073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F2CA08F1-084A-E547-3CB9-CA9AF757606F}"/>
                  </a:ext>
                </a:extLst>
              </p:cNvPr>
              <p:cNvSpPr txBox="1"/>
              <p:nvPr/>
            </p:nvSpPr>
            <p:spPr>
              <a:xfrm>
                <a:off x="315174" y="3261113"/>
                <a:ext cx="341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Filtern von </a:t>
                </a:r>
                <a:r>
                  <a:rPr lang="de-DE" sz="1600" dirty="0" err="1"/>
                  <a:t>CoreSets</a:t>
                </a:r>
                <a:r>
                  <a:rPr lang="de-DE" sz="1600" dirty="0"/>
                  <a:t> mit weniger Punkten als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DE" sz="1600" dirty="0"/>
              </a:p>
            </p:txBody>
          </p:sp>
        </mc:Choice>
        <mc:Fallback xmlns="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F2CA08F1-084A-E547-3CB9-CA9AF757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4" y="3261113"/>
                <a:ext cx="3412000" cy="584775"/>
              </a:xfrm>
              <a:prstGeom prst="rect">
                <a:avLst/>
              </a:prstGeom>
              <a:blipFill>
                <a:blip r:embed="rId4"/>
                <a:stretch>
                  <a:fillRect l="-1073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8">
            <a:extLst>
              <a:ext uri="{FF2B5EF4-FFF2-40B4-BE49-F238E27FC236}">
                <a16:creationId xmlns:a16="http://schemas.microsoft.com/office/drawing/2014/main" id="{402FA46E-7963-92EA-E44A-BE7043B6BD15}"/>
              </a:ext>
            </a:extLst>
          </p:cNvPr>
          <p:cNvSpPr txBox="1"/>
          <p:nvPr/>
        </p:nvSpPr>
        <p:spPr>
          <a:xfrm>
            <a:off x="326083" y="3906720"/>
            <a:ext cx="341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Weitere Implementierungs-möglichkeiten:</a:t>
            </a:r>
          </a:p>
          <a:p>
            <a:r>
              <a:rPr lang="de-DE" sz="1600" dirty="0"/>
              <a:t>  - </a:t>
            </a:r>
            <a:r>
              <a:rPr lang="de-DE" sz="1600" dirty="0" err="1"/>
              <a:t>ParallelCoreSetSeeker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DistributedCoreSetSeeker</a:t>
            </a:r>
            <a:endParaRPr lang="en-DE" sz="1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7ABBD7F-1FB0-5C61-AFA0-E50BDD98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193" y="690469"/>
            <a:ext cx="7389091" cy="57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38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DenseUnitGenerator</a:t>
            </a:r>
            <a:endParaRPr lang="en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B6ABFE-0358-C405-5962-995A4909B61B}"/>
                  </a:ext>
                </a:extLst>
              </p:cNvPr>
              <p:cNvSpPr txBox="1"/>
              <p:nvPr/>
            </p:nvSpPr>
            <p:spPr>
              <a:xfrm>
                <a:off x="315174" y="1726787"/>
                <a:ext cx="341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Bildung von Kombinationen der Größe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DE" sz="1600" dirty="0"/>
                  <a:t> aus allen Punkten des übergebenen </a:t>
                </a:r>
                <a:r>
                  <a:rPr lang="de-DE" sz="1600" dirty="0" err="1"/>
                  <a:t>CoreSets</a:t>
                </a:r>
                <a:endParaRPr lang="en-DE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B6ABFE-0358-C405-5962-995A4909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4" y="1726787"/>
                <a:ext cx="3412000" cy="830997"/>
              </a:xfrm>
              <a:prstGeom prst="rect">
                <a:avLst/>
              </a:prstGeom>
              <a:blipFill>
                <a:blip r:embed="rId3"/>
                <a:stretch>
                  <a:fillRect l="-1073" t="-2190" r="-358" b="-8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617061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Rückgabe der Collection von Kombinationssets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402FA46E-7963-92EA-E44A-BE7043B6BD15}"/>
              </a:ext>
            </a:extLst>
          </p:cNvPr>
          <p:cNvSpPr txBox="1"/>
          <p:nvPr/>
        </p:nvSpPr>
        <p:spPr>
          <a:xfrm>
            <a:off x="315174" y="3261113"/>
            <a:ext cx="341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Weitere Implementierungs-möglichkeiten:</a:t>
            </a:r>
          </a:p>
          <a:p>
            <a:r>
              <a:rPr lang="de-DE" sz="1600" dirty="0"/>
              <a:t>  - </a:t>
            </a:r>
            <a:r>
              <a:rPr lang="de-DE" sz="1600" dirty="0" err="1"/>
              <a:t>ParallelDenseUnitGenerator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DistributedDenseUnitGenerator</a:t>
            </a:r>
            <a:endParaRPr lang="en-DE" sz="1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6F12F6E-797A-444D-77D9-F899B783D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29" y="823964"/>
            <a:ext cx="7180069" cy="5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1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SubspaceDetector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Iteration über alle übergebenen </a:t>
            </a:r>
            <a:r>
              <a:rPr lang="de-DE" sz="1600" dirty="0" err="1"/>
              <a:t>Dense</a:t>
            </a:r>
            <a:r>
              <a:rPr lang="de-DE" sz="1600" dirty="0"/>
              <a:t> Units und vergleich derer Signaturen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63429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Rückgabe von </a:t>
            </a:r>
            <a:r>
              <a:rPr lang="de-DE" sz="1600" dirty="0" err="1"/>
              <a:t>Subspaces</a:t>
            </a:r>
            <a:r>
              <a:rPr lang="de-DE" sz="1600" dirty="0"/>
              <a:t>: Collection von </a:t>
            </a:r>
            <a:r>
              <a:rPr lang="de-DE" sz="1600" dirty="0" err="1"/>
              <a:t>Dense</a:t>
            </a:r>
            <a:r>
              <a:rPr lang="de-DE" sz="1600" dirty="0"/>
              <a:t> Units mit gleicher Signatur in unterschiedlichen Dimensionen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402FA46E-7963-92EA-E44A-BE7043B6BD15}"/>
              </a:ext>
            </a:extLst>
          </p:cNvPr>
          <p:cNvSpPr txBox="1"/>
          <p:nvPr/>
        </p:nvSpPr>
        <p:spPr>
          <a:xfrm>
            <a:off x="315174" y="3246293"/>
            <a:ext cx="341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Weitere Implementierungs-möglichkeiten:</a:t>
            </a:r>
          </a:p>
          <a:p>
            <a:r>
              <a:rPr lang="de-DE" sz="1600" dirty="0"/>
              <a:t>  - </a:t>
            </a:r>
            <a:r>
              <a:rPr lang="de-DE" sz="1600" dirty="0" err="1"/>
              <a:t>ParallelSubspaceDetector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DistributedSubspaceDetector</a:t>
            </a:r>
            <a:endParaRPr lang="en-DE" sz="1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DBC48B-E730-5E62-94C6-6502DA34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46" y="769599"/>
            <a:ext cx="7154415" cy="55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227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SubspaceCombiner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Auflösen der </a:t>
            </a:r>
            <a:r>
              <a:rPr lang="de-DE" sz="1600" dirty="0" err="1"/>
              <a:t>Subspaces</a:t>
            </a:r>
            <a:r>
              <a:rPr lang="de-DE" sz="1600" dirty="0"/>
              <a:t> in Collections mit Punkten durch Kombination aller Punkte der </a:t>
            </a:r>
            <a:r>
              <a:rPr lang="de-DE" sz="1600" dirty="0" err="1"/>
              <a:t>Dense</a:t>
            </a:r>
            <a:r>
              <a:rPr lang="de-DE" sz="1600" dirty="0"/>
              <a:t> Units im </a:t>
            </a:r>
            <a:r>
              <a:rPr lang="de-DE" sz="1600" dirty="0" err="1"/>
              <a:t>Subspace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598003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Rückgabe von Clusterkandidaten zur Weiterverarbeitung mit DBSCAN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402FA46E-7963-92EA-E44A-BE7043B6BD15}"/>
              </a:ext>
            </a:extLst>
          </p:cNvPr>
          <p:cNvSpPr txBox="1"/>
          <p:nvPr/>
        </p:nvSpPr>
        <p:spPr>
          <a:xfrm>
            <a:off x="315174" y="3222999"/>
            <a:ext cx="341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Weitere Implementierungs-möglichkeiten:</a:t>
            </a:r>
          </a:p>
          <a:p>
            <a:r>
              <a:rPr lang="de-DE" sz="1600" dirty="0"/>
              <a:t>  - </a:t>
            </a:r>
            <a:r>
              <a:rPr lang="de-DE" sz="1600" dirty="0" err="1"/>
              <a:t>ParallelSubspaceCombiner</a:t>
            </a:r>
            <a:endParaRPr lang="de-DE" sz="1600" dirty="0"/>
          </a:p>
          <a:p>
            <a:r>
              <a:rPr lang="de-DE" sz="1600" dirty="0"/>
              <a:t>  - </a:t>
            </a:r>
            <a:r>
              <a:rPr lang="de-DE" sz="1600" dirty="0" err="1"/>
              <a:t>DistributedSubspaceCombiner</a:t>
            </a:r>
            <a:endParaRPr lang="en-DE" sz="1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FFA9A6-56F7-DD0B-B501-CE7F89E7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15" y="774655"/>
            <a:ext cx="7256498" cy="56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96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Factory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Beliebige Kombination der Bausteine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117109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Vergleich unterschiedlicher Beschleunigungsverfahren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402FA46E-7963-92EA-E44A-BE7043B6BD15}"/>
              </a:ext>
            </a:extLst>
          </p:cNvPr>
          <p:cNvSpPr txBox="1"/>
          <p:nvPr/>
        </p:nvSpPr>
        <p:spPr>
          <a:xfrm>
            <a:off x="315174" y="2752998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Konfliktfreie, parallele Entwicklung weiterer Bausteine dank Open-Close-</a:t>
            </a:r>
            <a:r>
              <a:rPr lang="de-DE" sz="1600" dirty="0" err="1"/>
              <a:t>Principle</a:t>
            </a:r>
            <a:endParaRPr lang="en-DE" sz="1600" dirty="0"/>
          </a:p>
        </p:txBody>
      </p:sp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786BA2F-B515-0943-4AA7-7323BEBA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66" y="823964"/>
            <a:ext cx="7044360" cy="54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C3490-193F-EB2B-F226-27BFF18E59EB}"/>
              </a:ext>
            </a:extLst>
          </p:cNvPr>
          <p:cNvSpPr txBox="1"/>
          <p:nvPr/>
        </p:nvSpPr>
        <p:spPr>
          <a:xfrm>
            <a:off x="1589167" y="2002351"/>
            <a:ext cx="10178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F3F3F3"/>
                </a:solidFill>
              </a:rPr>
              <a:t>Anpassung existierende Lösung</a:t>
            </a:r>
            <a:endParaRPr lang="en-DE" sz="60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1C834-5FA6-66E2-705E-9B1B73AC4600}"/>
              </a:ext>
            </a:extLst>
          </p:cNvPr>
          <p:cNvSpPr txBox="1"/>
          <p:nvPr/>
        </p:nvSpPr>
        <p:spPr>
          <a:xfrm>
            <a:off x="1694731" y="308055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3F3F3"/>
                </a:solidFill>
              </a:rPr>
              <a:t>xxx</a:t>
            </a:r>
            <a:endParaRPr lang="en-DE" sz="2800" dirty="0">
              <a:solidFill>
                <a:srgbClr val="F3F3F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05ACD8"/>
                </a:solidFill>
              </a:rPr>
              <a:t>12.02.23</a:t>
            </a:fld>
            <a:endParaRPr lang="en-DE" dirty="0">
              <a:solidFill>
                <a:srgbClr val="05ACD8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5ACD8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5A195E-C40F-B5F6-BDA8-5913190BDAF7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8D2B1A-8DB9-5E59-C5E0-EF1FB680BFFE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71119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2E29C-4CA0-1499-1D8B-F588D487ED37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6C4FC-94F4-8CDA-52DA-1DAC25789C41}"/>
              </a:ext>
            </a:extLst>
          </p:cNvPr>
          <p:cNvSpPr txBox="1"/>
          <p:nvPr/>
        </p:nvSpPr>
        <p:spPr>
          <a:xfrm>
            <a:off x="822755" y="200235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05ACD8"/>
                </a:solidFill>
              </a:rPr>
              <a:t>3</a:t>
            </a:r>
            <a:endParaRPr lang="en-DE" sz="6000" b="1" dirty="0">
              <a:solidFill>
                <a:srgbClr val="05ACD8"/>
              </a:solidFill>
            </a:endParaRP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6613247C-AF57-D8B0-A4D2-24920F08FB30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id="{F4F126F9-FE84-081D-C776-2F948C8A3AA8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C3490-193F-EB2B-F226-27BFF18E59EB}"/>
              </a:ext>
            </a:extLst>
          </p:cNvPr>
          <p:cNvSpPr txBox="1"/>
          <p:nvPr/>
        </p:nvSpPr>
        <p:spPr>
          <a:xfrm>
            <a:off x="1589167" y="2002351"/>
            <a:ext cx="4055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F3F3F3"/>
                </a:solidFill>
              </a:rPr>
              <a:t>Auswertung</a:t>
            </a:r>
            <a:endParaRPr lang="en-DE" sz="60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1C834-5FA6-66E2-705E-9B1B73AC4600}"/>
              </a:ext>
            </a:extLst>
          </p:cNvPr>
          <p:cNvSpPr txBox="1"/>
          <p:nvPr/>
        </p:nvSpPr>
        <p:spPr>
          <a:xfrm>
            <a:off x="1694731" y="308055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3F3F3"/>
                </a:solidFill>
              </a:rPr>
              <a:t>xxx</a:t>
            </a:r>
            <a:endParaRPr lang="en-DE" sz="2800" dirty="0">
              <a:solidFill>
                <a:srgbClr val="F3F3F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05ACD8"/>
                </a:solidFill>
              </a:rPr>
              <a:t>12.02.23</a:t>
            </a:fld>
            <a:endParaRPr lang="en-DE" dirty="0">
              <a:solidFill>
                <a:srgbClr val="05ACD8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5ACD8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5A195E-C40F-B5F6-BDA8-5913190BDAF7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8D2B1A-8DB9-5E59-C5E0-EF1FB680BFFE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71119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2E29C-4CA0-1499-1D8B-F588D487ED37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6C4FC-94F4-8CDA-52DA-1DAC25789C41}"/>
              </a:ext>
            </a:extLst>
          </p:cNvPr>
          <p:cNvSpPr txBox="1"/>
          <p:nvPr/>
        </p:nvSpPr>
        <p:spPr>
          <a:xfrm>
            <a:off x="822755" y="200235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05ACD8"/>
                </a:solidFill>
              </a:rPr>
              <a:t>4</a:t>
            </a:r>
            <a:endParaRPr lang="en-DE" sz="6000" b="1" dirty="0">
              <a:solidFill>
                <a:srgbClr val="05ACD8"/>
              </a:solidFill>
            </a:endParaRP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6613247C-AF57-D8B0-A4D2-24920F08FB30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id="{F4F126F9-FE84-081D-C776-2F948C8A3AA8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0F826-927E-B5F1-89BF-2897A8B3E223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716904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1862193" y="2112869"/>
            <a:ext cx="280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Analyse des Algorithmus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1862193" y="2584329"/>
            <a:ext cx="341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Datenaufbereitung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CoreSet</a:t>
            </a:r>
            <a:r>
              <a:rPr lang="de-DE" sz="1600" dirty="0"/>
              <a:t>-Erzeugung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Kombination zu </a:t>
            </a:r>
            <a:r>
              <a:rPr lang="de-DE" sz="1600" dirty="0" err="1"/>
              <a:t>Dense</a:t>
            </a:r>
            <a:r>
              <a:rPr lang="de-DE" sz="1600" dirty="0"/>
              <a:t>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Dense</a:t>
            </a:r>
            <a:r>
              <a:rPr lang="de-DE" sz="1600" dirty="0"/>
              <a:t> Unit Kollision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Subspacing</a:t>
            </a:r>
            <a:endParaRPr lang="de-D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F65DC-375D-DEFD-649D-A78DA776BD7D}"/>
              </a:ext>
            </a:extLst>
          </p:cNvPr>
          <p:cNvSpPr txBox="1"/>
          <p:nvPr/>
        </p:nvSpPr>
        <p:spPr>
          <a:xfrm>
            <a:off x="1217424" y="205131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>
                <a:solidFill>
                  <a:srgbClr val="05ACD8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4F546-5E9B-3589-0070-94C7B8CCF8BD}"/>
              </a:ext>
            </a:extLst>
          </p:cNvPr>
          <p:cNvSpPr txBox="1"/>
          <p:nvPr/>
        </p:nvSpPr>
        <p:spPr>
          <a:xfrm>
            <a:off x="1862193" y="4178325"/>
            <a:ext cx="279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Eigene Implementierung</a:t>
            </a:r>
            <a:endParaRPr lang="en-DE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AA9D3-1AB6-B3BA-D0CF-1C7BC372D917}"/>
              </a:ext>
            </a:extLst>
          </p:cNvPr>
          <p:cNvSpPr txBox="1"/>
          <p:nvPr/>
        </p:nvSpPr>
        <p:spPr>
          <a:xfrm>
            <a:off x="1862193" y="4649785"/>
            <a:ext cx="341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Import/Export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CoreSet</a:t>
            </a:r>
            <a:r>
              <a:rPr lang="en-GB" sz="1600" dirty="0"/>
              <a:t>-Seeker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Dense Unit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Subspace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Subspace Combiner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6372E-30F8-7944-E676-6381E47ECB08}"/>
              </a:ext>
            </a:extLst>
          </p:cNvPr>
          <p:cNvSpPr txBox="1"/>
          <p:nvPr/>
        </p:nvSpPr>
        <p:spPr>
          <a:xfrm>
            <a:off x="1217424" y="411677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>
                <a:solidFill>
                  <a:srgbClr val="05ACD8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290051-E981-7606-0804-0799B63AEF39}"/>
              </a:ext>
            </a:extLst>
          </p:cNvPr>
          <p:cNvSpPr txBox="1"/>
          <p:nvPr/>
        </p:nvSpPr>
        <p:spPr>
          <a:xfrm>
            <a:off x="7278255" y="2113808"/>
            <a:ext cx="351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Anpassung existierende Lösung</a:t>
            </a:r>
            <a:endParaRPr lang="en-DE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A899E-A160-D8A8-BC8E-6956B7A30932}"/>
              </a:ext>
            </a:extLst>
          </p:cNvPr>
          <p:cNvSpPr txBox="1"/>
          <p:nvPr/>
        </p:nvSpPr>
        <p:spPr>
          <a:xfrm>
            <a:off x="7278255" y="2585268"/>
            <a:ext cx="3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xxx</a:t>
            </a:r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3202BE-2357-1789-715A-08AE7D126425}"/>
              </a:ext>
            </a:extLst>
          </p:cNvPr>
          <p:cNvSpPr txBox="1"/>
          <p:nvPr/>
        </p:nvSpPr>
        <p:spPr>
          <a:xfrm>
            <a:off x="6633486" y="205225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>
                <a:solidFill>
                  <a:srgbClr val="05ACD8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F50526-DB2E-1D4A-3C0E-5D0274458AA9}"/>
              </a:ext>
            </a:extLst>
          </p:cNvPr>
          <p:cNvSpPr txBox="1"/>
          <p:nvPr/>
        </p:nvSpPr>
        <p:spPr>
          <a:xfrm>
            <a:off x="7278255" y="4178325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Auswertung</a:t>
            </a:r>
            <a:endParaRPr lang="en-DE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E5A581-BB61-76D9-B746-57C1C897585D}"/>
              </a:ext>
            </a:extLst>
          </p:cNvPr>
          <p:cNvSpPr txBox="1"/>
          <p:nvPr/>
        </p:nvSpPr>
        <p:spPr>
          <a:xfrm>
            <a:off x="7278255" y="4649785"/>
            <a:ext cx="3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xxx</a:t>
            </a:r>
            <a:endParaRPr lang="en-D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5F80E-3E29-3A06-7738-F813F48E7CD0}"/>
              </a:ext>
            </a:extLst>
          </p:cNvPr>
          <p:cNvSpPr txBox="1"/>
          <p:nvPr/>
        </p:nvSpPr>
        <p:spPr>
          <a:xfrm>
            <a:off x="6633486" y="411677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>
                <a:solidFill>
                  <a:srgbClr val="05ACD8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B902AA-3A9A-8D03-E773-3AD8B7E4D3EA}"/>
              </a:ext>
            </a:extLst>
          </p:cNvPr>
          <p:cNvSpPr txBox="1"/>
          <p:nvPr/>
        </p:nvSpPr>
        <p:spPr>
          <a:xfrm>
            <a:off x="4836904" y="994249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b="1" dirty="0">
                <a:solidFill>
                  <a:srgbClr val="05ACD8"/>
                </a:solidFill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5C79B-8C18-F0F9-BF68-59E5ABE86933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1F2830"/>
                </a:solidFill>
              </a:rPr>
              <a:t>Verteilung des Subscale Algorithmus</a:t>
            </a:r>
            <a:endParaRPr lang="en-DE" sz="1200" dirty="0">
              <a:solidFill>
                <a:srgbClr val="1F2830"/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B2426649-96F1-0D6E-FBB7-ABF7DE8FF5BB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7">
            <a:extLst>
              <a:ext uri="{FF2B5EF4-FFF2-40B4-BE49-F238E27FC236}">
                <a16:creationId xmlns:a16="http://schemas.microsoft.com/office/drawing/2014/main" id="{D45BD073-AAE1-DE3C-C8E4-8D71FB654BD0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F2830"/>
                </a:solidFill>
              </a:rPr>
              <a:t>Steven Schall, William </a:t>
            </a:r>
            <a:r>
              <a:rPr lang="de-DE" sz="1200" dirty="0" err="1">
                <a:solidFill>
                  <a:srgbClr val="1F2830"/>
                </a:solidFill>
              </a:rPr>
              <a:t>Mendat</a:t>
            </a:r>
            <a:r>
              <a:rPr lang="de-DE" sz="1200" dirty="0">
                <a:solidFill>
                  <a:srgbClr val="1F2830"/>
                </a:solidFill>
              </a:rPr>
              <a:t>, Matthias Reichenbach, Max Ernst</a:t>
            </a:r>
            <a:endParaRPr lang="en-DE" sz="1200" dirty="0">
              <a:solidFill>
                <a:srgbClr val="1F2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C3490-193F-EB2B-F226-27BFF18E59EB}"/>
              </a:ext>
            </a:extLst>
          </p:cNvPr>
          <p:cNvSpPr txBox="1"/>
          <p:nvPr/>
        </p:nvSpPr>
        <p:spPr>
          <a:xfrm>
            <a:off x="1589167" y="2002351"/>
            <a:ext cx="8059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F3F3F3"/>
                </a:solidFill>
              </a:rPr>
              <a:t>Analyse des Algorithmus</a:t>
            </a:r>
            <a:endParaRPr lang="en-DE" sz="60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1C834-5FA6-66E2-705E-9B1B73AC4600}"/>
              </a:ext>
            </a:extLst>
          </p:cNvPr>
          <p:cNvSpPr txBox="1"/>
          <p:nvPr/>
        </p:nvSpPr>
        <p:spPr>
          <a:xfrm>
            <a:off x="1694731" y="3080554"/>
            <a:ext cx="47545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3F3F3"/>
                </a:solidFill>
              </a:rPr>
              <a:t>Datenaufbereitung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CoreSet</a:t>
            </a:r>
            <a:r>
              <a:rPr lang="de-DE" sz="2800" dirty="0">
                <a:solidFill>
                  <a:srgbClr val="F3F3F3"/>
                </a:solidFill>
              </a:rPr>
              <a:t>-Erzeugung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3F3F3"/>
                </a:solidFill>
              </a:rPr>
              <a:t>Kombination zu </a:t>
            </a:r>
            <a:r>
              <a:rPr lang="de-DE" sz="2800" dirty="0" err="1">
                <a:solidFill>
                  <a:srgbClr val="F3F3F3"/>
                </a:solidFill>
              </a:rPr>
              <a:t>Dense</a:t>
            </a:r>
            <a:r>
              <a:rPr lang="de-DE" sz="2800" dirty="0">
                <a:solidFill>
                  <a:srgbClr val="F3F3F3"/>
                </a:solidFill>
              </a:rPr>
              <a:t> Units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Dense</a:t>
            </a:r>
            <a:r>
              <a:rPr lang="de-DE" sz="2800" dirty="0">
                <a:solidFill>
                  <a:srgbClr val="F3F3F3"/>
                </a:solidFill>
              </a:rPr>
              <a:t> Unit Kollision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Subspacing</a:t>
            </a:r>
            <a:endParaRPr lang="en-DE" sz="2800" dirty="0">
              <a:solidFill>
                <a:srgbClr val="F3F3F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05ACD8"/>
                </a:solidFill>
              </a:rPr>
              <a:t>12.02.23</a:t>
            </a:fld>
            <a:endParaRPr lang="en-DE" dirty="0">
              <a:solidFill>
                <a:srgbClr val="05ACD8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5ACD8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5A195E-C40F-B5F6-BDA8-5913190BDAF7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8D2B1A-8DB9-5E59-C5E0-EF1FB680BFFE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71119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2E29C-4CA0-1499-1D8B-F588D487ED37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6C4FC-94F4-8CDA-52DA-1DAC25789C41}"/>
              </a:ext>
            </a:extLst>
          </p:cNvPr>
          <p:cNvSpPr txBox="1"/>
          <p:nvPr/>
        </p:nvSpPr>
        <p:spPr>
          <a:xfrm>
            <a:off x="822755" y="200235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0" b="1" dirty="0">
                <a:solidFill>
                  <a:srgbClr val="05ACD8"/>
                </a:solidFill>
              </a:rPr>
              <a:t>1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6613247C-AF57-D8B0-A4D2-24920F08FB30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id="{F4F126F9-FE84-081D-C776-2F948C8A3AA8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20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Datenaufbereitung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Markierung jedes Datums mit zufälliger Ganzzahl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87546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Schlüssel dient zur Kollisionsdetektion mittels </a:t>
            </a:r>
            <a:r>
              <a:rPr lang="de-DE" sz="1600" dirty="0" err="1"/>
              <a:t>Hashing</a:t>
            </a:r>
            <a:endParaRPr lang="en-D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6961B-00AF-82A3-03F4-F7B3B8413B2E}"/>
              </a:ext>
            </a:extLst>
          </p:cNvPr>
          <p:cNvSpPr txBox="1"/>
          <p:nvPr/>
        </p:nvSpPr>
        <p:spPr>
          <a:xfrm>
            <a:off x="315174" y="3037571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Summe mehrerer Schlüssel bildet eindeutigen Wert mit welchem Gruppen verglichen werden können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1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CoreSet</a:t>
            </a:r>
            <a:r>
              <a:rPr lang="de-DE" sz="2000" b="1" dirty="0"/>
              <a:t>-Erzeugung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Vergleich des gleichen Features über alle Datensätze hinweg</a:t>
            </a:r>
            <a:endParaRPr lang="en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D0DDB-CA1D-A7DD-B764-6038565E7AC2}"/>
                  </a:ext>
                </a:extLst>
              </p:cNvPr>
              <p:cNvSpPr txBox="1"/>
              <p:nvPr/>
            </p:nvSpPr>
            <p:spPr>
              <a:xfrm>
                <a:off x="315174" y="2387546"/>
                <a:ext cx="341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Bildung von </a:t>
                </a:r>
                <a:r>
                  <a:rPr lang="de-DE" sz="1600" dirty="0" err="1"/>
                  <a:t>CoreSets</a:t>
                </a:r>
                <a:r>
                  <a:rPr lang="de-DE" sz="1600" dirty="0"/>
                  <a:t> mit mindestens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DE" sz="1600" dirty="0"/>
                  <a:t> Elementen mit einer maximalen Distanz von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DE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D0DDB-CA1D-A7DD-B764-6038565E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4" y="2387546"/>
                <a:ext cx="3412000" cy="830997"/>
              </a:xfrm>
              <a:prstGeom prst="rect">
                <a:avLst/>
              </a:prstGeom>
              <a:blipFill>
                <a:blip r:embed="rId3"/>
                <a:stretch>
                  <a:fillRect l="-1073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EC6961B-00AF-82A3-03F4-F7B3B8413B2E}"/>
              </a:ext>
            </a:extLst>
          </p:cNvPr>
          <p:cNvSpPr txBox="1"/>
          <p:nvPr/>
        </p:nvSpPr>
        <p:spPr>
          <a:xfrm>
            <a:off x="315174" y="3240772"/>
            <a:ext cx="3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CoreSets</a:t>
            </a:r>
            <a:r>
              <a:rPr lang="de-DE" sz="1600" dirty="0"/>
              <a:t> sind eindimensionale Cluster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1">
            <a:extLst>
              <a:ext uri="{FF2B5EF4-FFF2-40B4-BE49-F238E27FC236}">
                <a16:creationId xmlns:a16="http://schemas.microsoft.com/office/drawing/2014/main" id="{EDDEE1CA-63C6-6427-188B-684CEB2D50F0}"/>
              </a:ext>
            </a:extLst>
          </p:cNvPr>
          <p:cNvSpPr txBox="1"/>
          <p:nvPr/>
        </p:nvSpPr>
        <p:spPr>
          <a:xfrm>
            <a:off x="315174" y="3607265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Bildung von </a:t>
            </a:r>
            <a:r>
              <a:rPr lang="de-DE" sz="1600" dirty="0" err="1"/>
              <a:t>CoreSets</a:t>
            </a:r>
            <a:r>
              <a:rPr lang="de-DE" sz="1600" dirty="0"/>
              <a:t> für jede Dimension isoliert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3518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318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Kombination zu </a:t>
            </a:r>
            <a:r>
              <a:rPr lang="de-DE" sz="2000" b="1" dirty="0" err="1"/>
              <a:t>Dense</a:t>
            </a:r>
            <a:r>
              <a:rPr lang="de-DE" sz="2000" b="1" dirty="0"/>
              <a:t> Units</a:t>
            </a:r>
            <a:endParaRPr lang="en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B6ABFE-0358-C405-5962-995A4909B61B}"/>
                  </a:ext>
                </a:extLst>
              </p:cNvPr>
              <p:cNvSpPr txBox="1"/>
              <p:nvPr/>
            </p:nvSpPr>
            <p:spPr>
              <a:xfrm>
                <a:off x="315174" y="1726787"/>
                <a:ext cx="341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Bildung von Kombinationen der Größe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DE" sz="1600" dirty="0"/>
                  <a:t> aus allen Elementen eines </a:t>
                </a:r>
                <a:r>
                  <a:rPr lang="de-DE" sz="1600" dirty="0" err="1"/>
                  <a:t>CoreSets</a:t>
                </a:r>
                <a:endParaRPr lang="en-DE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B6ABFE-0358-C405-5962-995A4909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4" y="1726787"/>
                <a:ext cx="3412000" cy="584775"/>
              </a:xfrm>
              <a:prstGeom prst="rect">
                <a:avLst/>
              </a:prstGeom>
              <a:blipFill>
                <a:blip r:embed="rId3"/>
                <a:stretch>
                  <a:fillRect l="-1073" t="-3125" r="-358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87546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Unabhängige </a:t>
            </a:r>
            <a:r>
              <a:rPr lang="de-DE" sz="1600" dirty="0" err="1"/>
              <a:t>Dense</a:t>
            </a:r>
            <a:r>
              <a:rPr lang="de-DE" sz="1600" dirty="0"/>
              <a:t> Unit Kombination für jedes </a:t>
            </a:r>
            <a:r>
              <a:rPr lang="de-DE" sz="1600" dirty="0" err="1"/>
              <a:t>CoreSet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2320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Dense</a:t>
            </a:r>
            <a:r>
              <a:rPr lang="de-DE" sz="2000" b="1" dirty="0"/>
              <a:t> Unit Kollision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Vergleich von </a:t>
            </a:r>
            <a:r>
              <a:rPr lang="de-DE" sz="1600" dirty="0" err="1"/>
              <a:t>Dense</a:t>
            </a:r>
            <a:r>
              <a:rPr lang="de-DE" sz="1600" dirty="0"/>
              <a:t> Units über Dimensionen hinweg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87546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Vergleich über Summe der Schlüssel aller Elemente einer </a:t>
            </a:r>
            <a:r>
              <a:rPr lang="de-DE" sz="1600" dirty="0" err="1"/>
              <a:t>Dense</a:t>
            </a:r>
            <a:r>
              <a:rPr lang="de-DE" sz="1600" dirty="0"/>
              <a:t> Unit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8">
            <a:extLst>
              <a:ext uri="{FF2B5EF4-FFF2-40B4-BE49-F238E27FC236}">
                <a16:creationId xmlns:a16="http://schemas.microsoft.com/office/drawing/2014/main" id="{EBDFB6F5-5080-8BAA-BE1B-6955245FA6F5}"/>
              </a:ext>
            </a:extLst>
          </p:cNvPr>
          <p:cNvSpPr txBox="1"/>
          <p:nvPr/>
        </p:nvSpPr>
        <p:spPr>
          <a:xfrm>
            <a:off x="326083" y="3025149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Labeling</a:t>
            </a:r>
            <a:r>
              <a:rPr lang="de-DE" sz="1600" dirty="0"/>
              <a:t> von </a:t>
            </a:r>
            <a:r>
              <a:rPr lang="de-DE" sz="1600" dirty="0" err="1"/>
              <a:t>Dense</a:t>
            </a:r>
            <a:r>
              <a:rPr lang="de-DE" sz="1600" dirty="0"/>
              <a:t> Units mit den Dimensionen, in welchen sie vorkommen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30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D68DE-7F3A-E0B4-311E-4F1EB372E894}"/>
              </a:ext>
            </a:extLst>
          </p:cNvPr>
          <p:cNvSpPr/>
          <p:nvPr/>
        </p:nvSpPr>
        <p:spPr>
          <a:xfrm>
            <a:off x="0" y="0"/>
            <a:ext cx="4070555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1F2830"/>
                </a:solidFill>
              </a:rPr>
              <a:t>12.02.23</a:t>
            </a:fld>
            <a:endParaRPr lang="en-DE" dirty="0">
              <a:solidFill>
                <a:srgbClr val="1F283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1F2830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A9E9F-8162-AB3C-ADB1-0D126AC5103F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7E0D-E016-FC09-1B5B-A13056395784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2038472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CBD6-9FCF-B638-542C-7AD180D8EFCE}"/>
              </a:ext>
            </a:extLst>
          </p:cNvPr>
          <p:cNvCxnSpPr>
            <a:cxnSpLocks/>
          </p:cNvCxnSpPr>
          <p:nvPr/>
        </p:nvCxnSpPr>
        <p:spPr>
          <a:xfrm>
            <a:off x="1343608" y="6400889"/>
            <a:ext cx="2726947" cy="0"/>
          </a:xfrm>
          <a:prstGeom prst="line">
            <a:avLst/>
          </a:prstGeom>
          <a:ln w="28575">
            <a:solidFill>
              <a:srgbClr val="1F2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588777-5CC4-360D-6C9A-13E4D29ECB64}"/>
              </a:ext>
            </a:extLst>
          </p:cNvPr>
          <p:cNvSpPr txBox="1"/>
          <p:nvPr/>
        </p:nvSpPr>
        <p:spPr>
          <a:xfrm>
            <a:off x="315174" y="1144116"/>
            <a:ext cx="137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Subspacing</a:t>
            </a:r>
            <a:endParaRPr lang="en-DE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6ABFE-0358-C405-5962-995A4909B61B}"/>
              </a:ext>
            </a:extLst>
          </p:cNvPr>
          <p:cNvSpPr txBox="1"/>
          <p:nvPr/>
        </p:nvSpPr>
        <p:spPr>
          <a:xfrm>
            <a:off x="315174" y="1726787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Aggregation von </a:t>
            </a:r>
            <a:r>
              <a:rPr lang="de-DE" sz="1600" dirty="0" err="1"/>
              <a:t>Dense</a:t>
            </a:r>
            <a:r>
              <a:rPr lang="de-DE" sz="1600" dirty="0"/>
              <a:t> Units mit gleichem Dimensionslabel</a:t>
            </a:r>
            <a:endParaRPr lang="en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D0DDB-CA1D-A7DD-B764-6038565E7AC2}"/>
              </a:ext>
            </a:extLst>
          </p:cNvPr>
          <p:cNvSpPr txBox="1"/>
          <p:nvPr/>
        </p:nvSpPr>
        <p:spPr>
          <a:xfrm>
            <a:off x="315174" y="2387546"/>
            <a:ext cx="34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Kombination aller Punkte der </a:t>
            </a:r>
            <a:r>
              <a:rPr lang="de-DE" sz="1600" dirty="0" err="1"/>
              <a:t>Dense</a:t>
            </a:r>
            <a:r>
              <a:rPr lang="de-DE" sz="1600" dirty="0"/>
              <a:t> Units zu einem </a:t>
            </a:r>
            <a:r>
              <a:rPr lang="de-DE" sz="1600" dirty="0" err="1"/>
              <a:t>Subspace</a:t>
            </a:r>
            <a:endParaRPr lang="en-DE" sz="1600" dirty="0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486D9ED9-D787-7873-A62C-BC52944943D4}"/>
              </a:ext>
            </a:extLst>
          </p:cNvPr>
          <p:cNvCxnSpPr>
            <a:cxnSpLocks/>
          </p:cNvCxnSpPr>
          <p:nvPr/>
        </p:nvCxnSpPr>
        <p:spPr>
          <a:xfrm>
            <a:off x="4070555" y="6400889"/>
            <a:ext cx="3138898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>
            <a:extLst>
              <a:ext uri="{FF2B5EF4-FFF2-40B4-BE49-F238E27FC236}">
                <a16:creationId xmlns:a16="http://schemas.microsoft.com/office/drawing/2014/main" id="{0F2BF4D6-91E4-911E-C52E-90054C2CE6CA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B13195F-72CB-8EBC-9CBF-D23E4A4F88FB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4427EC-1B64-2265-ED64-2F7382FE45AB}"/>
              </a:ext>
            </a:extLst>
          </p:cNvPr>
          <p:cNvCxnSpPr>
            <a:cxnSpLocks/>
          </p:cNvCxnSpPr>
          <p:nvPr/>
        </p:nvCxnSpPr>
        <p:spPr>
          <a:xfrm>
            <a:off x="4070555" y="541961"/>
            <a:ext cx="5073445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8">
            <a:extLst>
              <a:ext uri="{FF2B5EF4-FFF2-40B4-BE49-F238E27FC236}">
                <a16:creationId xmlns:a16="http://schemas.microsoft.com/office/drawing/2014/main" id="{58AEADA6-DB2D-1A76-98C8-5F80EF0350D0}"/>
              </a:ext>
            </a:extLst>
          </p:cNvPr>
          <p:cNvSpPr txBox="1"/>
          <p:nvPr/>
        </p:nvSpPr>
        <p:spPr>
          <a:xfrm>
            <a:off x="315174" y="2996477"/>
            <a:ext cx="34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Subspaces</a:t>
            </a:r>
            <a:r>
              <a:rPr lang="de-DE" sz="1600" dirty="0"/>
              <a:t> sind gefilterte Sets an Clusterkandidaten die final mit DBSCAN analysiert werden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0120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C3490-193F-EB2B-F226-27BFF18E59EB}"/>
              </a:ext>
            </a:extLst>
          </p:cNvPr>
          <p:cNvSpPr txBox="1"/>
          <p:nvPr/>
        </p:nvSpPr>
        <p:spPr>
          <a:xfrm>
            <a:off x="1589167" y="2002351"/>
            <a:ext cx="8020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F3F3F3"/>
                </a:solidFill>
              </a:rPr>
              <a:t>Eigene Implementierung</a:t>
            </a:r>
            <a:endParaRPr lang="en-DE" sz="60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1C834-5FA6-66E2-705E-9B1B73AC4600}"/>
              </a:ext>
            </a:extLst>
          </p:cNvPr>
          <p:cNvSpPr txBox="1"/>
          <p:nvPr/>
        </p:nvSpPr>
        <p:spPr>
          <a:xfrm>
            <a:off x="1694731" y="3080554"/>
            <a:ext cx="38268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3F3F3"/>
                </a:solidFill>
              </a:rPr>
              <a:t>Import/Export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CoreSet-Seeker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Dense</a:t>
            </a:r>
            <a:r>
              <a:rPr lang="de-DE" sz="2800" dirty="0">
                <a:solidFill>
                  <a:srgbClr val="F3F3F3"/>
                </a:solidFill>
              </a:rPr>
              <a:t> Unit Generator</a:t>
            </a:r>
            <a:endParaRPr lang="en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Subspace</a:t>
            </a:r>
            <a:r>
              <a:rPr lang="de-DE" sz="2800" dirty="0">
                <a:solidFill>
                  <a:srgbClr val="F3F3F3"/>
                </a:solidFill>
              </a:rPr>
              <a:t> </a:t>
            </a:r>
            <a:r>
              <a:rPr lang="de-DE" sz="2800" dirty="0" err="1">
                <a:solidFill>
                  <a:srgbClr val="F3F3F3"/>
                </a:solidFill>
              </a:rPr>
              <a:t>Detector</a:t>
            </a:r>
            <a:endParaRPr lang="de-DE" sz="2800" dirty="0">
              <a:solidFill>
                <a:srgbClr val="F3F3F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F3F3F3"/>
                </a:solidFill>
              </a:rPr>
              <a:t>Subspace</a:t>
            </a:r>
            <a:r>
              <a:rPr lang="de-DE" sz="2800" dirty="0">
                <a:solidFill>
                  <a:srgbClr val="F3F3F3"/>
                </a:solidFill>
              </a:rPr>
              <a:t> </a:t>
            </a:r>
            <a:r>
              <a:rPr lang="de-DE" sz="2800" dirty="0" err="1">
                <a:solidFill>
                  <a:srgbClr val="F3F3F3"/>
                </a:solidFill>
              </a:rPr>
              <a:t>Combiner</a:t>
            </a:r>
            <a:endParaRPr lang="en-DE" sz="2800" dirty="0">
              <a:solidFill>
                <a:srgbClr val="F3F3F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A0AF3-A9B8-CDA0-CE48-3F87AF2FEA2D}"/>
              </a:ext>
            </a:extLst>
          </p:cNvPr>
          <p:cNvCxnSpPr>
            <a:cxnSpLocks/>
          </p:cNvCxnSpPr>
          <p:nvPr/>
        </p:nvCxnSpPr>
        <p:spPr>
          <a:xfrm>
            <a:off x="0" y="6400890"/>
            <a:ext cx="38330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0FF45D0-120F-CEC9-F28E-96952E46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39" y="6218328"/>
            <a:ext cx="2743200" cy="365125"/>
          </a:xfrm>
        </p:spPr>
        <p:txBody>
          <a:bodyPr/>
          <a:lstStyle/>
          <a:p>
            <a:fld id="{60D90A33-BE0F-EE46-A61C-7982E24A053D}" type="datetime1">
              <a:rPr lang="de-DE" smtClean="0">
                <a:solidFill>
                  <a:srgbClr val="05ACD8"/>
                </a:solidFill>
              </a:rPr>
              <a:t>12.02.23</a:t>
            </a:fld>
            <a:endParaRPr lang="en-DE" dirty="0">
              <a:solidFill>
                <a:srgbClr val="05ACD8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C613-F6D8-2642-61A0-6C0F9C5647C7}"/>
              </a:ext>
            </a:extLst>
          </p:cNvPr>
          <p:cNvCxnSpPr>
            <a:cxnSpLocks/>
          </p:cNvCxnSpPr>
          <p:nvPr/>
        </p:nvCxnSpPr>
        <p:spPr>
          <a:xfrm>
            <a:off x="0" y="541962"/>
            <a:ext cx="458639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C48534-8186-56E2-3EBF-9C421C2927A3}"/>
              </a:ext>
            </a:extLst>
          </p:cNvPr>
          <p:cNvSpPr txBox="1"/>
          <p:nvPr/>
        </p:nvSpPr>
        <p:spPr>
          <a:xfrm>
            <a:off x="458639" y="403462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5ACD8"/>
                </a:solidFill>
              </a:rPr>
              <a:t>Hochschule Offenburg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74A7-AF3C-7630-6570-7C6E075631B3}"/>
              </a:ext>
            </a:extLst>
          </p:cNvPr>
          <p:cNvCxnSpPr>
            <a:cxnSpLocks/>
          </p:cNvCxnSpPr>
          <p:nvPr/>
        </p:nvCxnSpPr>
        <p:spPr>
          <a:xfrm>
            <a:off x="11564983" y="6400889"/>
            <a:ext cx="6270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5A195E-C40F-B5F6-BDA8-5913190BDAF7}"/>
              </a:ext>
            </a:extLst>
          </p:cNvPr>
          <p:cNvSpPr txBox="1"/>
          <p:nvPr/>
        </p:nvSpPr>
        <p:spPr>
          <a:xfrm>
            <a:off x="9201132" y="403462"/>
            <a:ext cx="245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Verteilung des Subscale Algorithmus</a:t>
            </a:r>
            <a:endParaRPr lang="en-DE" sz="1200" dirty="0">
              <a:solidFill>
                <a:srgbClr val="05ACD8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8D2B1A-8DB9-5E59-C5E0-EF1FB680BFFE}"/>
              </a:ext>
            </a:extLst>
          </p:cNvPr>
          <p:cNvCxnSpPr>
            <a:cxnSpLocks/>
          </p:cNvCxnSpPr>
          <p:nvPr/>
        </p:nvCxnSpPr>
        <p:spPr>
          <a:xfrm>
            <a:off x="2032083" y="541961"/>
            <a:ext cx="7111917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2E29C-4CA0-1499-1D8B-F588D487ED37}"/>
              </a:ext>
            </a:extLst>
          </p:cNvPr>
          <p:cNvCxnSpPr>
            <a:cxnSpLocks/>
          </p:cNvCxnSpPr>
          <p:nvPr/>
        </p:nvCxnSpPr>
        <p:spPr>
          <a:xfrm>
            <a:off x="11651226" y="546965"/>
            <a:ext cx="540774" cy="0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6C4FC-94F4-8CDA-52DA-1DAC25789C41}"/>
              </a:ext>
            </a:extLst>
          </p:cNvPr>
          <p:cNvSpPr txBox="1"/>
          <p:nvPr/>
        </p:nvSpPr>
        <p:spPr>
          <a:xfrm>
            <a:off x="822755" y="200235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rgbClr val="05ACD8"/>
                </a:solidFill>
              </a:rPr>
              <a:t>2</a:t>
            </a:r>
            <a:endParaRPr lang="en-DE" sz="6000" b="1" dirty="0">
              <a:solidFill>
                <a:srgbClr val="05ACD8"/>
              </a:solidFill>
            </a:endParaRP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6613247C-AF57-D8B0-A4D2-24920F08FB30}"/>
              </a:ext>
            </a:extLst>
          </p:cNvPr>
          <p:cNvCxnSpPr>
            <a:cxnSpLocks/>
          </p:cNvCxnSpPr>
          <p:nvPr/>
        </p:nvCxnSpPr>
        <p:spPr>
          <a:xfrm flipV="1">
            <a:off x="1393372" y="6400889"/>
            <a:ext cx="5816081" cy="6309"/>
          </a:xfrm>
          <a:prstGeom prst="line">
            <a:avLst/>
          </a:prstGeom>
          <a:ln w="28575">
            <a:solidFill>
              <a:srgbClr val="05A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id="{F4F126F9-FE84-081D-C776-2F948C8A3AA8}"/>
              </a:ext>
            </a:extLst>
          </p:cNvPr>
          <p:cNvSpPr txBox="1"/>
          <p:nvPr/>
        </p:nvSpPr>
        <p:spPr>
          <a:xfrm>
            <a:off x="7268512" y="6262390"/>
            <a:ext cx="423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5ACD8"/>
                </a:solidFill>
              </a:rPr>
              <a:t>Steven Schall, William </a:t>
            </a:r>
            <a:r>
              <a:rPr lang="de-DE" sz="1200" dirty="0" err="1">
                <a:solidFill>
                  <a:srgbClr val="05ACD8"/>
                </a:solidFill>
              </a:rPr>
              <a:t>Mendat</a:t>
            </a:r>
            <a:r>
              <a:rPr lang="de-DE" sz="1200" dirty="0">
                <a:solidFill>
                  <a:srgbClr val="05ACD8"/>
                </a:solidFill>
              </a:rPr>
              <a:t>, Matthias Reichenbach, Max Ernst</a:t>
            </a:r>
            <a:endParaRPr lang="en-DE" sz="1200" dirty="0">
              <a:solidFill>
                <a:srgbClr val="05A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705</Words>
  <Application>Microsoft Macintosh PowerPoint</Application>
  <PresentationFormat>Widescreen</PresentationFormat>
  <Paragraphs>180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Ernst</dc:creator>
  <cp:lastModifiedBy>Max Ernst</cp:lastModifiedBy>
  <cp:revision>6</cp:revision>
  <dcterms:created xsi:type="dcterms:W3CDTF">2023-01-08T09:36:00Z</dcterms:created>
  <dcterms:modified xsi:type="dcterms:W3CDTF">2023-02-12T13:18:02Z</dcterms:modified>
</cp:coreProperties>
</file>