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3" r:id="rId1"/>
  </p:sldMasterIdLst>
  <p:notesMasterIdLst>
    <p:notesMasterId r:id="rId21"/>
  </p:notesMasterIdLst>
  <p:sldIdLst>
    <p:sldId id="327" r:id="rId2"/>
    <p:sldId id="257" r:id="rId3"/>
    <p:sldId id="258" r:id="rId4"/>
    <p:sldId id="259" r:id="rId5"/>
    <p:sldId id="325" r:id="rId6"/>
    <p:sldId id="263" r:id="rId7"/>
    <p:sldId id="266" r:id="rId8"/>
    <p:sldId id="326" r:id="rId9"/>
    <p:sldId id="270" r:id="rId10"/>
    <p:sldId id="285" r:id="rId11"/>
    <p:sldId id="297" r:id="rId12"/>
    <p:sldId id="298" r:id="rId13"/>
    <p:sldId id="318" r:id="rId14"/>
    <p:sldId id="320" r:id="rId15"/>
    <p:sldId id="324" r:id="rId16"/>
    <p:sldId id="319" r:id="rId17"/>
    <p:sldId id="322" r:id="rId18"/>
    <p:sldId id="323" r:id="rId19"/>
    <p:sldId id="31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86" autoAdjust="0"/>
    <p:restoredTop sz="94660"/>
  </p:normalViewPr>
  <p:slideViewPr>
    <p:cSldViewPr>
      <p:cViewPr varScale="1">
        <p:scale>
          <a:sx n="42" d="100"/>
          <a:sy n="42" d="100"/>
        </p:scale>
        <p:origin x="792" y="42"/>
      </p:cViewPr>
      <p:guideLst>
        <p:guide orient="horz" pos="2160"/>
        <p:guide pos="2880"/>
      </p:guideLst>
    </p:cSldViewPr>
  </p:slideViewPr>
  <p:notesTextViewPr>
    <p:cViewPr>
      <p:scale>
        <a:sx n="1" d="1"/>
        <a:sy n="1" d="1"/>
      </p:scale>
      <p:origin x="0" y="0"/>
    </p:cViewPr>
  </p:notesTextViewPr>
  <p:sorterViewPr>
    <p:cViewPr>
      <p:scale>
        <a:sx n="100" d="100"/>
        <a:sy n="100" d="100"/>
      </p:scale>
      <p:origin x="0" y="-2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cat>
            <c:strRef>
              <c:f>Sheet1!$A$2:$A$7</c:f>
              <c:strCache>
                <c:ptCount val="6"/>
                <c:pt idx="0">
                  <c:v>Spraying</c:v>
                </c:pt>
                <c:pt idx="1">
                  <c:v>Deworming</c:v>
                </c:pt>
                <c:pt idx="2">
                  <c:v>Vaccination</c:v>
                </c:pt>
                <c:pt idx="3">
                  <c:v>Treatment</c:v>
                </c:pt>
                <c:pt idx="4">
                  <c:v>Others</c:v>
                </c:pt>
                <c:pt idx="5">
                  <c:v>Issolation</c:v>
                </c:pt>
              </c:strCache>
            </c:strRef>
          </c:cat>
          <c:val>
            <c:numRef>
              <c:f>Sheet1!$B$2:$B$7</c:f>
              <c:numCache>
                <c:formatCode>General</c:formatCode>
                <c:ptCount val="6"/>
                <c:pt idx="0">
                  <c:v>6.4</c:v>
                </c:pt>
                <c:pt idx="1">
                  <c:v>3.4</c:v>
                </c:pt>
                <c:pt idx="2">
                  <c:v>3.2</c:v>
                </c:pt>
                <c:pt idx="3">
                  <c:v>1.3</c:v>
                </c:pt>
                <c:pt idx="4">
                  <c:v>1</c:v>
                </c:pt>
                <c:pt idx="5">
                  <c:v>0.4</c:v>
                </c:pt>
              </c:numCache>
            </c:numRef>
          </c:val>
          <c:extLst>
            <c:ext xmlns:c16="http://schemas.microsoft.com/office/drawing/2014/chart" uri="{C3380CC4-5D6E-409C-BE32-E72D297353CC}">
              <c16:uniqueId val="{00000000-6EBC-43E8-9AB6-DC83C96AAC7B}"/>
            </c:ext>
          </c:extLst>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CFF864-753B-4914-B6C2-924C583B2ED3}" type="datetimeFigureOut">
              <a:rPr lang="en-US" smtClean="0"/>
              <a:t>8/18/2021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0204-C30E-4F2B-A29C-3CC89EF7A634}" type="slidenum">
              <a:rPr lang="en-US" smtClean="0"/>
              <a:t>‹#›</a:t>
            </a:fld>
            <a:endParaRPr lang="en-US"/>
          </a:p>
        </p:txBody>
      </p:sp>
    </p:spTree>
    <p:extLst>
      <p:ext uri="{BB962C8B-B14F-4D97-AF65-F5344CB8AC3E}">
        <p14:creationId xmlns:p14="http://schemas.microsoft.com/office/powerpoint/2010/main" val="79761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CCFB0204-C30E-4F2B-A29C-3CC89EF7A634}" type="slidenum">
              <a:rPr lang="en-US" smtClean="0"/>
              <a:t>10</a:t>
            </a:fld>
            <a:endParaRPr lang="en-US"/>
          </a:p>
        </p:txBody>
      </p:sp>
    </p:spTree>
    <p:extLst>
      <p:ext uri="{BB962C8B-B14F-4D97-AF65-F5344CB8AC3E}">
        <p14:creationId xmlns:p14="http://schemas.microsoft.com/office/powerpoint/2010/main" val="3560070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8076B4-E747-49A1-AC10-34FE51C69745}"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57D7B-1285-4249-80D1-9FE4E01E5AA4}" type="slidenum">
              <a:rPr lang="en-US" smtClean="0"/>
              <a:t>‹#›</a:t>
            </a:fld>
            <a:endParaRPr lang="en-US"/>
          </a:p>
        </p:txBody>
      </p:sp>
    </p:spTree>
    <p:extLst>
      <p:ext uri="{BB962C8B-B14F-4D97-AF65-F5344CB8AC3E}">
        <p14:creationId xmlns:p14="http://schemas.microsoft.com/office/powerpoint/2010/main" val="405048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98076B4-E747-49A1-AC10-34FE51C69745}"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57D7B-1285-4249-80D1-9FE4E01E5AA4}" type="slidenum">
              <a:rPr lang="en-US" smtClean="0"/>
              <a:t>‹#›</a:t>
            </a:fld>
            <a:endParaRPr lang="en-US"/>
          </a:p>
        </p:txBody>
      </p:sp>
    </p:spTree>
    <p:extLst>
      <p:ext uri="{BB962C8B-B14F-4D97-AF65-F5344CB8AC3E}">
        <p14:creationId xmlns:p14="http://schemas.microsoft.com/office/powerpoint/2010/main" val="337768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98076B4-E747-49A1-AC10-34FE51C69745}"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57D7B-1285-4249-80D1-9FE4E01E5AA4}" type="slidenum">
              <a:rPr lang="en-US" smtClean="0"/>
              <a:t>‹#›</a:t>
            </a:fld>
            <a:endParaRPr lang="en-US"/>
          </a:p>
        </p:txBody>
      </p:sp>
    </p:spTree>
    <p:extLst>
      <p:ext uri="{BB962C8B-B14F-4D97-AF65-F5344CB8AC3E}">
        <p14:creationId xmlns:p14="http://schemas.microsoft.com/office/powerpoint/2010/main" val="1888457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98076B4-E747-49A1-AC10-34FE51C69745}"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57D7B-1285-4249-80D1-9FE4E01E5AA4}"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8568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8076B4-E747-49A1-AC10-34FE51C69745}"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57D7B-1285-4249-80D1-9FE4E01E5AA4}" type="slidenum">
              <a:rPr lang="en-US" smtClean="0"/>
              <a:t>‹#›</a:t>
            </a:fld>
            <a:endParaRPr lang="en-US"/>
          </a:p>
        </p:txBody>
      </p:sp>
    </p:spTree>
    <p:extLst>
      <p:ext uri="{BB962C8B-B14F-4D97-AF65-F5344CB8AC3E}">
        <p14:creationId xmlns:p14="http://schemas.microsoft.com/office/powerpoint/2010/main" val="1528055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8076B4-E747-49A1-AC10-34FE51C69745}" type="datetimeFigureOut">
              <a:rPr lang="en-US" smtClean="0"/>
              <a:t>8/18/2021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57D7B-1285-4249-80D1-9FE4E01E5AA4}" type="slidenum">
              <a:rPr lang="en-US" smtClean="0"/>
              <a:t>‹#›</a:t>
            </a:fld>
            <a:endParaRPr lang="en-US"/>
          </a:p>
        </p:txBody>
      </p:sp>
    </p:spTree>
    <p:extLst>
      <p:ext uri="{BB962C8B-B14F-4D97-AF65-F5344CB8AC3E}">
        <p14:creationId xmlns:p14="http://schemas.microsoft.com/office/powerpoint/2010/main" val="1110363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8076B4-E747-49A1-AC10-34FE51C69745}" type="datetimeFigureOut">
              <a:rPr lang="en-US" smtClean="0"/>
              <a:t>8/18/2021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57D7B-1285-4249-80D1-9FE4E01E5AA4}" type="slidenum">
              <a:rPr lang="en-US" smtClean="0"/>
              <a:t>‹#›</a:t>
            </a:fld>
            <a:endParaRPr lang="en-US"/>
          </a:p>
        </p:txBody>
      </p:sp>
    </p:spTree>
    <p:extLst>
      <p:ext uri="{BB962C8B-B14F-4D97-AF65-F5344CB8AC3E}">
        <p14:creationId xmlns:p14="http://schemas.microsoft.com/office/powerpoint/2010/main" val="2148110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8076B4-E747-49A1-AC10-34FE51C69745}"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57D7B-1285-4249-80D1-9FE4E01E5AA4}" type="slidenum">
              <a:rPr lang="en-US" smtClean="0"/>
              <a:t>‹#›</a:t>
            </a:fld>
            <a:endParaRPr lang="en-US"/>
          </a:p>
        </p:txBody>
      </p:sp>
    </p:spTree>
    <p:extLst>
      <p:ext uri="{BB962C8B-B14F-4D97-AF65-F5344CB8AC3E}">
        <p14:creationId xmlns:p14="http://schemas.microsoft.com/office/powerpoint/2010/main" val="2216482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8076B4-E747-49A1-AC10-34FE51C69745}"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57D7B-1285-4249-80D1-9FE4E01E5AA4}" type="slidenum">
              <a:rPr lang="en-US" smtClean="0"/>
              <a:t>‹#›</a:t>
            </a:fld>
            <a:endParaRPr lang="en-US"/>
          </a:p>
        </p:txBody>
      </p:sp>
    </p:spTree>
    <p:extLst>
      <p:ext uri="{BB962C8B-B14F-4D97-AF65-F5344CB8AC3E}">
        <p14:creationId xmlns:p14="http://schemas.microsoft.com/office/powerpoint/2010/main" val="239390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98076B4-E747-49A1-AC10-34FE51C69745}"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57D7B-1285-4249-80D1-9FE4E01E5AA4}" type="slidenum">
              <a:rPr lang="en-US" smtClean="0"/>
              <a:t>‹#›</a:t>
            </a:fld>
            <a:endParaRPr lang="en-US"/>
          </a:p>
        </p:txBody>
      </p:sp>
    </p:spTree>
    <p:extLst>
      <p:ext uri="{BB962C8B-B14F-4D97-AF65-F5344CB8AC3E}">
        <p14:creationId xmlns:p14="http://schemas.microsoft.com/office/powerpoint/2010/main" val="1980752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8076B4-E747-49A1-AC10-34FE51C69745}"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57D7B-1285-4249-80D1-9FE4E01E5AA4}" type="slidenum">
              <a:rPr lang="en-US" smtClean="0"/>
              <a:t>‹#›</a:t>
            </a:fld>
            <a:endParaRPr lang="en-US"/>
          </a:p>
        </p:txBody>
      </p:sp>
    </p:spTree>
    <p:extLst>
      <p:ext uri="{BB962C8B-B14F-4D97-AF65-F5344CB8AC3E}">
        <p14:creationId xmlns:p14="http://schemas.microsoft.com/office/powerpoint/2010/main" val="3210460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8076B4-E747-49A1-AC10-34FE51C69745}"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57D7B-1285-4249-80D1-9FE4E01E5AA4}" type="slidenum">
              <a:rPr lang="en-US" smtClean="0"/>
              <a:t>‹#›</a:t>
            </a:fld>
            <a:endParaRPr lang="en-US"/>
          </a:p>
        </p:txBody>
      </p:sp>
    </p:spTree>
    <p:extLst>
      <p:ext uri="{BB962C8B-B14F-4D97-AF65-F5344CB8AC3E}">
        <p14:creationId xmlns:p14="http://schemas.microsoft.com/office/powerpoint/2010/main" val="850438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8076B4-E747-49A1-AC10-34FE51C69745}" type="datetimeFigureOut">
              <a:rPr lang="en-US" smtClean="0"/>
              <a:t>8/18/2021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857D7B-1285-4249-80D1-9FE4E01E5AA4}" type="slidenum">
              <a:rPr lang="en-US" smtClean="0"/>
              <a:t>‹#›</a:t>
            </a:fld>
            <a:endParaRPr lang="en-US"/>
          </a:p>
        </p:txBody>
      </p:sp>
    </p:spTree>
    <p:extLst>
      <p:ext uri="{BB962C8B-B14F-4D97-AF65-F5344CB8AC3E}">
        <p14:creationId xmlns:p14="http://schemas.microsoft.com/office/powerpoint/2010/main" val="1080672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98076B4-E747-49A1-AC10-34FE51C69745}" type="datetimeFigureOut">
              <a:rPr lang="en-US" smtClean="0"/>
              <a:t>8/18/2021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B857D7B-1285-4249-80D1-9FE4E01E5AA4}" type="slidenum">
              <a:rPr lang="en-US" smtClean="0"/>
              <a:t>‹#›</a:t>
            </a:fld>
            <a:endParaRPr lang="en-US"/>
          </a:p>
        </p:txBody>
      </p:sp>
    </p:spTree>
    <p:extLst>
      <p:ext uri="{BB962C8B-B14F-4D97-AF65-F5344CB8AC3E}">
        <p14:creationId xmlns:p14="http://schemas.microsoft.com/office/powerpoint/2010/main" val="4169535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98076B4-E747-49A1-AC10-34FE51C69745}" type="datetimeFigureOut">
              <a:rPr lang="en-US" smtClean="0"/>
              <a:t>8/18/2021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B857D7B-1285-4249-80D1-9FE4E01E5AA4}" type="slidenum">
              <a:rPr lang="en-US" smtClean="0"/>
              <a:t>‹#›</a:t>
            </a:fld>
            <a:endParaRPr lang="en-US"/>
          </a:p>
        </p:txBody>
      </p:sp>
    </p:spTree>
    <p:extLst>
      <p:ext uri="{BB962C8B-B14F-4D97-AF65-F5344CB8AC3E}">
        <p14:creationId xmlns:p14="http://schemas.microsoft.com/office/powerpoint/2010/main" val="407908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98076B4-E747-49A1-AC10-34FE51C69745}" type="datetimeFigureOut">
              <a:rPr lang="en-US" smtClean="0"/>
              <a:t>8/18/2021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B857D7B-1285-4249-80D1-9FE4E01E5AA4}" type="slidenum">
              <a:rPr lang="en-US" smtClean="0"/>
              <a:t>‹#›</a:t>
            </a:fld>
            <a:endParaRPr lang="en-US"/>
          </a:p>
        </p:txBody>
      </p:sp>
    </p:spTree>
    <p:extLst>
      <p:ext uri="{BB962C8B-B14F-4D97-AF65-F5344CB8AC3E}">
        <p14:creationId xmlns:p14="http://schemas.microsoft.com/office/powerpoint/2010/main" val="158887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98076B4-E747-49A1-AC10-34FE51C69745}"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57D7B-1285-4249-80D1-9FE4E01E5AA4}" type="slidenum">
              <a:rPr lang="en-US" smtClean="0"/>
              <a:t>‹#›</a:t>
            </a:fld>
            <a:endParaRPr lang="en-US"/>
          </a:p>
        </p:txBody>
      </p:sp>
    </p:spTree>
    <p:extLst>
      <p:ext uri="{BB962C8B-B14F-4D97-AF65-F5344CB8AC3E}">
        <p14:creationId xmlns:p14="http://schemas.microsoft.com/office/powerpoint/2010/main" val="2578881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98076B4-E747-49A1-AC10-34FE51C69745}" type="datetimeFigureOut">
              <a:rPr lang="en-US" smtClean="0"/>
              <a:t>8/18/2021</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4B857D7B-1285-4249-80D1-9FE4E01E5AA4}" type="slidenum">
              <a:rPr lang="en-US" smtClean="0"/>
              <a:t>‹#›</a:t>
            </a:fld>
            <a:endParaRPr lang="en-US"/>
          </a:p>
        </p:txBody>
      </p:sp>
    </p:spTree>
    <p:extLst>
      <p:ext uri="{BB962C8B-B14F-4D97-AF65-F5344CB8AC3E}">
        <p14:creationId xmlns:p14="http://schemas.microsoft.com/office/powerpoint/2010/main" val="4127818874"/>
      </p:ext>
    </p:extLst>
  </p:cSld>
  <p:clrMap bg1="dk1" tx1="lt1" bg2="dk2" tx2="lt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 id="2147483990"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714" y="452718"/>
            <a:ext cx="7884886" cy="5251396"/>
          </a:xfrm>
        </p:spPr>
        <p:txBody>
          <a:bodyPr/>
          <a:lstStyle/>
          <a:p>
            <a:r>
              <a:rPr lang="en-US" sz="9600" dirty="0" smtClean="0"/>
              <a:t>GROUP  20</a:t>
            </a:r>
            <a:br>
              <a:rPr lang="en-US" sz="9600" dirty="0" smtClean="0"/>
            </a:br>
            <a:r>
              <a:rPr lang="en-US" sz="4800" dirty="0" smtClean="0"/>
              <a:t>EVALUATION OF DAIRY PRODUCTION IN IDAKHO WARD, IKOLOMANI CONSTITUENCY ,KAKAMEGA COUNTY</a:t>
            </a:r>
            <a:endParaRPr lang="en-US" sz="4800" dirty="0"/>
          </a:p>
        </p:txBody>
      </p:sp>
    </p:spTree>
    <p:extLst>
      <p:ext uri="{BB962C8B-B14F-4D97-AF65-F5344CB8AC3E}">
        <p14:creationId xmlns:p14="http://schemas.microsoft.com/office/powerpoint/2010/main" val="2683108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METHODOLOGY</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800" dirty="0" smtClean="0"/>
              <a:t>The researcher used primary method to collect data i.e. Stratified sampling, photographing and secondary data which was provided from documented records of  dairy production. The research was done  under population of 35 cows. The population was grouped into strata of 5 samples. 35 cards were made to represent the population size. The cards are then labeled 1 to 5 in each stratum and then one card is picked at random to represent the  group. </a:t>
            </a:r>
            <a:endParaRPr lang="en-US" dirty="0"/>
          </a:p>
        </p:txBody>
      </p:sp>
    </p:spTree>
    <p:extLst>
      <p:ext uri="{BB962C8B-B14F-4D97-AF65-F5344CB8AC3E}">
        <p14:creationId xmlns:p14="http://schemas.microsoft.com/office/powerpoint/2010/main" val="36993934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RESULTS AND DISCUSSION</a:t>
            </a:r>
            <a:br>
              <a:rPr lang="en-US" sz="3100" b="1" dirty="0" smtClean="0"/>
            </a:br>
            <a:r>
              <a:rPr lang="en-US" sz="3100" b="1" dirty="0" smtClean="0"/>
              <a:t>Table 1:Sample of 	Breeds </a:t>
            </a:r>
            <a:r>
              <a:rPr lang="en-US" sz="3100" b="1" dirty="0"/>
              <a:t>kept in </a:t>
            </a:r>
            <a:r>
              <a:rPr lang="en-US" sz="3100" b="1" dirty="0" err="1" smtClean="0"/>
              <a:t>Idakho</a:t>
            </a:r>
            <a:r>
              <a:rPr lang="en-US" sz="3100" b="1" dirty="0" smtClean="0"/>
              <a:t> </a:t>
            </a:r>
            <a:r>
              <a:rPr lang="en-US" sz="3100" b="1" dirty="0"/>
              <a:t>and their </a:t>
            </a:r>
            <a:r>
              <a:rPr lang="en-US" sz="3100" b="1" dirty="0" smtClean="0"/>
              <a:t>level of production</a:t>
            </a:r>
            <a:r>
              <a:rPr lang="en-US" b="1" dirty="0"/>
              <a:t/>
            </a:r>
            <a:br>
              <a:rPr lang="en-US" b="1" dirty="0"/>
            </a:b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7911178"/>
              </p:ext>
            </p:extLst>
          </p:nvPr>
        </p:nvGraphicFramePr>
        <p:xfrm>
          <a:off x="822635" y="2042633"/>
          <a:ext cx="6127750" cy="4983119"/>
        </p:xfrm>
        <a:graphic>
          <a:graphicData uri="http://schemas.openxmlformats.org/drawingml/2006/table">
            <a:tbl>
              <a:tblPr>
                <a:tableStyleId>{5C22544A-7EE6-4342-B048-85BDC9FD1C3A}</a:tableStyleId>
              </a:tblPr>
              <a:tblGrid>
                <a:gridCol w="2291715">
                  <a:extLst>
                    <a:ext uri="{9D8B030D-6E8A-4147-A177-3AD203B41FA5}">
                      <a16:colId xmlns:a16="http://schemas.microsoft.com/office/drawing/2014/main" val="20000"/>
                    </a:ext>
                  </a:extLst>
                </a:gridCol>
                <a:gridCol w="937895">
                  <a:extLst>
                    <a:ext uri="{9D8B030D-6E8A-4147-A177-3AD203B41FA5}">
                      <a16:colId xmlns:a16="http://schemas.microsoft.com/office/drawing/2014/main" val="20001"/>
                    </a:ext>
                  </a:extLst>
                </a:gridCol>
                <a:gridCol w="1199515">
                  <a:extLst>
                    <a:ext uri="{9D8B030D-6E8A-4147-A177-3AD203B41FA5}">
                      <a16:colId xmlns:a16="http://schemas.microsoft.com/office/drawing/2014/main" val="20002"/>
                    </a:ext>
                  </a:extLst>
                </a:gridCol>
                <a:gridCol w="1698625">
                  <a:extLst>
                    <a:ext uri="{9D8B030D-6E8A-4147-A177-3AD203B41FA5}">
                      <a16:colId xmlns:a16="http://schemas.microsoft.com/office/drawing/2014/main" val="20003"/>
                    </a:ext>
                  </a:extLst>
                </a:gridCol>
              </a:tblGrid>
              <a:tr h="655320">
                <a:tc>
                  <a:txBody>
                    <a:bodyPr/>
                    <a:lstStyle/>
                    <a:p>
                      <a:pPr marL="0" marR="0">
                        <a:lnSpc>
                          <a:spcPct val="150000"/>
                        </a:lnSpc>
                        <a:spcBef>
                          <a:spcPts val="0"/>
                        </a:spcBef>
                        <a:spcAft>
                          <a:spcPts val="1000"/>
                        </a:spcAft>
                      </a:pPr>
                      <a:r>
                        <a:rPr lang="en-US" sz="1600" b="1" dirty="0">
                          <a:effectLst/>
                        </a:rPr>
                        <a:t>Name of the breed</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a:effectLst/>
                        </a:rPr>
                        <a:t>Morning (litres)</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a:effectLst/>
                        </a:rPr>
                        <a:t>Evening (litres)</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a:effectLst/>
                        </a:rPr>
                        <a:t>Total</a:t>
                      </a:r>
                      <a:endParaRPr lang="en-US" sz="1600" b="1" dirty="0">
                        <a:effectLst/>
                        <a:latin typeface="Times New Roman"/>
                        <a:ea typeface="Calibri"/>
                        <a:cs typeface="Andalus"/>
                      </a:endParaRPr>
                    </a:p>
                  </a:txBody>
                  <a:tcPr marL="68580" marR="68580" marT="0" marB="0"/>
                </a:tc>
                <a:extLst>
                  <a:ext uri="{0D108BD9-81ED-4DB2-BD59-A6C34878D82A}">
                    <a16:rowId xmlns:a16="http://schemas.microsoft.com/office/drawing/2014/main" val="10000"/>
                  </a:ext>
                </a:extLst>
              </a:tr>
              <a:tr h="427355">
                <a:tc>
                  <a:txBody>
                    <a:bodyPr/>
                    <a:lstStyle/>
                    <a:p>
                      <a:pPr marL="0" marR="0">
                        <a:lnSpc>
                          <a:spcPct val="150000"/>
                        </a:lnSpc>
                        <a:spcBef>
                          <a:spcPts val="0"/>
                        </a:spcBef>
                        <a:spcAft>
                          <a:spcPts val="1000"/>
                        </a:spcAft>
                        <a:tabLst>
                          <a:tab pos="1257300" algn="l"/>
                        </a:tabLst>
                      </a:pPr>
                      <a:r>
                        <a:rPr lang="en-US" sz="1600" b="1" dirty="0" smtClean="0">
                          <a:effectLst/>
                        </a:rPr>
                        <a:t>Rocky </a:t>
                      </a:r>
                      <a:r>
                        <a:rPr lang="en-US" sz="1600" b="1" dirty="0">
                          <a:effectLst/>
                        </a:rPr>
                        <a:t>(Friesian)	</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smtClean="0">
                          <a:effectLst/>
                        </a:rPr>
                        <a:t>2.0</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smtClean="0">
                          <a:effectLst/>
                          <a:latin typeface="+mn-lt"/>
                          <a:ea typeface="+mn-ea"/>
                          <a:cs typeface="+mn-cs"/>
                        </a:rPr>
                        <a:t>1.0</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a:effectLst/>
                        </a:rPr>
                        <a:t>3</a:t>
                      </a:r>
                      <a:r>
                        <a:rPr lang="en-US" sz="1600" b="1" dirty="0" smtClean="0">
                          <a:effectLst/>
                        </a:rPr>
                        <a:t>.0</a:t>
                      </a:r>
                      <a:endParaRPr lang="en-US" sz="1600" b="1" dirty="0">
                        <a:effectLst/>
                        <a:latin typeface="Times New Roman"/>
                        <a:ea typeface="Calibri"/>
                        <a:cs typeface="Andalus"/>
                      </a:endParaRPr>
                    </a:p>
                  </a:txBody>
                  <a:tcPr marL="68580" marR="68580" marT="0" marB="0"/>
                </a:tc>
                <a:extLst>
                  <a:ext uri="{0D108BD9-81ED-4DB2-BD59-A6C34878D82A}">
                    <a16:rowId xmlns:a16="http://schemas.microsoft.com/office/drawing/2014/main" val="10001"/>
                  </a:ext>
                </a:extLst>
              </a:tr>
              <a:tr h="427355">
                <a:tc>
                  <a:txBody>
                    <a:bodyPr/>
                    <a:lstStyle/>
                    <a:p>
                      <a:pPr marL="0" marR="0">
                        <a:lnSpc>
                          <a:spcPct val="150000"/>
                        </a:lnSpc>
                        <a:spcBef>
                          <a:spcPts val="0"/>
                        </a:spcBef>
                        <a:spcAft>
                          <a:spcPts val="1000"/>
                        </a:spcAft>
                      </a:pPr>
                      <a:r>
                        <a:rPr lang="en-US" sz="1600" b="1" dirty="0" smtClean="0">
                          <a:effectLst/>
                        </a:rPr>
                        <a:t>Francis( cross)</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smtClean="0">
                          <a:effectLst/>
                        </a:rPr>
                        <a:t>2.5</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a:effectLst/>
                        </a:rPr>
                        <a:t>1</a:t>
                      </a:r>
                      <a:r>
                        <a:rPr lang="en-US" sz="1600" b="1" dirty="0" smtClean="0">
                          <a:effectLst/>
                        </a:rPr>
                        <a:t>.0</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smtClean="0">
                          <a:effectLst/>
                        </a:rPr>
                        <a:t>3.5</a:t>
                      </a:r>
                      <a:endParaRPr lang="en-US" sz="1600" b="1" dirty="0">
                        <a:effectLst/>
                        <a:latin typeface="Times New Roman"/>
                        <a:ea typeface="Calibri"/>
                        <a:cs typeface="Andalus"/>
                      </a:endParaRPr>
                    </a:p>
                  </a:txBody>
                  <a:tcPr marL="68580" marR="68580" marT="0" marB="0"/>
                </a:tc>
                <a:extLst>
                  <a:ext uri="{0D108BD9-81ED-4DB2-BD59-A6C34878D82A}">
                    <a16:rowId xmlns:a16="http://schemas.microsoft.com/office/drawing/2014/main" val="10002"/>
                  </a:ext>
                </a:extLst>
              </a:tr>
              <a:tr h="427355">
                <a:tc>
                  <a:txBody>
                    <a:bodyPr/>
                    <a:lstStyle/>
                    <a:p>
                      <a:pPr marL="0" marR="0">
                        <a:lnSpc>
                          <a:spcPct val="150000"/>
                        </a:lnSpc>
                        <a:spcBef>
                          <a:spcPts val="0"/>
                        </a:spcBef>
                        <a:spcAft>
                          <a:spcPts val="1000"/>
                        </a:spcAft>
                      </a:pPr>
                      <a:r>
                        <a:rPr lang="en-US" sz="1600" b="1" dirty="0" err="1" smtClean="0">
                          <a:effectLst/>
                        </a:rPr>
                        <a:t>Ayu</a:t>
                      </a:r>
                      <a:r>
                        <a:rPr lang="en-US" sz="1600" b="1" dirty="0" smtClean="0">
                          <a:effectLst/>
                        </a:rPr>
                        <a:t> </a:t>
                      </a:r>
                      <a:r>
                        <a:rPr lang="en-US" sz="1600" b="1" dirty="0">
                          <a:effectLst/>
                        </a:rPr>
                        <a:t>( Ayrshire)</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smtClean="0">
                          <a:effectLst/>
                          <a:latin typeface="+mn-lt"/>
                          <a:ea typeface="+mn-ea"/>
                          <a:cs typeface="+mn-cs"/>
                        </a:rPr>
                        <a:t>2.5</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smtClean="0">
                          <a:effectLst/>
                        </a:rPr>
                        <a:t>2.0</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a:effectLst/>
                        </a:rPr>
                        <a:t>4</a:t>
                      </a:r>
                      <a:r>
                        <a:rPr lang="en-US" sz="1600" b="1" dirty="0" smtClean="0">
                          <a:effectLst/>
                        </a:rPr>
                        <a:t>.5</a:t>
                      </a:r>
                      <a:endParaRPr lang="en-US" sz="1600" b="1" dirty="0">
                        <a:effectLst/>
                        <a:latin typeface="Times New Roman"/>
                        <a:ea typeface="Calibri"/>
                        <a:cs typeface="Andalus"/>
                      </a:endParaRPr>
                    </a:p>
                  </a:txBody>
                  <a:tcPr marL="68580" marR="68580" marT="0" marB="0"/>
                </a:tc>
                <a:extLst>
                  <a:ext uri="{0D108BD9-81ED-4DB2-BD59-A6C34878D82A}">
                    <a16:rowId xmlns:a16="http://schemas.microsoft.com/office/drawing/2014/main" val="10003"/>
                  </a:ext>
                </a:extLst>
              </a:tr>
              <a:tr h="427355">
                <a:tc>
                  <a:txBody>
                    <a:bodyPr/>
                    <a:lstStyle/>
                    <a:p>
                      <a:pPr marL="0" marR="0">
                        <a:lnSpc>
                          <a:spcPct val="150000"/>
                        </a:lnSpc>
                        <a:spcBef>
                          <a:spcPts val="0"/>
                        </a:spcBef>
                        <a:spcAft>
                          <a:spcPts val="1000"/>
                        </a:spcAft>
                      </a:pPr>
                      <a:r>
                        <a:rPr lang="en-US" sz="1600" b="1" dirty="0" err="1" smtClean="0">
                          <a:effectLst/>
                        </a:rPr>
                        <a:t>Mery</a:t>
                      </a:r>
                      <a:r>
                        <a:rPr lang="en-US" sz="1600" b="1" dirty="0" smtClean="0">
                          <a:effectLst/>
                        </a:rPr>
                        <a:t> </a:t>
                      </a:r>
                      <a:r>
                        <a:rPr lang="en-US" sz="1600" b="1" dirty="0">
                          <a:effectLst/>
                        </a:rPr>
                        <a:t>(</a:t>
                      </a:r>
                      <a:r>
                        <a:rPr lang="en-US" sz="1600" b="1" dirty="0" smtClean="0">
                          <a:effectLst/>
                        </a:rPr>
                        <a:t>Friesian)</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a:effectLst/>
                        </a:rPr>
                        <a:t>2</a:t>
                      </a:r>
                      <a:r>
                        <a:rPr lang="en-US" sz="1600" b="1" dirty="0" smtClean="0">
                          <a:effectLst/>
                        </a:rPr>
                        <a:t>.0</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a:effectLst/>
                        </a:rPr>
                        <a:t>1.0</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smtClean="0">
                          <a:effectLst/>
                        </a:rPr>
                        <a:t>3.0</a:t>
                      </a:r>
                      <a:endParaRPr lang="en-US" sz="1600" b="1" dirty="0">
                        <a:effectLst/>
                        <a:latin typeface="Times New Roman"/>
                        <a:ea typeface="Calibri"/>
                        <a:cs typeface="Andalus"/>
                      </a:endParaRPr>
                    </a:p>
                  </a:txBody>
                  <a:tcPr marL="68580" marR="68580" marT="0" marB="0"/>
                </a:tc>
                <a:extLst>
                  <a:ext uri="{0D108BD9-81ED-4DB2-BD59-A6C34878D82A}">
                    <a16:rowId xmlns:a16="http://schemas.microsoft.com/office/drawing/2014/main" val="10004"/>
                  </a:ext>
                </a:extLst>
              </a:tr>
              <a:tr h="439420">
                <a:tc>
                  <a:txBody>
                    <a:bodyPr/>
                    <a:lstStyle/>
                    <a:p>
                      <a:pPr marL="0" marR="0">
                        <a:lnSpc>
                          <a:spcPct val="150000"/>
                        </a:lnSpc>
                        <a:spcBef>
                          <a:spcPts val="0"/>
                        </a:spcBef>
                        <a:spcAft>
                          <a:spcPts val="1000"/>
                        </a:spcAft>
                      </a:pPr>
                      <a:r>
                        <a:rPr lang="en-US" sz="1600" b="1" dirty="0" smtClean="0">
                          <a:effectLst/>
                        </a:rPr>
                        <a:t>Florina </a:t>
                      </a:r>
                      <a:r>
                        <a:rPr lang="en-US" sz="1600" b="1" dirty="0">
                          <a:effectLst/>
                        </a:rPr>
                        <a:t>( </a:t>
                      </a:r>
                      <a:r>
                        <a:rPr lang="en-US" sz="1600" b="1" dirty="0" err="1" smtClean="0">
                          <a:effectLst/>
                        </a:rPr>
                        <a:t>guensey</a:t>
                      </a:r>
                      <a:r>
                        <a:rPr lang="en-US" sz="1600" b="1" dirty="0" smtClean="0">
                          <a:effectLst/>
                        </a:rPr>
                        <a:t>)</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smtClean="0">
                          <a:effectLst/>
                        </a:rPr>
                        <a:t>3.0</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smtClean="0">
                          <a:effectLst/>
                        </a:rPr>
                        <a:t>1.5</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smtClean="0">
                          <a:effectLst/>
                        </a:rPr>
                        <a:t>4.5</a:t>
                      </a:r>
                      <a:endParaRPr lang="en-US" sz="1600" b="1" dirty="0">
                        <a:effectLst/>
                        <a:latin typeface="Times New Roman"/>
                        <a:ea typeface="Calibri"/>
                        <a:cs typeface="Andalus"/>
                      </a:endParaRPr>
                    </a:p>
                  </a:txBody>
                  <a:tcPr marL="68580" marR="68580" marT="0" marB="0"/>
                </a:tc>
                <a:extLst>
                  <a:ext uri="{0D108BD9-81ED-4DB2-BD59-A6C34878D82A}">
                    <a16:rowId xmlns:a16="http://schemas.microsoft.com/office/drawing/2014/main" val="10005"/>
                  </a:ext>
                </a:extLst>
              </a:tr>
              <a:tr h="439420">
                <a:tc>
                  <a:txBody>
                    <a:bodyPr/>
                    <a:lstStyle/>
                    <a:p>
                      <a:pPr marL="0" marR="0">
                        <a:lnSpc>
                          <a:spcPct val="150000"/>
                        </a:lnSpc>
                        <a:spcBef>
                          <a:spcPts val="0"/>
                        </a:spcBef>
                        <a:spcAft>
                          <a:spcPts val="1000"/>
                        </a:spcAft>
                      </a:pPr>
                      <a:r>
                        <a:rPr lang="en-US" sz="1600" b="1" dirty="0">
                          <a:effectLst/>
                        </a:rPr>
                        <a:t>C012( Ayrshire)</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a:effectLst/>
                        </a:rPr>
                        <a:t>2.0</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a:effectLst/>
                        </a:rPr>
                        <a:t>1.5</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a:effectLst/>
                        </a:rPr>
                        <a:t>3.5</a:t>
                      </a:r>
                      <a:endParaRPr lang="en-US" sz="1600" b="1" dirty="0">
                        <a:effectLst/>
                        <a:latin typeface="Times New Roman"/>
                        <a:ea typeface="Calibri"/>
                        <a:cs typeface="Andalus"/>
                      </a:endParaRPr>
                    </a:p>
                  </a:txBody>
                  <a:tcPr marL="68580" marR="68580" marT="0" marB="0"/>
                </a:tc>
                <a:extLst>
                  <a:ext uri="{0D108BD9-81ED-4DB2-BD59-A6C34878D82A}">
                    <a16:rowId xmlns:a16="http://schemas.microsoft.com/office/drawing/2014/main" val="10006"/>
                  </a:ext>
                </a:extLst>
              </a:tr>
              <a:tr h="439420">
                <a:tc>
                  <a:txBody>
                    <a:bodyPr/>
                    <a:lstStyle/>
                    <a:p>
                      <a:pPr marL="0" marR="0">
                        <a:lnSpc>
                          <a:spcPct val="150000"/>
                        </a:lnSpc>
                        <a:spcBef>
                          <a:spcPts val="0"/>
                        </a:spcBef>
                        <a:spcAft>
                          <a:spcPts val="1000"/>
                        </a:spcAft>
                      </a:pPr>
                      <a:r>
                        <a:rPr lang="en-US" sz="1600" b="1" dirty="0" smtClean="0">
                          <a:effectLst/>
                        </a:rPr>
                        <a:t>Nora (Zebu)</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smtClean="0">
                          <a:effectLst/>
                        </a:rPr>
                        <a:t>1.5</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a:effectLst/>
                        </a:rPr>
                        <a:t>1.0</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smtClean="0">
                          <a:effectLst/>
                        </a:rPr>
                        <a:t>2.5</a:t>
                      </a:r>
                      <a:endParaRPr lang="en-US" sz="1600" b="1" dirty="0">
                        <a:effectLst/>
                        <a:latin typeface="Times New Roman"/>
                        <a:ea typeface="Calibri"/>
                        <a:cs typeface="Andalus"/>
                      </a:endParaRPr>
                    </a:p>
                  </a:txBody>
                  <a:tcPr marL="68580" marR="68580" marT="0" marB="0"/>
                </a:tc>
                <a:extLst>
                  <a:ext uri="{0D108BD9-81ED-4DB2-BD59-A6C34878D82A}">
                    <a16:rowId xmlns:a16="http://schemas.microsoft.com/office/drawing/2014/main" val="10007"/>
                  </a:ext>
                </a:extLst>
              </a:tr>
              <a:tr h="427355">
                <a:tc>
                  <a:txBody>
                    <a:bodyPr/>
                    <a:lstStyle/>
                    <a:p>
                      <a:pPr marL="0" marR="0">
                        <a:lnSpc>
                          <a:spcPct val="150000"/>
                        </a:lnSpc>
                        <a:spcBef>
                          <a:spcPts val="0"/>
                        </a:spcBef>
                        <a:spcAft>
                          <a:spcPts val="1000"/>
                        </a:spcAft>
                      </a:pPr>
                      <a:r>
                        <a:rPr lang="en-US" sz="1600" b="1" dirty="0" smtClean="0">
                          <a:effectLst/>
                        </a:rPr>
                        <a:t>A015 </a:t>
                      </a:r>
                      <a:r>
                        <a:rPr lang="en-US" sz="1600" b="1" dirty="0">
                          <a:effectLst/>
                        </a:rPr>
                        <a:t>(Ayrshire)</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a:effectLst/>
                        </a:rPr>
                        <a:t>3</a:t>
                      </a:r>
                      <a:r>
                        <a:rPr lang="en-US" sz="1600" b="1" dirty="0" smtClean="0">
                          <a:effectLst/>
                        </a:rPr>
                        <a:t>.0</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a:effectLst/>
                        </a:rPr>
                        <a:t>2.0</a:t>
                      </a:r>
                      <a:endParaRPr lang="en-US" sz="1600" b="1" dirty="0">
                        <a:effectLst/>
                        <a:latin typeface="Times New Roman"/>
                        <a:ea typeface="Calibri"/>
                        <a:cs typeface="Andalus"/>
                      </a:endParaRPr>
                    </a:p>
                  </a:txBody>
                  <a:tcPr marL="68580" marR="68580" marT="0" marB="0"/>
                </a:tc>
                <a:tc>
                  <a:txBody>
                    <a:bodyPr/>
                    <a:lstStyle/>
                    <a:p>
                      <a:pPr marL="0" marR="0">
                        <a:lnSpc>
                          <a:spcPct val="150000"/>
                        </a:lnSpc>
                        <a:spcBef>
                          <a:spcPts val="0"/>
                        </a:spcBef>
                        <a:spcAft>
                          <a:spcPts val="1000"/>
                        </a:spcAft>
                      </a:pPr>
                      <a:r>
                        <a:rPr lang="en-US" sz="1600" b="1" dirty="0">
                          <a:effectLst/>
                        </a:rPr>
                        <a:t>5</a:t>
                      </a:r>
                      <a:r>
                        <a:rPr lang="en-US" sz="1600" b="1" dirty="0" smtClean="0">
                          <a:effectLst/>
                        </a:rPr>
                        <a:t>.0</a:t>
                      </a:r>
                      <a:endParaRPr lang="en-US" sz="1600" b="1" dirty="0">
                        <a:effectLst/>
                        <a:latin typeface="Times New Roman"/>
                        <a:ea typeface="Calibri"/>
                        <a:cs typeface="Andalus"/>
                      </a:endParaRPr>
                    </a:p>
                  </a:txBody>
                  <a:tcPr marL="68580" marR="68580" marT="0" marB="0"/>
                </a:tc>
                <a:extLst>
                  <a:ext uri="{0D108BD9-81ED-4DB2-BD59-A6C34878D82A}">
                    <a16:rowId xmlns:a16="http://schemas.microsoft.com/office/drawing/2014/main" val="10008"/>
                  </a:ext>
                </a:extLst>
              </a:tr>
              <a:tr h="430804">
                <a:tc>
                  <a:txBody>
                    <a:bodyPr/>
                    <a:lstStyle/>
                    <a:p>
                      <a:pPr marL="0" marR="0">
                        <a:lnSpc>
                          <a:spcPct val="150000"/>
                        </a:lnSpc>
                        <a:spcBef>
                          <a:spcPts val="0"/>
                        </a:spcBef>
                        <a:spcAft>
                          <a:spcPts val="1000"/>
                        </a:spcAft>
                      </a:pPr>
                      <a:r>
                        <a:rPr lang="en-US" sz="1600" b="1" dirty="0" smtClean="0">
                          <a:effectLst/>
                        </a:rPr>
                        <a:t>Jacob </a:t>
                      </a:r>
                      <a:r>
                        <a:rPr lang="en-US" sz="1600" b="1" dirty="0">
                          <a:effectLst/>
                        </a:rPr>
                        <a:t>(Ayrshire</a:t>
                      </a:r>
                      <a:r>
                        <a:rPr lang="en-US" sz="1600" b="1" dirty="0" smtClean="0">
                          <a:effectLst/>
                        </a:rPr>
                        <a:t>)</a:t>
                      </a: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600" b="1" dirty="0" smtClean="0">
                          <a:effectLst/>
                          <a:latin typeface="+mn-lt"/>
                          <a:ea typeface="+mn-ea"/>
                          <a:cs typeface="+mn-cs"/>
                        </a:rPr>
                        <a:t>4.0</a:t>
                      </a:r>
                      <a:endParaRPr lang="en-US" sz="1600" b="1" dirty="0">
                        <a:effectLst/>
                        <a:latin typeface="Times New Roman"/>
                        <a:ea typeface="Calibri"/>
                        <a:cs typeface="Andalus"/>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600" b="1" dirty="0" smtClean="0">
                          <a:effectLst/>
                        </a:rPr>
                        <a:t>2.5</a:t>
                      </a:r>
                      <a:endParaRPr lang="en-US" sz="1600" b="1" dirty="0">
                        <a:effectLst/>
                        <a:latin typeface="Times New Roman"/>
                        <a:ea typeface="Calibri"/>
                        <a:cs typeface="Andalus"/>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600" b="1" dirty="0" smtClean="0">
                          <a:effectLst/>
                          <a:latin typeface="+mn-lt"/>
                          <a:ea typeface="+mn-ea"/>
                          <a:cs typeface="+mn-cs"/>
                        </a:rPr>
                        <a:t>6.5</a:t>
                      </a:r>
                      <a:endParaRPr lang="en-US" sz="1600" b="1" dirty="0">
                        <a:effectLst/>
                        <a:latin typeface="Times New Roman"/>
                        <a:ea typeface="Calibri"/>
                        <a:cs typeface="Andalus"/>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44836">
                <a:tc>
                  <a:txBody>
                    <a:bodyPr/>
                    <a:lstStyle/>
                    <a:p>
                      <a:pPr marL="0" marR="0">
                        <a:lnSpc>
                          <a:spcPct val="150000"/>
                        </a:lnSpc>
                        <a:spcBef>
                          <a:spcPts val="0"/>
                        </a:spcBef>
                        <a:spcAft>
                          <a:spcPts val="1000"/>
                        </a:spcAft>
                      </a:pPr>
                      <a:r>
                        <a:rPr lang="en-US" sz="1600" b="1" dirty="0" smtClean="0">
                          <a:effectLst/>
                        </a:rPr>
                        <a:t>Zack (Zebu)</a:t>
                      </a:r>
                    </a:p>
                  </a:txBody>
                  <a:tcPr marL="68580" marR="68580" marT="0" marB="0">
                    <a:lnT w="12700"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1000"/>
                        </a:spcAft>
                      </a:pPr>
                      <a:r>
                        <a:rPr lang="en-US" sz="1600" b="1" dirty="0" smtClean="0">
                          <a:effectLst/>
                          <a:latin typeface="Times New Roman"/>
                          <a:ea typeface="Calibri"/>
                          <a:cs typeface="Andalus"/>
                        </a:rPr>
                        <a:t>2.5</a:t>
                      </a:r>
                      <a:endParaRPr lang="en-US" sz="1600" b="1" dirty="0">
                        <a:effectLst/>
                        <a:latin typeface="Times New Roman"/>
                        <a:ea typeface="Calibri"/>
                        <a:cs typeface="Andalus"/>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1000"/>
                        </a:spcAft>
                      </a:pPr>
                      <a:r>
                        <a:rPr lang="en-US" sz="1600" b="1" dirty="0" smtClean="0">
                          <a:effectLst/>
                          <a:latin typeface="Times New Roman"/>
                          <a:ea typeface="Calibri"/>
                          <a:cs typeface="Andalus"/>
                        </a:rPr>
                        <a:t>2.0</a:t>
                      </a:r>
                      <a:endParaRPr lang="en-US" sz="1600" b="1" dirty="0">
                        <a:effectLst/>
                        <a:latin typeface="Times New Roman"/>
                        <a:ea typeface="Calibri"/>
                        <a:cs typeface="Andalus"/>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0">
                        <a:lnSpc>
                          <a:spcPct val="150000"/>
                        </a:lnSpc>
                        <a:spcBef>
                          <a:spcPts val="0"/>
                        </a:spcBef>
                        <a:spcAft>
                          <a:spcPts val="1000"/>
                        </a:spcAft>
                      </a:pPr>
                      <a:r>
                        <a:rPr lang="en-US" sz="1600" b="1" dirty="0" smtClean="0">
                          <a:effectLst/>
                          <a:latin typeface="Times New Roman"/>
                          <a:ea typeface="Calibri"/>
                          <a:cs typeface="Andalus"/>
                        </a:rPr>
                        <a:t>4.5</a:t>
                      </a:r>
                      <a:endParaRPr lang="en-US" sz="1600" b="1" dirty="0">
                        <a:effectLst/>
                        <a:latin typeface="Times New Roman"/>
                        <a:ea typeface="Calibri"/>
                        <a:cs typeface="Andalus"/>
                      </a:endParaRPr>
                    </a:p>
                  </a:txBody>
                  <a:tcPr marL="68580" marR="6858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10"/>
                  </a:ext>
                </a:extLst>
              </a:tr>
            </a:tbl>
          </a:graphicData>
        </a:graphic>
      </p:graphicFrame>
      <p:sp>
        <p:nvSpPr>
          <p:cNvPr id="5" name="Rectangle 1"/>
          <p:cNvSpPr>
            <a:spLocks noChangeArrowheads="1"/>
          </p:cNvSpPr>
          <p:nvPr/>
        </p:nvSpPr>
        <p:spPr bwMode="auto">
          <a:xfrm>
            <a:off x="1508125" y="1737925"/>
            <a:ext cx="223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57300" algn="l"/>
              </a:tabLst>
            </a:pP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64588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From the findings of our research dairy  production is low. the research study was that the  breeds kept were indigenous, crosses,   exotic breeds </a:t>
            </a:r>
            <a:r>
              <a:rPr lang="en-US" dirty="0" err="1" smtClean="0"/>
              <a:t>eg</a:t>
            </a:r>
            <a:r>
              <a:rPr lang="en-US" dirty="0" smtClean="0"/>
              <a:t> Ayrshire Friesian, Guernsey, and jersey </a:t>
            </a:r>
            <a:r>
              <a:rPr lang="en-US" dirty="0"/>
              <a:t>breeds tends to produce more than the Friesians under the same environment, this is not due to the fact that Ayrshire breeds are fed on a different diet, but it’s due to the fact that they are relatively tolerant </a:t>
            </a:r>
            <a:r>
              <a:rPr lang="en-US" dirty="0" smtClean="0"/>
              <a:t>to </a:t>
            </a:r>
            <a:r>
              <a:rPr lang="en-US" dirty="0"/>
              <a:t>environmental </a:t>
            </a:r>
            <a:r>
              <a:rPr lang="en-US" dirty="0" smtClean="0"/>
              <a:t>conditions. A </a:t>
            </a:r>
            <a:r>
              <a:rPr lang="en-US" dirty="0"/>
              <a:t>pure breed Ayrshire has a potential of </a:t>
            </a:r>
            <a:r>
              <a:rPr lang="en-US" dirty="0" smtClean="0"/>
              <a:t>producing 25 </a:t>
            </a:r>
            <a:r>
              <a:rPr lang="en-US" dirty="0"/>
              <a:t>litres per day </a:t>
            </a:r>
            <a:r>
              <a:rPr lang="en-US" dirty="0" smtClean="0"/>
              <a:t> </a:t>
            </a:r>
            <a:r>
              <a:rPr lang="en-US" dirty="0"/>
              <a:t>and </a:t>
            </a:r>
            <a:r>
              <a:rPr lang="en-US" dirty="0" smtClean="0"/>
              <a:t>a </a:t>
            </a:r>
            <a:r>
              <a:rPr lang="en-US" dirty="0"/>
              <a:t>Friesian has a potential of 40 to 50 litres of milk per day </a:t>
            </a:r>
            <a:r>
              <a:rPr lang="en-US" dirty="0" smtClean="0"/>
              <a:t>under </a:t>
            </a:r>
            <a:r>
              <a:rPr lang="en-US" dirty="0"/>
              <a:t>good </a:t>
            </a:r>
            <a:r>
              <a:rPr lang="en-US" dirty="0" smtClean="0"/>
              <a:t>management. This is literally opposite to the researchers expectations where Friesian could have been leading in production. Therefore breeds kept was not a contributing factor.</a:t>
            </a:r>
            <a:endParaRPr lang="en-US" dirty="0"/>
          </a:p>
        </p:txBody>
      </p:sp>
    </p:spTree>
    <p:extLst>
      <p:ext uri="{BB962C8B-B14F-4D97-AF65-F5344CB8AC3E}">
        <p14:creationId xmlns:p14="http://schemas.microsoft.com/office/powerpoint/2010/main" val="23854606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Chart 1.0: Disease </a:t>
            </a:r>
            <a:r>
              <a:rPr lang="en-US" dirty="0"/>
              <a:t>management </a:t>
            </a:r>
            <a:r>
              <a:rPr lang="en-US" dirty="0" smtClean="0"/>
              <a:t>practices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23214969"/>
              </p:ext>
            </p:extLst>
          </p:nvPr>
        </p:nvGraphicFramePr>
        <p:xfrm>
          <a:off x="827088" y="2052638"/>
          <a:ext cx="67119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26433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r>
              <a:rPr lang="en-US" dirty="0" smtClean="0"/>
              <a:t>Spraying is done monthly for the control of external parasites </a:t>
            </a:r>
            <a:r>
              <a:rPr lang="en-US" dirty="0" err="1" smtClean="0"/>
              <a:t>e.g</a:t>
            </a:r>
            <a:r>
              <a:rPr lang="en-US" dirty="0" smtClean="0"/>
              <a:t>: ticks. Usually,  </a:t>
            </a:r>
            <a:r>
              <a:rPr lang="en-US" dirty="0" err="1" smtClean="0"/>
              <a:t>acaricides</a:t>
            </a:r>
            <a:r>
              <a:rPr lang="en-US" dirty="0" smtClean="0"/>
              <a:t>  are used rotationally by class </a:t>
            </a:r>
            <a:r>
              <a:rPr lang="en-US" dirty="0" err="1" smtClean="0"/>
              <a:t>i.e</a:t>
            </a:r>
            <a:r>
              <a:rPr lang="en-US" dirty="0" smtClean="0"/>
              <a:t> from synthetic </a:t>
            </a:r>
            <a:r>
              <a:rPr lang="en-US" dirty="0" err="1" smtClean="0"/>
              <a:t>pyrethroid</a:t>
            </a:r>
            <a:r>
              <a:rPr lang="en-US" dirty="0" smtClean="0"/>
              <a:t>-</a:t>
            </a:r>
            <a:r>
              <a:rPr lang="en-US" dirty="0" err="1" smtClean="0"/>
              <a:t>amitraz</a:t>
            </a:r>
            <a:r>
              <a:rPr lang="en-US" dirty="0" smtClean="0"/>
              <a:t>-organophosphate to ensure maximum control.</a:t>
            </a:r>
          </a:p>
          <a:p>
            <a:r>
              <a:rPr lang="en-US" dirty="0" smtClean="0"/>
              <a:t>Deworming is done after every three months to control internal parasites.</a:t>
            </a:r>
          </a:p>
          <a:p>
            <a:r>
              <a:rPr lang="en-US" dirty="0" smtClean="0"/>
              <a:t>Vaccination is done incase of the outbreak of diseases </a:t>
            </a:r>
            <a:r>
              <a:rPr lang="en-US" dirty="0" err="1" smtClean="0"/>
              <a:t>e.g</a:t>
            </a:r>
            <a:r>
              <a:rPr lang="en-US" dirty="0" smtClean="0"/>
              <a:t> Foot and mouth disease, which was done 2019 due to the outbreak in the region.</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97832890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continue</a:t>
            </a:r>
            <a:endParaRPr lang="en-US" dirty="0"/>
          </a:p>
        </p:txBody>
      </p:sp>
      <p:sp>
        <p:nvSpPr>
          <p:cNvPr id="3" name="Content Placeholder 2"/>
          <p:cNvSpPr>
            <a:spLocks noGrp="1"/>
          </p:cNvSpPr>
          <p:nvPr>
            <p:ph idx="1"/>
          </p:nvPr>
        </p:nvSpPr>
        <p:spPr/>
        <p:txBody>
          <a:bodyPr>
            <a:normAutofit/>
          </a:bodyPr>
          <a:lstStyle/>
          <a:p>
            <a:r>
              <a:rPr lang="en-US" dirty="0" smtClean="0"/>
              <a:t>Isolation is rare, but is done incase of contagious diseases so that animal affected doesn’t spread the disease to others.</a:t>
            </a:r>
          </a:p>
          <a:p>
            <a:r>
              <a:rPr lang="en-US" dirty="0" smtClean="0"/>
              <a:t>Incase of infection, treatment is always done before the condition over well the animal.</a:t>
            </a:r>
          </a:p>
          <a:p>
            <a:r>
              <a:rPr lang="en-US" dirty="0" smtClean="0"/>
              <a:t>Other disease management practices include; observation of hygiene, removal of poisonous plants, provision of adequate nutritious feeds and supplements and wilting of pasture to check on metabolic disorders.   </a:t>
            </a:r>
            <a:endParaRPr lang="en-US" dirty="0"/>
          </a:p>
        </p:txBody>
      </p:sp>
    </p:spTree>
    <p:extLst>
      <p:ext uri="{BB962C8B-B14F-4D97-AF65-F5344CB8AC3E}">
        <p14:creationId xmlns:p14="http://schemas.microsoft.com/office/powerpoint/2010/main" val="652939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5814312" cy="1930400"/>
          </a:xfrm>
        </p:spPr>
        <p:txBody>
          <a:bodyPr>
            <a:normAutofit fontScale="90000"/>
          </a:bodyPr>
          <a:lstStyle/>
          <a:p>
            <a:r>
              <a:rPr lang="en-US" dirty="0" smtClean="0"/>
              <a:t>Picture 1.0:Farming system practiced </a:t>
            </a:r>
            <a:br>
              <a:rPr lang="en-US" dirty="0" smtClean="0"/>
            </a:b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7152" y="1534798"/>
            <a:ext cx="3237257" cy="3237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hp\Pictures\IMG_20200309_135738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876800"/>
            <a:ext cx="7733326" cy="1981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flipV="1">
            <a:off x="1733063" y="228982"/>
            <a:ext cx="2895600" cy="328246"/>
          </a:xfrm>
          <a:prstGeom prst="rect">
            <a:avLst/>
          </a:prstGeom>
          <a:noFill/>
        </p:spPr>
        <p:txBody>
          <a:bodyPr wrap="square" rtlCol="0">
            <a:spAutoFit/>
          </a:bodyPr>
          <a:lstStyle/>
          <a:p>
            <a:endParaRPr lang="en-US" dirty="0"/>
          </a:p>
        </p:txBody>
      </p:sp>
      <p:sp>
        <p:nvSpPr>
          <p:cNvPr id="10" name="TextBox 9"/>
          <p:cNvSpPr txBox="1"/>
          <p:nvPr/>
        </p:nvSpPr>
        <p:spPr>
          <a:xfrm rot="10800000" flipV="1">
            <a:off x="1035048" y="1016409"/>
            <a:ext cx="2895600" cy="400110"/>
          </a:xfrm>
          <a:prstGeom prst="rect">
            <a:avLst/>
          </a:prstGeom>
          <a:noFill/>
        </p:spPr>
        <p:txBody>
          <a:bodyPr wrap="square" rtlCol="0">
            <a:spAutoFit/>
          </a:bodyPr>
          <a:lstStyle/>
          <a:p>
            <a:r>
              <a:rPr lang="en-US" sz="2000" b="1" dirty="0" smtClean="0"/>
              <a:t>1}   Herding</a:t>
            </a:r>
            <a:endParaRPr lang="en-US" sz="2000" b="1" dirty="0"/>
          </a:p>
        </p:txBody>
      </p:sp>
      <p:sp>
        <p:nvSpPr>
          <p:cNvPr id="5" name="TextBox 4"/>
          <p:cNvSpPr txBox="1"/>
          <p:nvPr/>
        </p:nvSpPr>
        <p:spPr>
          <a:xfrm>
            <a:off x="5702303" y="895291"/>
            <a:ext cx="2209800" cy="400110"/>
          </a:xfrm>
          <a:prstGeom prst="rect">
            <a:avLst/>
          </a:prstGeom>
          <a:noFill/>
        </p:spPr>
        <p:txBody>
          <a:bodyPr wrap="square" rtlCol="0">
            <a:spAutoFit/>
          </a:bodyPr>
          <a:lstStyle/>
          <a:p>
            <a:r>
              <a:rPr lang="en-US" sz="2000" b="1" dirty="0" smtClean="0"/>
              <a:t>2} Nappier grass </a:t>
            </a:r>
            <a:endParaRPr lang="en-US" sz="2000" b="1" dirty="0"/>
          </a:p>
        </p:txBody>
      </p:sp>
      <p:sp>
        <p:nvSpPr>
          <p:cNvPr id="8" name="TextBox 7"/>
          <p:cNvSpPr txBox="1"/>
          <p:nvPr/>
        </p:nvSpPr>
        <p:spPr>
          <a:xfrm>
            <a:off x="2133600" y="4572000"/>
            <a:ext cx="4038600" cy="400110"/>
          </a:xfrm>
          <a:prstGeom prst="rect">
            <a:avLst/>
          </a:prstGeom>
          <a:noFill/>
        </p:spPr>
        <p:txBody>
          <a:bodyPr wrap="square" rtlCol="0">
            <a:spAutoFit/>
          </a:bodyPr>
          <a:lstStyle/>
          <a:p>
            <a:pPr algn="ctr"/>
            <a:r>
              <a:rPr lang="en-US" sz="2000" b="1" dirty="0" smtClean="0"/>
              <a:t>3} </a:t>
            </a:r>
            <a:r>
              <a:rPr lang="en-US" sz="2000" b="1" dirty="0" err="1" smtClean="0"/>
              <a:t>Boma</a:t>
            </a:r>
            <a:r>
              <a:rPr lang="en-US" sz="2000" b="1" dirty="0" smtClean="0"/>
              <a:t> Rhodes </a:t>
            </a:r>
            <a:endParaRPr lang="en-US" sz="2000" b="1" dirty="0"/>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383324"/>
            <a:ext cx="3466126" cy="3253153"/>
          </a:xfrm>
          <a:prstGeom prst="rect">
            <a:avLst/>
          </a:prstGeom>
          <a:solidFill>
            <a:schemeClr val="accent1"/>
          </a:solidFill>
          <a:ln>
            <a:solidFill>
              <a:schemeClr val="accent6">
                <a:lumMod val="75000"/>
              </a:schemeClr>
            </a:solidFill>
          </a:ln>
          <a:effectLst/>
          <a:extLst/>
        </p:spPr>
      </p:pic>
    </p:spTree>
    <p:extLst>
      <p:ext uri="{BB962C8B-B14F-4D97-AF65-F5344CB8AC3E}">
        <p14:creationId xmlns:p14="http://schemas.microsoft.com/office/powerpoint/2010/main" val="4010268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iscussion.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farm practices semi-intensive system of production. The </a:t>
            </a:r>
            <a:r>
              <a:rPr lang="en-US" dirty="0"/>
              <a:t>photo </a:t>
            </a:r>
            <a:r>
              <a:rPr lang="en-US" dirty="0" smtClean="0"/>
              <a:t>above shows </a:t>
            </a:r>
            <a:r>
              <a:rPr lang="en-US" dirty="0"/>
              <a:t>that animals depend on short pastures with minimum nutrients that can't meet the </a:t>
            </a:r>
            <a:r>
              <a:rPr lang="en-US" dirty="0" smtClean="0"/>
              <a:t> demand energy for maintenance and production, </a:t>
            </a:r>
            <a:r>
              <a:rPr lang="en-US" dirty="0"/>
              <a:t>with </a:t>
            </a:r>
            <a:r>
              <a:rPr lang="en-US" dirty="0" smtClean="0"/>
              <a:t>partial supplementation with nappier,  </a:t>
            </a:r>
            <a:r>
              <a:rPr lang="en-US" dirty="0" err="1" smtClean="0"/>
              <a:t>boma</a:t>
            </a:r>
            <a:r>
              <a:rPr lang="en-US" dirty="0" smtClean="0"/>
              <a:t> </a:t>
            </a:r>
            <a:r>
              <a:rPr lang="en-US" dirty="0" err="1" smtClean="0"/>
              <a:t>rhodes</a:t>
            </a:r>
            <a:r>
              <a:rPr lang="en-US" dirty="0" smtClean="0"/>
              <a:t> and dairy meal which are provided only when </a:t>
            </a:r>
            <a:r>
              <a:rPr lang="en-US" dirty="0"/>
              <a:t>available.  </a:t>
            </a:r>
          </a:p>
          <a:p>
            <a:pPr marL="0" indent="0">
              <a:buNone/>
            </a:pPr>
            <a:r>
              <a:rPr lang="en-US" sz="4000" i="1" dirty="0" smtClean="0">
                <a:effectLst>
                  <a:outerShdw blurRad="38100" dist="38100" dir="2700000" algn="tl">
                    <a:srgbClr val="000000">
                      <a:alpha val="43137"/>
                    </a:srgbClr>
                  </a:outerShdw>
                </a:effectLst>
              </a:rPr>
              <a:t>The research sought out that, cases of metabolic disorders arises from inadequate feeding of farm </a:t>
            </a:r>
            <a:r>
              <a:rPr lang="en-US" sz="4000" i="1" dirty="0" err="1" smtClean="0">
                <a:effectLst>
                  <a:outerShdw blurRad="38100" dist="38100" dir="2700000" algn="tl">
                    <a:srgbClr val="000000">
                      <a:alpha val="43137"/>
                    </a:srgbClr>
                  </a:outerShdw>
                </a:effectLst>
              </a:rPr>
              <a:t>animals.i.e</a:t>
            </a:r>
            <a:r>
              <a:rPr lang="en-US" sz="4000" i="1" dirty="0" smtClean="0">
                <a:effectLst>
                  <a:outerShdw blurRad="38100" dist="38100" dir="2700000" algn="tl">
                    <a:srgbClr val="000000">
                      <a:alpha val="43137"/>
                    </a:srgbClr>
                  </a:outerShdw>
                </a:effectLst>
              </a:rPr>
              <a:t>. Ketosis exist in the farm unnoticed by the farm manager. This fact was ascertained from the dairy records. </a:t>
            </a:r>
            <a:endParaRPr lang="en-US" sz="4000" dirty="0" smtClean="0">
              <a:effectLst>
                <a:outerShdw blurRad="38100" dist="38100" dir="2700000" algn="tl">
                  <a:srgbClr val="000000">
                    <a:alpha val="43137"/>
                  </a:srgbClr>
                </a:outerShdw>
              </a:effectLst>
            </a:endParaRPr>
          </a:p>
          <a:p>
            <a:r>
              <a:rPr lang="en-US" i="1" dirty="0" smtClean="0"/>
              <a:t>That </a:t>
            </a:r>
            <a:r>
              <a:rPr lang="en-US" i="1" dirty="0"/>
              <a:t>20 - 30 days about a month after calving milk production decreases gradually to all cow's and most of the animal exhibit signs of anorexia, emaciation, decrease of milk yield and some of them totally cease to feed on concentrates during milking.</a:t>
            </a:r>
            <a:endParaRPr lang="en-US" dirty="0"/>
          </a:p>
          <a:p>
            <a:endParaRPr lang="en-US" dirty="0"/>
          </a:p>
        </p:txBody>
      </p:sp>
    </p:spTree>
    <p:extLst>
      <p:ext uri="{BB962C8B-B14F-4D97-AF65-F5344CB8AC3E}">
        <p14:creationId xmlns:p14="http://schemas.microsoft.com/office/powerpoint/2010/main" val="33574828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Conclusion </a:t>
            </a:r>
            <a:endParaRPr lang="en-US"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The breeds kept was partially a contributing factor since the farmers rear breeds  which are genetically low milk yielders. </a:t>
            </a:r>
          </a:p>
          <a:p>
            <a:pPr marL="514350" indent="-514350">
              <a:buFont typeface="+mj-lt"/>
              <a:buAutoNum type="arabicPeriod"/>
            </a:pPr>
            <a:r>
              <a:rPr lang="en-US" dirty="0" smtClean="0"/>
              <a:t>Having semi-intensive as production as feeding system ,the feeds were limited ,of poor quality and much energy is spent in the movement while grazing rather than in milk synthesis</a:t>
            </a:r>
          </a:p>
          <a:p>
            <a:pPr marL="514350" indent="-514350">
              <a:buFont typeface="+mj-lt"/>
              <a:buAutoNum type="arabicPeriod"/>
            </a:pPr>
            <a:r>
              <a:rPr lang="en-US" dirty="0" smtClean="0"/>
              <a:t>In </a:t>
            </a:r>
            <a:r>
              <a:rPr lang="en-US" dirty="0" err="1" smtClean="0"/>
              <a:t>Idakho</a:t>
            </a:r>
            <a:r>
              <a:rPr lang="en-US" dirty="0" smtClean="0"/>
              <a:t> central ward, the diseases are not well </a:t>
            </a:r>
            <a:r>
              <a:rPr lang="en-US" dirty="0" err="1" smtClean="0"/>
              <a:t>managed.Management</a:t>
            </a:r>
            <a:r>
              <a:rPr lang="en-US" dirty="0" smtClean="0"/>
              <a:t> practices such as </a:t>
            </a:r>
            <a:r>
              <a:rPr lang="en-US" dirty="0" err="1" smtClean="0"/>
              <a:t>vaccination,spraying</a:t>
            </a:r>
            <a:r>
              <a:rPr lang="en-US" dirty="0" smtClean="0"/>
              <a:t> ,</a:t>
            </a:r>
            <a:r>
              <a:rPr lang="en-US" dirty="0" err="1" smtClean="0"/>
              <a:t>Deworming,isolating</a:t>
            </a:r>
            <a:r>
              <a:rPr lang="en-US" dirty="0" smtClean="0"/>
              <a:t> the sick </a:t>
            </a:r>
            <a:r>
              <a:rPr lang="en-US" dirty="0" err="1" smtClean="0"/>
              <a:t>ones,treating</a:t>
            </a:r>
            <a:r>
              <a:rPr lang="en-US" dirty="0" smtClean="0"/>
              <a:t> the </a:t>
            </a:r>
            <a:r>
              <a:rPr lang="en-US" smtClean="0"/>
              <a:t>sick ones </a:t>
            </a:r>
            <a:r>
              <a:rPr lang="en-US" dirty="0" smtClean="0"/>
              <a:t>are not adhered to </a:t>
            </a:r>
            <a:r>
              <a:rPr lang="en-US" dirty="0" err="1" smtClean="0"/>
              <a:t>hence,influence</a:t>
            </a:r>
            <a:r>
              <a:rPr lang="en-US" dirty="0" smtClean="0"/>
              <a:t> the level of production. </a:t>
            </a:r>
            <a:endParaRPr lang="en-US" dirty="0"/>
          </a:p>
        </p:txBody>
      </p:sp>
    </p:spTree>
    <p:extLst>
      <p:ext uri="{BB962C8B-B14F-4D97-AF65-F5344CB8AC3E}">
        <p14:creationId xmlns:p14="http://schemas.microsoft.com/office/powerpoint/2010/main" val="67587337"/>
      </p:ext>
    </p:extLst>
  </p:cSld>
  <p:clrMapOvr>
    <a:masterClrMapping/>
  </p:clrMapOvr>
  <p:transition spd="slow">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b="1" dirty="0"/>
              <a:t>RECOMMENDATIONS</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p>
          <a:p>
            <a:pPr marL="514350" indent="-514350">
              <a:buFont typeface="+mj-lt"/>
              <a:buAutoNum type="arabicPeriod"/>
            </a:pPr>
            <a:r>
              <a:rPr lang="en-US" dirty="0" smtClean="0"/>
              <a:t>The farmers should adopt rearing of dairy breeds which consume less feeds utilize feeds efficiently and are high milk yielders and are high milk yielders(Exotic breeds </a:t>
            </a:r>
            <a:r>
              <a:rPr lang="en-US" dirty="0" err="1" smtClean="0"/>
              <a:t>e.g</a:t>
            </a:r>
            <a:r>
              <a:rPr lang="en-US" dirty="0" smtClean="0"/>
              <a:t>  Ayrshire ,Guernsey , </a:t>
            </a:r>
            <a:r>
              <a:rPr lang="en-US" dirty="0" err="1" smtClean="0"/>
              <a:t>Jeysey</a:t>
            </a:r>
            <a:r>
              <a:rPr lang="en-US" dirty="0" smtClean="0"/>
              <a:t> )</a:t>
            </a:r>
            <a:endParaRPr lang="en-US" dirty="0"/>
          </a:p>
          <a:p>
            <a:pPr marL="514350" indent="-514350">
              <a:buFont typeface="+mj-lt"/>
              <a:buAutoNum type="arabicPeriod"/>
            </a:pPr>
            <a:r>
              <a:rPr lang="en-US" dirty="0" smtClean="0"/>
              <a:t>The farmers should practice intensive system to minimize energy loss during grazing, establish more fodder inclusive of legumes under proper management and conserve during surplus production and apply new technologies of home made feed formulation and practice dry feeding (feeding of </a:t>
            </a:r>
            <a:r>
              <a:rPr lang="en-US" dirty="0" err="1" smtClean="0"/>
              <a:t>sllage</a:t>
            </a:r>
            <a:r>
              <a:rPr lang="en-US" dirty="0" smtClean="0"/>
              <a:t> and hay)which will increase feed quality and quantity.</a:t>
            </a:r>
          </a:p>
          <a:p>
            <a:pPr marL="514350" indent="-514350">
              <a:buFont typeface="+mj-lt"/>
              <a:buAutoNum type="arabicPeriod"/>
            </a:pPr>
            <a:r>
              <a:rPr lang="en-US" dirty="0" smtClean="0"/>
              <a:t>The farmers and farm Managers should intensify supplementation of feeds by planting leguminous feeds yellow maize for silage making and commercial feeds, since the study sought out that low milk production was due to inadequate and poor quality feeding.</a:t>
            </a:r>
          </a:p>
          <a:p>
            <a:pPr marL="514350" indent="-514350">
              <a:buFont typeface="+mj-lt"/>
              <a:buAutoNum type="arabicPeriod"/>
            </a:pPr>
            <a:r>
              <a:rPr lang="en-US" dirty="0" smtClean="0"/>
              <a:t>The farmers should attend more trainings on disease management practice and economic importance of disease</a:t>
            </a:r>
            <a:endParaRPr lang="en-US" dirty="0"/>
          </a:p>
        </p:txBody>
      </p:sp>
    </p:spTree>
    <p:extLst>
      <p:ext uri="{BB962C8B-B14F-4D97-AF65-F5344CB8AC3E}">
        <p14:creationId xmlns:p14="http://schemas.microsoft.com/office/powerpoint/2010/main" val="108801336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914400"/>
            <a:ext cx="8153400" cy="6324600"/>
          </a:xfrm>
        </p:spPr>
        <p:txBody>
          <a:bodyPr>
            <a:noAutofit/>
          </a:bodyPr>
          <a:lstStyle/>
          <a:p>
            <a:pPr>
              <a:lnSpc>
                <a:spcPct val="150000"/>
              </a:lnSpc>
            </a:pPr>
            <a:r>
              <a:rPr lang="en-US" sz="2400" b="1" dirty="0" smtClean="0"/>
              <a:t>RESEACHERS </a:t>
            </a:r>
            <a:br>
              <a:rPr lang="en-US" sz="2400" b="1" dirty="0" smtClean="0"/>
            </a:br>
            <a:r>
              <a:rPr lang="en-US" sz="2400" b="1" dirty="0" smtClean="0"/>
              <a:t>NAME					                            ADM</a:t>
            </a:r>
            <a:br>
              <a:rPr lang="en-US" sz="2400" b="1" dirty="0" smtClean="0"/>
            </a:br>
            <a:r>
              <a:rPr lang="en-US" sz="2400" b="1" dirty="0" smtClean="0"/>
              <a:t>KIPCHIRCHIR DENIS				DIP/ANPD/9838/19</a:t>
            </a:r>
            <a:br>
              <a:rPr lang="en-US" sz="2400" b="1" dirty="0" smtClean="0"/>
            </a:br>
            <a:r>
              <a:rPr lang="en-US" sz="2400" b="1" dirty="0" smtClean="0"/>
              <a:t>BENARD O. MOGENI				DIP/ANPD/9995/19 VICTOR MWENDWA			      DIP/ANPD/9822/19</a:t>
            </a:r>
            <a:r>
              <a:rPr lang="en-US" sz="2400" b="1" dirty="0"/>
              <a:t> </a:t>
            </a:r>
            <a:r>
              <a:rPr lang="en-US" sz="2400" b="1" dirty="0" smtClean="0"/>
              <a:t>PURITY KEYA 	</a:t>
            </a:r>
            <a:r>
              <a:rPr lang="en-US" sz="2400" b="1" dirty="0"/>
              <a:t> </a:t>
            </a:r>
            <a:r>
              <a:rPr lang="en-US" sz="2400" b="1" dirty="0" smtClean="0"/>
              <a:t>                           DIP/ANPD/10276/19</a:t>
            </a:r>
            <a:br>
              <a:rPr lang="en-US" sz="2400" b="1" dirty="0" smtClean="0"/>
            </a:br>
            <a:r>
              <a:rPr lang="en-US" sz="2400" b="1" dirty="0" smtClean="0"/>
              <a:t>ROSE TANUI			   	                 DIP/ANPD/10279/19</a:t>
            </a:r>
            <a:br>
              <a:rPr lang="en-US" sz="2400" b="1" dirty="0" smtClean="0"/>
            </a:br>
            <a:r>
              <a:rPr lang="en-US" sz="2400" b="1" dirty="0" smtClean="0"/>
              <a:t>CHRISTINE LUKEYA 			            DIP/ANPD/9967/19</a:t>
            </a:r>
            <a:br>
              <a:rPr lang="en-US" sz="2400" b="1" dirty="0" smtClean="0"/>
            </a:br>
            <a:r>
              <a:rPr lang="en-US" sz="2400" b="1" dirty="0" smtClean="0"/>
              <a:t>SUPERVISOR : Mr. TOWET</a:t>
            </a:r>
            <a:endParaRPr lang="en-US" sz="2400" b="1" dirty="0"/>
          </a:p>
        </p:txBody>
      </p:sp>
    </p:spTree>
    <p:extLst>
      <p:ext uri="{BB962C8B-B14F-4D97-AF65-F5344CB8AC3E}">
        <p14:creationId xmlns:p14="http://schemas.microsoft.com/office/powerpoint/2010/main" val="681961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ABSTRACT</a:t>
            </a:r>
          </a:p>
        </p:txBody>
      </p:sp>
      <p:sp>
        <p:nvSpPr>
          <p:cNvPr id="4" name="Content Placeholder 3"/>
          <p:cNvSpPr>
            <a:spLocks noGrp="1"/>
          </p:cNvSpPr>
          <p:nvPr>
            <p:ph idx="1"/>
          </p:nvPr>
        </p:nvSpPr>
        <p:spPr/>
        <p:txBody>
          <a:bodyPr>
            <a:normAutofit/>
          </a:bodyPr>
          <a:lstStyle/>
          <a:p>
            <a:pPr marL="0" indent="0">
              <a:buNone/>
            </a:pPr>
            <a:r>
              <a:rPr lang="en-US" dirty="0"/>
              <a:t>Despite the growth of farming over the years, there is imbalance in milk production experienced in different farms based on the approach from different farm </a:t>
            </a:r>
            <a:r>
              <a:rPr lang="en-US" dirty="0" smtClean="0"/>
              <a:t>managers and farmers. </a:t>
            </a:r>
            <a:r>
              <a:rPr lang="en-US" dirty="0"/>
              <a:t>Majority </a:t>
            </a:r>
            <a:r>
              <a:rPr lang="en-US" dirty="0" smtClean="0"/>
              <a:t>of them </a:t>
            </a:r>
            <a:r>
              <a:rPr lang="en-US" dirty="0"/>
              <a:t>still fail to understand the connection between dairy productivity and farming practices. Without a careful analysis of the patterns of benefits reaped from good farming practices, we cannot accept the face value that dairy farming can be both fulfilling and satisfying. The purpose of this study is to evaluate dairy </a:t>
            </a:r>
            <a:r>
              <a:rPr lang="en-US" dirty="0" smtClean="0"/>
              <a:t>production in </a:t>
            </a:r>
            <a:r>
              <a:rPr lang="en-US" dirty="0" err="1" smtClean="0"/>
              <a:t>Idakho</a:t>
            </a:r>
            <a:r>
              <a:rPr lang="en-US" dirty="0" smtClean="0"/>
              <a:t> </a:t>
            </a:r>
            <a:r>
              <a:rPr lang="en-US" dirty="0" err="1" smtClean="0"/>
              <a:t>Location,Ikolomani</a:t>
            </a:r>
            <a:r>
              <a:rPr lang="en-US" dirty="0" smtClean="0"/>
              <a:t> Sub-county, </a:t>
            </a:r>
            <a:r>
              <a:rPr lang="en-US" dirty="0"/>
              <a:t>Kakamega County. </a:t>
            </a:r>
          </a:p>
        </p:txBody>
      </p:sp>
    </p:spTree>
    <p:extLst>
      <p:ext uri="{BB962C8B-B14F-4D97-AF65-F5344CB8AC3E}">
        <p14:creationId xmlns:p14="http://schemas.microsoft.com/office/powerpoint/2010/main" val="4095654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a:t>
            </a:r>
            <a:endParaRPr lang="en-US" dirty="0"/>
          </a:p>
        </p:txBody>
      </p:sp>
      <p:sp>
        <p:nvSpPr>
          <p:cNvPr id="5" name="Content Placeholder 4"/>
          <p:cNvSpPr>
            <a:spLocks noGrp="1"/>
          </p:cNvSpPr>
          <p:nvPr>
            <p:ph idx="1"/>
          </p:nvPr>
        </p:nvSpPr>
        <p:spPr>
          <a:xfrm>
            <a:off x="228600" y="1143000"/>
            <a:ext cx="8686800" cy="5638800"/>
          </a:xfrm>
        </p:spPr>
        <p:txBody>
          <a:bodyPr>
            <a:normAutofit/>
          </a:bodyPr>
          <a:lstStyle/>
          <a:p>
            <a:pPr marL="0" indent="0">
              <a:buNone/>
            </a:pPr>
            <a:r>
              <a:rPr lang="en-US" dirty="0"/>
              <a:t>The study sought to </a:t>
            </a:r>
            <a:r>
              <a:rPr lang="en-US" dirty="0" smtClean="0"/>
              <a:t>establish the extent in which breeds kept, farming system and diseases affect </a:t>
            </a:r>
            <a:r>
              <a:rPr lang="en-US" dirty="0"/>
              <a:t>milk production. The target population of this study included farm </a:t>
            </a:r>
            <a:r>
              <a:rPr lang="en-US" dirty="0" smtClean="0"/>
              <a:t>manager</a:t>
            </a:r>
            <a:r>
              <a:rPr lang="en-US" dirty="0"/>
              <a:t> </a:t>
            </a:r>
            <a:r>
              <a:rPr lang="en-US" dirty="0" smtClean="0"/>
              <a:t>the herd`s man and generally farmers at large in </a:t>
            </a:r>
            <a:r>
              <a:rPr lang="en-US" dirty="0" err="1"/>
              <a:t>I</a:t>
            </a:r>
            <a:r>
              <a:rPr lang="en-US" dirty="0" err="1" smtClean="0"/>
              <a:t>dakho</a:t>
            </a:r>
            <a:r>
              <a:rPr lang="en-US" dirty="0" smtClean="0"/>
              <a:t> location. A questionnaire with both open and closed question was used. </a:t>
            </a:r>
            <a:r>
              <a:rPr lang="en-US" dirty="0"/>
              <a:t>The study concluded that </a:t>
            </a:r>
            <a:r>
              <a:rPr lang="en-US" dirty="0" smtClean="0"/>
              <a:t>in </a:t>
            </a:r>
            <a:r>
              <a:rPr lang="en-US" dirty="0" err="1"/>
              <a:t>I</a:t>
            </a:r>
            <a:r>
              <a:rPr lang="en-US" dirty="0" err="1" smtClean="0"/>
              <a:t>dakho</a:t>
            </a:r>
            <a:r>
              <a:rPr lang="en-US" dirty="0" smtClean="0"/>
              <a:t>, the breeds kept and disease management practices had no effect in the level of milk production. Farming system was the contributing factor since the farm had it`s flock grazed on pastures which are seasonal and are of poor quality.   </a:t>
            </a:r>
            <a:endParaRPr lang="en-US" dirty="0"/>
          </a:p>
          <a:p>
            <a:pPr marL="0" indent="0">
              <a:buNone/>
            </a:pPr>
            <a:endParaRPr lang="en-US" dirty="0"/>
          </a:p>
        </p:txBody>
      </p:sp>
    </p:spTree>
    <p:extLst>
      <p:ext uri="{BB962C8B-B14F-4D97-AF65-F5344CB8AC3E}">
        <p14:creationId xmlns:p14="http://schemas.microsoft.com/office/powerpoint/2010/main" val="42035110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br>
              <a:rPr lang="en-US" dirty="0" smtClean="0"/>
            </a:br>
            <a:r>
              <a:rPr lang="en-US" dirty="0" smtClean="0"/>
              <a:t>Background information</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Idakho</a:t>
            </a:r>
            <a:r>
              <a:rPr lang="en-US" dirty="0" smtClean="0"/>
              <a:t> </a:t>
            </a:r>
            <a:r>
              <a:rPr lang="en-US" dirty="0"/>
              <a:t>practices various farming activities such as fish farming, maize production, horticulture, agroforestry and apiary which are done under small scale. The farm is currently run under Lurambi sub county government of Kakamega on resource allocation. The resources from the Centre are collected to the government as revenue.</a:t>
            </a:r>
          </a:p>
          <a:p>
            <a:pPr marL="0" indent="0">
              <a:buNone/>
            </a:pPr>
            <a:endParaRPr lang="en-US" dirty="0"/>
          </a:p>
        </p:txBody>
      </p:sp>
    </p:spTree>
    <p:extLst>
      <p:ext uri="{BB962C8B-B14F-4D97-AF65-F5344CB8AC3E}">
        <p14:creationId xmlns:p14="http://schemas.microsoft.com/office/powerpoint/2010/main" val="542005111"/>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STATEMENT OF THE PROBLEM</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dirty="0" smtClean="0"/>
              <a:t>Milk production enterprise has a lot of benefits ranging from creation of jobs, generation of income ,security and food as source of protein to human diet .however beside the environmental conditions being  favourable for dairy development ,the demand for milk is projected to grow due to increased population and lack of a substitute of milk, which has led to the continuous decline of milk in </a:t>
            </a:r>
            <a:r>
              <a:rPr lang="en-US" dirty="0" err="1" smtClean="0"/>
              <a:t>Idakho</a:t>
            </a:r>
            <a:r>
              <a:rPr lang="en-US" dirty="0" smtClean="0"/>
              <a:t> central  ward.</a:t>
            </a:r>
          </a:p>
          <a:p>
            <a:pPr marL="0" indent="0">
              <a:buNone/>
            </a:pPr>
            <a:r>
              <a:rPr lang="en-US" dirty="0" smtClean="0"/>
              <a:t>Therefore this challenges can be addressed through utilization of available resources e.g. The available  piece of land which can accommodate varieties of fodder and pasture to improve nutrition to the milk producing livestock so as to improve on feed security .this can be realized through different farming practices e.g. weeding, top dressing ,gap filling of the existing pastures.</a:t>
            </a:r>
          </a:p>
        </p:txBody>
      </p:sp>
    </p:spTree>
    <p:extLst>
      <p:ext uri="{BB962C8B-B14F-4D97-AF65-F5344CB8AC3E}">
        <p14:creationId xmlns:p14="http://schemas.microsoft.com/office/powerpoint/2010/main" val="95160078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GENERAL OBJECTIVES</a:t>
            </a:r>
            <a:r>
              <a:rPr lang="en-US" dirty="0"/>
              <a:t/>
            </a:r>
            <a:br>
              <a:rPr lang="en-US" dirty="0"/>
            </a:br>
            <a:endParaRPr lang="en-US" dirty="0"/>
          </a:p>
        </p:txBody>
      </p:sp>
      <p:sp>
        <p:nvSpPr>
          <p:cNvPr id="3" name="Content Placeholder 2"/>
          <p:cNvSpPr>
            <a:spLocks noGrp="1"/>
          </p:cNvSpPr>
          <p:nvPr>
            <p:ph idx="1"/>
          </p:nvPr>
        </p:nvSpPr>
        <p:spPr>
          <a:xfrm>
            <a:off x="484710" y="-838200"/>
            <a:ext cx="8202090" cy="9906000"/>
          </a:xfrm>
        </p:spPr>
        <p:txBody>
          <a:bodyPr>
            <a:noAutofit/>
          </a:bodyPr>
          <a:lstStyle/>
          <a:p>
            <a:pPr lvl="0">
              <a:lnSpc>
                <a:spcPct val="220000"/>
              </a:lnSpc>
            </a:pPr>
            <a:r>
              <a:rPr lang="en-US" sz="2400" dirty="0"/>
              <a:t>The study was intended to </a:t>
            </a:r>
            <a:r>
              <a:rPr lang="en-US" sz="2400" dirty="0" smtClean="0"/>
              <a:t>evaluate </a:t>
            </a:r>
            <a:r>
              <a:rPr lang="en-US" sz="2400" dirty="0"/>
              <a:t>dairy production </a:t>
            </a:r>
            <a:r>
              <a:rPr lang="en-US" sz="2400" dirty="0" smtClean="0"/>
              <a:t>in </a:t>
            </a:r>
            <a:r>
              <a:rPr lang="en-US" sz="2400" dirty="0" err="1" smtClean="0"/>
              <a:t>Idakho</a:t>
            </a:r>
            <a:r>
              <a:rPr lang="en-US" sz="2400" dirty="0" smtClean="0"/>
              <a:t> central ward</a:t>
            </a:r>
            <a:endParaRPr lang="en-US" sz="2400" dirty="0"/>
          </a:p>
          <a:p>
            <a:pPr lvl="0">
              <a:lnSpc>
                <a:spcPct val="220000"/>
              </a:lnSpc>
            </a:pPr>
            <a:r>
              <a:rPr lang="en-US" sz="2400" b="1" dirty="0" smtClean="0"/>
              <a:t>                        SPECIFIC OBJECTIVES </a:t>
            </a:r>
          </a:p>
          <a:p>
            <a:pPr lvl="0">
              <a:lnSpc>
                <a:spcPct val="220000"/>
              </a:lnSpc>
            </a:pPr>
            <a:r>
              <a:rPr lang="en-US" sz="2400" dirty="0" smtClean="0"/>
              <a:t>To examine performance of various breeds in </a:t>
            </a:r>
            <a:r>
              <a:rPr lang="en-US" sz="2400" dirty="0" err="1"/>
              <a:t>I</a:t>
            </a:r>
            <a:r>
              <a:rPr lang="en-US" sz="2400" dirty="0" err="1" smtClean="0"/>
              <a:t>dakho</a:t>
            </a:r>
            <a:r>
              <a:rPr lang="en-US" sz="2400" dirty="0" smtClean="0"/>
              <a:t> central ward.</a:t>
            </a:r>
          </a:p>
          <a:p>
            <a:pPr lvl="0">
              <a:lnSpc>
                <a:spcPct val="220000"/>
              </a:lnSpc>
            </a:pPr>
            <a:r>
              <a:rPr lang="en-US" sz="2400" dirty="0" smtClean="0"/>
              <a:t>.To evaluate the production system used in rearing milk production livestock in </a:t>
            </a:r>
            <a:r>
              <a:rPr lang="en-US" sz="2400" dirty="0" err="1" smtClean="0"/>
              <a:t>Idakho</a:t>
            </a:r>
            <a:r>
              <a:rPr lang="en-US" sz="2400" dirty="0" smtClean="0"/>
              <a:t> central ward.</a:t>
            </a:r>
            <a:endParaRPr lang="en-US" sz="2400" dirty="0"/>
          </a:p>
          <a:p>
            <a:pPr lvl="0">
              <a:lnSpc>
                <a:spcPct val="220000"/>
              </a:lnSpc>
            </a:pPr>
            <a:r>
              <a:rPr lang="en-US" sz="2400" dirty="0" smtClean="0"/>
              <a:t>.To review the health management practices for milk producing livestock in </a:t>
            </a:r>
            <a:r>
              <a:rPr lang="en-US" sz="2400" dirty="0" err="1" smtClean="0"/>
              <a:t>Idakho</a:t>
            </a:r>
            <a:r>
              <a:rPr lang="en-US" sz="2400" dirty="0" smtClean="0"/>
              <a:t> central ward.</a:t>
            </a:r>
          </a:p>
          <a:p>
            <a:pPr marL="0" lvl="0" indent="0">
              <a:lnSpc>
                <a:spcPct val="220000"/>
              </a:lnSpc>
              <a:buNone/>
            </a:pPr>
            <a:endParaRPr lang="en-US" sz="2400" dirty="0"/>
          </a:p>
        </p:txBody>
      </p:sp>
    </p:spTree>
    <p:extLst>
      <p:ext uri="{BB962C8B-B14F-4D97-AF65-F5344CB8AC3E}">
        <p14:creationId xmlns:p14="http://schemas.microsoft.com/office/powerpoint/2010/main" val="1109716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review health management practices for milk producing livestock in </a:t>
            </a:r>
            <a:r>
              <a:rPr lang="en-US" dirty="0" err="1" smtClean="0"/>
              <a:t>Idakho</a:t>
            </a:r>
            <a:r>
              <a:rPr lang="en-US" dirty="0" smtClean="0"/>
              <a:t> central ward.</a:t>
            </a:r>
            <a:endParaRPr lang="en-US" dirty="0"/>
          </a:p>
        </p:txBody>
      </p:sp>
    </p:spTree>
    <p:extLst>
      <p:ext uri="{BB962C8B-B14F-4D97-AF65-F5344CB8AC3E}">
        <p14:creationId xmlns:p14="http://schemas.microsoft.com/office/powerpoint/2010/main" val="18190877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JUSTIFICATION</a:t>
            </a:r>
            <a:endParaRPr lang="en-US" dirty="0"/>
          </a:p>
        </p:txBody>
      </p:sp>
      <p:sp>
        <p:nvSpPr>
          <p:cNvPr id="3" name="Content Placeholder 2"/>
          <p:cNvSpPr>
            <a:spLocks noGrp="1"/>
          </p:cNvSpPr>
          <p:nvPr>
            <p:ph idx="1"/>
          </p:nvPr>
        </p:nvSpPr>
        <p:spPr/>
        <p:txBody>
          <a:bodyPr>
            <a:normAutofit fontScale="62500" lnSpcReduction="20000"/>
          </a:bodyPr>
          <a:lstStyle/>
          <a:p>
            <a:pPr marL="0" indent="0">
              <a:lnSpc>
                <a:spcPct val="120000"/>
              </a:lnSpc>
              <a:buNone/>
            </a:pPr>
            <a:r>
              <a:rPr lang="en-US" sz="3400" dirty="0"/>
              <a:t>The reason for conducting this research </a:t>
            </a:r>
            <a:r>
              <a:rPr lang="en-US" sz="3400" dirty="0" smtClean="0"/>
              <a:t>was </a:t>
            </a:r>
            <a:r>
              <a:rPr lang="en-US" sz="3400" dirty="0"/>
              <a:t>to evaluate dairy production in </a:t>
            </a:r>
            <a:r>
              <a:rPr lang="en-US" sz="3400" dirty="0" err="1" smtClean="0"/>
              <a:t>Idakho</a:t>
            </a:r>
            <a:r>
              <a:rPr lang="en-US" sz="3400" dirty="0" smtClean="0"/>
              <a:t> Central Ward. </a:t>
            </a:r>
            <a:r>
              <a:rPr lang="en-US" sz="3400" dirty="0" err="1" smtClean="0"/>
              <a:t>Idakho</a:t>
            </a:r>
            <a:r>
              <a:rPr lang="en-US" sz="3400" dirty="0" smtClean="0"/>
              <a:t> is </a:t>
            </a:r>
            <a:r>
              <a:rPr lang="en-US" sz="3400" dirty="0"/>
              <a:t>still under developing state therefore the adoption of new technology will contribute more towards development and production level. It`s important to improve dairy farming so that county government can strategies on how to expand and sustain dairy production in </a:t>
            </a:r>
            <a:r>
              <a:rPr lang="en-US" sz="3400" dirty="0" err="1" smtClean="0"/>
              <a:t>Idakho</a:t>
            </a:r>
            <a:r>
              <a:rPr lang="en-US" sz="3400" dirty="0" smtClean="0"/>
              <a:t> central ward </a:t>
            </a:r>
            <a:r>
              <a:rPr lang="en-US" sz="3400" dirty="0"/>
              <a:t>as a source of revenue and employment to rural </a:t>
            </a:r>
            <a:r>
              <a:rPr lang="en-US" sz="3400" dirty="0" smtClean="0"/>
              <a:t>people.</a:t>
            </a:r>
            <a:endParaRPr lang="en-US" sz="3400" dirty="0"/>
          </a:p>
          <a:p>
            <a:pPr>
              <a:lnSpc>
                <a:spcPct val="120000"/>
              </a:lnSpc>
            </a:pPr>
            <a:endParaRPr lang="en-US" dirty="0"/>
          </a:p>
        </p:txBody>
      </p:sp>
    </p:spTree>
    <p:extLst>
      <p:ext uri="{BB962C8B-B14F-4D97-AF65-F5344CB8AC3E}">
        <p14:creationId xmlns:p14="http://schemas.microsoft.com/office/powerpoint/2010/main" val="7438463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1739</TotalTime>
  <Words>1386</Words>
  <Application>Microsoft Office PowerPoint</Application>
  <PresentationFormat>On-screen Show (4:3)</PresentationFormat>
  <Paragraphs>104</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Andalus</vt:lpstr>
      <vt:lpstr>Arial</vt:lpstr>
      <vt:lpstr>Calibri</vt:lpstr>
      <vt:lpstr>Century Gothic</vt:lpstr>
      <vt:lpstr>Times New Roman</vt:lpstr>
      <vt:lpstr>Wingdings 3</vt:lpstr>
      <vt:lpstr>Ion</vt:lpstr>
      <vt:lpstr>GROUP  20 EVALUATION OF DAIRY PRODUCTION IN IDAKHO WARD, IKOLOMANI CONSTITUENCY ,KAKAMEGA COUNTY</vt:lpstr>
      <vt:lpstr>RESEACHERS  NAME                                 ADM KIPCHIRCHIR DENIS    DIP/ANPD/9838/19 BENARD O. MOGENI    DIP/ANPD/9995/19 VICTOR MWENDWA         DIP/ANPD/9822/19 PURITY KEYA                              DIP/ANPD/10276/19 ROSE TANUI                        DIP/ANPD/10279/19 CHRISTINE LUKEYA                DIP/ANPD/9967/19 SUPERVISOR : Mr. TOWET</vt:lpstr>
      <vt:lpstr>ABSTRACT</vt:lpstr>
      <vt:lpstr>CONT.</vt:lpstr>
      <vt:lpstr>INTRODUCTION Background information</vt:lpstr>
      <vt:lpstr>STATEMENT OF THE PROBLEM </vt:lpstr>
      <vt:lpstr>GENERAL OBJECTIVES </vt:lpstr>
      <vt:lpstr>PowerPoint Presentation</vt:lpstr>
      <vt:lpstr> JUSTIFICATION</vt:lpstr>
      <vt:lpstr> METHODOLOGY </vt:lpstr>
      <vt:lpstr>RESULTS AND DISCUSSION Table 1:Sample of  Breeds kept in Idakho and their level of production </vt:lpstr>
      <vt:lpstr>Discussion </vt:lpstr>
      <vt:lpstr>Chart 1.0: Disease management practices</vt:lpstr>
      <vt:lpstr>Discussion</vt:lpstr>
      <vt:lpstr> continue</vt:lpstr>
      <vt:lpstr>Picture 1.0:Farming system practiced  </vt:lpstr>
      <vt:lpstr>Discussion.</vt:lpstr>
      <vt:lpstr>Conclusion </vt:lpstr>
      <vt:lpstr> 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205</cp:revision>
  <dcterms:created xsi:type="dcterms:W3CDTF">2019-11-17T08:18:23Z</dcterms:created>
  <dcterms:modified xsi:type="dcterms:W3CDTF">2021-08-18T12:04:56Z</dcterms:modified>
</cp:coreProperties>
</file>