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8" r:id="rId5"/>
    <p:sldId id="260" r:id="rId6"/>
    <p:sldId id="259" r:id="rId7"/>
    <p:sldId id="261" r:id="rId8"/>
    <p:sldId id="262" r:id="rId9"/>
    <p:sldId id="265" r:id="rId10"/>
    <p:sldId id="263" r:id="rId11"/>
    <p:sldId id="264" r:id="rId12"/>
    <p:sldId id="266" r:id="rId13"/>
    <p:sldId id="267"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251E600-4EAE-4AF5-BC0C-65D061F679D2}" type="datetimeFigureOut">
              <a:rPr lang="en-US" smtClean="0"/>
              <a:t>10/3/2019</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06CDA75A-3E04-44E8-A0B6-BF79395D6E0D}" type="slidenum">
              <a:rPr lang="en-US" smtClean="0"/>
              <a:t>‹#›</a:t>
            </a:fld>
            <a:endParaRPr lang="en-US"/>
          </a:p>
        </p:txBody>
      </p:sp>
    </p:spTree>
    <p:extLst>
      <p:ext uri="{BB962C8B-B14F-4D97-AF65-F5344CB8AC3E}">
        <p14:creationId xmlns:p14="http://schemas.microsoft.com/office/powerpoint/2010/main" val="1104412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51E600-4EAE-4AF5-BC0C-65D061F679D2}" type="datetimeFigureOut">
              <a:rPr lang="en-US" smtClean="0"/>
              <a:t>10/3/2019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DA75A-3E04-44E8-A0B6-BF79395D6E0D}" type="slidenum">
              <a:rPr lang="en-US" smtClean="0"/>
              <a:t>‹#›</a:t>
            </a:fld>
            <a:endParaRPr lang="en-US"/>
          </a:p>
        </p:txBody>
      </p:sp>
    </p:spTree>
    <p:extLst>
      <p:ext uri="{BB962C8B-B14F-4D97-AF65-F5344CB8AC3E}">
        <p14:creationId xmlns:p14="http://schemas.microsoft.com/office/powerpoint/2010/main" val="3586100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51E600-4EAE-4AF5-BC0C-65D061F679D2}" type="datetimeFigureOut">
              <a:rPr lang="en-US" smtClean="0"/>
              <a:t>10/3/2019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DA75A-3E04-44E8-A0B6-BF79395D6E0D}" type="slidenum">
              <a:rPr lang="en-US" smtClean="0"/>
              <a:t>‹#›</a:t>
            </a:fld>
            <a:endParaRPr lang="en-US"/>
          </a:p>
        </p:txBody>
      </p:sp>
    </p:spTree>
    <p:extLst>
      <p:ext uri="{BB962C8B-B14F-4D97-AF65-F5344CB8AC3E}">
        <p14:creationId xmlns:p14="http://schemas.microsoft.com/office/powerpoint/2010/main" val="1298299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51E600-4EAE-4AF5-BC0C-65D061F679D2}" type="datetimeFigureOut">
              <a:rPr lang="en-US" smtClean="0"/>
              <a:t>10/3/2019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DA75A-3E04-44E8-A0B6-BF79395D6E0D}" type="slidenum">
              <a:rPr lang="en-US" smtClean="0"/>
              <a:t>‹#›</a:t>
            </a:fld>
            <a:endParaRPr lang="en-US"/>
          </a:p>
        </p:txBody>
      </p:sp>
    </p:spTree>
    <p:extLst>
      <p:ext uri="{BB962C8B-B14F-4D97-AF65-F5344CB8AC3E}">
        <p14:creationId xmlns:p14="http://schemas.microsoft.com/office/powerpoint/2010/main" val="13511094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51E600-4EAE-4AF5-BC0C-65D061F679D2}" type="datetimeFigureOut">
              <a:rPr lang="en-US" smtClean="0"/>
              <a:t>10/3/2019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DA75A-3E04-44E8-A0B6-BF79395D6E0D}" type="slidenum">
              <a:rPr lang="en-US" smtClean="0"/>
              <a:t>‹#›</a:t>
            </a:fld>
            <a:endParaRPr lang="en-US"/>
          </a:p>
        </p:txBody>
      </p:sp>
    </p:spTree>
    <p:extLst>
      <p:ext uri="{BB962C8B-B14F-4D97-AF65-F5344CB8AC3E}">
        <p14:creationId xmlns:p14="http://schemas.microsoft.com/office/powerpoint/2010/main" val="9151214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51E600-4EAE-4AF5-BC0C-65D061F679D2}" type="datetimeFigureOut">
              <a:rPr lang="en-US" smtClean="0"/>
              <a:t>10/3/2019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DA75A-3E04-44E8-A0B6-BF79395D6E0D}" type="slidenum">
              <a:rPr lang="en-US" smtClean="0"/>
              <a:t>‹#›</a:t>
            </a:fld>
            <a:endParaRPr lang="en-US"/>
          </a:p>
        </p:txBody>
      </p:sp>
    </p:spTree>
    <p:extLst>
      <p:ext uri="{BB962C8B-B14F-4D97-AF65-F5344CB8AC3E}">
        <p14:creationId xmlns:p14="http://schemas.microsoft.com/office/powerpoint/2010/main" val="32726748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51E600-4EAE-4AF5-BC0C-65D061F679D2}" type="datetimeFigureOut">
              <a:rPr lang="en-US" smtClean="0"/>
              <a:t>10/3/2019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DA75A-3E04-44E8-A0B6-BF79395D6E0D}" type="slidenum">
              <a:rPr lang="en-US" smtClean="0"/>
              <a:t>‹#›</a:t>
            </a:fld>
            <a:endParaRPr lang="en-US"/>
          </a:p>
        </p:txBody>
      </p:sp>
    </p:spTree>
    <p:extLst>
      <p:ext uri="{BB962C8B-B14F-4D97-AF65-F5344CB8AC3E}">
        <p14:creationId xmlns:p14="http://schemas.microsoft.com/office/powerpoint/2010/main" val="23129012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51E600-4EAE-4AF5-BC0C-65D061F679D2}" type="datetimeFigureOut">
              <a:rPr lang="en-US" smtClean="0"/>
              <a:t>10/3/2019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DA75A-3E04-44E8-A0B6-BF79395D6E0D}" type="slidenum">
              <a:rPr lang="en-US" smtClean="0"/>
              <a:t>‹#›</a:t>
            </a:fld>
            <a:endParaRPr lang="en-US"/>
          </a:p>
        </p:txBody>
      </p:sp>
    </p:spTree>
    <p:extLst>
      <p:ext uri="{BB962C8B-B14F-4D97-AF65-F5344CB8AC3E}">
        <p14:creationId xmlns:p14="http://schemas.microsoft.com/office/powerpoint/2010/main" val="29029805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51E600-4EAE-4AF5-BC0C-65D061F679D2}" type="datetimeFigureOut">
              <a:rPr lang="en-US" smtClean="0"/>
              <a:t>10/3/2019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DA75A-3E04-44E8-A0B6-BF79395D6E0D}" type="slidenum">
              <a:rPr lang="en-US" smtClean="0"/>
              <a:t>‹#›</a:t>
            </a:fld>
            <a:endParaRPr lang="en-US"/>
          </a:p>
        </p:txBody>
      </p:sp>
    </p:spTree>
    <p:extLst>
      <p:ext uri="{BB962C8B-B14F-4D97-AF65-F5344CB8AC3E}">
        <p14:creationId xmlns:p14="http://schemas.microsoft.com/office/powerpoint/2010/main" val="2047950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51E600-4EAE-4AF5-BC0C-65D061F679D2}" type="datetimeFigureOut">
              <a:rPr lang="en-US" smtClean="0"/>
              <a:t>10/3/2019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06CDA75A-3E04-44E8-A0B6-BF79395D6E0D}" type="slidenum">
              <a:rPr lang="en-US" smtClean="0"/>
              <a:t>‹#›</a:t>
            </a:fld>
            <a:endParaRPr lang="en-US"/>
          </a:p>
        </p:txBody>
      </p:sp>
    </p:spTree>
    <p:extLst>
      <p:ext uri="{BB962C8B-B14F-4D97-AF65-F5344CB8AC3E}">
        <p14:creationId xmlns:p14="http://schemas.microsoft.com/office/powerpoint/2010/main" val="1463752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51E600-4EAE-4AF5-BC0C-65D061F679D2}" type="datetimeFigureOut">
              <a:rPr lang="en-US" smtClean="0"/>
              <a:t>10/3/2019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DA75A-3E04-44E8-A0B6-BF79395D6E0D}" type="slidenum">
              <a:rPr lang="en-US" smtClean="0"/>
              <a:t>‹#›</a:t>
            </a:fld>
            <a:endParaRPr lang="en-US"/>
          </a:p>
        </p:txBody>
      </p:sp>
    </p:spTree>
    <p:extLst>
      <p:ext uri="{BB962C8B-B14F-4D97-AF65-F5344CB8AC3E}">
        <p14:creationId xmlns:p14="http://schemas.microsoft.com/office/powerpoint/2010/main" val="1525631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51E600-4EAE-4AF5-BC0C-65D061F679D2}" type="datetimeFigureOut">
              <a:rPr lang="en-US" smtClean="0"/>
              <a:t>10/3/2019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DA75A-3E04-44E8-A0B6-BF79395D6E0D}" type="slidenum">
              <a:rPr lang="en-US" smtClean="0"/>
              <a:t>‹#›</a:t>
            </a:fld>
            <a:endParaRPr lang="en-US"/>
          </a:p>
        </p:txBody>
      </p:sp>
    </p:spTree>
    <p:extLst>
      <p:ext uri="{BB962C8B-B14F-4D97-AF65-F5344CB8AC3E}">
        <p14:creationId xmlns:p14="http://schemas.microsoft.com/office/powerpoint/2010/main" val="3856528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51E600-4EAE-4AF5-BC0C-65D061F679D2}" type="datetimeFigureOut">
              <a:rPr lang="en-US" smtClean="0"/>
              <a:t>10/3/2019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DA75A-3E04-44E8-A0B6-BF79395D6E0D}" type="slidenum">
              <a:rPr lang="en-US" smtClean="0"/>
              <a:t>‹#›</a:t>
            </a:fld>
            <a:endParaRPr lang="en-US"/>
          </a:p>
        </p:txBody>
      </p:sp>
    </p:spTree>
    <p:extLst>
      <p:ext uri="{BB962C8B-B14F-4D97-AF65-F5344CB8AC3E}">
        <p14:creationId xmlns:p14="http://schemas.microsoft.com/office/powerpoint/2010/main" val="1868537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51E600-4EAE-4AF5-BC0C-65D061F679D2}" type="datetimeFigureOut">
              <a:rPr lang="en-US" smtClean="0"/>
              <a:t>10/3/2019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DA75A-3E04-44E8-A0B6-BF79395D6E0D}" type="slidenum">
              <a:rPr lang="en-US" smtClean="0"/>
              <a:t>‹#›</a:t>
            </a:fld>
            <a:endParaRPr lang="en-US"/>
          </a:p>
        </p:txBody>
      </p:sp>
    </p:spTree>
    <p:extLst>
      <p:ext uri="{BB962C8B-B14F-4D97-AF65-F5344CB8AC3E}">
        <p14:creationId xmlns:p14="http://schemas.microsoft.com/office/powerpoint/2010/main" val="2371200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51E600-4EAE-4AF5-BC0C-65D061F679D2}" type="datetimeFigureOut">
              <a:rPr lang="en-US" smtClean="0"/>
              <a:t>10/3/2019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DA75A-3E04-44E8-A0B6-BF79395D6E0D}" type="slidenum">
              <a:rPr lang="en-US" smtClean="0"/>
              <a:t>‹#›</a:t>
            </a:fld>
            <a:endParaRPr lang="en-US"/>
          </a:p>
        </p:txBody>
      </p:sp>
    </p:spTree>
    <p:extLst>
      <p:ext uri="{BB962C8B-B14F-4D97-AF65-F5344CB8AC3E}">
        <p14:creationId xmlns:p14="http://schemas.microsoft.com/office/powerpoint/2010/main" val="4283414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51E600-4EAE-4AF5-BC0C-65D061F679D2}" type="datetimeFigureOut">
              <a:rPr lang="en-US" smtClean="0"/>
              <a:t>10/3/2019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DA75A-3E04-44E8-A0B6-BF79395D6E0D}" type="slidenum">
              <a:rPr lang="en-US" smtClean="0"/>
              <a:t>‹#›</a:t>
            </a:fld>
            <a:endParaRPr lang="en-US"/>
          </a:p>
        </p:txBody>
      </p:sp>
    </p:spTree>
    <p:extLst>
      <p:ext uri="{BB962C8B-B14F-4D97-AF65-F5344CB8AC3E}">
        <p14:creationId xmlns:p14="http://schemas.microsoft.com/office/powerpoint/2010/main" val="3248400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51E600-4EAE-4AF5-BC0C-65D061F679D2}" type="datetimeFigureOut">
              <a:rPr lang="en-US" smtClean="0"/>
              <a:t>10/3/2019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DA75A-3E04-44E8-A0B6-BF79395D6E0D}" type="slidenum">
              <a:rPr lang="en-US" smtClean="0"/>
              <a:t>‹#›</a:t>
            </a:fld>
            <a:endParaRPr lang="en-US"/>
          </a:p>
        </p:txBody>
      </p:sp>
    </p:spTree>
    <p:extLst>
      <p:ext uri="{BB962C8B-B14F-4D97-AF65-F5344CB8AC3E}">
        <p14:creationId xmlns:p14="http://schemas.microsoft.com/office/powerpoint/2010/main" val="1257689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251E600-4EAE-4AF5-BC0C-65D061F679D2}" type="datetimeFigureOut">
              <a:rPr lang="en-US" smtClean="0"/>
              <a:t>10/3/2019</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6CDA75A-3E04-44E8-A0B6-BF79395D6E0D}" type="slidenum">
              <a:rPr lang="en-US" smtClean="0"/>
              <a:t>‹#›</a:t>
            </a:fld>
            <a:endParaRPr lang="en-US"/>
          </a:p>
        </p:txBody>
      </p:sp>
    </p:spTree>
    <p:extLst>
      <p:ext uri="{BB962C8B-B14F-4D97-AF65-F5344CB8AC3E}">
        <p14:creationId xmlns:p14="http://schemas.microsoft.com/office/powerpoint/2010/main" val="34656893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02E2A-4673-43B4-A07F-3C77F16F8B9D}"/>
              </a:ext>
            </a:extLst>
          </p:cNvPr>
          <p:cNvSpPr>
            <a:spLocks noGrp="1"/>
          </p:cNvSpPr>
          <p:nvPr>
            <p:ph type="ctrTitle"/>
          </p:nvPr>
        </p:nvSpPr>
        <p:spPr/>
        <p:txBody>
          <a:bodyPr/>
          <a:lstStyle/>
          <a:p>
            <a:r>
              <a:rPr lang="en-US" dirty="0"/>
              <a:t>Applications of Machine Learning in Healthcare</a:t>
            </a:r>
          </a:p>
        </p:txBody>
      </p:sp>
      <p:sp>
        <p:nvSpPr>
          <p:cNvPr id="3" name="Subtitle 2">
            <a:extLst>
              <a:ext uri="{FF2B5EF4-FFF2-40B4-BE49-F238E27FC236}">
                <a16:creationId xmlns:a16="http://schemas.microsoft.com/office/drawing/2014/main" id="{6B5780D6-8AA6-47B9-84D4-99A2BE64648B}"/>
              </a:ext>
            </a:extLst>
          </p:cNvPr>
          <p:cNvSpPr>
            <a:spLocks noGrp="1"/>
          </p:cNvSpPr>
          <p:nvPr>
            <p:ph type="subTitle" idx="1"/>
          </p:nvPr>
        </p:nvSpPr>
        <p:spPr/>
        <p:txBody>
          <a:bodyPr/>
          <a:lstStyle/>
          <a:p>
            <a:r>
              <a:rPr lang="en-US" dirty="0"/>
              <a:t>Madaser Saleem</a:t>
            </a:r>
          </a:p>
        </p:txBody>
      </p:sp>
    </p:spTree>
    <p:extLst>
      <p:ext uri="{BB962C8B-B14F-4D97-AF65-F5344CB8AC3E}">
        <p14:creationId xmlns:p14="http://schemas.microsoft.com/office/powerpoint/2010/main" val="1870272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A6969-93B4-4505-B260-26E0550AD48D}"/>
              </a:ext>
            </a:extLst>
          </p:cNvPr>
          <p:cNvSpPr>
            <a:spLocks noGrp="1"/>
          </p:cNvSpPr>
          <p:nvPr>
            <p:ph type="title"/>
          </p:nvPr>
        </p:nvSpPr>
        <p:spPr/>
        <p:txBody>
          <a:bodyPr/>
          <a:lstStyle/>
          <a:p>
            <a:r>
              <a:rPr lang="en-US" dirty="0"/>
              <a:t>Decision Tree</a:t>
            </a:r>
          </a:p>
        </p:txBody>
      </p:sp>
      <p:pic>
        <p:nvPicPr>
          <p:cNvPr id="4" name="Content Placeholder 3">
            <a:extLst>
              <a:ext uri="{FF2B5EF4-FFF2-40B4-BE49-F238E27FC236}">
                <a16:creationId xmlns:a16="http://schemas.microsoft.com/office/drawing/2014/main" id="{9E0D8261-ED86-4884-9A20-310D83E533CF}"/>
              </a:ext>
            </a:extLst>
          </p:cNvPr>
          <p:cNvPicPr>
            <a:picLocks noGrp="1" noChangeAspect="1"/>
          </p:cNvPicPr>
          <p:nvPr>
            <p:ph idx="1"/>
          </p:nvPr>
        </p:nvPicPr>
        <p:blipFill>
          <a:blip r:embed="rId2"/>
          <a:stretch>
            <a:fillRect/>
          </a:stretch>
        </p:blipFill>
        <p:spPr>
          <a:xfrm>
            <a:off x="688976" y="2111228"/>
            <a:ext cx="4893658" cy="3124200"/>
          </a:xfrm>
          <a:prstGeom prst="rect">
            <a:avLst/>
          </a:prstGeom>
        </p:spPr>
      </p:pic>
      <p:pic>
        <p:nvPicPr>
          <p:cNvPr id="8" name="Picture 7">
            <a:extLst>
              <a:ext uri="{FF2B5EF4-FFF2-40B4-BE49-F238E27FC236}">
                <a16:creationId xmlns:a16="http://schemas.microsoft.com/office/drawing/2014/main" id="{A1388955-4DBE-4A93-9C1B-6D47C9DA12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3155" y="2111228"/>
            <a:ext cx="5487650" cy="3658433"/>
          </a:xfrm>
          <a:prstGeom prst="rect">
            <a:avLst/>
          </a:prstGeom>
        </p:spPr>
      </p:pic>
      <p:pic>
        <p:nvPicPr>
          <p:cNvPr id="9" name="Picture 8">
            <a:extLst>
              <a:ext uri="{FF2B5EF4-FFF2-40B4-BE49-F238E27FC236}">
                <a16:creationId xmlns:a16="http://schemas.microsoft.com/office/drawing/2014/main" id="{E021462B-243C-4FF2-AC63-D272CCBCAC24}"/>
              </a:ext>
            </a:extLst>
          </p:cNvPr>
          <p:cNvPicPr>
            <a:picLocks noChangeAspect="1"/>
          </p:cNvPicPr>
          <p:nvPr/>
        </p:nvPicPr>
        <p:blipFill>
          <a:blip r:embed="rId4"/>
          <a:stretch>
            <a:fillRect/>
          </a:stretch>
        </p:blipFill>
        <p:spPr>
          <a:xfrm>
            <a:off x="688976" y="5438775"/>
            <a:ext cx="4893658" cy="733425"/>
          </a:xfrm>
          <a:prstGeom prst="rect">
            <a:avLst/>
          </a:prstGeom>
        </p:spPr>
      </p:pic>
    </p:spTree>
    <p:extLst>
      <p:ext uri="{BB962C8B-B14F-4D97-AF65-F5344CB8AC3E}">
        <p14:creationId xmlns:p14="http://schemas.microsoft.com/office/powerpoint/2010/main" val="31289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632E5-6864-483F-8D17-6C5AECF79786}"/>
              </a:ext>
            </a:extLst>
          </p:cNvPr>
          <p:cNvSpPr>
            <a:spLocks noGrp="1"/>
          </p:cNvSpPr>
          <p:nvPr>
            <p:ph type="title"/>
          </p:nvPr>
        </p:nvSpPr>
        <p:spPr>
          <a:xfrm>
            <a:off x="1417199" y="-85987"/>
            <a:ext cx="10018713" cy="1752599"/>
          </a:xfrm>
        </p:spPr>
        <p:txBody>
          <a:bodyPr/>
          <a:lstStyle/>
          <a:p>
            <a:r>
              <a:rPr lang="en-US" dirty="0"/>
              <a:t>Random Forest</a:t>
            </a:r>
          </a:p>
        </p:txBody>
      </p:sp>
      <p:pic>
        <p:nvPicPr>
          <p:cNvPr id="4" name="Picture 3">
            <a:extLst>
              <a:ext uri="{FF2B5EF4-FFF2-40B4-BE49-F238E27FC236}">
                <a16:creationId xmlns:a16="http://schemas.microsoft.com/office/drawing/2014/main" id="{BC75049E-DC23-4908-B1B3-B28247467E80}"/>
              </a:ext>
            </a:extLst>
          </p:cNvPr>
          <p:cNvPicPr>
            <a:picLocks noChangeAspect="1"/>
          </p:cNvPicPr>
          <p:nvPr/>
        </p:nvPicPr>
        <p:blipFill>
          <a:blip r:embed="rId2"/>
          <a:stretch>
            <a:fillRect/>
          </a:stretch>
        </p:blipFill>
        <p:spPr>
          <a:xfrm>
            <a:off x="0" y="1273903"/>
            <a:ext cx="5314950" cy="5391150"/>
          </a:xfrm>
          <a:prstGeom prst="rect">
            <a:avLst/>
          </a:prstGeom>
        </p:spPr>
      </p:pic>
      <p:pic>
        <p:nvPicPr>
          <p:cNvPr id="6" name="Picture 5">
            <a:extLst>
              <a:ext uri="{FF2B5EF4-FFF2-40B4-BE49-F238E27FC236}">
                <a16:creationId xmlns:a16="http://schemas.microsoft.com/office/drawing/2014/main" id="{C0E64A53-0FFA-46E3-A666-DDC5FBBAE6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1606" y="1273903"/>
            <a:ext cx="5487650" cy="3658433"/>
          </a:xfrm>
          <a:prstGeom prst="rect">
            <a:avLst/>
          </a:prstGeom>
        </p:spPr>
      </p:pic>
      <p:pic>
        <p:nvPicPr>
          <p:cNvPr id="7" name="Picture 6">
            <a:extLst>
              <a:ext uri="{FF2B5EF4-FFF2-40B4-BE49-F238E27FC236}">
                <a16:creationId xmlns:a16="http://schemas.microsoft.com/office/drawing/2014/main" id="{0DBD73C0-5F2C-4337-BD50-D564E40794D2}"/>
              </a:ext>
            </a:extLst>
          </p:cNvPr>
          <p:cNvPicPr>
            <a:picLocks noChangeAspect="1"/>
          </p:cNvPicPr>
          <p:nvPr/>
        </p:nvPicPr>
        <p:blipFill>
          <a:blip r:embed="rId4"/>
          <a:stretch>
            <a:fillRect/>
          </a:stretch>
        </p:blipFill>
        <p:spPr>
          <a:xfrm>
            <a:off x="5631607" y="5434976"/>
            <a:ext cx="5487650" cy="857250"/>
          </a:xfrm>
          <a:prstGeom prst="rect">
            <a:avLst/>
          </a:prstGeom>
        </p:spPr>
      </p:pic>
    </p:spTree>
    <p:extLst>
      <p:ext uri="{BB962C8B-B14F-4D97-AF65-F5344CB8AC3E}">
        <p14:creationId xmlns:p14="http://schemas.microsoft.com/office/powerpoint/2010/main" val="2137637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432E4-7020-4533-A626-736A5D70AF80}"/>
              </a:ext>
            </a:extLst>
          </p:cNvPr>
          <p:cNvSpPr>
            <a:spLocks noGrp="1"/>
          </p:cNvSpPr>
          <p:nvPr>
            <p:ph type="title"/>
          </p:nvPr>
        </p:nvSpPr>
        <p:spPr/>
        <p:txBody>
          <a:bodyPr/>
          <a:lstStyle/>
          <a:p>
            <a:r>
              <a:rPr lang="en-US" dirty="0"/>
              <a:t>Tensor Flow (Neural Network)</a:t>
            </a:r>
          </a:p>
        </p:txBody>
      </p:sp>
      <p:pic>
        <p:nvPicPr>
          <p:cNvPr id="4" name="Picture 3">
            <a:extLst>
              <a:ext uri="{FF2B5EF4-FFF2-40B4-BE49-F238E27FC236}">
                <a16:creationId xmlns:a16="http://schemas.microsoft.com/office/drawing/2014/main" id="{2A7E4D7A-32A9-45D5-B723-37E7C36CCE8B}"/>
              </a:ext>
            </a:extLst>
          </p:cNvPr>
          <p:cNvPicPr>
            <a:picLocks noChangeAspect="1"/>
          </p:cNvPicPr>
          <p:nvPr/>
        </p:nvPicPr>
        <p:blipFill>
          <a:blip r:embed="rId2"/>
          <a:stretch>
            <a:fillRect/>
          </a:stretch>
        </p:blipFill>
        <p:spPr>
          <a:xfrm>
            <a:off x="1003588" y="2438399"/>
            <a:ext cx="5711248" cy="1228725"/>
          </a:xfrm>
          <a:prstGeom prst="rect">
            <a:avLst/>
          </a:prstGeom>
        </p:spPr>
      </p:pic>
      <p:pic>
        <p:nvPicPr>
          <p:cNvPr id="8" name="Picture 7">
            <a:extLst>
              <a:ext uri="{FF2B5EF4-FFF2-40B4-BE49-F238E27FC236}">
                <a16:creationId xmlns:a16="http://schemas.microsoft.com/office/drawing/2014/main" id="{3E53EE91-C403-4868-8D0E-C22B411FB57E}"/>
              </a:ext>
            </a:extLst>
          </p:cNvPr>
          <p:cNvPicPr>
            <a:picLocks noChangeAspect="1"/>
          </p:cNvPicPr>
          <p:nvPr/>
        </p:nvPicPr>
        <p:blipFill>
          <a:blip r:embed="rId3"/>
          <a:stretch>
            <a:fillRect/>
          </a:stretch>
        </p:blipFill>
        <p:spPr>
          <a:xfrm>
            <a:off x="1003588" y="3984047"/>
            <a:ext cx="5711248" cy="1162050"/>
          </a:xfrm>
          <a:prstGeom prst="rect">
            <a:avLst/>
          </a:prstGeom>
        </p:spPr>
      </p:pic>
      <p:pic>
        <p:nvPicPr>
          <p:cNvPr id="10" name="Picture 9">
            <a:extLst>
              <a:ext uri="{FF2B5EF4-FFF2-40B4-BE49-F238E27FC236}">
                <a16:creationId xmlns:a16="http://schemas.microsoft.com/office/drawing/2014/main" id="{EA814ABC-CC75-4C97-BE0F-E18779FC96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09522" y="2438399"/>
            <a:ext cx="4674225" cy="2681271"/>
          </a:xfrm>
          <a:prstGeom prst="rect">
            <a:avLst/>
          </a:prstGeom>
        </p:spPr>
      </p:pic>
      <p:pic>
        <p:nvPicPr>
          <p:cNvPr id="11" name="Picture 10">
            <a:extLst>
              <a:ext uri="{FF2B5EF4-FFF2-40B4-BE49-F238E27FC236}">
                <a16:creationId xmlns:a16="http://schemas.microsoft.com/office/drawing/2014/main" id="{949BA27B-6D94-4D59-8612-A63233FDAE08}"/>
              </a:ext>
            </a:extLst>
          </p:cNvPr>
          <p:cNvPicPr>
            <a:picLocks noChangeAspect="1"/>
          </p:cNvPicPr>
          <p:nvPr/>
        </p:nvPicPr>
        <p:blipFill>
          <a:blip r:embed="rId5"/>
          <a:stretch>
            <a:fillRect/>
          </a:stretch>
        </p:blipFill>
        <p:spPr>
          <a:xfrm>
            <a:off x="1003588" y="5353050"/>
            <a:ext cx="6362700" cy="819150"/>
          </a:xfrm>
          <a:prstGeom prst="rect">
            <a:avLst/>
          </a:prstGeom>
        </p:spPr>
      </p:pic>
    </p:spTree>
    <p:extLst>
      <p:ext uri="{BB962C8B-B14F-4D97-AF65-F5344CB8AC3E}">
        <p14:creationId xmlns:p14="http://schemas.microsoft.com/office/powerpoint/2010/main" val="831849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CF9BB-6A8D-4D91-A652-362546B0A41D}"/>
              </a:ext>
            </a:extLst>
          </p:cNvPr>
          <p:cNvSpPr>
            <a:spLocks noGrp="1"/>
          </p:cNvSpPr>
          <p:nvPr>
            <p:ph type="title"/>
          </p:nvPr>
        </p:nvSpPr>
        <p:spPr/>
        <p:txBody>
          <a:bodyPr/>
          <a:lstStyle/>
          <a:p>
            <a:r>
              <a:rPr lang="en-US" dirty="0"/>
              <a:t>Comparisons</a:t>
            </a:r>
          </a:p>
        </p:txBody>
      </p:sp>
      <p:pic>
        <p:nvPicPr>
          <p:cNvPr id="6" name="Picture 5">
            <a:extLst>
              <a:ext uri="{FF2B5EF4-FFF2-40B4-BE49-F238E27FC236}">
                <a16:creationId xmlns:a16="http://schemas.microsoft.com/office/drawing/2014/main" id="{8787EA3E-F876-4DCC-9996-13F46ED6CB00}"/>
              </a:ext>
            </a:extLst>
          </p:cNvPr>
          <p:cNvPicPr>
            <a:picLocks noChangeAspect="1"/>
          </p:cNvPicPr>
          <p:nvPr/>
        </p:nvPicPr>
        <p:blipFill>
          <a:blip r:embed="rId2"/>
          <a:stretch>
            <a:fillRect/>
          </a:stretch>
        </p:blipFill>
        <p:spPr>
          <a:xfrm>
            <a:off x="1745673" y="2085109"/>
            <a:ext cx="8962016" cy="3946236"/>
          </a:xfrm>
          <a:prstGeom prst="rect">
            <a:avLst/>
          </a:prstGeom>
        </p:spPr>
      </p:pic>
    </p:spTree>
    <p:extLst>
      <p:ext uri="{BB962C8B-B14F-4D97-AF65-F5344CB8AC3E}">
        <p14:creationId xmlns:p14="http://schemas.microsoft.com/office/powerpoint/2010/main" val="471869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AF999-4EA1-42C1-86B7-763F1FE02214}"/>
              </a:ext>
            </a:extLst>
          </p:cNvPr>
          <p:cNvSpPr>
            <a:spLocks noGrp="1"/>
          </p:cNvSpPr>
          <p:nvPr>
            <p:ph type="title"/>
          </p:nvPr>
        </p:nvSpPr>
        <p:spPr/>
        <p:txBody>
          <a:bodyPr/>
          <a:lstStyle/>
          <a:p>
            <a:r>
              <a:rPr lang="en-US" dirty="0"/>
              <a:t>Machine Learning in HealthCare</a:t>
            </a:r>
          </a:p>
        </p:txBody>
      </p:sp>
      <p:sp>
        <p:nvSpPr>
          <p:cNvPr id="3" name="Content Placeholder 2">
            <a:extLst>
              <a:ext uri="{FF2B5EF4-FFF2-40B4-BE49-F238E27FC236}">
                <a16:creationId xmlns:a16="http://schemas.microsoft.com/office/drawing/2014/main" id="{CC9FC1C4-365D-44EB-B295-8CEEFBF29C9F}"/>
              </a:ext>
            </a:extLst>
          </p:cNvPr>
          <p:cNvSpPr>
            <a:spLocks noGrp="1"/>
          </p:cNvSpPr>
          <p:nvPr>
            <p:ph idx="1"/>
          </p:nvPr>
        </p:nvSpPr>
        <p:spPr/>
        <p:txBody>
          <a:bodyPr>
            <a:normAutofit fontScale="85000" lnSpcReduction="20000"/>
          </a:bodyPr>
          <a:lstStyle/>
          <a:p>
            <a:r>
              <a:rPr lang="en-US" dirty="0"/>
              <a:t>Machine learning plays a key role in many health-related realms, including the development of new medical procedures, the handling of patient data and records and the treatment of chronic diseases. </a:t>
            </a:r>
          </a:p>
          <a:p>
            <a:r>
              <a:rPr lang="en-US" dirty="0"/>
              <a:t>Examples include:</a:t>
            </a:r>
          </a:p>
          <a:p>
            <a:pPr lvl="1"/>
            <a:r>
              <a:rPr lang="en-US" dirty="0" err="1"/>
              <a:t>KenSci</a:t>
            </a:r>
            <a:r>
              <a:rPr lang="en-US" dirty="0"/>
              <a:t> uses machine learning to predict illness and treatment to help physicians and payers intervene earlier, predict population health risk by identifying patterns and surfacing high risk markers and model disease progression</a:t>
            </a:r>
          </a:p>
          <a:p>
            <a:pPr lvl="1"/>
            <a:r>
              <a:rPr lang="en-US" dirty="0" err="1"/>
              <a:t>PathAI’s</a:t>
            </a:r>
            <a:r>
              <a:rPr lang="en-US" dirty="0"/>
              <a:t> technology employs machine learning to help pathologists make quicker and more accurate diagnoses as well as  identify patients that might benefit from new types of treatments or therapies.</a:t>
            </a:r>
          </a:p>
          <a:p>
            <a:pPr lvl="1"/>
            <a:r>
              <a:rPr lang="en-US" dirty="0"/>
              <a:t>Pfizer uses machine learning for immuno-oncology research about how the body’s immune system can fight cancer with the help of IBM’s Watson AI technology,</a:t>
            </a:r>
          </a:p>
          <a:p>
            <a:pPr marL="457200" lvl="1" indent="0">
              <a:buNone/>
            </a:pPr>
            <a:endParaRPr lang="en-US" dirty="0"/>
          </a:p>
        </p:txBody>
      </p:sp>
    </p:spTree>
    <p:extLst>
      <p:ext uri="{BB962C8B-B14F-4D97-AF65-F5344CB8AC3E}">
        <p14:creationId xmlns:p14="http://schemas.microsoft.com/office/powerpoint/2010/main" val="153866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2F247-1511-4C09-8CC7-301FB757C34A}"/>
              </a:ext>
            </a:extLst>
          </p:cNvPr>
          <p:cNvSpPr>
            <a:spLocks noGrp="1"/>
          </p:cNvSpPr>
          <p:nvPr>
            <p:ph type="title"/>
          </p:nvPr>
        </p:nvSpPr>
        <p:spPr/>
        <p:txBody>
          <a:bodyPr/>
          <a:lstStyle/>
          <a:p>
            <a:r>
              <a:rPr lang="en-US" dirty="0"/>
              <a:t>Questions?</a:t>
            </a:r>
          </a:p>
        </p:txBody>
      </p:sp>
      <p:pic>
        <p:nvPicPr>
          <p:cNvPr id="1026" name="Picture 2" descr="Image result for machine learning memes">
            <a:extLst>
              <a:ext uri="{FF2B5EF4-FFF2-40B4-BE49-F238E27FC236}">
                <a16:creationId xmlns:a16="http://schemas.microsoft.com/office/drawing/2014/main" id="{BF52F322-D751-49F9-A58C-E12444568B4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12317" y="2379676"/>
            <a:ext cx="5711364"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5579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76D22-2AA5-4A59-8633-7F097E8F0CAC}"/>
              </a:ext>
            </a:extLst>
          </p:cNvPr>
          <p:cNvSpPr>
            <a:spLocks noGrp="1"/>
          </p:cNvSpPr>
          <p:nvPr>
            <p:ph type="title"/>
          </p:nvPr>
        </p:nvSpPr>
        <p:spPr/>
        <p:txBody>
          <a:bodyPr/>
          <a:lstStyle/>
          <a:p>
            <a:r>
              <a:rPr lang="en-US" dirty="0"/>
              <a:t>Top Ten Health Problems in America</a:t>
            </a:r>
          </a:p>
        </p:txBody>
      </p:sp>
      <p:sp>
        <p:nvSpPr>
          <p:cNvPr id="3" name="Content Placeholder 2">
            <a:extLst>
              <a:ext uri="{FF2B5EF4-FFF2-40B4-BE49-F238E27FC236}">
                <a16:creationId xmlns:a16="http://schemas.microsoft.com/office/drawing/2014/main" id="{584634F6-996A-420D-AF15-2071B0F8D507}"/>
              </a:ext>
            </a:extLst>
          </p:cNvPr>
          <p:cNvSpPr>
            <a:spLocks noGrp="1"/>
          </p:cNvSpPr>
          <p:nvPr>
            <p:ph idx="1"/>
          </p:nvPr>
        </p:nvSpPr>
        <p:spPr/>
        <p:txBody>
          <a:bodyPr>
            <a:normAutofit fontScale="70000" lnSpcReduction="20000"/>
          </a:bodyPr>
          <a:lstStyle/>
          <a:p>
            <a:r>
              <a:rPr lang="en-US" dirty="0"/>
              <a:t>Cardiovascular Disease</a:t>
            </a:r>
          </a:p>
          <a:p>
            <a:r>
              <a:rPr lang="en-US" dirty="0"/>
              <a:t>Cancer</a:t>
            </a:r>
          </a:p>
          <a:p>
            <a:r>
              <a:rPr lang="en-US" dirty="0"/>
              <a:t>Stroke</a:t>
            </a:r>
          </a:p>
          <a:p>
            <a:r>
              <a:rPr lang="en-US" dirty="0"/>
              <a:t>Respiratory Disease (COPD, CF)</a:t>
            </a:r>
          </a:p>
          <a:p>
            <a:r>
              <a:rPr lang="en-US" dirty="0"/>
              <a:t>Diabetes</a:t>
            </a:r>
          </a:p>
          <a:p>
            <a:r>
              <a:rPr lang="en-US" dirty="0"/>
              <a:t>Alzheimer's</a:t>
            </a:r>
          </a:p>
          <a:p>
            <a:r>
              <a:rPr lang="en-US" dirty="0"/>
              <a:t>Influenza/Pneumonia</a:t>
            </a:r>
          </a:p>
          <a:p>
            <a:r>
              <a:rPr lang="en-US" dirty="0"/>
              <a:t>Kidney Disease</a:t>
            </a:r>
          </a:p>
          <a:p>
            <a:r>
              <a:rPr lang="en-US" dirty="0"/>
              <a:t>Septicemia</a:t>
            </a:r>
          </a:p>
          <a:p>
            <a:endParaRPr lang="en-US" dirty="0"/>
          </a:p>
        </p:txBody>
      </p:sp>
    </p:spTree>
    <p:extLst>
      <p:ext uri="{BB962C8B-B14F-4D97-AF65-F5344CB8AC3E}">
        <p14:creationId xmlns:p14="http://schemas.microsoft.com/office/powerpoint/2010/main" val="1843613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E8F6A-55C5-44C7-95AC-EFEEE4F71974}"/>
              </a:ext>
            </a:extLst>
          </p:cNvPr>
          <p:cNvSpPr>
            <a:spLocks noGrp="1"/>
          </p:cNvSpPr>
          <p:nvPr>
            <p:ph type="title"/>
          </p:nvPr>
        </p:nvSpPr>
        <p:spPr/>
        <p:txBody>
          <a:bodyPr/>
          <a:lstStyle/>
          <a:p>
            <a:r>
              <a:rPr lang="en-US" dirty="0"/>
              <a:t>Breast Cancer</a:t>
            </a:r>
          </a:p>
        </p:txBody>
      </p:sp>
      <p:sp>
        <p:nvSpPr>
          <p:cNvPr id="3" name="Content Placeholder 2">
            <a:extLst>
              <a:ext uri="{FF2B5EF4-FFF2-40B4-BE49-F238E27FC236}">
                <a16:creationId xmlns:a16="http://schemas.microsoft.com/office/drawing/2014/main" id="{DCA712C6-538E-4B52-82F4-F64A86616889}"/>
              </a:ext>
            </a:extLst>
          </p:cNvPr>
          <p:cNvSpPr>
            <a:spLocks noGrp="1"/>
          </p:cNvSpPr>
          <p:nvPr>
            <p:ph idx="1"/>
          </p:nvPr>
        </p:nvSpPr>
        <p:spPr/>
        <p:txBody>
          <a:bodyPr>
            <a:normAutofit fontScale="92500" lnSpcReduction="10000"/>
          </a:bodyPr>
          <a:lstStyle/>
          <a:p>
            <a:r>
              <a:rPr lang="en-US" dirty="0"/>
              <a:t>Worldwide, breast cancer is the most frequently diagnosed life-threatening cancer in women and the leading cause of cancer death among women. </a:t>
            </a:r>
          </a:p>
          <a:p>
            <a:r>
              <a:rPr lang="en-US" dirty="0"/>
              <a:t>Breast cancer is often first detected as an abnormality on a mammogram before it is felt by the patient or health care provider.</a:t>
            </a:r>
          </a:p>
          <a:p>
            <a:r>
              <a:rPr lang="en-US" dirty="0"/>
              <a:t>Evaluation of breast cancer includes the following:</a:t>
            </a:r>
          </a:p>
          <a:p>
            <a:pPr lvl="2"/>
            <a:r>
              <a:rPr lang="en-US" dirty="0"/>
              <a:t>Clinical examination</a:t>
            </a:r>
          </a:p>
          <a:p>
            <a:pPr lvl="2"/>
            <a:r>
              <a:rPr lang="en-US" dirty="0"/>
              <a:t>Imaging</a:t>
            </a:r>
          </a:p>
          <a:p>
            <a:pPr lvl="2"/>
            <a:r>
              <a:rPr lang="en-US" dirty="0"/>
              <a:t>Needle biopsy</a:t>
            </a:r>
          </a:p>
          <a:p>
            <a:endParaRPr lang="en-US" dirty="0"/>
          </a:p>
        </p:txBody>
      </p:sp>
    </p:spTree>
    <p:extLst>
      <p:ext uri="{BB962C8B-B14F-4D97-AF65-F5344CB8AC3E}">
        <p14:creationId xmlns:p14="http://schemas.microsoft.com/office/powerpoint/2010/main" val="945087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5B32C-3346-4D30-ACFB-166F144DC6AF}"/>
              </a:ext>
            </a:extLst>
          </p:cNvPr>
          <p:cNvSpPr>
            <a:spLocks noGrp="1"/>
          </p:cNvSpPr>
          <p:nvPr>
            <p:ph type="title"/>
          </p:nvPr>
        </p:nvSpPr>
        <p:spPr/>
        <p:txBody>
          <a:bodyPr/>
          <a:lstStyle/>
          <a:p>
            <a:r>
              <a:rPr lang="en-US" dirty="0"/>
              <a:t>Definitions</a:t>
            </a:r>
          </a:p>
        </p:txBody>
      </p:sp>
      <p:sp>
        <p:nvSpPr>
          <p:cNvPr id="3" name="Content Placeholder 2">
            <a:extLst>
              <a:ext uri="{FF2B5EF4-FFF2-40B4-BE49-F238E27FC236}">
                <a16:creationId xmlns:a16="http://schemas.microsoft.com/office/drawing/2014/main" id="{05361E99-B1FE-4AFB-ACC4-D565BFB4B090}"/>
              </a:ext>
            </a:extLst>
          </p:cNvPr>
          <p:cNvSpPr>
            <a:spLocks noGrp="1"/>
          </p:cNvSpPr>
          <p:nvPr>
            <p:ph idx="1"/>
          </p:nvPr>
        </p:nvSpPr>
        <p:spPr/>
        <p:txBody>
          <a:bodyPr>
            <a:normAutofit fontScale="92500" lnSpcReduction="20000"/>
          </a:bodyPr>
          <a:lstStyle/>
          <a:p>
            <a:r>
              <a:rPr lang="en-US" b="1" dirty="0"/>
              <a:t>Sensitivity</a:t>
            </a:r>
            <a:r>
              <a:rPr lang="en-US" dirty="0"/>
              <a:t> measures how often a test correctly generates a positive result for people who have the condition that’s being tested for . A test that’s highly sensitive will flag almost everyone who has the disease and not generate many false-negative results.</a:t>
            </a:r>
          </a:p>
          <a:p>
            <a:r>
              <a:rPr lang="en-US" b="1" dirty="0"/>
              <a:t>Specificity </a:t>
            </a:r>
            <a:r>
              <a:rPr lang="en-US" dirty="0"/>
              <a:t>measures a test’s ability to correctly generate a </a:t>
            </a:r>
            <a:r>
              <a:rPr lang="en-US" i="1" dirty="0"/>
              <a:t>negative</a:t>
            </a:r>
            <a:r>
              <a:rPr lang="en-US" dirty="0"/>
              <a:t> result for people who </a:t>
            </a:r>
            <a:r>
              <a:rPr lang="en-US" i="1" dirty="0"/>
              <a:t>don’t </a:t>
            </a:r>
            <a:r>
              <a:rPr lang="en-US" dirty="0"/>
              <a:t>have the condition that’s being tested for. A high-specificity test will correctly rule out almost everyone who </a:t>
            </a:r>
            <a:r>
              <a:rPr lang="en-US" i="1" dirty="0"/>
              <a:t>doesn’t</a:t>
            </a:r>
            <a:r>
              <a:rPr lang="en-US" dirty="0"/>
              <a:t> have the disease and won’t generate many false-positive results. </a:t>
            </a:r>
          </a:p>
          <a:p>
            <a:r>
              <a:rPr lang="en-US" b="1" dirty="0"/>
              <a:t>PPV </a:t>
            </a:r>
            <a:r>
              <a:rPr lang="en-US" dirty="0"/>
              <a:t>is used to indicate the probability that in case of a positive test, that the patient really has the specified disease.</a:t>
            </a:r>
            <a:endParaRPr lang="en-US" b="1" dirty="0"/>
          </a:p>
        </p:txBody>
      </p:sp>
    </p:spTree>
    <p:extLst>
      <p:ext uri="{BB962C8B-B14F-4D97-AF65-F5344CB8AC3E}">
        <p14:creationId xmlns:p14="http://schemas.microsoft.com/office/powerpoint/2010/main" val="3062632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B1542-F077-4583-9C52-833C9958B83E}"/>
              </a:ext>
            </a:extLst>
          </p:cNvPr>
          <p:cNvSpPr>
            <a:spLocks noGrp="1"/>
          </p:cNvSpPr>
          <p:nvPr>
            <p:ph type="title"/>
          </p:nvPr>
        </p:nvSpPr>
        <p:spPr/>
        <p:txBody>
          <a:bodyPr/>
          <a:lstStyle/>
          <a:p>
            <a:r>
              <a:rPr lang="en-US" dirty="0"/>
              <a:t>Biostatistics</a:t>
            </a:r>
          </a:p>
        </p:txBody>
      </p:sp>
      <p:sp>
        <p:nvSpPr>
          <p:cNvPr id="3" name="Content Placeholder 2">
            <a:extLst>
              <a:ext uri="{FF2B5EF4-FFF2-40B4-BE49-F238E27FC236}">
                <a16:creationId xmlns:a16="http://schemas.microsoft.com/office/drawing/2014/main" id="{B45D84B7-39F9-4F5A-B157-A65D21DD263A}"/>
              </a:ext>
            </a:extLst>
          </p:cNvPr>
          <p:cNvSpPr>
            <a:spLocks noGrp="1"/>
          </p:cNvSpPr>
          <p:nvPr>
            <p:ph idx="1"/>
          </p:nvPr>
        </p:nvSpPr>
        <p:spPr>
          <a:xfrm>
            <a:off x="7139031" y="2666999"/>
            <a:ext cx="4363992" cy="3124201"/>
          </a:xfrm>
        </p:spPr>
        <p:txBody>
          <a:bodyPr>
            <a:normAutofit fontScale="92500" lnSpcReduction="10000"/>
          </a:bodyPr>
          <a:lstStyle/>
          <a:p>
            <a:r>
              <a:rPr lang="en-US" b="1" dirty="0"/>
              <a:t>Mammography sensitivity</a:t>
            </a:r>
            <a:r>
              <a:rPr lang="en-US" dirty="0"/>
              <a:t> range from 75% to 90% with </a:t>
            </a:r>
            <a:r>
              <a:rPr lang="en-US" b="1" dirty="0"/>
              <a:t>specificity</a:t>
            </a:r>
            <a:r>
              <a:rPr lang="en-US" dirty="0"/>
              <a:t> from 90% to 95%. </a:t>
            </a:r>
          </a:p>
          <a:p>
            <a:r>
              <a:rPr lang="en-US" dirty="0"/>
              <a:t>Positive predictive value of </a:t>
            </a:r>
            <a:r>
              <a:rPr lang="en-US" b="1" dirty="0"/>
              <a:t>mammography</a:t>
            </a:r>
            <a:r>
              <a:rPr lang="en-US" dirty="0"/>
              <a:t> for breast cancer ranges from 20% in women under age 50 to 60% to 80% in women age 50-69.</a:t>
            </a:r>
          </a:p>
        </p:txBody>
      </p:sp>
      <p:pic>
        <p:nvPicPr>
          <p:cNvPr id="4" name="Picture 3">
            <a:extLst>
              <a:ext uri="{FF2B5EF4-FFF2-40B4-BE49-F238E27FC236}">
                <a16:creationId xmlns:a16="http://schemas.microsoft.com/office/drawing/2014/main" id="{B9F2436E-88BF-4D92-BEC1-FCF5546D9791}"/>
              </a:ext>
            </a:extLst>
          </p:cNvPr>
          <p:cNvPicPr>
            <a:picLocks noChangeAspect="1"/>
          </p:cNvPicPr>
          <p:nvPr/>
        </p:nvPicPr>
        <p:blipFill>
          <a:blip r:embed="rId2"/>
          <a:stretch>
            <a:fillRect/>
          </a:stretch>
        </p:blipFill>
        <p:spPr>
          <a:xfrm>
            <a:off x="176256" y="2666999"/>
            <a:ext cx="6962775" cy="3095625"/>
          </a:xfrm>
          <a:prstGeom prst="rect">
            <a:avLst/>
          </a:prstGeom>
        </p:spPr>
      </p:pic>
    </p:spTree>
    <p:extLst>
      <p:ext uri="{BB962C8B-B14F-4D97-AF65-F5344CB8AC3E}">
        <p14:creationId xmlns:p14="http://schemas.microsoft.com/office/powerpoint/2010/main" val="2957637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41976-2CCC-483B-9E44-BE0A46B3E537}"/>
              </a:ext>
            </a:extLst>
          </p:cNvPr>
          <p:cNvSpPr>
            <a:spLocks noGrp="1"/>
          </p:cNvSpPr>
          <p:nvPr>
            <p:ph type="title"/>
          </p:nvPr>
        </p:nvSpPr>
        <p:spPr/>
        <p:txBody>
          <a:bodyPr/>
          <a:lstStyle/>
          <a:p>
            <a:r>
              <a:rPr lang="en-US" b="1" dirty="0"/>
              <a:t>Breast Cancer Wisconsin (Diagnostic) Data Set</a:t>
            </a:r>
            <a:endParaRPr lang="en-US" dirty="0"/>
          </a:p>
        </p:txBody>
      </p:sp>
      <p:sp>
        <p:nvSpPr>
          <p:cNvPr id="3" name="Content Placeholder 2">
            <a:extLst>
              <a:ext uri="{FF2B5EF4-FFF2-40B4-BE49-F238E27FC236}">
                <a16:creationId xmlns:a16="http://schemas.microsoft.com/office/drawing/2014/main" id="{3CDC31E1-63D6-4E0B-AF39-5F1DE12627D3}"/>
              </a:ext>
            </a:extLst>
          </p:cNvPr>
          <p:cNvSpPr>
            <a:spLocks noGrp="1"/>
          </p:cNvSpPr>
          <p:nvPr>
            <p:ph idx="1"/>
          </p:nvPr>
        </p:nvSpPr>
        <p:spPr/>
        <p:txBody>
          <a:bodyPr/>
          <a:lstStyle/>
          <a:p>
            <a:r>
              <a:rPr lang="en-US" dirty="0"/>
              <a:t>Features are computed from a digitized image of a fine needle aspirate (FNA) of a breast mass.</a:t>
            </a:r>
          </a:p>
          <a:p>
            <a:r>
              <a:rPr lang="en-US" dirty="0"/>
              <a:t>This dataset contains 32 attributes (columns) based on ten unique features of the breast mass.</a:t>
            </a:r>
          </a:p>
        </p:txBody>
      </p:sp>
    </p:spTree>
    <p:extLst>
      <p:ext uri="{BB962C8B-B14F-4D97-AF65-F5344CB8AC3E}">
        <p14:creationId xmlns:p14="http://schemas.microsoft.com/office/powerpoint/2010/main" val="4044457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A1743-A761-4CE6-92BC-2E310EA7645E}"/>
              </a:ext>
            </a:extLst>
          </p:cNvPr>
          <p:cNvSpPr>
            <a:spLocks noGrp="1"/>
          </p:cNvSpPr>
          <p:nvPr>
            <p:ph type="title"/>
          </p:nvPr>
        </p:nvSpPr>
        <p:spPr/>
        <p:txBody>
          <a:bodyPr/>
          <a:lstStyle/>
          <a:p>
            <a:r>
              <a:rPr lang="en-US" dirty="0"/>
              <a:t>Logistic Regression</a:t>
            </a:r>
          </a:p>
        </p:txBody>
      </p:sp>
      <p:pic>
        <p:nvPicPr>
          <p:cNvPr id="5" name="Content Placeholder 4">
            <a:extLst>
              <a:ext uri="{FF2B5EF4-FFF2-40B4-BE49-F238E27FC236}">
                <a16:creationId xmlns:a16="http://schemas.microsoft.com/office/drawing/2014/main" id="{DA3EB280-A8FA-43C1-8E2A-82903E7C04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92892" y="2400299"/>
            <a:ext cx="4686300" cy="3124200"/>
          </a:xfrm>
        </p:spPr>
      </p:pic>
      <p:pic>
        <p:nvPicPr>
          <p:cNvPr id="8" name="Picture 7">
            <a:extLst>
              <a:ext uri="{FF2B5EF4-FFF2-40B4-BE49-F238E27FC236}">
                <a16:creationId xmlns:a16="http://schemas.microsoft.com/office/drawing/2014/main" id="{01394C88-5C01-4244-91F7-99BE24EF90CF}"/>
              </a:ext>
            </a:extLst>
          </p:cNvPr>
          <p:cNvPicPr>
            <a:picLocks noChangeAspect="1"/>
          </p:cNvPicPr>
          <p:nvPr/>
        </p:nvPicPr>
        <p:blipFill>
          <a:blip r:embed="rId3"/>
          <a:stretch>
            <a:fillRect/>
          </a:stretch>
        </p:blipFill>
        <p:spPr>
          <a:xfrm>
            <a:off x="529095" y="2400299"/>
            <a:ext cx="5964572" cy="2447925"/>
          </a:xfrm>
          <a:prstGeom prst="rect">
            <a:avLst/>
          </a:prstGeom>
        </p:spPr>
      </p:pic>
      <p:pic>
        <p:nvPicPr>
          <p:cNvPr id="9" name="Picture 8">
            <a:extLst>
              <a:ext uri="{FF2B5EF4-FFF2-40B4-BE49-F238E27FC236}">
                <a16:creationId xmlns:a16="http://schemas.microsoft.com/office/drawing/2014/main" id="{6BB432B2-2940-4CFF-86A8-BB675FC36F68}"/>
              </a:ext>
            </a:extLst>
          </p:cNvPr>
          <p:cNvPicPr>
            <a:picLocks noChangeAspect="1"/>
          </p:cNvPicPr>
          <p:nvPr/>
        </p:nvPicPr>
        <p:blipFill>
          <a:blip r:embed="rId4"/>
          <a:stretch>
            <a:fillRect/>
          </a:stretch>
        </p:blipFill>
        <p:spPr>
          <a:xfrm>
            <a:off x="526790" y="4978341"/>
            <a:ext cx="5964572" cy="552450"/>
          </a:xfrm>
          <a:prstGeom prst="rect">
            <a:avLst/>
          </a:prstGeom>
        </p:spPr>
      </p:pic>
    </p:spTree>
    <p:extLst>
      <p:ext uri="{BB962C8B-B14F-4D97-AF65-F5344CB8AC3E}">
        <p14:creationId xmlns:p14="http://schemas.microsoft.com/office/powerpoint/2010/main" val="2984738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FE4A4-96EC-4F9F-B915-64A167F837DA}"/>
              </a:ext>
            </a:extLst>
          </p:cNvPr>
          <p:cNvSpPr>
            <a:spLocks noGrp="1"/>
          </p:cNvSpPr>
          <p:nvPr>
            <p:ph type="title"/>
          </p:nvPr>
        </p:nvSpPr>
        <p:spPr/>
        <p:txBody>
          <a:bodyPr/>
          <a:lstStyle/>
          <a:p>
            <a:r>
              <a:rPr lang="en-US" dirty="0"/>
              <a:t>Logistic Regression Cont’d</a:t>
            </a:r>
          </a:p>
        </p:txBody>
      </p:sp>
      <p:pic>
        <p:nvPicPr>
          <p:cNvPr id="5" name="Content Placeholder 4">
            <a:extLst>
              <a:ext uri="{FF2B5EF4-FFF2-40B4-BE49-F238E27FC236}">
                <a16:creationId xmlns:a16="http://schemas.microsoft.com/office/drawing/2014/main" id="{82D412A0-36C6-447B-8190-CE44EF098A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340528"/>
            <a:ext cx="12192000" cy="4244830"/>
          </a:xfrm>
        </p:spPr>
      </p:pic>
    </p:spTree>
    <p:extLst>
      <p:ext uri="{BB962C8B-B14F-4D97-AF65-F5344CB8AC3E}">
        <p14:creationId xmlns:p14="http://schemas.microsoft.com/office/powerpoint/2010/main" val="3122193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918EC-B4B7-4722-8B2A-94C1C972868F}"/>
              </a:ext>
            </a:extLst>
          </p:cNvPr>
          <p:cNvSpPr>
            <a:spLocks noGrp="1"/>
          </p:cNvSpPr>
          <p:nvPr>
            <p:ph type="title"/>
          </p:nvPr>
        </p:nvSpPr>
        <p:spPr/>
        <p:txBody>
          <a:bodyPr/>
          <a:lstStyle/>
          <a:p>
            <a:r>
              <a:rPr lang="en-US" dirty="0"/>
              <a:t>KNN</a:t>
            </a:r>
          </a:p>
        </p:txBody>
      </p:sp>
      <p:pic>
        <p:nvPicPr>
          <p:cNvPr id="5" name="Content Placeholder 4">
            <a:extLst>
              <a:ext uri="{FF2B5EF4-FFF2-40B4-BE49-F238E27FC236}">
                <a16:creationId xmlns:a16="http://schemas.microsoft.com/office/drawing/2014/main" id="{73EE7322-BB2E-4AD8-9969-DE48E76F9D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51351" y="2438399"/>
            <a:ext cx="4686300" cy="3124200"/>
          </a:xfrm>
        </p:spPr>
      </p:pic>
      <p:pic>
        <p:nvPicPr>
          <p:cNvPr id="12" name="Picture 11">
            <a:extLst>
              <a:ext uri="{FF2B5EF4-FFF2-40B4-BE49-F238E27FC236}">
                <a16:creationId xmlns:a16="http://schemas.microsoft.com/office/drawing/2014/main" id="{949BF0F2-87F6-4AAC-B553-C460D03E5169}"/>
              </a:ext>
            </a:extLst>
          </p:cNvPr>
          <p:cNvPicPr>
            <a:picLocks noChangeAspect="1"/>
          </p:cNvPicPr>
          <p:nvPr/>
        </p:nvPicPr>
        <p:blipFill>
          <a:blip r:embed="rId3"/>
          <a:stretch>
            <a:fillRect/>
          </a:stretch>
        </p:blipFill>
        <p:spPr>
          <a:xfrm>
            <a:off x="1187130" y="2438399"/>
            <a:ext cx="5086350" cy="2590800"/>
          </a:xfrm>
          <a:prstGeom prst="rect">
            <a:avLst/>
          </a:prstGeom>
        </p:spPr>
      </p:pic>
      <p:pic>
        <p:nvPicPr>
          <p:cNvPr id="13" name="Picture 12">
            <a:extLst>
              <a:ext uri="{FF2B5EF4-FFF2-40B4-BE49-F238E27FC236}">
                <a16:creationId xmlns:a16="http://schemas.microsoft.com/office/drawing/2014/main" id="{2FDD05B0-B701-4C69-8311-25D0B4E4B540}"/>
              </a:ext>
            </a:extLst>
          </p:cNvPr>
          <p:cNvPicPr>
            <a:picLocks noChangeAspect="1"/>
          </p:cNvPicPr>
          <p:nvPr/>
        </p:nvPicPr>
        <p:blipFill>
          <a:blip r:embed="rId4"/>
          <a:stretch>
            <a:fillRect/>
          </a:stretch>
        </p:blipFill>
        <p:spPr>
          <a:xfrm>
            <a:off x="1187130" y="5267324"/>
            <a:ext cx="2352675" cy="590550"/>
          </a:xfrm>
          <a:prstGeom prst="rect">
            <a:avLst/>
          </a:prstGeom>
        </p:spPr>
      </p:pic>
      <p:pic>
        <p:nvPicPr>
          <p:cNvPr id="14" name="Picture 13">
            <a:extLst>
              <a:ext uri="{FF2B5EF4-FFF2-40B4-BE49-F238E27FC236}">
                <a16:creationId xmlns:a16="http://schemas.microsoft.com/office/drawing/2014/main" id="{D48A25C6-28B1-48C6-8289-1274F03579FE}"/>
              </a:ext>
            </a:extLst>
          </p:cNvPr>
          <p:cNvPicPr>
            <a:picLocks noChangeAspect="1"/>
          </p:cNvPicPr>
          <p:nvPr/>
        </p:nvPicPr>
        <p:blipFill>
          <a:blip r:embed="rId5"/>
          <a:stretch>
            <a:fillRect/>
          </a:stretch>
        </p:blipFill>
        <p:spPr>
          <a:xfrm>
            <a:off x="1187130" y="6045576"/>
            <a:ext cx="5505450" cy="742950"/>
          </a:xfrm>
          <a:prstGeom prst="rect">
            <a:avLst/>
          </a:prstGeom>
        </p:spPr>
      </p:pic>
    </p:spTree>
    <p:extLst>
      <p:ext uri="{BB962C8B-B14F-4D97-AF65-F5344CB8AC3E}">
        <p14:creationId xmlns:p14="http://schemas.microsoft.com/office/powerpoint/2010/main" val="37142692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365</TotalTime>
  <Words>165</Words>
  <Application>Microsoft Office PowerPoint</Application>
  <PresentationFormat>Widescreen</PresentationFormat>
  <Paragraphs>43</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Corbel</vt:lpstr>
      <vt:lpstr>Parallax</vt:lpstr>
      <vt:lpstr>Applications of Machine Learning in Healthcare</vt:lpstr>
      <vt:lpstr>Top Ten Health Problems in America</vt:lpstr>
      <vt:lpstr>Breast Cancer</vt:lpstr>
      <vt:lpstr>Definitions</vt:lpstr>
      <vt:lpstr>Biostatistics</vt:lpstr>
      <vt:lpstr>Breast Cancer Wisconsin (Diagnostic) Data Set</vt:lpstr>
      <vt:lpstr>Logistic Regression</vt:lpstr>
      <vt:lpstr>Logistic Regression Cont’d</vt:lpstr>
      <vt:lpstr>KNN</vt:lpstr>
      <vt:lpstr>Decision Tree</vt:lpstr>
      <vt:lpstr>Random Forest</vt:lpstr>
      <vt:lpstr>Tensor Flow (Neural Network)</vt:lpstr>
      <vt:lpstr>Comparisons</vt:lpstr>
      <vt:lpstr>Machine Learning in HealthCare</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Applications of Machine Learning in Healthcare</dc:title>
  <dc:creator>madaser saleem</dc:creator>
  <cp:lastModifiedBy>madaser saleem</cp:lastModifiedBy>
  <cp:revision>16</cp:revision>
  <dcterms:created xsi:type="dcterms:W3CDTF">2019-10-02T02:17:43Z</dcterms:created>
  <dcterms:modified xsi:type="dcterms:W3CDTF">2019-10-03T21:43:43Z</dcterms:modified>
</cp:coreProperties>
</file>