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8b9bf7842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8b9bf7842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8b9bf78424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8b9bf7842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b9bf7842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b9bf7842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8b9bf7842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8b9bf7842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8b9bf7842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8b9bf7842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8b9bf7842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8b9bf7842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b9bf7842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b9bf7842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b9bf7842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b9bf7842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8b9bf7842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8b9bf7842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8b9bf7842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8b9bf7842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b9bf7842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b9bf7842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b9bf7842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b9bf7842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b9bf7842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b9bf7842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b9bf78424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b9bf7842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8b9bf7842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8b9bf7842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2925" y="444375"/>
            <a:ext cx="7841100" cy="254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Comparative study on recommendation systems of leading Ecommerce websites Amazon , BigBasket &amp; Flipkart</a:t>
            </a:r>
            <a:endParaRPr/>
          </a:p>
        </p:txBody>
      </p:sp>
      <p:sp>
        <p:nvSpPr>
          <p:cNvPr id="278" name="Google Shape;278;p13"/>
          <p:cNvSpPr txBox="1"/>
          <p:nvPr>
            <p:ph idx="1" type="subTitle"/>
          </p:nvPr>
        </p:nvSpPr>
        <p:spPr>
          <a:xfrm>
            <a:off x="412975" y="3196375"/>
            <a:ext cx="4255500" cy="114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760"/>
              <a:t>DONE BY </a:t>
            </a:r>
            <a:endParaRPr sz="1760"/>
          </a:p>
          <a:p>
            <a:pPr indent="-340360" lvl="0" marL="457200" rtl="0" algn="l">
              <a:lnSpc>
                <a:spcPct val="80000"/>
              </a:lnSpc>
              <a:spcBef>
                <a:spcPts val="0"/>
              </a:spcBef>
              <a:spcAft>
                <a:spcPts val="0"/>
              </a:spcAft>
              <a:buSzPts val="1760"/>
              <a:buChar char="●"/>
            </a:pPr>
            <a:r>
              <a:rPr lang="en" sz="1760"/>
              <a:t>19MIA1037 B N Shrikirthi </a:t>
            </a:r>
            <a:endParaRPr sz="1760"/>
          </a:p>
          <a:p>
            <a:pPr indent="-340360" lvl="0" marL="457200" rtl="0" algn="l">
              <a:lnSpc>
                <a:spcPct val="80000"/>
              </a:lnSpc>
              <a:spcBef>
                <a:spcPts val="0"/>
              </a:spcBef>
              <a:spcAft>
                <a:spcPts val="0"/>
              </a:spcAft>
              <a:buSzPts val="1760"/>
              <a:buChar char="●"/>
            </a:pPr>
            <a:r>
              <a:rPr lang="en" sz="1760"/>
              <a:t>19MIA1066 Madasu Deepika</a:t>
            </a:r>
            <a:endParaRPr sz="1760"/>
          </a:p>
          <a:p>
            <a:pPr indent="-340360" lvl="0" marL="457200" rtl="0" algn="l">
              <a:lnSpc>
                <a:spcPct val="80000"/>
              </a:lnSpc>
              <a:spcBef>
                <a:spcPts val="0"/>
              </a:spcBef>
              <a:spcAft>
                <a:spcPts val="0"/>
              </a:spcAft>
              <a:buSzPts val="1760"/>
              <a:buChar char="●"/>
            </a:pPr>
            <a:r>
              <a:rPr lang="en" sz="1760"/>
              <a:t> 19MIA1069 G.Harinisri </a:t>
            </a:r>
            <a:endParaRPr sz="1760"/>
          </a:p>
          <a:p>
            <a:pPr indent="-340360" lvl="0" marL="457200" rtl="0" algn="l">
              <a:lnSpc>
                <a:spcPct val="80000"/>
              </a:lnSpc>
              <a:spcBef>
                <a:spcPts val="0"/>
              </a:spcBef>
              <a:spcAft>
                <a:spcPts val="0"/>
              </a:spcAft>
              <a:buSzPts val="1760"/>
              <a:buChar char="●"/>
            </a:pPr>
            <a:r>
              <a:rPr lang="en" sz="1760"/>
              <a:t>19MIA1080 Hanchate Samyuktha</a:t>
            </a:r>
            <a:endParaRPr sz="1760"/>
          </a:p>
        </p:txBody>
      </p:sp>
      <p:pic>
        <p:nvPicPr>
          <p:cNvPr id="279" name="Google Shape;279;p13"/>
          <p:cNvPicPr preferRelativeResize="0"/>
          <p:nvPr/>
        </p:nvPicPr>
        <p:blipFill>
          <a:blip r:embed="rId3">
            <a:alphaModFix/>
          </a:blip>
          <a:stretch>
            <a:fillRect/>
          </a:stretch>
        </p:blipFill>
        <p:spPr>
          <a:xfrm>
            <a:off x="4743575" y="2834200"/>
            <a:ext cx="3452374" cy="2156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idx="1" type="body"/>
          </p:nvPr>
        </p:nvSpPr>
        <p:spPr>
          <a:xfrm>
            <a:off x="1226050" y="1134650"/>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04"/>
              <a:t>RESULT FOR FLIPKART: </a:t>
            </a:r>
            <a:endParaRPr sz="1804"/>
          </a:p>
          <a:p>
            <a:pPr indent="0" lvl="0" marL="0" rtl="0" algn="l">
              <a:lnSpc>
                <a:spcPct val="95000"/>
              </a:lnSpc>
              <a:spcBef>
                <a:spcPts val="1200"/>
              </a:spcBef>
              <a:spcAft>
                <a:spcPts val="0"/>
              </a:spcAft>
              <a:buSzPts val="935"/>
              <a:buNone/>
            </a:pPr>
            <a:r>
              <a:rPr lang="en" sz="1804"/>
              <a:t>Enter the name of the product: Style Foot Bellies Top </a:t>
            </a:r>
            <a:endParaRPr sz="1804"/>
          </a:p>
          <a:p>
            <a:pPr indent="0" lvl="0" marL="0" rtl="0" algn="l">
              <a:lnSpc>
                <a:spcPct val="95000"/>
              </a:lnSpc>
              <a:spcBef>
                <a:spcPts val="1200"/>
              </a:spcBef>
              <a:spcAft>
                <a:spcPts val="0"/>
              </a:spcAft>
              <a:buSzPts val="935"/>
              <a:buNone/>
            </a:pPr>
            <a:r>
              <a:rPr lang="en" sz="1804"/>
              <a:t>Recommended products are: </a:t>
            </a:r>
            <a:endParaRPr sz="1804"/>
          </a:p>
          <a:p>
            <a:pPr indent="0" lvl="0" marL="0" rtl="0" algn="l">
              <a:lnSpc>
                <a:spcPct val="95000"/>
              </a:lnSpc>
              <a:spcBef>
                <a:spcPts val="1200"/>
              </a:spcBef>
              <a:spcAft>
                <a:spcPts val="0"/>
              </a:spcAft>
              <a:buSzPts val="935"/>
              <a:buNone/>
            </a:pPr>
            <a:r>
              <a:rPr lang="en" sz="1804"/>
              <a:t>Ladela Bellies</a:t>
            </a:r>
            <a:endParaRPr sz="1804"/>
          </a:p>
          <a:p>
            <a:pPr indent="0" lvl="0" marL="0" rtl="0" algn="l">
              <a:lnSpc>
                <a:spcPct val="95000"/>
              </a:lnSpc>
              <a:spcBef>
                <a:spcPts val="1200"/>
              </a:spcBef>
              <a:spcAft>
                <a:spcPts val="0"/>
              </a:spcAft>
              <a:buSzPts val="935"/>
              <a:buNone/>
            </a:pPr>
            <a:r>
              <a:rPr lang="en" sz="1804"/>
              <a:t> Klaur Melbourne Bellies</a:t>
            </a:r>
            <a:endParaRPr sz="1804"/>
          </a:p>
          <a:p>
            <a:pPr indent="0" lvl="0" marL="0" rtl="0" algn="l">
              <a:lnSpc>
                <a:spcPct val="95000"/>
              </a:lnSpc>
              <a:spcBef>
                <a:spcPts val="1200"/>
              </a:spcBef>
              <a:spcAft>
                <a:spcPts val="0"/>
              </a:spcAft>
              <a:buSzPts val="935"/>
              <a:buNone/>
            </a:pPr>
            <a:r>
              <a:rPr lang="en" sz="1804"/>
              <a:t> Mobiroy Bellies </a:t>
            </a:r>
            <a:endParaRPr sz="1804"/>
          </a:p>
          <a:p>
            <a:pPr indent="0" lvl="0" marL="0" rtl="0" algn="l">
              <a:lnSpc>
                <a:spcPct val="95000"/>
              </a:lnSpc>
              <a:spcBef>
                <a:spcPts val="1200"/>
              </a:spcBef>
              <a:spcAft>
                <a:spcPts val="0"/>
              </a:spcAft>
              <a:buSzPts val="935"/>
              <a:buNone/>
            </a:pPr>
            <a:r>
              <a:rPr lang="en" sz="1804"/>
              <a:t>Oggo Deo Bellies </a:t>
            </a:r>
            <a:endParaRPr sz="1804"/>
          </a:p>
          <a:p>
            <a:pPr indent="0" lvl="0" marL="0" rtl="0" algn="l">
              <a:lnSpc>
                <a:spcPct val="95000"/>
              </a:lnSpc>
              <a:spcBef>
                <a:spcPts val="1200"/>
              </a:spcBef>
              <a:spcAft>
                <a:spcPts val="1200"/>
              </a:spcAft>
              <a:buSzPts val="935"/>
              <a:buNone/>
            </a:pPr>
            <a:r>
              <a:rPr lang="en" sz="1804"/>
              <a:t>Bootwale Bellies </a:t>
            </a:r>
            <a:endParaRPr sz="1804"/>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idx="1" type="body"/>
          </p:nvPr>
        </p:nvSpPr>
        <p:spPr>
          <a:xfrm>
            <a:off x="1281575" y="668075"/>
            <a:ext cx="7030500" cy="399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0"/>
              <a:t>RESULT FOR AMAZON:</a:t>
            </a:r>
            <a:endParaRPr sz="4900"/>
          </a:p>
          <a:p>
            <a:pPr indent="0" lvl="0" marL="0" rtl="0" algn="l">
              <a:spcBef>
                <a:spcPts val="1200"/>
              </a:spcBef>
              <a:spcAft>
                <a:spcPts val="0"/>
              </a:spcAft>
              <a:buNone/>
            </a:pPr>
            <a:r>
              <a:rPr lang="en" sz="4900"/>
              <a:t>7522 0.284619 Jessica Simpson I Fancy You Women Eau De Parfu...</a:t>
            </a:r>
            <a:endParaRPr sz="4900"/>
          </a:p>
          <a:p>
            <a:pPr indent="0" lvl="0" marL="0" rtl="0" algn="l">
              <a:spcBef>
                <a:spcPts val="1200"/>
              </a:spcBef>
              <a:spcAft>
                <a:spcPts val="0"/>
              </a:spcAft>
              <a:buNone/>
            </a:pPr>
            <a:r>
              <a:rPr lang="en" sz="4900"/>
              <a:t>341 0.265153 Pheromone By Marilyn Miglin For Women. Eau De ...</a:t>
            </a:r>
            <a:endParaRPr sz="4900"/>
          </a:p>
          <a:p>
            <a:pPr indent="0" lvl="0" marL="0" rtl="0" algn="l">
              <a:spcBef>
                <a:spcPts val="1200"/>
              </a:spcBef>
              <a:spcAft>
                <a:spcPts val="0"/>
              </a:spcAft>
              <a:buNone/>
            </a:pPr>
            <a:r>
              <a:rPr lang="en" sz="4900"/>
              <a:t>1526 0.163313 Sarah Jessica Parker Lovely Eau de Parfum Spra...</a:t>
            </a:r>
            <a:endParaRPr sz="4900"/>
          </a:p>
          <a:p>
            <a:pPr indent="0" lvl="0" marL="0" rtl="0" algn="l">
              <a:spcBef>
                <a:spcPts val="1200"/>
              </a:spcBef>
              <a:spcAft>
                <a:spcPts val="0"/>
              </a:spcAft>
              <a:buNone/>
            </a:pPr>
            <a:r>
              <a:rPr lang="en" sz="4900"/>
              <a:t>2244 0.132577 Sex In The City Kiss by Instyle Parfums Eau De...</a:t>
            </a:r>
            <a:endParaRPr sz="4900"/>
          </a:p>
          <a:p>
            <a:pPr indent="0" lvl="0" marL="0" rtl="0" algn="l">
              <a:spcBef>
                <a:spcPts val="1200"/>
              </a:spcBef>
              <a:spcAft>
                <a:spcPts val="0"/>
              </a:spcAft>
              <a:buNone/>
            </a:pPr>
            <a:r>
              <a:rPr lang="en" sz="4900"/>
              <a:t>6806 0.123196 Jimmy Choo Women Eau De Parfum Spray, 3.3 Ounce</a:t>
            </a:r>
            <a:endParaRPr sz="4900"/>
          </a:p>
          <a:p>
            <a:pPr indent="0" lvl="0" marL="0" rtl="0" algn="l">
              <a:spcBef>
                <a:spcPts val="1200"/>
              </a:spcBef>
              <a:spcAft>
                <a:spcPts val="0"/>
              </a:spcAft>
              <a:buNone/>
            </a:pPr>
            <a:r>
              <a:rPr lang="en" sz="4900"/>
              <a:t>6390 0.098751 Karen Low Pure Pink Eau De Parfum Spray for Wo...</a:t>
            </a:r>
            <a:endParaRPr sz="4900"/>
          </a:p>
          <a:p>
            <a:pPr indent="0" lvl="0" marL="0" rtl="0" algn="l">
              <a:spcBef>
                <a:spcPts val="1200"/>
              </a:spcBef>
              <a:spcAft>
                <a:spcPts val="0"/>
              </a:spcAft>
              <a:buNone/>
            </a:pPr>
            <a:r>
              <a:rPr lang="en" sz="4900"/>
              <a:t>3810 0.095380 Sensual By Johan B Perfume for Women 2.8 Oz / ...</a:t>
            </a:r>
            <a:endParaRPr sz="4900"/>
          </a:p>
          <a:p>
            <a:pPr indent="0" lvl="0" marL="0" rtl="0" algn="l">
              <a:spcBef>
                <a:spcPts val="1200"/>
              </a:spcBef>
              <a:spcAft>
                <a:spcPts val="0"/>
              </a:spcAft>
              <a:buNone/>
            </a:pPr>
            <a:r>
              <a:rPr lang="en" sz="4900"/>
              <a:t>5685 0.090665 Sex In The City Love for Women, Eau De Parfum ...</a:t>
            </a:r>
            <a:endParaRPr sz="4900"/>
          </a:p>
          <a:p>
            <a:pPr indent="0" lvl="0" marL="0" rtl="0" algn="l">
              <a:spcBef>
                <a:spcPts val="1200"/>
              </a:spcBef>
              <a:spcAft>
                <a:spcPts val="0"/>
              </a:spcAft>
              <a:buNone/>
            </a:pPr>
            <a:r>
              <a:rPr lang="en" sz="4900"/>
              <a:t>951 0.079455 Paris Hilton by Paris Hilton for Women - 1.7 O...</a:t>
            </a:r>
            <a:endParaRPr sz="4900"/>
          </a:p>
          <a:p>
            <a:pPr indent="0" lvl="0" marL="0" rtl="0" algn="l">
              <a:spcBef>
                <a:spcPts val="1200"/>
              </a:spcBef>
              <a:spcAft>
                <a:spcPts val="0"/>
              </a:spcAft>
              <a:buNone/>
            </a:pPr>
            <a:r>
              <a:rPr lang="en" sz="4900"/>
              <a:t>903 0.074957 PALOMA PICASSO For Women By PALOMA PICASSO Eau..</a:t>
            </a:r>
            <a:endParaRPr sz="49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COLLABORATIVE FILTERING USING KNN</a:t>
            </a:r>
            <a:endParaRPr/>
          </a:p>
        </p:txBody>
      </p:sp>
      <p:sp>
        <p:nvSpPr>
          <p:cNvPr id="340" name="Google Shape;340;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For amazon </a:t>
            </a:r>
            <a:endParaRPr sz="2200"/>
          </a:p>
          <a:p>
            <a:pPr indent="0" lvl="0" marL="0" rtl="0" algn="l">
              <a:spcBef>
                <a:spcPts val="1200"/>
              </a:spcBef>
              <a:spcAft>
                <a:spcPts val="1200"/>
              </a:spcAft>
              <a:buNone/>
            </a:pPr>
            <a:r>
              <a:t/>
            </a:r>
            <a:endParaRPr/>
          </a:p>
        </p:txBody>
      </p:sp>
      <p:pic>
        <p:nvPicPr>
          <p:cNvPr id="341" name="Google Shape;341;p24"/>
          <p:cNvPicPr preferRelativeResize="0"/>
          <p:nvPr/>
        </p:nvPicPr>
        <p:blipFill>
          <a:blip r:embed="rId3">
            <a:alphaModFix/>
          </a:blip>
          <a:stretch>
            <a:fillRect/>
          </a:stretch>
        </p:blipFill>
        <p:spPr>
          <a:xfrm>
            <a:off x="3016105" y="1597880"/>
            <a:ext cx="5726750" cy="349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idx="1" type="body"/>
          </p:nvPr>
        </p:nvSpPr>
        <p:spPr>
          <a:xfrm>
            <a:off x="726125" y="20789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FOR FLIPKART       </a:t>
            </a:r>
            <a:endParaRPr sz="1900"/>
          </a:p>
        </p:txBody>
      </p:sp>
      <p:pic>
        <p:nvPicPr>
          <p:cNvPr id="347" name="Google Shape;347;p25"/>
          <p:cNvPicPr preferRelativeResize="0"/>
          <p:nvPr/>
        </p:nvPicPr>
        <p:blipFill>
          <a:blip r:embed="rId3">
            <a:alphaModFix/>
          </a:blip>
          <a:stretch>
            <a:fillRect/>
          </a:stretch>
        </p:blipFill>
        <p:spPr>
          <a:xfrm>
            <a:off x="2781375" y="1010925"/>
            <a:ext cx="5928125" cy="338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idx="1" type="body"/>
          </p:nvPr>
        </p:nvSpPr>
        <p:spPr>
          <a:xfrm>
            <a:off x="148450" y="1922438"/>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FOR BIGBASKET</a:t>
            </a:r>
            <a:endParaRPr sz="1700"/>
          </a:p>
        </p:txBody>
      </p:sp>
      <p:pic>
        <p:nvPicPr>
          <p:cNvPr id="353" name="Google Shape;353;p26"/>
          <p:cNvPicPr preferRelativeResize="0"/>
          <p:nvPr/>
        </p:nvPicPr>
        <p:blipFill rotWithShape="1">
          <a:blip r:embed="rId3">
            <a:alphaModFix/>
          </a:blip>
          <a:srcRect b="29325" l="0" r="21166" t="28780"/>
          <a:stretch/>
        </p:blipFill>
        <p:spPr>
          <a:xfrm>
            <a:off x="2010850" y="955375"/>
            <a:ext cx="6865301" cy="336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9" name="Google Shape;35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0" name="Google Shape;360;p27"/>
          <p:cNvPicPr preferRelativeResize="0"/>
          <p:nvPr/>
        </p:nvPicPr>
        <p:blipFill>
          <a:blip r:embed="rId3">
            <a:alphaModFix/>
          </a:blip>
          <a:stretch>
            <a:fillRect/>
          </a:stretch>
        </p:blipFill>
        <p:spPr>
          <a:xfrm>
            <a:off x="0" y="209550"/>
            <a:ext cx="9144001" cy="472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6" name="Google Shape;366;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8"/>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nvSpPr>
        <p:spPr>
          <a:xfrm>
            <a:off x="66650" y="1235275"/>
            <a:ext cx="8887500" cy="37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t>In this era of massive data growth and innovations, people often face distress in decision making when it comes to choosing products for themselves. Everyday new products are launched and new products are introduced in the e-commerce we often use. So the dependency on recommendation systems has grown in a unimaginable way. Recommendation systems have become widely popular due to surge of information and this led us to do our comparative study between three massive e commerce web sites.</a:t>
            </a:r>
            <a:endParaRPr sz="1550"/>
          </a:p>
          <a:p>
            <a:pPr indent="0" lvl="0" marL="0" rtl="0" algn="l">
              <a:spcBef>
                <a:spcPts val="0"/>
              </a:spcBef>
              <a:spcAft>
                <a:spcPts val="0"/>
              </a:spcAft>
              <a:buNone/>
            </a:pPr>
            <a:r>
              <a:rPr lang="en" sz="1550"/>
              <a:t>Amazon, Flipkart and big basket are one of the leading e-commerce websites and customers take the recommendations given by these web sites into serious consideration. An ample amount of sales for these three web sites is given by their respective recommendation systems. So we are comparing three e commerce websites Amazon, Flipkart and big basket. In this project we are aiming to compare the recommendation systems of these three websites and we will be applying Machine Learning algorithms. After applying the ML algorithms we will be comparing which algorithm gives best recommendations for the given E-commerce website. We will be applying some such as KNN, cosine similarity algorithms and then see which algorithm gives good accuracy for the respective Ecommerce platform. </a:t>
            </a:r>
            <a:endParaRPr sz="1550"/>
          </a:p>
        </p:txBody>
      </p:sp>
      <p:sp>
        <p:nvSpPr>
          <p:cNvPr id="285" name="Google Shape;285;p14"/>
          <p:cNvSpPr txBox="1"/>
          <p:nvPr/>
        </p:nvSpPr>
        <p:spPr>
          <a:xfrm>
            <a:off x="1421950" y="727375"/>
            <a:ext cx="578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Nunito"/>
                <a:ea typeface="Nunito"/>
                <a:cs typeface="Nunito"/>
                <a:sym typeface="Nunito"/>
              </a:rPr>
              <a:t>OBJECTIVE AND MOTIVATION:</a:t>
            </a:r>
            <a:endParaRPr b="1" sz="21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37150" y="120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291" name="Google Shape;291;p15"/>
          <p:cNvSpPr txBox="1"/>
          <p:nvPr>
            <p:ph idx="1" type="body"/>
          </p:nvPr>
        </p:nvSpPr>
        <p:spPr>
          <a:xfrm>
            <a:off x="1144225" y="777625"/>
            <a:ext cx="7901100" cy="422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57">
                <a:latin typeface="Times New Roman"/>
                <a:ea typeface="Times New Roman"/>
                <a:cs typeface="Times New Roman"/>
                <a:sym typeface="Times New Roman"/>
              </a:rPr>
              <a:t>1) BigBasket Products- BigBasket Entire Product List (~28K datapoints) Analyzing BB Products and their performance across. Dataset name : BigBasket Product.csv.This dataset contains 10 attributes with simple meaning and which are described as follows: </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1. index - That is the serial number </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2. product - Title of the product </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3. category - Category into which product has been classified </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4. sub_category - Subcategory into which product has been kept</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 5. brand - Brand of the product</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 6. sale_price - Price at which product is being sold on the site </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7. market_price - Market price of the product</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 8. type - Type into which product falls </a:t>
            </a:r>
            <a:endParaRPr sz="5457">
              <a:latin typeface="Times New Roman"/>
              <a:ea typeface="Times New Roman"/>
              <a:cs typeface="Times New Roman"/>
              <a:sym typeface="Times New Roman"/>
            </a:endParaRPr>
          </a:p>
          <a:p>
            <a:pPr indent="0" lvl="0" marL="0" rtl="0" algn="l">
              <a:spcBef>
                <a:spcPts val="1200"/>
              </a:spcBef>
              <a:spcAft>
                <a:spcPts val="0"/>
              </a:spcAft>
              <a:buNone/>
            </a:pPr>
            <a:r>
              <a:rPr lang="en" sz="5457">
                <a:latin typeface="Times New Roman"/>
                <a:ea typeface="Times New Roman"/>
                <a:cs typeface="Times New Roman"/>
                <a:sym typeface="Times New Roman"/>
              </a:rPr>
              <a:t>9. rating - Rating the product has got from its consumers </a:t>
            </a:r>
            <a:endParaRPr sz="5457">
              <a:latin typeface="Times New Roman"/>
              <a:ea typeface="Times New Roman"/>
              <a:cs typeface="Times New Roman"/>
              <a:sym typeface="Times New Roman"/>
            </a:endParaRPr>
          </a:p>
          <a:p>
            <a:pPr indent="0" lvl="0" marL="0" rtl="0" algn="l">
              <a:spcBef>
                <a:spcPts val="1200"/>
              </a:spcBef>
              <a:spcAft>
                <a:spcPts val="1200"/>
              </a:spcAft>
              <a:buNone/>
            </a:pPr>
            <a:r>
              <a:rPr lang="en" sz="4900">
                <a:latin typeface="Times New Roman"/>
                <a:ea typeface="Times New Roman"/>
                <a:cs typeface="Times New Roman"/>
                <a:sym typeface="Times New Roman"/>
              </a:rPr>
              <a:t>10. description - Description of the dataset present in detail </a:t>
            </a:r>
            <a:endParaRPr sz="4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a:off x="1303800" y="355500"/>
            <a:ext cx="7030500" cy="41763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sz="5450">
                <a:solidFill>
                  <a:srgbClr val="000000"/>
                </a:solidFill>
                <a:latin typeface="Times New Roman"/>
                <a:ea typeface="Times New Roman"/>
                <a:cs typeface="Times New Roman"/>
                <a:sym typeface="Times New Roman"/>
              </a:rPr>
              <a:t>2) Flipkart - Flipkart Products Dataset name: Products.csv This is a pre-crawled dataset, taken as subset of a bigger dataset (more than 5.8 million products) that was created by extracting data from Flipkart.com, a leading Indian eCommerce store. </a:t>
            </a:r>
            <a:endParaRPr sz="545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5450">
                <a:solidFill>
                  <a:srgbClr val="000000"/>
                </a:solidFill>
                <a:latin typeface="Times New Roman"/>
                <a:ea typeface="Times New Roman"/>
                <a:cs typeface="Times New Roman"/>
                <a:sym typeface="Times New Roman"/>
              </a:rPr>
              <a:t>This dataset has following fields: 1. product_url 2. product_name 3. productcategorytree 4. pid 5. retail_price 6. discounted_price 7. image 8. isFKAdvantage_product 9. description 10. product_rating 11. overall_rating 12. brand 13. product_specifications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1" type="body"/>
          </p:nvPr>
        </p:nvSpPr>
        <p:spPr>
          <a:xfrm>
            <a:off x="1303800" y="355500"/>
            <a:ext cx="7030500" cy="41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3) AMAZON: Amazon product data from https://jmcauley.ucsd.edu/data/amazon/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a:latin typeface="Times New Roman"/>
                <a:ea typeface="Times New Roman"/>
                <a:cs typeface="Times New Roman"/>
                <a:sym typeface="Times New Roman"/>
              </a:rPr>
              <a:t>Dataset name : product.csv </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a:latin typeface="Times New Roman"/>
                <a:ea typeface="Times New Roman"/>
                <a:cs typeface="Times New Roman"/>
                <a:sym typeface="Times New Roman"/>
              </a:rPr>
              <a:t>This dataset contains product reviews and metadata from Amazon, including 142.8 million reviews spanning May 1996 - July 2014.</a:t>
            </a:r>
            <a:endParaRPr sz="1500">
              <a:latin typeface="Times New Roman"/>
              <a:ea typeface="Times New Roman"/>
              <a:cs typeface="Times New Roman"/>
              <a:sym typeface="Times New Roman"/>
            </a:endParaRPr>
          </a:p>
          <a:p>
            <a:pPr indent="-323850" lvl="0" marL="457200" rtl="0" algn="l">
              <a:spcBef>
                <a:spcPts val="1200"/>
              </a:spcBef>
              <a:spcAft>
                <a:spcPts val="0"/>
              </a:spcAft>
              <a:buSzPts val="1500"/>
              <a:buAutoNum type="arabicPeriod"/>
            </a:pPr>
            <a:r>
              <a:rPr lang="en" sz="1500">
                <a:latin typeface="Times New Roman"/>
                <a:ea typeface="Times New Roman"/>
                <a:cs typeface="Times New Roman"/>
                <a:sym typeface="Times New Roman"/>
              </a:rPr>
              <a:t>This dataset includes reviews (ratings, text, helpfulness votes),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 product metadata (descriptions, category information, price, brand, and image features), and links (also viewed/also bought graphs).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 reviewerID - ID of the reviewer, e.g. A2SUAM1J3GNN3B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 asin - ID of the product, e.g. 0000013714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 reviewerName - name of the reviewer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 helpful - helpfulness rating of the review, e.g. 2/3 6)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reviewText - text of the review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overall - rating of the product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 summary - summary of the review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AutoNum type="arabicPeriod"/>
            </a:pPr>
            <a:r>
              <a:rPr lang="en" sz="1500">
                <a:latin typeface="Times New Roman"/>
                <a:ea typeface="Times New Roman"/>
                <a:cs typeface="Times New Roman"/>
                <a:sym typeface="Times New Roman"/>
              </a:rPr>
              <a:t> unixReviewTime - time of the review (unix time)</a:t>
            </a:r>
            <a:r>
              <a:rPr lang="en" sz="1500"/>
              <a: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G</a:t>
            </a:r>
            <a:r>
              <a:rPr lang="en" sz="1800"/>
              <a:t>oogle colaboratory for exploratory data analysis, preprocessing / cleaning, model planning ,model building and evaluation. </a:t>
            </a:r>
            <a:endParaRPr sz="1800"/>
          </a:p>
          <a:p>
            <a:pPr indent="0" lvl="0" marL="0" rtl="0" algn="l">
              <a:spcBef>
                <a:spcPts val="1200"/>
              </a:spcBef>
              <a:spcAft>
                <a:spcPts val="1200"/>
              </a:spcAft>
              <a:buNone/>
            </a:pPr>
            <a:r>
              <a:rPr lang="en" sz="1800"/>
              <a:t> Tableau / power BI for data visualization.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a:p>
            <a:pPr indent="0" lvl="0" marL="0" rtl="0" algn="l">
              <a:spcBef>
                <a:spcPts val="0"/>
              </a:spcBef>
              <a:spcAft>
                <a:spcPts val="0"/>
              </a:spcAft>
              <a:buNone/>
            </a:pPr>
            <a:r>
              <a:t/>
            </a:r>
            <a:endParaRPr/>
          </a:p>
        </p:txBody>
      </p:sp>
      <p:sp>
        <p:nvSpPr>
          <p:cNvPr id="313" name="Google Shape;313;p19"/>
          <p:cNvSpPr txBox="1"/>
          <p:nvPr>
            <p:ph idx="1" type="body"/>
          </p:nvPr>
        </p:nvSpPr>
        <p:spPr>
          <a:xfrm>
            <a:off x="877625" y="1355300"/>
            <a:ext cx="7456800" cy="317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1) TF-IDF: TF-IDF stands for term frequency-inverse document frequency. Term frequency works by looking at the frequency of a particular term you are concerned with relative to the document. There are multiple measures, or ways, of defining frequency:Number of times the word appears in a document (raw count). Term frequency adjusted for the length of the document (raw count of occurences divided bynumber of words in the document). Logarithmically scaled frequency (e.g. log(1 + raw count)). Boolean frequency (e.g. 1 if the term occurs, or 0 if the term does not occur, in the document). Inverse document frequency looks at how common (or uncommon) a word is amongst the corpus. IDF is calculated as follows where t is the term (word) we are looking to measure the commonness of and N is the number of documents (d) in the corpus (D).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nvSpPr>
        <p:spPr>
          <a:xfrm>
            <a:off x="100650" y="833175"/>
            <a:ext cx="89427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2) COSINE SIMILARITY: Using the Cosine Similarity, Mathematically, it measures the cosine of the angle between two vectors projected in a multi-dimensional space. The output value ranges from 0–1. 0 means no similarity, whereas 1 means that both the items are 100% similar. It is often used to measure document similarity in text analysis.Our recommendation model takes both the pre-processed features and the user’s preferences as input. Then, the user’s input and add it as a row to the metadata. The model then vectorizes the word soup using CountVectorizer function from the scikit-learn python library. CountVectorizer takes documents (different strings) and returns a tokenized matrix. Each word soup is encoded intofrequencies of words in that word soup. Our recommendation model utilizes all properties and the metadata to calculate and find the most similar item to the user input. We use the cosine function to compute the similarity scorebetween products, where each product will have a similarity score with every other product ineach of our dataset. </a:t>
            </a:r>
            <a:endParaRPr sz="1600"/>
          </a:p>
          <a:p>
            <a:pPr indent="0" lvl="0" marL="0" rtl="0" algn="l">
              <a:spcBef>
                <a:spcPts val="0"/>
              </a:spcBef>
              <a:spcAft>
                <a:spcPts val="0"/>
              </a:spcAft>
              <a:buNone/>
            </a:pPr>
            <a:r>
              <a:rPr lang="en" sz="1600"/>
              <a:t>3) KNN: Content based approach utilizes a series of discrete characteristics of an item in order to recommend additional items with similar properties.KNN is a machine learning algorithm tofind clusters of similar users based on common product ratings, and make predictions usingthe average rating of top-k nearest neighbors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1875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CONTENT BASED RECOMMENDER SYSTEM USING TF-IDF AND COSINE SIMILARITY</a:t>
            </a:r>
            <a:endParaRPr/>
          </a:p>
        </p:txBody>
      </p:sp>
      <p:sp>
        <p:nvSpPr>
          <p:cNvPr id="324" name="Google Shape;324;p21"/>
          <p:cNvSpPr txBox="1"/>
          <p:nvPr>
            <p:ph idx="1" type="body"/>
          </p:nvPr>
        </p:nvSpPr>
        <p:spPr>
          <a:xfrm>
            <a:off x="803900" y="1445700"/>
            <a:ext cx="8261100" cy="360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220"/>
              <a:t>R</a:t>
            </a:r>
            <a:r>
              <a:rPr lang="en" sz="1220"/>
              <a:t>ESULT FOR BIGBASKET: </a:t>
            </a:r>
            <a:endParaRPr sz="1220"/>
          </a:p>
          <a:p>
            <a:pPr indent="0" lvl="0" marL="0" rtl="0" algn="l">
              <a:lnSpc>
                <a:spcPct val="95000"/>
              </a:lnSpc>
              <a:spcBef>
                <a:spcPts val="1200"/>
              </a:spcBef>
              <a:spcAft>
                <a:spcPts val="0"/>
              </a:spcAft>
              <a:buSzPts val="440"/>
              <a:buNone/>
            </a:pPr>
            <a:r>
              <a:rPr lang="en" sz="1220"/>
              <a:t>0 Nutties Chocolate Pack</a:t>
            </a:r>
            <a:endParaRPr sz="1220"/>
          </a:p>
          <a:p>
            <a:pPr indent="0" lvl="0" marL="0" rtl="0" algn="l">
              <a:lnSpc>
                <a:spcPct val="95000"/>
              </a:lnSpc>
              <a:spcBef>
                <a:spcPts val="1200"/>
              </a:spcBef>
              <a:spcAft>
                <a:spcPts val="0"/>
              </a:spcAft>
              <a:buSzPts val="440"/>
              <a:buNone/>
            </a:pPr>
            <a:r>
              <a:rPr lang="en" sz="1220"/>
              <a:t>1 5 Star Chocolate Bar </a:t>
            </a:r>
            <a:endParaRPr sz="1220"/>
          </a:p>
          <a:p>
            <a:pPr indent="0" lvl="0" marL="0" rtl="0" algn="l">
              <a:lnSpc>
                <a:spcPct val="95000"/>
              </a:lnSpc>
              <a:spcBef>
                <a:spcPts val="1200"/>
              </a:spcBef>
              <a:spcAft>
                <a:spcPts val="0"/>
              </a:spcAft>
              <a:buSzPts val="440"/>
              <a:buNone/>
            </a:pPr>
            <a:r>
              <a:rPr lang="en" sz="1220"/>
              <a:t>2 Dairy Milk Silk - Hazelnut Chocolate Bar </a:t>
            </a:r>
            <a:endParaRPr sz="1220"/>
          </a:p>
          <a:p>
            <a:pPr indent="0" lvl="0" marL="0" rtl="0" algn="l">
              <a:lnSpc>
                <a:spcPct val="95000"/>
              </a:lnSpc>
              <a:spcBef>
                <a:spcPts val="1200"/>
              </a:spcBef>
              <a:spcAft>
                <a:spcPts val="0"/>
              </a:spcAft>
              <a:buSzPts val="440"/>
              <a:buNone/>
            </a:pPr>
            <a:r>
              <a:rPr lang="en" sz="1220"/>
              <a:t>3 Perk - Chocolate, Home Treats, 175.5 g, 27 Units</a:t>
            </a:r>
            <a:endParaRPr sz="1220"/>
          </a:p>
          <a:p>
            <a:pPr indent="0" lvl="0" marL="0" rtl="0" algn="l">
              <a:lnSpc>
                <a:spcPct val="95000"/>
              </a:lnSpc>
              <a:spcBef>
                <a:spcPts val="1200"/>
              </a:spcBef>
              <a:spcAft>
                <a:spcPts val="0"/>
              </a:spcAft>
              <a:buSzPts val="440"/>
              <a:buNone/>
            </a:pPr>
            <a:r>
              <a:rPr lang="en" sz="1220"/>
              <a:t>4 Dark Milk Chocolate Bar </a:t>
            </a:r>
            <a:endParaRPr sz="1220"/>
          </a:p>
          <a:p>
            <a:pPr indent="0" lvl="0" marL="0" rtl="0" algn="l">
              <a:lnSpc>
                <a:spcPct val="95000"/>
              </a:lnSpc>
              <a:spcBef>
                <a:spcPts val="1200"/>
              </a:spcBef>
              <a:spcAft>
                <a:spcPts val="0"/>
              </a:spcAft>
              <a:buSzPts val="440"/>
              <a:buNone/>
            </a:pPr>
            <a:r>
              <a:rPr lang="en" sz="1220"/>
              <a:t>5 Dairy Milk Silk Mousse - Chocolate Bar</a:t>
            </a:r>
            <a:endParaRPr sz="1220"/>
          </a:p>
          <a:p>
            <a:pPr indent="0" lvl="0" marL="0" rtl="0" algn="l">
              <a:lnSpc>
                <a:spcPct val="95000"/>
              </a:lnSpc>
              <a:spcBef>
                <a:spcPts val="1200"/>
              </a:spcBef>
              <a:spcAft>
                <a:spcPts val="0"/>
              </a:spcAft>
              <a:buSzPts val="440"/>
              <a:buNone/>
            </a:pPr>
            <a:r>
              <a:rPr lang="en" sz="1220"/>
              <a:t>6 Dark Milk Chocolate Bar </a:t>
            </a:r>
            <a:endParaRPr sz="1220"/>
          </a:p>
          <a:p>
            <a:pPr indent="0" lvl="0" marL="0" rtl="0" algn="l">
              <a:lnSpc>
                <a:spcPct val="95000"/>
              </a:lnSpc>
              <a:spcBef>
                <a:spcPts val="1200"/>
              </a:spcBef>
              <a:spcAft>
                <a:spcPts val="0"/>
              </a:spcAft>
              <a:buSzPts val="440"/>
              <a:buNone/>
            </a:pPr>
            <a:r>
              <a:rPr lang="en" sz="1220"/>
              <a:t>7 Chocolate Bar - Fuse </a:t>
            </a:r>
            <a:endParaRPr sz="1220"/>
          </a:p>
          <a:p>
            <a:pPr indent="0" lvl="0" marL="0" rtl="0" algn="l">
              <a:lnSpc>
                <a:spcPct val="95000"/>
              </a:lnSpc>
              <a:spcBef>
                <a:spcPts val="1200"/>
              </a:spcBef>
              <a:spcAft>
                <a:spcPts val="0"/>
              </a:spcAft>
              <a:buSzPts val="440"/>
              <a:buNone/>
            </a:pPr>
            <a:r>
              <a:rPr lang="en" sz="1220"/>
              <a:t>8 Choclairs Gold Coffee </a:t>
            </a:r>
            <a:endParaRPr sz="1220"/>
          </a:p>
          <a:p>
            <a:pPr indent="0" lvl="0" marL="0" rtl="0" algn="l">
              <a:lnSpc>
                <a:spcPct val="95000"/>
              </a:lnSpc>
              <a:spcBef>
                <a:spcPts val="1200"/>
              </a:spcBef>
              <a:spcAft>
                <a:spcPts val="1200"/>
              </a:spcAft>
              <a:buSzPts val="440"/>
              <a:buNone/>
            </a:pPr>
            <a:r>
              <a:rPr lang="en" sz="1220"/>
              <a:t>9 5 Star Chocolate Home Pack, 200 g, 20 unit</a:t>
            </a:r>
            <a:endParaRPr sz="12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