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2" r:id="rId3"/>
    <p:sldId id="258" r:id="rId4"/>
    <p:sldId id="271" r:id="rId5"/>
    <p:sldId id="268" r:id="rId6"/>
    <p:sldId id="263" r:id="rId7"/>
    <p:sldId id="272" r:id="rId8"/>
    <p:sldId id="273" r:id="rId9"/>
    <p:sldId id="264" r:id="rId10"/>
    <p:sldId id="259" r:id="rId11"/>
    <p:sldId id="261" r:id="rId12"/>
    <p:sldId id="269" r:id="rId13"/>
    <p:sldId id="270" r:id="rId14"/>
    <p:sldId id="26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DD6"/>
    <a:srgbClr val="C8128B"/>
    <a:srgbClr val="752C8C"/>
    <a:srgbClr val="79A42C"/>
    <a:srgbClr val="39C5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261298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3540496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FE822-56A6-48EF-9461-2AB06C76EDFE}" type="slidenum">
              <a:rPr lang="en-IN" smtClean="0"/>
              <a:pPr/>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383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1705627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FE822-56A6-48EF-9461-2AB06C76EDFE}" type="slidenum">
              <a:rPr lang="en-IN" smtClean="0"/>
              <a:pPr/>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7656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472922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340350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82618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244400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3203990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88859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995054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3879848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329829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1458138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FA496B-8780-4386-B14C-BB332C578F8A}" type="datetimeFigureOut">
              <a:rPr lang="en-IN" smtClean="0"/>
              <a:pPr/>
              <a:t>22-07-2023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1396842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FA496B-8780-4386-B14C-BB332C578F8A}" type="datetimeFigureOut">
              <a:rPr lang="en-IN" smtClean="0"/>
              <a:pPr/>
              <a:t>22-07-2023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6FE822-56A6-48EF-9461-2AB06C76EDFE}" type="slidenum">
              <a:rPr lang="en-IN" smtClean="0"/>
              <a:pPr/>
              <a:t>‹#›</a:t>
            </a:fld>
            <a:endParaRPr lang="en-IN" dirty="0"/>
          </a:p>
        </p:txBody>
      </p:sp>
    </p:spTree>
    <p:extLst>
      <p:ext uri="{BB962C8B-B14F-4D97-AF65-F5344CB8AC3E}">
        <p14:creationId xmlns:p14="http://schemas.microsoft.com/office/powerpoint/2010/main" val="751882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AE493-051C-D674-EAF0-D226D4206714}"/>
              </a:ext>
            </a:extLst>
          </p:cNvPr>
          <p:cNvSpPr txBox="1"/>
          <p:nvPr/>
        </p:nvSpPr>
        <p:spPr>
          <a:xfrm>
            <a:off x="2250922" y="1074201"/>
            <a:ext cx="4117666" cy="584775"/>
          </a:xfrm>
          <a:prstGeom prst="rect">
            <a:avLst/>
          </a:prstGeom>
          <a:noFill/>
        </p:spPr>
        <p:txBody>
          <a:bodyPr wrap="none" rtlCol="0">
            <a:spAutoFit/>
          </a:bodyPr>
          <a:lstStyle/>
          <a:p>
            <a:r>
              <a:rPr lang="en-IN" sz="3200" b="1" dirty="0">
                <a:solidFill>
                  <a:srgbClr val="00B0F0"/>
                </a:solidFill>
                <a:latin typeface="Arial Rounded MT Bold" pitchFamily="34" charset="0"/>
              </a:rPr>
              <a:t>Problem Statement:</a:t>
            </a:r>
          </a:p>
        </p:txBody>
      </p:sp>
      <p:sp>
        <p:nvSpPr>
          <p:cNvPr id="3" name="TextBox 2">
            <a:extLst>
              <a:ext uri="{FF2B5EF4-FFF2-40B4-BE49-F238E27FC236}">
                <a16:creationId xmlns:a16="http://schemas.microsoft.com/office/drawing/2014/main" id="{A015A429-1FF9-84DE-750E-CCC0D4A62CA3}"/>
              </a:ext>
            </a:extLst>
          </p:cNvPr>
          <p:cNvSpPr txBox="1"/>
          <p:nvPr/>
        </p:nvSpPr>
        <p:spPr>
          <a:xfrm>
            <a:off x="2239346" y="1950098"/>
            <a:ext cx="8798767" cy="23436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chemeClr val="tx1">
                    <a:lumMod val="85000"/>
                    <a:lumOff val="15000"/>
                  </a:schemeClr>
                </a:solidFill>
                <a:latin typeface="Arial" pitchFamily="34" charset="0"/>
                <a:cs typeface="Arial" pitchFamily="34" charset="0"/>
              </a:rPr>
              <a:t>Price of house/property is linked to our economy,Due to availability of the huge data we do not have the accurate prices.</a:t>
            </a:r>
          </a:p>
          <a:p>
            <a:pPr marL="285750" indent="-285750">
              <a:lnSpc>
                <a:spcPct val="150000"/>
              </a:lnSpc>
              <a:buFont typeface="Wingdings" panose="05000000000000000000" pitchFamily="2" charset="2"/>
              <a:buChar char="Ø"/>
            </a:pPr>
            <a:endParaRPr lang="en-US" sz="2000" dirty="0">
              <a:solidFill>
                <a:schemeClr val="tx1">
                  <a:lumMod val="85000"/>
                  <a:lumOff val="15000"/>
                </a:schemeClr>
              </a:solidFill>
              <a:latin typeface="Arial" pitchFamily="34" charset="0"/>
              <a:cs typeface="Arial" pitchFamily="34" charset="0"/>
            </a:endParaRPr>
          </a:p>
          <a:p>
            <a:pPr marL="285750" indent="-285750">
              <a:lnSpc>
                <a:spcPct val="150000"/>
              </a:lnSpc>
              <a:buFont typeface="Wingdings" panose="05000000000000000000" pitchFamily="2" charset="2"/>
              <a:buChar char="Ø"/>
            </a:pPr>
            <a:r>
              <a:rPr lang="en-US" sz="2000" dirty="0">
                <a:solidFill>
                  <a:schemeClr val="tx1">
                    <a:lumMod val="85000"/>
                    <a:lumOff val="15000"/>
                  </a:schemeClr>
                </a:solidFill>
                <a:latin typeface="Arial" pitchFamily="34" charset="0"/>
                <a:cs typeface="Arial" pitchFamily="34" charset="0"/>
              </a:rPr>
              <a:t>Wanted to help the people to know the worth of their owned property in future.</a:t>
            </a:r>
            <a:endParaRPr lang="en-IN" sz="2000" dirty="0">
              <a:solidFill>
                <a:schemeClr val="tx1">
                  <a:lumMod val="85000"/>
                  <a:lumOff val="15000"/>
                </a:schemeClr>
              </a:solidFill>
              <a:latin typeface="Arial" pitchFamily="34" charset="0"/>
              <a:cs typeface="Arial" pitchFamily="34" charset="0"/>
            </a:endParaRPr>
          </a:p>
        </p:txBody>
      </p:sp>
    </p:spTree>
    <p:extLst>
      <p:ext uri="{BB962C8B-B14F-4D97-AF65-F5344CB8AC3E}">
        <p14:creationId xmlns:p14="http://schemas.microsoft.com/office/powerpoint/2010/main" val="279781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9AE82-98D6-CD00-3F29-B9A4F527295A}"/>
              </a:ext>
            </a:extLst>
          </p:cNvPr>
          <p:cNvPicPr>
            <a:picLocks noChangeAspect="1"/>
          </p:cNvPicPr>
          <p:nvPr/>
        </p:nvPicPr>
        <p:blipFill>
          <a:blip r:embed="rId2" cstate="print"/>
          <a:stretch>
            <a:fillRect/>
          </a:stretch>
        </p:blipFill>
        <p:spPr>
          <a:xfrm>
            <a:off x="1336521" y="1232466"/>
            <a:ext cx="9641999" cy="4749283"/>
          </a:xfrm>
          <a:prstGeom prst="rect">
            <a:avLst/>
          </a:prstGeom>
        </p:spPr>
      </p:pic>
    </p:spTree>
    <p:extLst>
      <p:ext uri="{BB962C8B-B14F-4D97-AF65-F5344CB8AC3E}">
        <p14:creationId xmlns:p14="http://schemas.microsoft.com/office/powerpoint/2010/main" val="540749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A3B-27EA-3530-4694-5B44B953BCBF}"/>
              </a:ext>
            </a:extLst>
          </p:cNvPr>
          <p:cNvSpPr>
            <a:spLocks noGrp="1"/>
          </p:cNvSpPr>
          <p:nvPr>
            <p:ph type="title"/>
          </p:nvPr>
        </p:nvSpPr>
        <p:spPr>
          <a:xfrm>
            <a:off x="1999165" y="464642"/>
            <a:ext cx="8911687" cy="700837"/>
          </a:xfrm>
        </p:spPr>
        <p:txBody>
          <a:bodyPr>
            <a:noAutofit/>
          </a:bodyPr>
          <a:lstStyle/>
          <a:p>
            <a:r>
              <a:rPr lang="en-IN" sz="3200" b="1" dirty="0">
                <a:solidFill>
                  <a:srgbClr val="39C586"/>
                </a:solidFill>
              </a:rPr>
              <a:t>Code:</a:t>
            </a:r>
          </a:p>
        </p:txBody>
      </p:sp>
      <p:sp>
        <p:nvSpPr>
          <p:cNvPr id="3" name="Content Placeholder 2">
            <a:extLst>
              <a:ext uri="{FF2B5EF4-FFF2-40B4-BE49-F238E27FC236}">
                <a16:creationId xmlns:a16="http://schemas.microsoft.com/office/drawing/2014/main" id="{C6B927E1-E8BE-BB69-295F-EDB729CA683B}"/>
              </a:ext>
            </a:extLst>
          </p:cNvPr>
          <p:cNvSpPr>
            <a:spLocks noGrp="1"/>
          </p:cNvSpPr>
          <p:nvPr>
            <p:ph idx="1"/>
          </p:nvPr>
        </p:nvSpPr>
        <p:spPr>
          <a:xfrm>
            <a:off x="1388963" y="1304798"/>
            <a:ext cx="10456689" cy="5246473"/>
          </a:xfrm>
        </p:spPr>
        <p:txBody>
          <a:bodyPr spcCol="36000">
            <a:noAutofit/>
          </a:bodyPr>
          <a:lstStyle/>
          <a:p>
            <a:pPr marL="0" indent="0">
              <a:buNone/>
            </a:pPr>
            <a:r>
              <a:rPr lang="en-IN" sz="2000" dirty="0">
                <a:latin typeface="Arial" pitchFamily="34" charset="0"/>
                <a:cs typeface="Arial" pitchFamily="34" charset="0"/>
              </a:rPr>
              <a:t>import pandas as pd</a:t>
            </a:r>
          </a:p>
          <a:p>
            <a:pPr marL="0" indent="0">
              <a:buNone/>
            </a:pPr>
            <a:r>
              <a:rPr lang="en-IN" sz="2000" dirty="0">
                <a:latin typeface="Arial" pitchFamily="34" charset="0"/>
                <a:cs typeface="Arial" pitchFamily="34" charset="0"/>
              </a:rPr>
              <a:t>import numpy as np</a:t>
            </a:r>
          </a:p>
          <a:p>
            <a:pPr marL="0" indent="0">
              <a:buNone/>
            </a:pPr>
            <a:r>
              <a:rPr lang="en-IN" sz="2000" dirty="0">
                <a:latin typeface="Arial" pitchFamily="34" charset="0"/>
                <a:cs typeface="Arial" pitchFamily="34" charset="0"/>
              </a:rPr>
              <a:t>import matplotlib.pyplot as plt</a:t>
            </a:r>
          </a:p>
          <a:p>
            <a:pPr marL="0" indent="0">
              <a:buNone/>
            </a:pPr>
            <a:r>
              <a:rPr lang="en-IN" sz="2000" dirty="0">
                <a:latin typeface="Arial" pitchFamily="34" charset="0"/>
                <a:cs typeface="Arial" pitchFamily="34" charset="0"/>
              </a:rPr>
              <a:t>import seaborn as sns</a:t>
            </a:r>
          </a:p>
          <a:p>
            <a:pPr marL="0" indent="0">
              <a:buNone/>
            </a:pPr>
            <a:r>
              <a:rPr lang="en-IN" sz="2000" dirty="0">
                <a:latin typeface="Arial" pitchFamily="34" charset="0"/>
                <a:cs typeface="Arial" pitchFamily="34" charset="0"/>
              </a:rPr>
              <a:t>from sklearn.model_selection </a:t>
            </a:r>
          </a:p>
          <a:p>
            <a:pPr marL="0" indent="0">
              <a:buNone/>
            </a:pPr>
            <a:r>
              <a:rPr lang="en-IN" sz="2000" dirty="0">
                <a:latin typeface="Arial" pitchFamily="34" charset="0"/>
                <a:cs typeface="Arial" pitchFamily="34" charset="0"/>
              </a:rPr>
              <a:t>import train_test_splitfrom sklearn.preprocessing </a:t>
            </a:r>
          </a:p>
          <a:p>
            <a:pPr marL="0" indent="0">
              <a:buNone/>
            </a:pPr>
            <a:r>
              <a:rPr lang="en-IN" sz="2000" dirty="0">
                <a:latin typeface="Arial" pitchFamily="34" charset="0"/>
                <a:cs typeface="Arial" pitchFamily="34" charset="0"/>
              </a:rPr>
              <a:t>import StandardScalerfrom sklearn.linear_model</a:t>
            </a:r>
          </a:p>
          <a:p>
            <a:pPr marL="0" indent="0">
              <a:buNone/>
            </a:pPr>
            <a:r>
              <a:rPr lang="en-IN" sz="2000" dirty="0">
                <a:latin typeface="Arial" pitchFamily="34" charset="0"/>
                <a:cs typeface="Arial" pitchFamily="34" charset="0"/>
              </a:rPr>
              <a:t>import LinearRegressionfrom sklearn.tree </a:t>
            </a:r>
          </a:p>
          <a:p>
            <a:pPr marL="0" indent="0">
              <a:buNone/>
            </a:pPr>
            <a:r>
              <a:rPr lang="en-IN" sz="2000" dirty="0">
                <a:latin typeface="Arial" pitchFamily="34" charset="0"/>
                <a:cs typeface="Arial" pitchFamily="34" charset="0"/>
              </a:rPr>
              <a:t>import DecisionTreeRegressorfrom sklearn.ensemble </a:t>
            </a:r>
          </a:p>
          <a:p>
            <a:pPr marL="0" indent="0">
              <a:buNone/>
            </a:pPr>
            <a:r>
              <a:rPr lang="en-IN" sz="2000" dirty="0">
                <a:latin typeface="Arial" pitchFamily="34" charset="0"/>
                <a:cs typeface="Arial" pitchFamily="34" charset="0"/>
              </a:rPr>
              <a:t>import RandomForestRegressorfrom sklearn.metrics </a:t>
            </a:r>
          </a:p>
          <a:p>
            <a:pPr marL="0" indent="0">
              <a:buNone/>
            </a:pPr>
            <a:r>
              <a:rPr lang="en-IN" sz="2000" dirty="0">
                <a:latin typeface="Arial" pitchFamily="34" charset="0"/>
                <a:cs typeface="Arial" pitchFamily="34" charset="0"/>
              </a:rPr>
              <a:t>import accuracy_score, mean_absolute_error, mean_squared_error, r2_score</a:t>
            </a:r>
          </a:p>
        </p:txBody>
      </p:sp>
    </p:spTree>
    <p:extLst>
      <p:ext uri="{BB962C8B-B14F-4D97-AF65-F5344CB8AC3E}">
        <p14:creationId xmlns:p14="http://schemas.microsoft.com/office/powerpoint/2010/main" val="2241950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20458" y="717632"/>
            <a:ext cx="9688010" cy="1754326"/>
          </a:xfrm>
          <a:prstGeom prst="rect">
            <a:avLst/>
          </a:prstGeom>
          <a:noFill/>
        </p:spPr>
        <p:txBody>
          <a:bodyPr wrap="square" rtlCol="0">
            <a:spAutoFit/>
          </a:bodyPr>
          <a:lstStyle/>
          <a:p>
            <a:r>
              <a:rPr lang="en-US" dirty="0">
                <a:latin typeface="Arial" pitchFamily="34" charset="0"/>
                <a:cs typeface="Arial" pitchFamily="34" charset="0"/>
              </a:rPr>
              <a:t>from sklearn.datasets import fetch_california_housing</a:t>
            </a:r>
          </a:p>
          <a:p>
            <a:r>
              <a:rPr lang="en-US" dirty="0">
                <a:latin typeface="Arial" pitchFamily="34" charset="0"/>
                <a:cs typeface="Arial" pitchFamily="34" charset="0"/>
              </a:rPr>
              <a:t>housing_data = fetch_california_housing() </a:t>
            </a:r>
          </a:p>
          <a:p>
            <a:endParaRPr lang="en-US" dirty="0">
              <a:latin typeface="Arial" pitchFamily="34" charset="0"/>
              <a:cs typeface="Arial" pitchFamily="34" charset="0"/>
            </a:endParaRPr>
          </a:p>
          <a:p>
            <a:r>
              <a:rPr lang="en-US" dirty="0">
                <a:latin typeface="Arial" pitchFamily="34" charset="0"/>
                <a:cs typeface="Arial" pitchFamily="34" charset="0"/>
              </a:rPr>
              <a:t>df = pd.DataFrame(</a:t>
            </a:r>
            <a:r>
              <a:rPr lang="en-US" dirty="0" err="1">
                <a:latin typeface="Arial" pitchFamily="34" charset="0"/>
                <a:cs typeface="Arial" pitchFamily="34" charset="0"/>
              </a:rPr>
              <a:t>housing_data.data</a:t>
            </a:r>
            <a:r>
              <a:rPr lang="en-US" dirty="0">
                <a:latin typeface="Arial" pitchFamily="34" charset="0"/>
                <a:cs typeface="Arial" pitchFamily="34" charset="0"/>
              </a:rPr>
              <a:t>)</a:t>
            </a:r>
          </a:p>
          <a:p>
            <a:r>
              <a:rPr lang="en-US" dirty="0">
                <a:latin typeface="Arial" pitchFamily="34" charset="0"/>
                <a:cs typeface="Arial" pitchFamily="34" charset="0"/>
              </a:rPr>
              <a:t>df.columns = housing_data.feature_names</a:t>
            </a:r>
          </a:p>
          <a:p>
            <a:r>
              <a:rPr lang="en-US" dirty="0">
                <a:latin typeface="Arial" pitchFamily="34" charset="0"/>
                <a:cs typeface="Arial" pitchFamily="34" charset="0"/>
              </a:rPr>
              <a:t>df.head()</a:t>
            </a:r>
          </a:p>
        </p:txBody>
      </p:sp>
      <p:pic>
        <p:nvPicPr>
          <p:cNvPr id="7" name="Picture 6" descr="11.png"/>
          <p:cNvPicPr>
            <a:picLocks noChangeAspect="1"/>
          </p:cNvPicPr>
          <p:nvPr/>
        </p:nvPicPr>
        <p:blipFill>
          <a:blip r:embed="rId2" cstate="print"/>
          <a:stretch>
            <a:fillRect/>
          </a:stretch>
        </p:blipFill>
        <p:spPr>
          <a:xfrm>
            <a:off x="2303362" y="2694809"/>
            <a:ext cx="7413879" cy="209322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png"/>
          <p:cNvPicPr>
            <a:picLocks noChangeAspect="1"/>
          </p:cNvPicPr>
          <p:nvPr/>
        </p:nvPicPr>
        <p:blipFill>
          <a:blip r:embed="rId2" cstate="print"/>
          <a:stretch>
            <a:fillRect/>
          </a:stretch>
        </p:blipFill>
        <p:spPr>
          <a:xfrm>
            <a:off x="2028257" y="2438261"/>
            <a:ext cx="8135486" cy="1981477"/>
          </a:xfrm>
          <a:prstGeom prst="rect">
            <a:avLst/>
          </a:prstGeom>
        </p:spPr>
        <p:style>
          <a:lnRef idx="3">
            <a:schemeClr val="lt1"/>
          </a:lnRef>
          <a:fillRef idx="1">
            <a:schemeClr val="accent2"/>
          </a:fillRef>
          <a:effectRef idx="1">
            <a:schemeClr val="accent2"/>
          </a:effectRef>
          <a:fontRef idx="minor">
            <a:schemeClr val="lt1"/>
          </a:fontRef>
        </p:style>
      </p:pic>
      <p:sp>
        <p:nvSpPr>
          <p:cNvPr id="3" name="TextBox 2"/>
          <p:cNvSpPr txBox="1"/>
          <p:nvPr/>
        </p:nvSpPr>
        <p:spPr>
          <a:xfrm>
            <a:off x="2048718" y="1192192"/>
            <a:ext cx="4768770" cy="923330"/>
          </a:xfrm>
          <a:prstGeom prst="rect">
            <a:avLst/>
          </a:prstGeom>
          <a:noFill/>
        </p:spPr>
        <p:txBody>
          <a:bodyPr wrap="square" rtlCol="0">
            <a:spAutoFit/>
          </a:bodyPr>
          <a:lstStyle/>
          <a:p>
            <a:r>
              <a:rPr lang="en-US" dirty="0">
                <a:latin typeface="Arial" pitchFamily="34" charset="0"/>
                <a:cs typeface="Arial" pitchFamily="34" charset="0"/>
              </a:rPr>
              <a:t>df['</a:t>
            </a:r>
            <a:r>
              <a:rPr lang="en-US" dirty="0" err="1">
                <a:latin typeface="Arial" pitchFamily="34" charset="0"/>
                <a:cs typeface="Arial" pitchFamily="34" charset="0"/>
              </a:rPr>
              <a:t>MedHouseVal</a:t>
            </a:r>
            <a:r>
              <a:rPr lang="en-US" dirty="0">
                <a:latin typeface="Arial" pitchFamily="34" charset="0"/>
                <a:cs typeface="Arial" pitchFamily="34" charset="0"/>
              </a:rPr>
              <a:t>'] = housing_data.target</a:t>
            </a:r>
          </a:p>
          <a:p>
            <a:r>
              <a:rPr lang="en-US" dirty="0">
                <a:latin typeface="Arial" pitchFamily="34" charset="0"/>
                <a:cs typeface="Arial" pitchFamily="34" charset="0"/>
              </a:rPr>
              <a:t>df.head()</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DDD28-C48B-34AD-642E-411F80707B36}"/>
              </a:ext>
            </a:extLst>
          </p:cNvPr>
          <p:cNvSpPr txBox="1"/>
          <p:nvPr/>
        </p:nvSpPr>
        <p:spPr>
          <a:xfrm>
            <a:off x="1851949" y="864656"/>
            <a:ext cx="3289041" cy="584775"/>
          </a:xfrm>
          <a:prstGeom prst="rect">
            <a:avLst/>
          </a:prstGeom>
          <a:noFill/>
        </p:spPr>
        <p:txBody>
          <a:bodyPr wrap="square" rtlCol="0">
            <a:spAutoFit/>
          </a:bodyPr>
          <a:lstStyle/>
          <a:p>
            <a:r>
              <a:rPr lang="en-IN" sz="3200" b="1" dirty="0">
                <a:solidFill>
                  <a:srgbClr val="181DD6"/>
                </a:solidFill>
                <a:latin typeface="Arial Rounded MT Bold" pitchFamily="34" charset="0"/>
              </a:rPr>
              <a:t>Conclusion :</a:t>
            </a:r>
          </a:p>
        </p:txBody>
      </p:sp>
      <p:sp>
        <p:nvSpPr>
          <p:cNvPr id="4" name="TextBox 3">
            <a:extLst>
              <a:ext uri="{FF2B5EF4-FFF2-40B4-BE49-F238E27FC236}">
                <a16:creationId xmlns:a16="http://schemas.microsoft.com/office/drawing/2014/main" id="{43DFF496-D9A2-DD03-FC65-3B92D93A5DB6}"/>
              </a:ext>
            </a:extLst>
          </p:cNvPr>
          <p:cNvSpPr txBox="1"/>
          <p:nvPr/>
        </p:nvSpPr>
        <p:spPr>
          <a:xfrm>
            <a:off x="1562582" y="1627896"/>
            <a:ext cx="9039828" cy="1938992"/>
          </a:xfrm>
          <a:prstGeom prst="rect">
            <a:avLst/>
          </a:prstGeom>
          <a:noFill/>
        </p:spPr>
        <p:txBody>
          <a:bodyPr wrap="square" rtlCol="0">
            <a:spAutoFit/>
          </a:bodyPr>
          <a:lstStyle/>
          <a:p>
            <a:pPr>
              <a:lnSpc>
                <a:spcPct val="150000"/>
              </a:lnSpc>
            </a:pPr>
            <a:r>
              <a:rPr lang="en-IN" sz="2000" dirty="0">
                <a:latin typeface="Arial" pitchFamily="34" charset="0"/>
                <a:cs typeface="Arial" pitchFamily="34" charset="0"/>
              </a:rPr>
              <a:t>Finally we conclude from our project is </a:t>
            </a:r>
            <a:r>
              <a:rPr lang="en-US" sz="2000" dirty="0">
                <a:latin typeface="Arial" pitchFamily="34" charset="0"/>
                <a:cs typeface="Arial" pitchFamily="34" charset="0"/>
              </a:rPr>
              <a:t>to determine the prediction of prices . In this we have discovered many algorithms and application of machine learning techniques with the objective of buying the real estate properties and to predict the worth in the future of the owned real estate properties.</a:t>
            </a:r>
            <a:endParaRPr lang="en-IN" sz="2000" dirty="0">
              <a:latin typeface="Arial" pitchFamily="34" charset="0"/>
              <a:cs typeface="Arial" pitchFamily="34" charset="0"/>
            </a:endParaRPr>
          </a:p>
        </p:txBody>
      </p:sp>
      <p:sp>
        <p:nvSpPr>
          <p:cNvPr id="5" name="TextBox 4"/>
          <p:cNvSpPr txBox="1"/>
          <p:nvPr/>
        </p:nvSpPr>
        <p:spPr>
          <a:xfrm>
            <a:off x="1701476" y="3923818"/>
            <a:ext cx="7847635" cy="584775"/>
          </a:xfrm>
          <a:prstGeom prst="rect">
            <a:avLst/>
          </a:prstGeom>
          <a:noFill/>
        </p:spPr>
        <p:txBody>
          <a:bodyPr wrap="square" rtlCol="0">
            <a:spAutoFit/>
          </a:bodyPr>
          <a:lstStyle/>
          <a:p>
            <a:r>
              <a:rPr lang="en-IN" sz="3200" b="1" dirty="0">
                <a:solidFill>
                  <a:srgbClr val="181DD6"/>
                </a:solidFill>
                <a:latin typeface="Arial Rounded MT Bold" pitchFamily="34" charset="0"/>
              </a:rPr>
              <a:t>References</a:t>
            </a:r>
            <a:r>
              <a:rPr lang="en-IN" sz="3200" b="1" dirty="0">
                <a:solidFill>
                  <a:srgbClr val="0070C0"/>
                </a:solidFill>
                <a:latin typeface="Arial Rounded MT Bold" pitchFamily="34" charset="0"/>
              </a:rPr>
              <a:t> :</a:t>
            </a:r>
            <a:endParaRPr lang="en-US" sz="3200" b="1" dirty="0">
              <a:solidFill>
                <a:srgbClr val="0070C0"/>
              </a:solidFill>
              <a:latin typeface="Arial Rounded MT Bold" pitchFamily="34" charset="0"/>
            </a:endParaRPr>
          </a:p>
        </p:txBody>
      </p:sp>
      <p:sp>
        <p:nvSpPr>
          <p:cNvPr id="6" name="TextBox 5"/>
          <p:cNvSpPr txBox="1"/>
          <p:nvPr/>
        </p:nvSpPr>
        <p:spPr>
          <a:xfrm>
            <a:off x="1851949" y="4745620"/>
            <a:ext cx="3819646" cy="707886"/>
          </a:xfrm>
          <a:prstGeom prst="rect">
            <a:avLst/>
          </a:prstGeom>
          <a:noFill/>
        </p:spPr>
        <p:txBody>
          <a:bodyPr wrap="square" rtlCol="0">
            <a:spAutoFit/>
          </a:bodyPr>
          <a:lstStyle/>
          <a:p>
            <a:r>
              <a:rPr lang="en-IN" sz="2000" dirty="0">
                <a:latin typeface="Arial" pitchFamily="34" charset="0"/>
                <a:cs typeface="Arial" pitchFamily="34" charset="0"/>
              </a:rPr>
              <a:t>www.google.com</a:t>
            </a:r>
          </a:p>
          <a:p>
            <a:r>
              <a:rPr lang="en-IN" sz="2000" dirty="0">
                <a:latin typeface="Arial" pitchFamily="34" charset="0"/>
                <a:cs typeface="Arial" pitchFamily="34" charset="0"/>
              </a:rPr>
              <a:t>www.kaagle.com</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428834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6600-01C5-FAC1-DE5B-B6D850D438C2}"/>
              </a:ext>
            </a:extLst>
          </p:cNvPr>
          <p:cNvSpPr>
            <a:spLocks noGrp="1"/>
          </p:cNvSpPr>
          <p:nvPr>
            <p:ph type="title"/>
          </p:nvPr>
        </p:nvSpPr>
        <p:spPr>
          <a:xfrm>
            <a:off x="3280313" y="2557082"/>
            <a:ext cx="8911687" cy="1280890"/>
          </a:xfrm>
        </p:spPr>
        <p:txBody>
          <a:bodyPr>
            <a:normAutofit/>
          </a:bodyPr>
          <a:lstStyle/>
          <a:p>
            <a:r>
              <a:rPr lang="en-IN" sz="7200" b="1" dirty="0">
                <a:latin typeface="Algerian" panose="04020705040A02060702" pitchFamily="82" charset="0"/>
              </a:rPr>
              <a:t>THANK YOU…</a:t>
            </a:r>
          </a:p>
        </p:txBody>
      </p:sp>
    </p:spTree>
    <p:extLst>
      <p:ext uri="{BB962C8B-B14F-4D97-AF65-F5344CB8AC3E}">
        <p14:creationId xmlns:p14="http://schemas.microsoft.com/office/powerpoint/2010/main" val="6730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CC865-4D53-C1C6-03B2-3B94632A03F3}"/>
              </a:ext>
            </a:extLst>
          </p:cNvPr>
          <p:cNvSpPr txBox="1"/>
          <p:nvPr/>
        </p:nvSpPr>
        <p:spPr>
          <a:xfrm>
            <a:off x="2068855" y="735229"/>
            <a:ext cx="2908259" cy="584775"/>
          </a:xfrm>
          <a:prstGeom prst="rect">
            <a:avLst/>
          </a:prstGeom>
          <a:noFill/>
        </p:spPr>
        <p:txBody>
          <a:bodyPr wrap="square" rtlCol="0">
            <a:spAutoFit/>
          </a:bodyPr>
          <a:lstStyle/>
          <a:p>
            <a:r>
              <a:rPr lang="en-IN" sz="3200" b="1" dirty="0">
                <a:solidFill>
                  <a:srgbClr val="79A42C"/>
                </a:solidFill>
                <a:latin typeface="Arial Rounded MT Bold" pitchFamily="34" charset="0"/>
              </a:rPr>
              <a:t>Introduction:</a:t>
            </a:r>
          </a:p>
        </p:txBody>
      </p:sp>
      <p:sp>
        <p:nvSpPr>
          <p:cNvPr id="4" name="TextBox 3">
            <a:extLst>
              <a:ext uri="{FF2B5EF4-FFF2-40B4-BE49-F238E27FC236}">
                <a16:creationId xmlns:a16="http://schemas.microsoft.com/office/drawing/2014/main" id="{67076F00-6FAC-57B2-72ED-33166F01CC54}"/>
              </a:ext>
            </a:extLst>
          </p:cNvPr>
          <p:cNvSpPr txBox="1"/>
          <p:nvPr/>
        </p:nvSpPr>
        <p:spPr>
          <a:xfrm>
            <a:off x="1180617" y="1496557"/>
            <a:ext cx="10648709" cy="47089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Arial" pitchFamily="34" charset="0"/>
                <a:cs typeface="Arial" pitchFamily="34" charset="0"/>
              </a:rPr>
              <a:t>The sales of the houses are determined on various factors like the location, area, population and some of the information to predict the individual housing price.</a:t>
            </a:r>
          </a:p>
          <a:p>
            <a:pPr marL="285750" indent="-285750">
              <a:lnSpc>
                <a:spcPct val="150000"/>
              </a:lnSpc>
              <a:buFont typeface="Wingdings" panose="05000000000000000000" pitchFamily="2" charset="2"/>
              <a:buChar char="Ø"/>
            </a:pPr>
            <a:r>
              <a:rPr lang="en-US" sz="2000" dirty="0">
                <a:latin typeface="Arial" pitchFamily="34" charset="0"/>
                <a:cs typeface="Arial" pitchFamily="34" charset="0"/>
              </a:rPr>
              <a:t> In addition to these housing prices, the prediction of the housing prices can greatly assist in the prediction of the future housing prices of the real estate.</a:t>
            </a:r>
          </a:p>
          <a:p>
            <a:pPr marL="285750" indent="-285750">
              <a:lnSpc>
                <a:spcPct val="150000"/>
              </a:lnSpc>
              <a:buFont typeface="Wingdings" panose="05000000000000000000" pitchFamily="2" charset="2"/>
              <a:buChar char="Ø"/>
            </a:pPr>
            <a:r>
              <a:rPr lang="en-US" sz="2000" dirty="0">
                <a:latin typeface="Arial" pitchFamily="34" charset="0"/>
                <a:cs typeface="Arial" pitchFamily="34" charset="0"/>
              </a:rPr>
              <a:t>This project shows us that the machine learning algorithm based on accuracy,consistency out performs the other in the performance of the housing price prediction.</a:t>
            </a:r>
          </a:p>
          <a:p>
            <a:pPr marL="285750" indent="-285750">
              <a:lnSpc>
                <a:spcPct val="150000"/>
              </a:lnSpc>
              <a:buFont typeface="Wingdings" panose="05000000000000000000" pitchFamily="2" charset="2"/>
              <a:buChar char="Ø"/>
            </a:pPr>
            <a:r>
              <a:rPr lang="en-US" sz="2000" dirty="0">
                <a:latin typeface="Arial" pitchFamily="34" charset="0"/>
                <a:cs typeface="Arial" pitchFamily="34" charset="0"/>
              </a:rPr>
              <a:t>House Price Prediction system will be very helpful in detecting the prices of the houses and keeping the record of the high and low of the prices.</a:t>
            </a:r>
          </a:p>
          <a:p>
            <a:pPr marL="285750" indent="-285750">
              <a:lnSpc>
                <a:spcPct val="150000"/>
              </a:lnSpc>
              <a:buFont typeface="Wingdings" panose="05000000000000000000" pitchFamily="2" charset="2"/>
              <a:buChar char="Ø"/>
            </a:pPr>
            <a:r>
              <a:rPr lang="en-US" sz="2000" dirty="0">
                <a:latin typeface="Arial" pitchFamily="34" charset="0"/>
                <a:cs typeface="Arial" pitchFamily="34" charset="0"/>
              </a:rPr>
              <a:t>So it will help the user to know the real price of the property , it could not be used for any fraud means.</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27893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5C6E-81D9-012E-6415-C10E47E18C66}"/>
              </a:ext>
            </a:extLst>
          </p:cNvPr>
          <p:cNvSpPr>
            <a:spLocks noGrp="1"/>
          </p:cNvSpPr>
          <p:nvPr>
            <p:ph type="title"/>
          </p:nvPr>
        </p:nvSpPr>
        <p:spPr>
          <a:xfrm>
            <a:off x="1949113" y="619165"/>
            <a:ext cx="8911687" cy="822135"/>
          </a:xfrm>
        </p:spPr>
        <p:txBody>
          <a:bodyPr>
            <a:normAutofit/>
          </a:bodyPr>
          <a:lstStyle/>
          <a:p>
            <a:r>
              <a:rPr lang="en-IN" sz="3200" b="1" dirty="0">
                <a:solidFill>
                  <a:srgbClr val="C8128B"/>
                </a:solidFill>
                <a:latin typeface="Arial Rounded MT Bold" pitchFamily="34" charset="0"/>
              </a:rPr>
              <a:t>Abstract:</a:t>
            </a:r>
          </a:p>
        </p:txBody>
      </p:sp>
      <p:sp>
        <p:nvSpPr>
          <p:cNvPr id="3" name="Content Placeholder 2">
            <a:extLst>
              <a:ext uri="{FF2B5EF4-FFF2-40B4-BE49-F238E27FC236}">
                <a16:creationId xmlns:a16="http://schemas.microsoft.com/office/drawing/2014/main" id="{D6531B98-8EFF-9385-DA51-E98BBA07C52E}"/>
              </a:ext>
            </a:extLst>
          </p:cNvPr>
          <p:cNvSpPr>
            <a:spLocks noGrp="1"/>
          </p:cNvSpPr>
          <p:nvPr>
            <p:ph idx="1"/>
          </p:nvPr>
        </p:nvSpPr>
        <p:spPr>
          <a:xfrm>
            <a:off x="1111169" y="1453882"/>
            <a:ext cx="10382491" cy="4611251"/>
          </a:xfrm>
        </p:spPr>
        <p:txBody>
          <a:bodyPr>
            <a:noAutofit/>
          </a:bodyPr>
          <a:lstStyle/>
          <a:p>
            <a:pPr marL="457200" indent="-457200">
              <a:lnSpc>
                <a:spcPct val="150000"/>
              </a:lnSpc>
              <a:buFont typeface="Wingdings" pitchFamily="2" charset="2"/>
              <a:buChar char="Ø"/>
            </a:pPr>
            <a:r>
              <a:rPr lang="en-IN" sz="2000" dirty="0">
                <a:latin typeface="Google Sans"/>
              </a:rPr>
              <a:t>This project is about creating a machine learning model that can predict the house value based on the given dataset.</a:t>
            </a:r>
          </a:p>
          <a:p>
            <a:pPr marL="457200" indent="-457200">
              <a:lnSpc>
                <a:spcPct val="150000"/>
              </a:lnSpc>
              <a:buFont typeface="Wingdings" pitchFamily="2" charset="2"/>
              <a:buChar char="Ø"/>
            </a:pPr>
            <a:r>
              <a:rPr lang="en-IN" sz="2000" dirty="0">
                <a:latin typeface="Google Sans"/>
              </a:rPr>
              <a:t>We use different types of Machine Learning algorithms such as linear regression , decision tree and random forest algorithms to train the model.</a:t>
            </a:r>
          </a:p>
          <a:p>
            <a:pPr marL="457200" indent="-457200">
              <a:lnSpc>
                <a:spcPct val="150000"/>
              </a:lnSpc>
              <a:buFont typeface="Wingdings" pitchFamily="2" charset="2"/>
              <a:buChar char="Ø"/>
            </a:pPr>
            <a:r>
              <a:rPr lang="en-IN" sz="2000" dirty="0">
                <a:latin typeface="Google Sans"/>
              </a:rPr>
              <a:t>The model that gives the best performance is used to predict the house value for new data.</a:t>
            </a:r>
          </a:p>
          <a:p>
            <a:pPr marL="457200" indent="-457200">
              <a:lnSpc>
                <a:spcPct val="150000"/>
              </a:lnSpc>
              <a:buFont typeface="Wingdings" pitchFamily="2" charset="2"/>
              <a:buChar char="Ø"/>
            </a:pPr>
            <a:r>
              <a:rPr lang="en-IN" sz="2000" dirty="0">
                <a:latin typeface="Google Sans"/>
              </a:rPr>
              <a:t>House price prediction can help the developer to determine the selling price of a house and can help the customer to arrange the right time to purchase a house.</a:t>
            </a:r>
          </a:p>
          <a:p>
            <a:pPr marL="457200" indent="-457200">
              <a:lnSpc>
                <a:spcPct val="150000"/>
              </a:lnSpc>
              <a:buFont typeface="Wingdings" pitchFamily="2" charset="2"/>
              <a:buChar char="Ø"/>
            </a:pPr>
            <a:r>
              <a:rPr lang="en-IN" sz="2000" dirty="0">
                <a:latin typeface="Google Sans"/>
              </a:rPr>
              <a:t>The platform that we use for predicting the correct data is Jupiter and Google Colab.</a:t>
            </a:r>
          </a:p>
          <a:p>
            <a:pPr marL="457200" indent="-457200">
              <a:lnSpc>
                <a:spcPct val="150000"/>
              </a:lnSpc>
              <a:buFont typeface="Wingdings" pitchFamily="2" charset="2"/>
              <a:buChar char="Ø"/>
            </a:pPr>
            <a:endParaRPr lang="en-IN" sz="2000" dirty="0">
              <a:latin typeface="Google Sans"/>
            </a:endParaRPr>
          </a:p>
        </p:txBody>
      </p:sp>
    </p:spTree>
    <p:extLst>
      <p:ext uri="{BB962C8B-B14F-4D97-AF65-F5344CB8AC3E}">
        <p14:creationId xmlns:p14="http://schemas.microsoft.com/office/powerpoint/2010/main" val="165450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49" y="1214419"/>
            <a:ext cx="8911687" cy="1280890"/>
          </a:xfrm>
        </p:spPr>
        <p:txBody>
          <a:bodyPr>
            <a:normAutofit/>
          </a:bodyPr>
          <a:lstStyle/>
          <a:p>
            <a:r>
              <a:rPr lang="en-US" sz="3200" b="1" dirty="0">
                <a:solidFill>
                  <a:srgbClr val="0070C0"/>
                </a:solidFill>
                <a:latin typeface="Arial Rounded MT Bold" pitchFamily="34" charset="0"/>
              </a:rPr>
              <a:t>Existing System:</a:t>
            </a:r>
            <a:endParaRPr lang="en-US" sz="3200" dirty="0"/>
          </a:p>
        </p:txBody>
      </p:sp>
      <p:sp>
        <p:nvSpPr>
          <p:cNvPr id="3" name="Content Placeholder 2"/>
          <p:cNvSpPr>
            <a:spLocks noGrp="1"/>
          </p:cNvSpPr>
          <p:nvPr>
            <p:ph idx="1"/>
          </p:nvPr>
        </p:nvSpPr>
        <p:spPr>
          <a:xfrm>
            <a:off x="1319515" y="2133600"/>
            <a:ext cx="10185098" cy="3777622"/>
          </a:xfrm>
        </p:spPr>
        <p:txBody>
          <a:bodyPr/>
          <a:lstStyle/>
          <a:p>
            <a:pPr>
              <a:lnSpc>
                <a:spcPct val="150000"/>
              </a:lnSpc>
              <a:buNone/>
            </a:pPr>
            <a:r>
              <a:rPr lang="en-IN" sz="2000" dirty="0">
                <a:latin typeface="Arial" pitchFamily="34" charset="0"/>
                <a:cs typeface="Arial" pitchFamily="34" charset="0"/>
              </a:rPr>
              <a:t>               In the present situation , If a person wants to sell a house means then they have to advertise in news papers and they may contact the brokers and the brokers will search for the buyers and they have to do some dealing and the broker will collect some amount from buyers and sellers . It  leads to waste of time and money of the buyers and sellers .</a:t>
            </a:r>
            <a:endParaRPr lang="en-US" sz="2000" dirty="0">
              <a:latin typeface="Arial" pitchFamily="34" charset="0"/>
              <a:cs typeface="Arial" pitchFamily="34"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5C6E-81D9-012E-6415-C10E47E18C66}"/>
              </a:ext>
            </a:extLst>
          </p:cNvPr>
          <p:cNvSpPr>
            <a:spLocks noGrp="1"/>
          </p:cNvSpPr>
          <p:nvPr>
            <p:ph type="title"/>
          </p:nvPr>
        </p:nvSpPr>
        <p:spPr>
          <a:xfrm>
            <a:off x="1949113" y="619165"/>
            <a:ext cx="8911687" cy="822135"/>
          </a:xfrm>
        </p:spPr>
        <p:txBody>
          <a:bodyPr>
            <a:normAutofit/>
          </a:bodyPr>
          <a:lstStyle/>
          <a:p>
            <a:r>
              <a:rPr lang="en-US" sz="3200" dirty="0">
                <a:solidFill>
                  <a:srgbClr val="0070C0"/>
                </a:solidFill>
                <a:latin typeface="Arial Rounded MT Bold" pitchFamily="34" charset="0"/>
              </a:rPr>
              <a:t>Proposed System:</a:t>
            </a:r>
            <a:endParaRPr lang="en-IN" sz="3200" i="1" dirty="0">
              <a:solidFill>
                <a:srgbClr val="0070C0"/>
              </a:solidFill>
              <a:latin typeface="Arial Rounded MT Bold" pitchFamily="34" charset="0"/>
            </a:endParaRPr>
          </a:p>
        </p:txBody>
      </p:sp>
      <p:sp>
        <p:nvSpPr>
          <p:cNvPr id="3" name="Content Placeholder 2">
            <a:extLst>
              <a:ext uri="{FF2B5EF4-FFF2-40B4-BE49-F238E27FC236}">
                <a16:creationId xmlns:a16="http://schemas.microsoft.com/office/drawing/2014/main" id="{D6531B98-8EFF-9385-DA51-E98BBA07C52E}"/>
              </a:ext>
            </a:extLst>
          </p:cNvPr>
          <p:cNvSpPr>
            <a:spLocks noGrp="1"/>
          </p:cNvSpPr>
          <p:nvPr>
            <p:ph idx="1"/>
          </p:nvPr>
        </p:nvSpPr>
        <p:spPr>
          <a:xfrm>
            <a:off x="1284790" y="1233964"/>
            <a:ext cx="10428790" cy="5467778"/>
          </a:xfrm>
        </p:spPr>
        <p:txBody>
          <a:bodyPr>
            <a:noAutofit/>
          </a:bodyPr>
          <a:lstStyle/>
          <a:p>
            <a:pPr>
              <a:lnSpc>
                <a:spcPct val="150000"/>
              </a:lnSpc>
              <a:buNone/>
            </a:pPr>
            <a:r>
              <a:rPr lang="en-US" sz="2000" dirty="0">
                <a:latin typeface="Arial" pitchFamily="34" charset="0"/>
                <a:cs typeface="Arial" pitchFamily="34" charset="0"/>
              </a:rPr>
              <a:t>                         The main aim or focus of our project is to predict the accurate price of the house in India for the next upcoming years through different Algorithms. </a:t>
            </a:r>
          </a:p>
          <a:p>
            <a:pPr>
              <a:lnSpc>
                <a:spcPct val="150000"/>
              </a:lnSpc>
              <a:buFont typeface="Wingdings" pitchFamily="2" charset="2"/>
              <a:buChar char="Ø"/>
            </a:pPr>
            <a:r>
              <a:rPr lang="en-US" sz="2000" b="1" dirty="0">
                <a:latin typeface="Arial" pitchFamily="34" charset="0"/>
                <a:cs typeface="Arial" pitchFamily="34" charset="0"/>
              </a:rPr>
              <a:t>Linear Regression : </a:t>
            </a:r>
            <a:r>
              <a:rPr lang="en-US" sz="2000" dirty="0">
                <a:latin typeface="Arial" pitchFamily="34" charset="0"/>
                <a:cs typeface="Arial" pitchFamily="34" charset="0"/>
              </a:rPr>
              <a:t>It is a supervised learning technique and responsible for predicting the value of a dependent variable (Y) based on the given independent variable (X).</a:t>
            </a:r>
          </a:p>
          <a:p>
            <a:pPr>
              <a:lnSpc>
                <a:spcPct val="150000"/>
              </a:lnSpc>
              <a:buFont typeface="Wingdings" pitchFamily="2" charset="2"/>
              <a:buChar char="Ø"/>
            </a:pPr>
            <a:r>
              <a:rPr lang="en-US" sz="2000" b="1" dirty="0">
                <a:latin typeface="Arial" pitchFamily="34" charset="0"/>
                <a:cs typeface="Arial" pitchFamily="34" charset="0"/>
              </a:rPr>
              <a:t>Multiple correlation Analysis : </a:t>
            </a:r>
            <a:r>
              <a:rPr lang="en-US" sz="2000" dirty="0">
                <a:latin typeface="Arial" pitchFamily="34" charset="0"/>
                <a:cs typeface="Arial" pitchFamily="34" charset="0"/>
              </a:rPr>
              <a:t>It helps to take out the maximum degree of linear relationship that can be obtained between two or more independent variables and a single dependant variable .</a:t>
            </a:r>
          </a:p>
          <a:p>
            <a:pPr>
              <a:lnSpc>
                <a:spcPct val="150000"/>
              </a:lnSpc>
              <a:buFont typeface="Wingdings" pitchFamily="2" charset="2"/>
              <a:buChar char="Ø"/>
            </a:pPr>
            <a:r>
              <a:rPr lang="en-US" sz="2000" b="1" dirty="0">
                <a:latin typeface="Arial" pitchFamily="34" charset="0"/>
                <a:cs typeface="Arial" pitchFamily="34" charset="0"/>
              </a:rPr>
              <a:t>Classification Trees : </a:t>
            </a:r>
            <a:r>
              <a:rPr lang="en-US" sz="2000" dirty="0">
                <a:latin typeface="Arial" pitchFamily="34" charset="0"/>
                <a:cs typeface="Arial" pitchFamily="34" charset="0"/>
              </a:rPr>
              <a:t>Classification Trees are used to predict the objects into classes of a categorical dependent variable based on the one or more predictor variables.</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65450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FC561-E39D-F035-4063-B1D91706DC45}"/>
              </a:ext>
            </a:extLst>
          </p:cNvPr>
          <p:cNvSpPr txBox="1"/>
          <p:nvPr/>
        </p:nvSpPr>
        <p:spPr>
          <a:xfrm>
            <a:off x="2026454" y="942746"/>
            <a:ext cx="3077981" cy="584775"/>
          </a:xfrm>
          <a:prstGeom prst="rect">
            <a:avLst/>
          </a:prstGeom>
          <a:noFill/>
        </p:spPr>
        <p:txBody>
          <a:bodyPr wrap="square" rtlCol="0">
            <a:spAutoFit/>
          </a:bodyPr>
          <a:lstStyle/>
          <a:p>
            <a:r>
              <a:rPr lang="en-IN" sz="3200" dirty="0">
                <a:solidFill>
                  <a:srgbClr val="752C8C"/>
                </a:solidFill>
                <a:latin typeface="Arial Rounded MT Bold" pitchFamily="34" charset="0"/>
                <a:cs typeface="Arial" pitchFamily="34" charset="0"/>
              </a:rPr>
              <a:t>Pros:</a:t>
            </a:r>
          </a:p>
        </p:txBody>
      </p:sp>
      <p:sp>
        <p:nvSpPr>
          <p:cNvPr id="3" name="TextBox 2">
            <a:extLst>
              <a:ext uri="{FF2B5EF4-FFF2-40B4-BE49-F238E27FC236}">
                <a16:creationId xmlns:a16="http://schemas.microsoft.com/office/drawing/2014/main" id="{9A08829E-EBED-E8EC-BACF-7F8F708402D6}"/>
              </a:ext>
            </a:extLst>
          </p:cNvPr>
          <p:cNvSpPr txBox="1"/>
          <p:nvPr/>
        </p:nvSpPr>
        <p:spPr>
          <a:xfrm>
            <a:off x="1818111" y="1568231"/>
            <a:ext cx="9200988"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0" i="0" dirty="0">
                <a:solidFill>
                  <a:srgbClr val="202124"/>
                </a:solidFill>
                <a:effectLst/>
                <a:latin typeface="Arial" pitchFamily="34" charset="0"/>
                <a:cs typeface="Arial" pitchFamily="34" charset="0"/>
              </a:rPr>
              <a:t> It can </a:t>
            </a:r>
            <a:r>
              <a:rPr lang="en-US" sz="2000" b="0" i="0" dirty="0">
                <a:solidFill>
                  <a:srgbClr val="040C28"/>
                </a:solidFill>
                <a:effectLst/>
                <a:latin typeface="Arial" pitchFamily="34" charset="0"/>
                <a:cs typeface="Arial" pitchFamily="34" charset="0"/>
              </a:rPr>
              <a:t>help the developer to determine the selling price of a house.</a:t>
            </a:r>
          </a:p>
          <a:p>
            <a:pPr marL="285750" indent="-285750">
              <a:lnSpc>
                <a:spcPct val="150000"/>
              </a:lnSpc>
              <a:buFont typeface="Wingdings" panose="05000000000000000000" pitchFamily="2" charset="2"/>
              <a:buChar char="Ø"/>
            </a:pPr>
            <a:r>
              <a:rPr lang="en-US" sz="2000" dirty="0">
                <a:solidFill>
                  <a:srgbClr val="040C28"/>
                </a:solidFill>
                <a:latin typeface="Arial" pitchFamily="34" charset="0"/>
                <a:cs typeface="Arial" pitchFamily="34" charset="0"/>
              </a:rPr>
              <a:t>H</a:t>
            </a:r>
            <a:r>
              <a:rPr lang="en-US" sz="2000" b="0" i="0" dirty="0">
                <a:solidFill>
                  <a:srgbClr val="040C28"/>
                </a:solidFill>
                <a:effectLst/>
                <a:latin typeface="Arial" pitchFamily="34" charset="0"/>
                <a:cs typeface="Arial" pitchFamily="34" charset="0"/>
              </a:rPr>
              <a:t>elps the customer to arrange the right time to purchase a house</a:t>
            </a:r>
            <a:r>
              <a:rPr lang="en-US" sz="2000" b="0" i="0" dirty="0">
                <a:solidFill>
                  <a:srgbClr val="202124"/>
                </a:solidFill>
                <a:effectLst/>
                <a:latin typeface="Arial" pitchFamily="34" charset="0"/>
                <a:cs typeface="Arial" pitchFamily="34" charset="0"/>
              </a:rPr>
              <a:t>.</a:t>
            </a:r>
          </a:p>
          <a:p>
            <a:pPr marL="285750" indent="-285750">
              <a:lnSpc>
                <a:spcPct val="150000"/>
              </a:lnSpc>
              <a:buFont typeface="Wingdings" panose="05000000000000000000" pitchFamily="2" charset="2"/>
              <a:buChar char="Ø"/>
            </a:pPr>
            <a:r>
              <a:rPr lang="en-US" sz="2000" b="0" i="0" dirty="0">
                <a:solidFill>
                  <a:srgbClr val="323232"/>
                </a:solidFill>
                <a:effectLst/>
                <a:latin typeface="Arial" pitchFamily="34" charset="0"/>
                <a:cs typeface="Arial" pitchFamily="34" charset="0"/>
              </a:rPr>
              <a:t>House Price prediction model is very essential in filling the information gap and improve Real Estate efficiency.</a:t>
            </a:r>
            <a:endParaRPr lang="en-US" sz="2000" b="0" i="0" dirty="0">
              <a:solidFill>
                <a:srgbClr val="202124"/>
              </a:solidFill>
              <a:effectLst/>
              <a:latin typeface="Arial" pitchFamily="34" charset="0"/>
              <a:cs typeface="Arial" pitchFamily="34" charset="0"/>
            </a:endParaRPr>
          </a:p>
        </p:txBody>
      </p:sp>
      <p:sp>
        <p:nvSpPr>
          <p:cNvPr id="4" name="TextBox 3">
            <a:extLst>
              <a:ext uri="{FF2B5EF4-FFF2-40B4-BE49-F238E27FC236}">
                <a16:creationId xmlns:a16="http://schemas.microsoft.com/office/drawing/2014/main" id="{DCBFC561-E39D-F035-4063-B1D91706DC45}"/>
              </a:ext>
            </a:extLst>
          </p:cNvPr>
          <p:cNvSpPr txBox="1"/>
          <p:nvPr/>
        </p:nvSpPr>
        <p:spPr>
          <a:xfrm>
            <a:off x="1947361" y="3595278"/>
            <a:ext cx="3077981" cy="584775"/>
          </a:xfrm>
          <a:prstGeom prst="rect">
            <a:avLst/>
          </a:prstGeom>
          <a:noFill/>
        </p:spPr>
        <p:txBody>
          <a:bodyPr wrap="square" rtlCol="0">
            <a:spAutoFit/>
          </a:bodyPr>
          <a:lstStyle/>
          <a:p>
            <a:r>
              <a:rPr lang="en-IN" sz="3200" dirty="0">
                <a:solidFill>
                  <a:srgbClr val="752C8C"/>
                </a:solidFill>
                <a:latin typeface="Arial Rounded MT Bold" pitchFamily="34" charset="0"/>
                <a:cs typeface="Arial" pitchFamily="34" charset="0"/>
              </a:rPr>
              <a:t>Cons:</a:t>
            </a:r>
          </a:p>
        </p:txBody>
      </p:sp>
      <p:sp>
        <p:nvSpPr>
          <p:cNvPr id="5" name="TextBox 4">
            <a:extLst>
              <a:ext uri="{FF2B5EF4-FFF2-40B4-BE49-F238E27FC236}">
                <a16:creationId xmlns:a16="http://schemas.microsoft.com/office/drawing/2014/main" id="{9A08829E-EBED-E8EC-BACF-7F8F708402D6}"/>
              </a:ext>
            </a:extLst>
          </p:cNvPr>
          <p:cNvSpPr txBox="1"/>
          <p:nvPr/>
        </p:nvSpPr>
        <p:spPr>
          <a:xfrm>
            <a:off x="1750592" y="4278635"/>
            <a:ext cx="9200988" cy="95866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0" i="0" dirty="0">
                <a:solidFill>
                  <a:srgbClr val="202124"/>
                </a:solidFill>
                <a:effectLst/>
                <a:latin typeface="Arial" pitchFamily="34" charset="0"/>
                <a:cs typeface="Arial" pitchFamily="34" charset="0"/>
              </a:rPr>
              <a:t> It</a:t>
            </a:r>
            <a:r>
              <a:rPr lang="en-US" sz="2000" dirty="0">
                <a:solidFill>
                  <a:srgbClr val="040C28"/>
                </a:solidFill>
                <a:latin typeface="Arial" pitchFamily="34" charset="0"/>
                <a:cs typeface="Arial" pitchFamily="34" charset="0"/>
              </a:rPr>
              <a:t> takes some time to perform ETL Transactions .</a:t>
            </a:r>
            <a:endParaRPr lang="en-US" sz="2000" b="0" i="0" dirty="0">
              <a:solidFill>
                <a:srgbClr val="040C28"/>
              </a:solidFill>
              <a:effectLst/>
              <a:latin typeface="Arial" pitchFamily="34" charset="0"/>
              <a:cs typeface="Arial" pitchFamily="34" charset="0"/>
            </a:endParaRPr>
          </a:p>
          <a:p>
            <a:pPr marL="285750" indent="-285750">
              <a:lnSpc>
                <a:spcPct val="150000"/>
              </a:lnSpc>
              <a:buFont typeface="Wingdings" panose="05000000000000000000" pitchFamily="2" charset="2"/>
              <a:buChar char="Ø"/>
            </a:pPr>
            <a:r>
              <a:rPr lang="en-US" sz="2000" b="0" i="0" dirty="0">
                <a:solidFill>
                  <a:srgbClr val="323232"/>
                </a:solidFill>
                <a:effectLst/>
                <a:latin typeface="Arial" pitchFamily="34" charset="0"/>
                <a:cs typeface="Arial" pitchFamily="34" charset="0"/>
              </a:rPr>
              <a:t>Must have knowledge on Machine Learning Algorithms .</a:t>
            </a:r>
          </a:p>
        </p:txBody>
      </p:sp>
    </p:spTree>
    <p:extLst>
      <p:ext uri="{BB962C8B-B14F-4D97-AF65-F5344CB8AC3E}">
        <p14:creationId xmlns:p14="http://schemas.microsoft.com/office/powerpoint/2010/main" val="1892223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0374" y="844952"/>
            <a:ext cx="4896091" cy="584775"/>
          </a:xfrm>
          <a:prstGeom prst="rect">
            <a:avLst/>
          </a:prstGeom>
          <a:noFill/>
        </p:spPr>
        <p:txBody>
          <a:bodyPr wrap="square" rtlCol="0">
            <a:spAutoFit/>
          </a:bodyPr>
          <a:lstStyle/>
          <a:p>
            <a:r>
              <a:rPr lang="en-IN" sz="3200" dirty="0">
                <a:latin typeface="Arial Rounded MT Bold" pitchFamily="34" charset="0"/>
              </a:rPr>
              <a:t>Design of the project :</a:t>
            </a:r>
            <a:endParaRPr lang="en-US" sz="3200" dirty="0">
              <a:latin typeface="Arial Rounded MT Bold" pitchFamily="34" charset="0"/>
            </a:endParaRPr>
          </a:p>
        </p:txBody>
      </p:sp>
      <p:sp>
        <p:nvSpPr>
          <p:cNvPr id="3" name="TextBox 2"/>
          <p:cNvSpPr txBox="1"/>
          <p:nvPr/>
        </p:nvSpPr>
        <p:spPr>
          <a:xfrm>
            <a:off x="1805650" y="1678330"/>
            <a:ext cx="9097702" cy="4247317"/>
          </a:xfrm>
          <a:prstGeom prst="rect">
            <a:avLst/>
          </a:prstGeom>
          <a:noFill/>
        </p:spPr>
        <p:txBody>
          <a:bodyPr wrap="square" rtlCol="0">
            <a:spAutoFit/>
          </a:bodyPr>
          <a:lstStyle/>
          <a:p>
            <a:pPr>
              <a:lnSpc>
                <a:spcPct val="150000"/>
              </a:lnSpc>
            </a:pPr>
            <a:r>
              <a:rPr lang="en-IN" sz="2000" dirty="0">
                <a:latin typeface="Arial" pitchFamily="34" charset="0"/>
                <a:cs typeface="Arial" pitchFamily="34" charset="0"/>
              </a:rPr>
              <a:t>Step 1 : Start the program </a:t>
            </a:r>
          </a:p>
          <a:p>
            <a:pPr>
              <a:lnSpc>
                <a:spcPct val="150000"/>
              </a:lnSpc>
            </a:pPr>
            <a:r>
              <a:rPr lang="en-IN" sz="2000" dirty="0">
                <a:latin typeface="Arial" pitchFamily="34" charset="0"/>
                <a:cs typeface="Arial" pitchFamily="34" charset="0"/>
              </a:rPr>
              <a:t>Step 2 : Importing the previous housing price dataset</a:t>
            </a:r>
          </a:p>
          <a:p>
            <a:pPr>
              <a:lnSpc>
                <a:spcPct val="150000"/>
              </a:lnSpc>
            </a:pPr>
            <a:r>
              <a:rPr lang="en-IN" sz="2000" dirty="0">
                <a:latin typeface="Arial" pitchFamily="34" charset="0"/>
                <a:cs typeface="Arial" pitchFamily="34" charset="0"/>
              </a:rPr>
              <a:t>Step 3 : preprocessing the data using ETL Operation</a:t>
            </a:r>
          </a:p>
          <a:p>
            <a:pPr>
              <a:lnSpc>
                <a:spcPct val="150000"/>
              </a:lnSpc>
            </a:pPr>
            <a:r>
              <a:rPr lang="en-IN" sz="2000" dirty="0">
                <a:latin typeface="Arial" pitchFamily="34" charset="0"/>
                <a:cs typeface="Arial" pitchFamily="34" charset="0"/>
              </a:rPr>
              <a:t>Step 4 : Train the machine Learning Model using previous data with required      		algorithms .</a:t>
            </a:r>
          </a:p>
          <a:p>
            <a:pPr>
              <a:lnSpc>
                <a:spcPct val="150000"/>
              </a:lnSpc>
            </a:pPr>
            <a:r>
              <a:rPr lang="en-IN" sz="2000" dirty="0">
                <a:latin typeface="Arial" pitchFamily="34" charset="0"/>
                <a:cs typeface="Arial" pitchFamily="34" charset="0"/>
              </a:rPr>
              <a:t>Step 5 : Analyzing the user choices like no .of rooms , size ,location etc </a:t>
            </a:r>
          </a:p>
          <a:p>
            <a:pPr>
              <a:lnSpc>
                <a:spcPct val="150000"/>
              </a:lnSpc>
            </a:pPr>
            <a:r>
              <a:rPr lang="en-IN" sz="2000" dirty="0">
                <a:latin typeface="Arial" pitchFamily="34" charset="0"/>
                <a:cs typeface="Arial" pitchFamily="34" charset="0"/>
              </a:rPr>
              <a:t>Step 6 : predicting the price of house according to their choices .</a:t>
            </a:r>
          </a:p>
          <a:p>
            <a:pPr>
              <a:lnSpc>
                <a:spcPct val="150000"/>
              </a:lnSpc>
            </a:pPr>
            <a:r>
              <a:rPr lang="en-IN" sz="2000" dirty="0">
                <a:latin typeface="Arial" pitchFamily="34" charset="0"/>
                <a:cs typeface="Arial" pitchFamily="34" charset="0"/>
              </a:rPr>
              <a:t>Step 7 : Evaluating the performance .</a:t>
            </a:r>
          </a:p>
          <a:p>
            <a:pPr>
              <a:lnSpc>
                <a:spcPct val="150000"/>
              </a:lnSpc>
            </a:pPr>
            <a:r>
              <a:rPr lang="en-IN" sz="2000" dirty="0">
                <a:latin typeface="Arial" pitchFamily="34" charset="0"/>
                <a:cs typeface="Arial" pitchFamily="34" charset="0"/>
              </a:rPr>
              <a:t>Step 8 : Stop the price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7751" y="555585"/>
            <a:ext cx="4109013" cy="584775"/>
          </a:xfrm>
          <a:prstGeom prst="rect">
            <a:avLst/>
          </a:prstGeom>
          <a:noFill/>
        </p:spPr>
        <p:txBody>
          <a:bodyPr wrap="square" rtlCol="0">
            <a:spAutoFit/>
          </a:bodyPr>
          <a:lstStyle/>
          <a:p>
            <a:r>
              <a:rPr lang="en-IN" sz="3200" dirty="0">
                <a:latin typeface="Arial Rounded MT Bold" pitchFamily="34" charset="0"/>
              </a:rPr>
              <a:t>Flowchart :</a:t>
            </a:r>
            <a:endParaRPr lang="en-US" sz="3200" dirty="0">
              <a:latin typeface="Arial Rounded MT Bold" pitchFamily="34" charset="0"/>
            </a:endParaRPr>
          </a:p>
        </p:txBody>
      </p:sp>
      <p:sp>
        <p:nvSpPr>
          <p:cNvPr id="3" name="Oval 2"/>
          <p:cNvSpPr/>
          <p:nvPr/>
        </p:nvSpPr>
        <p:spPr>
          <a:xfrm>
            <a:off x="4352082" y="1053297"/>
            <a:ext cx="1794075" cy="63660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49792" y="1157468"/>
            <a:ext cx="1203767" cy="400110"/>
          </a:xfrm>
          <a:prstGeom prst="rect">
            <a:avLst/>
          </a:prstGeom>
          <a:noFill/>
        </p:spPr>
        <p:txBody>
          <a:bodyPr wrap="square" rtlCol="0">
            <a:spAutoFit/>
          </a:bodyPr>
          <a:lstStyle/>
          <a:p>
            <a:r>
              <a:rPr lang="en-IN" sz="2000" dirty="0">
                <a:latin typeface="Arial" pitchFamily="34" charset="0"/>
                <a:cs typeface="Arial" pitchFamily="34" charset="0"/>
              </a:rPr>
              <a:t>Start</a:t>
            </a:r>
            <a:endParaRPr lang="en-US" sz="2000" dirty="0">
              <a:latin typeface="Arial" pitchFamily="34" charset="0"/>
              <a:cs typeface="Arial" pitchFamily="34" charset="0"/>
            </a:endParaRPr>
          </a:p>
        </p:txBody>
      </p:sp>
      <p:cxnSp>
        <p:nvCxnSpPr>
          <p:cNvPr id="8" name="Straight Arrow Connector 7"/>
          <p:cNvCxnSpPr/>
          <p:nvPr/>
        </p:nvCxnSpPr>
        <p:spPr>
          <a:xfrm flipH="1">
            <a:off x="5208607" y="1701479"/>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4236334" y="2152891"/>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28931" y="2326511"/>
            <a:ext cx="2326512" cy="400110"/>
          </a:xfrm>
          <a:prstGeom prst="rect">
            <a:avLst/>
          </a:prstGeom>
          <a:noFill/>
        </p:spPr>
        <p:txBody>
          <a:bodyPr wrap="square" rtlCol="0">
            <a:spAutoFit/>
          </a:bodyPr>
          <a:lstStyle/>
          <a:p>
            <a:r>
              <a:rPr lang="en-IN" sz="2000" dirty="0">
                <a:latin typeface="Arial" pitchFamily="34" charset="0"/>
                <a:cs typeface="Arial" pitchFamily="34" charset="0"/>
              </a:rPr>
              <a:t>Housing Dataset</a:t>
            </a:r>
            <a:endParaRPr lang="en-US" sz="2000" dirty="0">
              <a:latin typeface="Arial" pitchFamily="34" charset="0"/>
              <a:cs typeface="Arial" pitchFamily="34" charset="0"/>
            </a:endParaRPr>
          </a:p>
        </p:txBody>
      </p:sp>
      <p:cxnSp>
        <p:nvCxnSpPr>
          <p:cNvPr id="20" name="Straight Arrow Connector 19"/>
          <p:cNvCxnSpPr/>
          <p:nvPr/>
        </p:nvCxnSpPr>
        <p:spPr>
          <a:xfrm flipH="1">
            <a:off x="5245260" y="2837727"/>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993201" y="3196968"/>
            <a:ext cx="7072132" cy="4629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1994720" y="3197156"/>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9049627" y="3203900"/>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Rounded Rectangle 26"/>
          <p:cNvSpPr/>
          <p:nvPr/>
        </p:nvSpPr>
        <p:spPr>
          <a:xfrm>
            <a:off x="8183899" y="3591925"/>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142479" y="3598668"/>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294726" y="3762796"/>
            <a:ext cx="1974457" cy="400110"/>
          </a:xfrm>
          <a:prstGeom prst="rect">
            <a:avLst/>
          </a:prstGeom>
          <a:noFill/>
        </p:spPr>
        <p:txBody>
          <a:bodyPr wrap="square" rtlCol="0">
            <a:spAutoFit/>
          </a:bodyPr>
          <a:lstStyle/>
          <a:p>
            <a:r>
              <a:rPr lang="en-IN" sz="2000" dirty="0">
                <a:latin typeface="Arial" pitchFamily="34" charset="0"/>
                <a:cs typeface="Arial" pitchFamily="34" charset="0"/>
              </a:rPr>
              <a:t>Train Dataset</a:t>
            </a:r>
            <a:endParaRPr lang="en-US" sz="2000" dirty="0">
              <a:latin typeface="Arial" pitchFamily="34" charset="0"/>
              <a:cs typeface="Arial" pitchFamily="34" charset="0"/>
            </a:endParaRPr>
          </a:p>
        </p:txBody>
      </p:sp>
      <p:sp>
        <p:nvSpPr>
          <p:cNvPr id="32" name="TextBox 31"/>
          <p:cNvSpPr txBox="1"/>
          <p:nvPr/>
        </p:nvSpPr>
        <p:spPr>
          <a:xfrm>
            <a:off x="8390093" y="3704803"/>
            <a:ext cx="1974457" cy="400110"/>
          </a:xfrm>
          <a:prstGeom prst="rect">
            <a:avLst/>
          </a:prstGeom>
          <a:noFill/>
        </p:spPr>
        <p:txBody>
          <a:bodyPr wrap="square" rtlCol="0">
            <a:spAutoFit/>
          </a:bodyPr>
          <a:lstStyle/>
          <a:p>
            <a:r>
              <a:rPr lang="en-IN" sz="2000" dirty="0">
                <a:latin typeface="Arial" pitchFamily="34" charset="0"/>
                <a:cs typeface="Arial" pitchFamily="34" charset="0"/>
              </a:rPr>
              <a:t>Test Dataset</a:t>
            </a:r>
            <a:endParaRPr lang="en-US" sz="2000" dirty="0">
              <a:latin typeface="Arial" pitchFamily="34" charset="0"/>
              <a:cs typeface="Arial" pitchFamily="34" charset="0"/>
            </a:endParaRPr>
          </a:p>
        </p:txBody>
      </p:sp>
      <p:sp>
        <p:nvSpPr>
          <p:cNvPr id="33" name="Rounded Rectangle 32"/>
          <p:cNvSpPr/>
          <p:nvPr/>
        </p:nvSpPr>
        <p:spPr>
          <a:xfrm>
            <a:off x="8245937" y="4754481"/>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88335" y="4777408"/>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9160456" y="4309128"/>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1997659" y="4307780"/>
            <a:ext cx="17258" cy="442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188181" y="4772952"/>
            <a:ext cx="2153830" cy="707886"/>
          </a:xfrm>
          <a:prstGeom prst="rect">
            <a:avLst/>
          </a:prstGeom>
          <a:noFill/>
        </p:spPr>
        <p:txBody>
          <a:bodyPr wrap="square" rtlCol="0">
            <a:spAutoFit/>
          </a:bodyPr>
          <a:lstStyle/>
          <a:p>
            <a:pPr algn="ctr"/>
            <a:r>
              <a:rPr lang="en-IN" sz="2000" dirty="0">
                <a:latin typeface="Arial" pitchFamily="34" charset="0"/>
                <a:cs typeface="Arial" pitchFamily="34" charset="0"/>
              </a:rPr>
              <a:t>Random Forest Algorithm</a:t>
            </a:r>
            <a:endParaRPr lang="en-US" sz="2000" dirty="0">
              <a:latin typeface="Arial" pitchFamily="34" charset="0"/>
              <a:cs typeface="Arial" pitchFamily="34" charset="0"/>
            </a:endParaRPr>
          </a:p>
        </p:txBody>
      </p:sp>
      <p:sp>
        <p:nvSpPr>
          <p:cNvPr id="39" name="TextBox 38"/>
          <p:cNvSpPr txBox="1"/>
          <p:nvPr/>
        </p:nvSpPr>
        <p:spPr>
          <a:xfrm>
            <a:off x="8324008" y="4901075"/>
            <a:ext cx="1974457" cy="400110"/>
          </a:xfrm>
          <a:prstGeom prst="rect">
            <a:avLst/>
          </a:prstGeom>
          <a:noFill/>
        </p:spPr>
        <p:txBody>
          <a:bodyPr wrap="square" rtlCol="0">
            <a:spAutoFit/>
          </a:bodyPr>
          <a:lstStyle/>
          <a:p>
            <a:r>
              <a:rPr lang="en-IN" sz="2000" dirty="0">
                <a:latin typeface="Arial" pitchFamily="34" charset="0"/>
                <a:cs typeface="Arial" pitchFamily="34" charset="0"/>
              </a:rPr>
              <a:t>Build model </a:t>
            </a:r>
            <a:endParaRPr lang="en-US" sz="2000" dirty="0">
              <a:latin typeface="Arial" pitchFamily="34" charset="0"/>
              <a:cs typeface="Arial" pitchFamily="34" charset="0"/>
            </a:endParaRPr>
          </a:p>
        </p:txBody>
      </p:sp>
      <p:cxnSp>
        <p:nvCxnSpPr>
          <p:cNvPr id="40" name="Straight Arrow Connector 39"/>
          <p:cNvCxnSpPr>
            <a:stCxn id="38" idx="3"/>
            <a:endCxn id="33" idx="1"/>
          </p:cNvCxnSpPr>
          <p:nvPr/>
        </p:nvCxnSpPr>
        <p:spPr>
          <a:xfrm flipV="1">
            <a:off x="3342011" y="5101722"/>
            <a:ext cx="4903926" cy="251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9159107" y="5424481"/>
            <a:ext cx="1" cy="4051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Rounded Rectangle 43"/>
          <p:cNvSpPr/>
          <p:nvPr/>
        </p:nvSpPr>
        <p:spPr>
          <a:xfrm>
            <a:off x="8260772" y="5861742"/>
            <a:ext cx="2118167" cy="694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346936" y="5992151"/>
            <a:ext cx="1974457" cy="400110"/>
          </a:xfrm>
          <a:prstGeom prst="rect">
            <a:avLst/>
          </a:prstGeom>
          <a:noFill/>
        </p:spPr>
        <p:txBody>
          <a:bodyPr wrap="square" rtlCol="0">
            <a:spAutoFit/>
          </a:bodyPr>
          <a:lstStyle/>
          <a:p>
            <a:r>
              <a:rPr lang="en-IN" sz="2000" dirty="0">
                <a:latin typeface="Arial" pitchFamily="34" charset="0"/>
                <a:cs typeface="Arial" pitchFamily="34" charset="0"/>
              </a:rPr>
              <a:t>Price Prediction</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E29D-DB3F-B096-B822-4B71758EEBC8}"/>
              </a:ext>
            </a:extLst>
          </p:cNvPr>
          <p:cNvSpPr>
            <a:spLocks noGrp="1"/>
          </p:cNvSpPr>
          <p:nvPr>
            <p:ph type="title"/>
          </p:nvPr>
        </p:nvSpPr>
        <p:spPr>
          <a:xfrm>
            <a:off x="2266353" y="668077"/>
            <a:ext cx="8911687" cy="635523"/>
          </a:xfrm>
        </p:spPr>
        <p:txBody>
          <a:bodyPr>
            <a:normAutofit/>
          </a:bodyPr>
          <a:lstStyle/>
          <a:p>
            <a:r>
              <a:rPr lang="en-IN" sz="3200" b="1" dirty="0">
                <a:solidFill>
                  <a:srgbClr val="181DD6"/>
                </a:solidFill>
                <a:latin typeface="Arial Rounded MT Bold" pitchFamily="34" charset="0"/>
              </a:rPr>
              <a:t>Required Tools:</a:t>
            </a:r>
          </a:p>
        </p:txBody>
      </p:sp>
      <p:sp>
        <p:nvSpPr>
          <p:cNvPr id="3" name="TextBox 2">
            <a:extLst>
              <a:ext uri="{FF2B5EF4-FFF2-40B4-BE49-F238E27FC236}">
                <a16:creationId xmlns:a16="http://schemas.microsoft.com/office/drawing/2014/main" id="{8CEAA0D0-2202-CE9E-2E5C-790E6D818F69}"/>
              </a:ext>
            </a:extLst>
          </p:cNvPr>
          <p:cNvSpPr txBox="1"/>
          <p:nvPr/>
        </p:nvSpPr>
        <p:spPr>
          <a:xfrm>
            <a:off x="5640355" y="2976465"/>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9C3AD55-A7B5-326C-0A98-F9FB51330E98}"/>
              </a:ext>
            </a:extLst>
          </p:cNvPr>
          <p:cNvSpPr txBox="1"/>
          <p:nvPr/>
        </p:nvSpPr>
        <p:spPr>
          <a:xfrm>
            <a:off x="5878286" y="3312367"/>
            <a:ext cx="45719"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4D24CDF3-7A7A-286C-8219-4591B60E8E7C}"/>
              </a:ext>
            </a:extLst>
          </p:cNvPr>
          <p:cNvSpPr txBox="1"/>
          <p:nvPr/>
        </p:nvSpPr>
        <p:spPr>
          <a:xfrm>
            <a:off x="2266353" y="3868231"/>
            <a:ext cx="6097554" cy="461665"/>
          </a:xfrm>
          <a:prstGeom prst="rect">
            <a:avLst/>
          </a:prstGeom>
          <a:noFill/>
        </p:spPr>
        <p:txBody>
          <a:bodyPr wrap="square">
            <a:spAutoFit/>
          </a:bodyPr>
          <a:lstStyle/>
          <a:p>
            <a:r>
              <a:rPr lang="en-IN" sz="2400" b="1" dirty="0">
                <a:latin typeface="Arial" pitchFamily="34" charset="0"/>
                <a:cs typeface="Arial" pitchFamily="34" charset="0"/>
              </a:rPr>
              <a:t>Software requirements:</a:t>
            </a:r>
          </a:p>
        </p:txBody>
      </p:sp>
      <p:sp>
        <p:nvSpPr>
          <p:cNvPr id="8" name="TextBox 7">
            <a:extLst>
              <a:ext uri="{FF2B5EF4-FFF2-40B4-BE49-F238E27FC236}">
                <a16:creationId xmlns:a16="http://schemas.microsoft.com/office/drawing/2014/main" id="{EB827C15-D43E-F039-3B10-8028A7EE5EFD}"/>
              </a:ext>
            </a:extLst>
          </p:cNvPr>
          <p:cNvSpPr txBox="1"/>
          <p:nvPr/>
        </p:nvSpPr>
        <p:spPr>
          <a:xfrm>
            <a:off x="2266353" y="1683402"/>
            <a:ext cx="4414365" cy="461665"/>
          </a:xfrm>
          <a:prstGeom prst="rect">
            <a:avLst/>
          </a:prstGeom>
          <a:noFill/>
        </p:spPr>
        <p:txBody>
          <a:bodyPr wrap="square" rtlCol="0">
            <a:spAutoFit/>
          </a:bodyPr>
          <a:lstStyle/>
          <a:p>
            <a:r>
              <a:rPr lang="en-IN" sz="2400" b="1" dirty="0">
                <a:latin typeface="Arial" pitchFamily="34" charset="0"/>
                <a:cs typeface="Arial" pitchFamily="34" charset="0"/>
              </a:rPr>
              <a:t>Hardware Requirements:</a:t>
            </a:r>
          </a:p>
        </p:txBody>
      </p:sp>
      <p:sp>
        <p:nvSpPr>
          <p:cNvPr id="10" name="TextBox 9">
            <a:extLst>
              <a:ext uri="{FF2B5EF4-FFF2-40B4-BE49-F238E27FC236}">
                <a16:creationId xmlns:a16="http://schemas.microsoft.com/office/drawing/2014/main" id="{22FD3DDC-99F6-1D44-7AF6-D05D6EEB6582}"/>
              </a:ext>
            </a:extLst>
          </p:cNvPr>
          <p:cNvSpPr txBox="1"/>
          <p:nvPr/>
        </p:nvSpPr>
        <p:spPr>
          <a:xfrm>
            <a:off x="2436882" y="2250681"/>
            <a:ext cx="3450773" cy="14203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Processor – (minimum)i3</a:t>
            </a:r>
          </a:p>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Hard Disk – 2 GB</a:t>
            </a:r>
          </a:p>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Memory – 8GB RAM </a:t>
            </a:r>
          </a:p>
        </p:txBody>
      </p:sp>
      <p:sp>
        <p:nvSpPr>
          <p:cNvPr id="12" name="TextBox 11">
            <a:extLst>
              <a:ext uri="{FF2B5EF4-FFF2-40B4-BE49-F238E27FC236}">
                <a16:creationId xmlns:a16="http://schemas.microsoft.com/office/drawing/2014/main" id="{BBE04F9B-4015-BA35-AC0B-ABF039AF436A}"/>
              </a:ext>
            </a:extLst>
          </p:cNvPr>
          <p:cNvSpPr txBox="1"/>
          <p:nvPr/>
        </p:nvSpPr>
        <p:spPr>
          <a:xfrm>
            <a:off x="2564204" y="4480914"/>
            <a:ext cx="3871320"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Windows 7 or higher version</a:t>
            </a:r>
          </a:p>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Visual studio (Latest)</a:t>
            </a:r>
          </a:p>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Python</a:t>
            </a:r>
          </a:p>
          <a:p>
            <a:pPr marL="285750" indent="-285750">
              <a:lnSpc>
                <a:spcPct val="150000"/>
              </a:lnSpc>
              <a:buFont typeface="Wingdings" panose="05000000000000000000" pitchFamily="2" charset="2"/>
              <a:buChar char="Ø"/>
            </a:pPr>
            <a:r>
              <a:rPr lang="en-IN" sz="2000" dirty="0">
                <a:latin typeface="Arial" pitchFamily="34" charset="0"/>
                <a:cs typeface="Arial" pitchFamily="34" charset="0"/>
              </a:rPr>
              <a:t>Jupiter</a:t>
            </a:r>
          </a:p>
        </p:txBody>
      </p:sp>
    </p:spTree>
    <p:extLst>
      <p:ext uri="{BB962C8B-B14F-4D97-AF65-F5344CB8AC3E}">
        <p14:creationId xmlns:p14="http://schemas.microsoft.com/office/powerpoint/2010/main" val="423924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486</TotalTime>
  <Words>906</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Rounded MT Bold</vt:lpstr>
      <vt:lpstr>Century Gothic</vt:lpstr>
      <vt:lpstr>Google Sans</vt:lpstr>
      <vt:lpstr>Wingdings</vt:lpstr>
      <vt:lpstr>Wingdings 3</vt:lpstr>
      <vt:lpstr>Wisp</vt:lpstr>
      <vt:lpstr>PowerPoint Presentation</vt:lpstr>
      <vt:lpstr>PowerPoint Presentation</vt:lpstr>
      <vt:lpstr>Abstract:</vt:lpstr>
      <vt:lpstr>Existing System:</vt:lpstr>
      <vt:lpstr>Proposed System:</vt:lpstr>
      <vt:lpstr>PowerPoint Presentation</vt:lpstr>
      <vt:lpstr>PowerPoint Presentation</vt:lpstr>
      <vt:lpstr>PowerPoint Presentation</vt:lpstr>
      <vt:lpstr>Required Tools:</vt:lpstr>
      <vt:lpstr>PowerPoint Presentation</vt:lpstr>
      <vt:lpstr>Code: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VAAGDEVI COLLEGE OF ENGINEERING</dc:title>
  <dc:creator>Karla Bhavani</dc:creator>
  <cp:lastModifiedBy>Ganesh Madatha</cp:lastModifiedBy>
  <cp:revision>29</cp:revision>
  <dcterms:created xsi:type="dcterms:W3CDTF">2023-04-24T11:48:49Z</dcterms:created>
  <dcterms:modified xsi:type="dcterms:W3CDTF">2023-07-22T15:39:26Z</dcterms:modified>
</cp:coreProperties>
</file>