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000DA-763C-4F54-BF70-DBDB899018EE}" v="1" dt="2024-06-25T20:37:33.309"/>
    <p1510:client id="{C647AB36-A3C0-4C97-BFE6-2396EBEC3F82}" v="360" dt="2024-06-25T02:30:59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4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 Mada" userId="80f6eb0c82f943bd" providerId="Windows Live" clId="Web-{0B2000DA-763C-4F54-BF70-DBDB899018EE}"/>
    <pc:docChg chg="modSld">
      <pc:chgData name="Vaishnavi Mada" userId="80f6eb0c82f943bd" providerId="Windows Live" clId="Web-{0B2000DA-763C-4F54-BF70-DBDB899018EE}" dt="2024-06-25T20:37:33.309" v="0" actId="1076"/>
      <pc:docMkLst>
        <pc:docMk/>
      </pc:docMkLst>
      <pc:sldChg chg="modSp">
        <pc:chgData name="Vaishnavi Mada" userId="80f6eb0c82f943bd" providerId="Windows Live" clId="Web-{0B2000DA-763C-4F54-BF70-DBDB899018EE}" dt="2024-06-25T20:37:33.309" v="0" actId="1076"/>
        <pc:sldMkLst>
          <pc:docMk/>
          <pc:sldMk cId="4135281717" sldId="257"/>
        </pc:sldMkLst>
        <pc:picChg chg="mod">
          <ac:chgData name="Vaishnavi Mada" userId="80f6eb0c82f943bd" providerId="Windows Live" clId="Web-{0B2000DA-763C-4F54-BF70-DBDB899018EE}" dt="2024-06-25T20:37:33.309" v="0" actId="1076"/>
          <ac:picMkLst>
            <pc:docMk/>
            <pc:sldMk cId="4135281717" sldId="257"/>
            <ac:picMk id="5" creationId="{C9E51275-5A91-CC11-00E0-AC2D4C1E9D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291" y="10363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01009"/>
                </a:solidFill>
              </a:rPr>
              <a:t>American Public Transit Ridership and Funding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82D1B-18B5-48C1-981E-9C4B9F786447}"/>
              </a:ext>
            </a:extLst>
          </p:cNvPr>
          <p:cNvSpPr/>
          <p:nvPr/>
        </p:nvSpPr>
        <p:spPr>
          <a:xfrm>
            <a:off x="0" y="3995626"/>
            <a:ext cx="12192000" cy="2863645"/>
          </a:xfrm>
          <a:prstGeom prst="rect">
            <a:avLst/>
          </a:prstGeom>
          <a:solidFill>
            <a:srgbClr val="3010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05154552-20CA-AC07-E92B-D859A26B3FAA}"/>
              </a:ext>
            </a:extLst>
          </p:cNvPr>
          <p:cNvSpPr>
            <a:spLocks noGrp="1"/>
          </p:cNvSpPr>
          <p:nvPr/>
        </p:nvSpPr>
        <p:spPr>
          <a:xfrm>
            <a:off x="11113" y="6350"/>
            <a:ext cx="12180887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Drastic Decline and Gradual Recovery in Transit Ridership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8858A-12B4-4217-C1BB-0F620D37058C}"/>
              </a:ext>
            </a:extLst>
          </p:cNvPr>
          <p:cNvSpPr txBox="1"/>
          <p:nvPr/>
        </p:nvSpPr>
        <p:spPr>
          <a:xfrm>
            <a:off x="7641192" y="5429779"/>
            <a:ext cx="45491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Vaishnavi Mada</a:t>
            </a:r>
          </a:p>
          <a:p>
            <a:r>
              <a:rPr lang="en-US" sz="2400">
                <a:solidFill>
                  <a:srgbClr val="FFFFFF"/>
                </a:solidFill>
              </a:rPr>
              <a:t>June </a:t>
            </a:r>
            <a:r>
              <a:rPr lang="en-US" sz="2400" dirty="0">
                <a:solidFill>
                  <a:srgbClr val="FFFFFF"/>
                </a:solidFill>
              </a:rPr>
              <a:t>24, 2024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E51275-5A91-CC11-00E0-AC2D4C1E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" y="1329406"/>
            <a:ext cx="7677421" cy="552714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5154552-20CA-AC07-E92B-D859A26B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" y="5691"/>
            <a:ext cx="12181390" cy="1325563"/>
          </a:xfrm>
          <a:solidFill>
            <a:srgbClr val="301009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Drastic Decline and Gradual Recovery in Transit Ridership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CA712C-02EE-4A0C-31AA-E44B67B0B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" r="-148" b="2613"/>
          <a:stretch/>
        </p:blipFill>
        <p:spPr>
          <a:xfrm>
            <a:off x="7836772" y="1329406"/>
            <a:ext cx="4358208" cy="55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8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D891-8043-B473-B077-827B738F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2184117" cy="1325563"/>
          </a:xfrm>
          <a:solidFill>
            <a:srgbClr val="301009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Capital and Operating Funding</a:t>
            </a:r>
          </a:p>
        </p:txBody>
      </p:sp>
      <p:pic>
        <p:nvPicPr>
          <p:cNvPr id="4" name="Content Placeholder 3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07DAB82E-1960-2BAF-4D02-FC27A0FF1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5" y="1327403"/>
            <a:ext cx="12188404" cy="487506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76F1D-5965-01CE-D76D-DC06B6808FBA}"/>
              </a:ext>
            </a:extLst>
          </p:cNvPr>
          <p:cNvSpPr txBox="1"/>
          <p:nvPr/>
        </p:nvSpPr>
        <p:spPr>
          <a:xfrm>
            <a:off x="132329" y="6204563"/>
            <a:ext cx="83247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"While overall funding has generally increased, passenger fare revenue suffered a substantial hit due to the pandemic."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160D-1676-8CEE-9C8D-E1F55E8B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3956"/>
            <a:ext cx="12184117" cy="839460"/>
          </a:xfrm>
          <a:solidFill>
            <a:srgbClr val="301009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Revenue and Funding Streams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50B8F-9638-81EF-5112-D0D917671B41}"/>
              </a:ext>
            </a:extLst>
          </p:cNvPr>
          <p:cNvSpPr txBox="1"/>
          <p:nvPr/>
        </p:nvSpPr>
        <p:spPr>
          <a:xfrm>
            <a:off x="4984749" y="-913008"/>
            <a:ext cx="3324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BF0F453C-BF8A-56C0-9C1A-DD0835535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" y="846083"/>
            <a:ext cx="12185429" cy="6006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65D46F-601D-1136-1AEE-79817110C209}"/>
              </a:ext>
            </a:extLst>
          </p:cNvPr>
          <p:cNvSpPr txBox="1"/>
          <p:nvPr/>
        </p:nvSpPr>
        <p:spPr>
          <a:xfrm>
            <a:off x="7987862" y="1024758"/>
            <a:ext cx="43723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Federal government contributions were significant for many agencies in 2020, highlighting the importance of emergency funding.</a:t>
            </a:r>
          </a:p>
        </p:txBody>
      </p:sp>
    </p:spTree>
    <p:extLst>
      <p:ext uri="{BB962C8B-B14F-4D97-AF65-F5344CB8AC3E}">
        <p14:creationId xmlns:p14="http://schemas.microsoft.com/office/powerpoint/2010/main" val="401850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American Public Transit Ridership and Funding </vt:lpstr>
      <vt:lpstr>Drastic Decline and Gradual Recovery in Transit Ridership</vt:lpstr>
      <vt:lpstr>Capital and Operating Funding</vt:lpstr>
      <vt:lpstr>Revenue and Funding 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Vaishnavi Mada</cp:lastModifiedBy>
  <cp:revision>179</cp:revision>
  <dcterms:created xsi:type="dcterms:W3CDTF">2024-06-24T18:45:44Z</dcterms:created>
  <dcterms:modified xsi:type="dcterms:W3CDTF">2025-04-15T16:19:05Z</dcterms:modified>
</cp:coreProperties>
</file>