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Lst>
  <p:notesMasterIdLst>
    <p:notesMasterId r:id="rId52"/>
  </p:notesMasterIdLst>
  <p:handoutMasterIdLst>
    <p:handoutMasterId r:id="rId53"/>
  </p:handoutMasterIdLst>
  <p:sldIdLst>
    <p:sldId id="327" r:id="rId5"/>
    <p:sldId id="330" r:id="rId6"/>
    <p:sldId id="331" r:id="rId7"/>
    <p:sldId id="332" r:id="rId8"/>
    <p:sldId id="298" r:id="rId9"/>
    <p:sldId id="262" r:id="rId10"/>
    <p:sldId id="263" r:id="rId11"/>
    <p:sldId id="299" r:id="rId12"/>
    <p:sldId id="302" r:id="rId13"/>
    <p:sldId id="264" r:id="rId14"/>
    <p:sldId id="266" r:id="rId15"/>
    <p:sldId id="265" r:id="rId16"/>
    <p:sldId id="276" r:id="rId17"/>
    <p:sldId id="303" r:id="rId18"/>
    <p:sldId id="293" r:id="rId19"/>
    <p:sldId id="277" r:id="rId20"/>
    <p:sldId id="284" r:id="rId21"/>
    <p:sldId id="269" r:id="rId22"/>
    <p:sldId id="304" r:id="rId23"/>
    <p:sldId id="305" r:id="rId24"/>
    <p:sldId id="307" r:id="rId25"/>
    <p:sldId id="306" r:id="rId26"/>
    <p:sldId id="308" r:id="rId27"/>
    <p:sldId id="270" r:id="rId28"/>
    <p:sldId id="309" r:id="rId29"/>
    <p:sldId id="310" r:id="rId30"/>
    <p:sldId id="311" r:id="rId31"/>
    <p:sldId id="312" r:id="rId32"/>
    <p:sldId id="314" r:id="rId33"/>
    <p:sldId id="313" r:id="rId34"/>
    <p:sldId id="315" r:id="rId35"/>
    <p:sldId id="316" r:id="rId36"/>
    <p:sldId id="317" r:id="rId37"/>
    <p:sldId id="294" r:id="rId38"/>
    <p:sldId id="296" r:id="rId39"/>
    <p:sldId id="318" r:id="rId40"/>
    <p:sldId id="319" r:id="rId41"/>
    <p:sldId id="321" r:id="rId42"/>
    <p:sldId id="322" r:id="rId43"/>
    <p:sldId id="323" r:id="rId44"/>
    <p:sldId id="324" r:id="rId45"/>
    <p:sldId id="288" r:id="rId46"/>
    <p:sldId id="289" r:id="rId47"/>
    <p:sldId id="320" r:id="rId48"/>
    <p:sldId id="274" r:id="rId49"/>
    <p:sldId id="275" r:id="rId50"/>
    <p:sldId id="329" r:id="rId51"/>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48CB"/>
    <a:srgbClr val="0B49CB"/>
    <a:srgbClr val="F2F4F8"/>
    <a:srgbClr val="1C7DDB"/>
    <a:srgbClr val="121619"/>
    <a:srgbClr val="F2F2F2"/>
    <a:srgbClr val="145579"/>
    <a:srgbClr val="3A6483"/>
    <a:srgbClr val="204E79"/>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C9EB8-3540-3DFA-9212-535EE18E0E11}" v="77" dt="2021-07-12T20:33:42.116"/>
    <p1510:client id="{10340FDF-B15C-4CFF-B487-146F9B98A252}" v="28" dt="2021-08-10T21:47:37.589"/>
    <p1510:client id="{3BA0D230-C853-4667-83F9-D85E65BD4B24}" v="2" dt="2021-08-19T16:32:24.566"/>
    <p1510:client id="{5A0AAAB8-49A6-F942-A54D-C6F3E5FF3A63}" v="89" dt="2021-07-13T17:54:45.232"/>
    <p1510:client id="{76DF6DB8-F2E5-6C48-9ABE-786D868B0110}" v="955" dt="2021-07-13T17:56:41.616"/>
    <p1510:client id="{7FB42E05-DEC9-4126-B474-47B35F363E13}" v="30" dt="2021-07-12T20:25:12.855"/>
    <p1510:client id="{82D0390A-222A-332D-F9F9-70D15093EB60}" v="22" dt="2021-07-13T17:51:30.429"/>
    <p1510:client id="{86B35720-4193-446F-B2D5-9AD9984A55EF}" v="513" dt="2021-08-19T14:59:06.521"/>
    <p1510:client id="{998F4E3E-1A76-4A6B-98B6-08752F3768B3}" v="4" dt="2021-08-10T21:41:11.021"/>
    <p1510:client id="{9F30A1D2-6717-426C-A658-3A50309723ED}" v="4" dt="2021-08-10T21:42:35.526"/>
    <p1510:client id="{B63C8988-E1D3-4A52-8229-FA8C5EBD2ECD}" v="357" dt="2021-08-19T14:01:44.876"/>
    <p1510:client id="{C083896D-BE66-E85C-897C-A6AD0DF65F8C}" v="2226" dt="2021-07-13T17:34:38.142"/>
    <p1510:client id="{CC69BAD0-B878-4D5F-9EDC-F1CFB63E14B5}" v="190" dt="2021-08-18T18:06:57.811"/>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12"/>
    <p:restoredTop sz="85192"/>
  </p:normalViewPr>
  <p:slideViewPr>
    <p:cSldViewPr snapToGrid="0" snapToObjects="1">
      <p:cViewPr varScale="1">
        <p:scale>
          <a:sx n="119" d="100"/>
          <a:sy n="119" d="100"/>
        </p:scale>
        <p:origin x="712"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1/7/23</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4226275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16</a:t>
            </a:fld>
            <a:endParaRPr lang="en-US"/>
          </a:p>
        </p:txBody>
      </p:sp>
    </p:spTree>
    <p:extLst>
      <p:ext uri="{BB962C8B-B14F-4D97-AF65-F5344CB8AC3E}">
        <p14:creationId xmlns:p14="http://schemas.microsoft.com/office/powerpoint/2010/main" val="3924966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46</a:t>
            </a:fld>
            <a:endParaRPr lang="en-US"/>
          </a:p>
        </p:txBody>
      </p:sp>
    </p:spTree>
    <p:extLst>
      <p:ext uri="{BB962C8B-B14F-4D97-AF65-F5344CB8AC3E}">
        <p14:creationId xmlns:p14="http://schemas.microsoft.com/office/powerpoint/2010/main" val="998503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1/7/23</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1/7/23</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a:prstGeom prst="rect">
            <a:avLst/>
          </a:prstGeo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a16="http://schemas.microsoft.com/office/drawing/2014/main" id="{FD30FDD2-E0CC-3E4C-A49E-91BE8BE0367F}"/>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0380782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A119083-F06C-6F4F-9852-321B8C953CC2}"/>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97621030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1/7/23</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1/7/23</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1/7/23</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1/7/23</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1/7/23</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1/7/23</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1/7/23</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1/7/23</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36AF9D-A911-994B-90EA-013D4CDA5604}"/>
              </a:ext>
            </a:extLst>
          </p:cNvPr>
          <p:cNvSpPr txBox="1"/>
          <p:nvPr/>
        </p:nvSpPr>
        <p:spPr>
          <a:xfrm>
            <a:off x="888546" y="4568734"/>
            <a:ext cx="2514600" cy="646331"/>
          </a:xfrm>
          <a:prstGeom prst="rect">
            <a:avLst/>
          </a:prstGeom>
          <a:noFill/>
        </p:spPr>
        <p:txBody>
          <a:bodyPr wrap="square" lIns="91440" tIns="45720" rIns="91440" bIns="45720" rtlCol="0" anchor="t">
            <a:spAutoFit/>
          </a:bodyPr>
          <a:lstStyle/>
          <a:p>
            <a:r>
              <a:rPr lang="en-US">
                <a:solidFill>
                  <a:schemeClr val="bg2"/>
                </a:solidFill>
                <a:latin typeface="Abadi"/>
                <a:ea typeface="SF Pro" pitchFamily="2" charset="0"/>
                <a:cs typeface="SF Pro" pitchFamily="2" charset="0"/>
              </a:rPr>
              <a:t>Sylvain Hellin</a:t>
            </a:r>
          </a:p>
          <a:p>
            <a:r>
              <a:rPr lang="en-US" dirty="0">
                <a:solidFill>
                  <a:schemeClr val="bg2"/>
                </a:solidFill>
                <a:latin typeface="Abadi" panose="020B0604020104020204" pitchFamily="34" charset="0"/>
                <a:ea typeface="SF Pro" pitchFamily="2" charset="0"/>
                <a:cs typeface="SF Pro" pitchFamily="2" charset="0"/>
              </a:rPr>
              <a:t>05.01.2023</a:t>
            </a:r>
          </a:p>
        </p:txBody>
      </p:sp>
      <p:pic>
        <p:nvPicPr>
          <p:cNvPr id="2" name="Picture 2" descr="IBM Skills Network Logo - Horizontal-noai copy.png">
            <a:extLst>
              <a:ext uri="{FF2B5EF4-FFF2-40B4-BE49-F238E27FC236}">
                <a16:creationId xmlns:a16="http://schemas.microsoft.com/office/drawing/2014/main" id="{4F94DBE5-2DCC-401E-95AA-12E04A97FBA6}"/>
              </a:ext>
            </a:extLst>
          </p:cNvPr>
          <p:cNvPicPr>
            <a:picLocks noChangeAspect="1"/>
          </p:cNvPicPr>
          <p:nvPr/>
        </p:nvPicPr>
        <p:blipFill>
          <a:blip/>
          <a:stretch>
            <a:fillRect/>
          </a:stretch>
        </p:blipFill>
        <p:spPr>
          <a:xfrm>
            <a:off x="889820" y="676828"/>
            <a:ext cx="2104103" cy="629183"/>
          </a:xfrm>
          <a:prstGeom prst="rect">
            <a:avLst/>
          </a:prstGeom>
        </p:spPr>
      </p:pic>
    </p:spTree>
    <p:extLst>
      <p:ext uri="{BB962C8B-B14F-4D97-AF65-F5344CB8AC3E}">
        <p14:creationId xmlns:p14="http://schemas.microsoft.com/office/powerpoint/2010/main" val="127761162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12"/>
          </p:nvPr>
        </p:nvSpPr>
        <p:spPr/>
        <p:txBody>
          <a:bodyPr/>
          <a:lstStyle/>
          <a:p>
            <a:fld id="{5075537C-CA84-1446-933C-8E9D027F9201}" type="slidenum">
              <a:rPr lang="en-US" smtClean="0"/>
              <a:t>10</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825625"/>
            <a:ext cx="8975652" cy="4351338"/>
          </a:xfrm>
          <a:prstGeom prst="rect">
            <a:avLst/>
          </a:prstGeom>
        </p:spPr>
        <p:txBody>
          <a:bodyPr/>
          <a:lstStyle/>
          <a:p>
            <a:r>
              <a:rPr lang="en-US" sz="2200">
                <a:solidFill>
                  <a:schemeClr val="accent3">
                    <a:lumMod val="25000"/>
                  </a:schemeClr>
                </a:solidFill>
                <a:latin typeface="Abadi" panose="020B0604020104020204" pitchFamily="34" charset="0"/>
              </a:rPr>
              <a:t>Describe how data were processed</a:t>
            </a:r>
          </a:p>
          <a:p>
            <a:r>
              <a:rPr lang="en-US" sz="2200">
                <a:solidFill>
                  <a:schemeClr val="accent3">
                    <a:lumMod val="25000"/>
                  </a:schemeClr>
                </a:solidFill>
                <a:latin typeface="Abadi" panose="020B0604020104020204" pitchFamily="34" charset="0"/>
              </a:rPr>
              <a:t>You need to present your data wrangling process using key phrases and flowcharts</a:t>
            </a:r>
          </a:p>
          <a:p>
            <a:r>
              <a:rPr lang="en-US" sz="2200">
                <a:solidFill>
                  <a:schemeClr val="accent3">
                    <a:lumMod val="25000"/>
                  </a:schemeClr>
                </a:solidFill>
                <a:latin typeface="Abadi" panose="020B0604020104020204" pitchFamily="34" charset="0"/>
              </a:rPr>
              <a:t>Add the GitHub URL of your completed data wrangling related notebooks, as an external reference and peer-review purpose</a:t>
            </a:r>
          </a:p>
          <a:p>
            <a:endParaRPr lang="en-US"/>
          </a:p>
          <a:p>
            <a:endParaRPr lang="en-US"/>
          </a:p>
          <a:p>
            <a:endParaRPr lang="en-US"/>
          </a:p>
        </p:txBody>
      </p:sp>
      <p:sp>
        <p:nvSpPr>
          <p:cNvPr id="8" name="Title 1">
            <a:extLst>
              <a:ext uri="{FF2B5EF4-FFF2-40B4-BE49-F238E27FC236}">
                <a16:creationId xmlns:a16="http://schemas.microsoft.com/office/drawing/2014/main" id="{2A665A13-3129-46DF-B847-F273F3E96BE6}"/>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Wrangling</a:t>
            </a:r>
          </a:p>
        </p:txBody>
      </p:sp>
    </p:spTree>
    <p:extLst>
      <p:ext uri="{BB962C8B-B14F-4D97-AF65-F5344CB8AC3E}">
        <p14:creationId xmlns:p14="http://schemas.microsoft.com/office/powerpoint/2010/main" val="2987552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4E03D3-761E-7549-A4C6-7E585EBC4F01}"/>
              </a:ext>
            </a:extLst>
          </p:cNvPr>
          <p:cNvSpPr>
            <a:spLocks noGrp="1"/>
          </p:cNvSpPr>
          <p:nvPr>
            <p:ph type="sldNum" sz="quarter" idx="12"/>
          </p:nvPr>
        </p:nvSpPr>
        <p:spPr/>
        <p:txBody>
          <a:bodyPr/>
          <a:lstStyle/>
          <a:p>
            <a:fld id="{5075537C-CA84-1446-933C-8E9D027F9201}" type="slidenum">
              <a:rPr lang="en-US" smtClean="0"/>
              <a:t>11</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lIns="91440" tIns="45720" rIns="91440" bIns="45720" anchor="t"/>
          <a:lstStyle/>
          <a:p>
            <a:pPr>
              <a:lnSpc>
                <a:spcPct val="100000"/>
              </a:lnSpc>
              <a:spcBef>
                <a:spcPts val="1400"/>
              </a:spcBef>
            </a:pPr>
            <a:r>
              <a:rPr lang="en-US" sz="2200">
                <a:solidFill>
                  <a:schemeClr val="accent3">
                    <a:lumMod val="25000"/>
                  </a:schemeClr>
                </a:solidFill>
                <a:latin typeface="Abadi"/>
              </a:rPr>
              <a:t>Summarize what charts were plotted and why you used those charts</a:t>
            </a:r>
          </a:p>
          <a:p>
            <a:pPr>
              <a:lnSpc>
                <a:spcPct val="100000"/>
              </a:lnSpc>
              <a:spcBef>
                <a:spcPts val="1400"/>
              </a:spcBef>
            </a:pPr>
            <a:r>
              <a:rPr lang="en-US" sz="2200">
                <a:solidFill>
                  <a:schemeClr val="accent3">
                    <a:lumMod val="25000"/>
                  </a:schemeClr>
                </a:solidFill>
                <a:latin typeface="Abadi" panose="020B0604020104020204" pitchFamily="34" charset="0"/>
              </a:rPr>
              <a:t>Add the GitHub URL of your completed EDA with data visualization notebook, as an external reference and peer-review purpose</a:t>
            </a:r>
          </a:p>
          <a:p>
            <a:endParaRPr lang="en-US"/>
          </a:p>
        </p:txBody>
      </p:sp>
      <p:sp>
        <p:nvSpPr>
          <p:cNvPr id="3" name="Title 1">
            <a:extLst>
              <a:ext uri="{FF2B5EF4-FFF2-40B4-BE49-F238E27FC236}">
                <a16:creationId xmlns:a16="http://schemas.microsoft.com/office/drawing/2014/main" id="{D9E97D81-A978-4758-8A93-47C19B10407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EDA with Data Visualization</a:t>
            </a:r>
          </a:p>
        </p:txBody>
      </p:sp>
    </p:spTree>
    <p:extLst>
      <p:ext uri="{BB962C8B-B14F-4D97-AF65-F5344CB8AC3E}">
        <p14:creationId xmlns:p14="http://schemas.microsoft.com/office/powerpoint/2010/main" val="779971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7B1B70-690D-5945-90C2-196E1304B45D}"/>
              </a:ext>
            </a:extLst>
          </p:cNvPr>
          <p:cNvSpPr>
            <a:spLocks noGrp="1"/>
          </p:cNvSpPr>
          <p:nvPr>
            <p:ph type="sldNum" sz="quarter" idx="12"/>
          </p:nvPr>
        </p:nvSpPr>
        <p:spPr/>
        <p:txBody>
          <a:bodyPr/>
          <a:lstStyle/>
          <a:p>
            <a:fld id="{5075537C-CA84-1446-933C-8E9D027F9201}" type="slidenum">
              <a:rPr lang="en-US" smtClean="0"/>
              <a:t>12</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06575"/>
            <a:ext cx="9745589" cy="4351338"/>
          </a:xfrm>
          <a:prstGeom prst="rect">
            <a:avLst/>
          </a:prstGeom>
        </p:spPr>
        <p:txBody>
          <a:bodyPr lIns="91440" tIns="45720" rIns="91440" bIns="45720" anchor="t"/>
          <a:lstStyle/>
          <a:p>
            <a:pPr>
              <a:lnSpc>
                <a:spcPct val="100000"/>
              </a:lnSpc>
              <a:spcBef>
                <a:spcPts val="1400"/>
              </a:spcBef>
            </a:pPr>
            <a:r>
              <a:rPr lang="en-US" sz="2200">
                <a:solidFill>
                  <a:schemeClr val="accent3">
                    <a:lumMod val="25000"/>
                  </a:schemeClr>
                </a:solidFill>
                <a:latin typeface="Abadi"/>
              </a:rPr>
              <a:t>Using bullet point format, summarize the SQL queries you performed</a:t>
            </a:r>
            <a:endParaRPr lang="en-US" sz="2200">
              <a:solidFill>
                <a:schemeClr val="accent3">
                  <a:lumMod val="25000"/>
                </a:schemeClr>
              </a:solidFill>
              <a:latin typeface="Abadi" panose="020B0604020104020204" pitchFamily="34" charset="0"/>
            </a:endParaRPr>
          </a:p>
          <a:p>
            <a:pPr>
              <a:lnSpc>
                <a:spcPct val="100000"/>
              </a:lnSpc>
              <a:spcBef>
                <a:spcPts val="1400"/>
              </a:spcBef>
            </a:pPr>
            <a:r>
              <a:rPr lang="en-US" sz="2200">
                <a:solidFill>
                  <a:schemeClr val="accent3">
                    <a:lumMod val="25000"/>
                  </a:schemeClr>
                </a:solidFill>
                <a:latin typeface="Abadi" panose="020B0604020104020204" pitchFamily="34" charset="0"/>
              </a:rPr>
              <a:t>Add the GitHub URL of your completed EDA with SQL notebook, as an external reference and peer-review purpose</a:t>
            </a:r>
          </a:p>
          <a:p>
            <a:endParaRPr lang="en-US"/>
          </a:p>
          <a:p>
            <a:endParaRPr lang="en-US"/>
          </a:p>
          <a:p>
            <a:endParaRPr lang="en-US"/>
          </a:p>
        </p:txBody>
      </p:sp>
      <p:sp>
        <p:nvSpPr>
          <p:cNvPr id="3" name="Title 1">
            <a:extLst>
              <a:ext uri="{FF2B5EF4-FFF2-40B4-BE49-F238E27FC236}">
                <a16:creationId xmlns:a16="http://schemas.microsoft.com/office/drawing/2014/main" id="{32405FDA-CB27-4506-BA80-B7DD00CB25C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EDA with SQL</a:t>
            </a:r>
            <a:endParaRPr lang="en-US" dirty="0">
              <a:solidFill>
                <a:srgbClr val="0B49CB"/>
              </a:solidFill>
            </a:endParaRPr>
          </a:p>
        </p:txBody>
      </p:sp>
    </p:spTree>
    <p:extLst>
      <p:ext uri="{BB962C8B-B14F-4D97-AF65-F5344CB8AC3E}">
        <p14:creationId xmlns:p14="http://schemas.microsoft.com/office/powerpoint/2010/main" val="1578726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13</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838200" y="1875054"/>
            <a:ext cx="10515600" cy="4351338"/>
          </a:xfrm>
          <a:prstGeom prst="rect">
            <a:avLst/>
          </a:prstGeom>
        </p:spPr>
        <p:txBody>
          <a:bodyPr>
            <a:normAutofit/>
          </a:bodyPr>
          <a:lstStyle/>
          <a:p>
            <a:pPr>
              <a:lnSpc>
                <a:spcPct val="100000"/>
              </a:lnSpc>
              <a:spcBef>
                <a:spcPts val="1400"/>
              </a:spcBef>
            </a:pPr>
            <a:r>
              <a:rPr lang="en-US" sz="2200">
                <a:solidFill>
                  <a:schemeClr val="accent3">
                    <a:lumMod val="25000"/>
                  </a:schemeClr>
                </a:solidFill>
                <a:latin typeface="Abadi" panose="020B0604020104020204" pitchFamily="34" charset="0"/>
              </a:rPr>
              <a:t>Summarize what map objects such as markers, circles, lines, etc. you created and added to a folium map</a:t>
            </a:r>
          </a:p>
          <a:p>
            <a:pPr>
              <a:lnSpc>
                <a:spcPct val="100000"/>
              </a:lnSpc>
              <a:spcBef>
                <a:spcPts val="1400"/>
              </a:spcBef>
            </a:pPr>
            <a:r>
              <a:rPr lang="en-US" sz="2200">
                <a:solidFill>
                  <a:schemeClr val="accent3">
                    <a:lumMod val="25000"/>
                  </a:schemeClr>
                </a:solidFill>
                <a:latin typeface="Abadi" panose="020B0604020104020204" pitchFamily="34" charset="0"/>
              </a:rPr>
              <a:t>Explain why you added those objects</a:t>
            </a:r>
          </a:p>
          <a:p>
            <a:pPr>
              <a:lnSpc>
                <a:spcPct val="100000"/>
              </a:lnSpc>
              <a:spcBef>
                <a:spcPts val="1400"/>
              </a:spcBef>
            </a:pPr>
            <a:r>
              <a:rPr lang="en-US" sz="2200">
                <a:solidFill>
                  <a:schemeClr val="accent3">
                    <a:lumMod val="25000"/>
                  </a:schemeClr>
                </a:solidFill>
                <a:latin typeface="Abadi" panose="020B0604020104020204" pitchFamily="34" charset="0"/>
              </a:rPr>
              <a:t>Add the GitHub URL of your completed interactive map with Folium map, as an external reference and peer-review purpose</a:t>
            </a:r>
          </a:p>
          <a:p>
            <a:endParaRPr lang="en-US"/>
          </a:p>
          <a:p>
            <a:endParaRPr lang="en-US"/>
          </a:p>
        </p:txBody>
      </p:sp>
      <p:sp>
        <p:nvSpPr>
          <p:cNvPr id="3" name="Title 1">
            <a:extLst>
              <a:ext uri="{FF2B5EF4-FFF2-40B4-BE49-F238E27FC236}">
                <a16:creationId xmlns:a16="http://schemas.microsoft.com/office/drawing/2014/main" id="{B28946E4-5BEF-46F0-A56A-E7E85ACA148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Build an Interactive Map with Folium</a:t>
            </a:r>
            <a:endParaRPr lang="en-US" dirty="0">
              <a:solidFill>
                <a:srgbClr val="0B49CB"/>
              </a:solidFill>
            </a:endParaRPr>
          </a:p>
        </p:txBody>
      </p:sp>
    </p:spTree>
    <p:extLst>
      <p:ext uri="{BB962C8B-B14F-4D97-AF65-F5344CB8AC3E}">
        <p14:creationId xmlns:p14="http://schemas.microsoft.com/office/powerpoint/2010/main" val="148114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14</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vert="horz" lIns="91440" tIns="45720" rIns="91440" bIns="45720" rtlCol="0" anchor="t">
            <a:normAutofit/>
          </a:bodyPr>
          <a:lstStyle/>
          <a:p>
            <a:pPr>
              <a:lnSpc>
                <a:spcPct val="100000"/>
              </a:lnSpc>
              <a:spcBef>
                <a:spcPts val="1400"/>
              </a:spcBef>
            </a:pPr>
            <a:r>
              <a:rPr lang="en-US" sz="2200">
                <a:solidFill>
                  <a:schemeClr val="accent3">
                    <a:lumMod val="25000"/>
                  </a:schemeClr>
                </a:solidFill>
                <a:latin typeface="Abadi" panose="020B0604020104020204" pitchFamily="34" charset="0"/>
              </a:rPr>
              <a:t>Summarize what plots/graphs and interactions you have added to a dashboard</a:t>
            </a:r>
          </a:p>
          <a:p>
            <a:pPr>
              <a:lnSpc>
                <a:spcPct val="100000"/>
              </a:lnSpc>
              <a:spcBef>
                <a:spcPts val="1400"/>
              </a:spcBef>
            </a:pPr>
            <a:r>
              <a:rPr lang="en-US" sz="2200">
                <a:solidFill>
                  <a:schemeClr val="accent3">
                    <a:lumMod val="25000"/>
                  </a:schemeClr>
                </a:solidFill>
                <a:latin typeface="Abadi" panose="020B0604020104020204" pitchFamily="34" charset="0"/>
              </a:rPr>
              <a:t>Explain why you added those plots and interactions</a:t>
            </a:r>
          </a:p>
          <a:p>
            <a:pPr>
              <a:lnSpc>
                <a:spcPct val="100000"/>
              </a:lnSpc>
              <a:spcBef>
                <a:spcPts val="1400"/>
              </a:spcBef>
            </a:pPr>
            <a:r>
              <a:rPr lang="en-US" sz="2200">
                <a:solidFill>
                  <a:schemeClr val="accent3">
                    <a:lumMod val="25000"/>
                  </a:schemeClr>
                </a:solidFill>
                <a:latin typeface="Abadi" panose="020B0604020104020204" pitchFamily="34" charset="0"/>
              </a:rPr>
              <a:t>Add the GitHub URL of your completed </a:t>
            </a:r>
            <a:r>
              <a:rPr lang="en-US" sz="2200" err="1">
                <a:solidFill>
                  <a:schemeClr val="accent3">
                    <a:lumMod val="25000"/>
                  </a:schemeClr>
                </a:solidFill>
                <a:latin typeface="Abadi" panose="020B0604020104020204" pitchFamily="34" charset="0"/>
              </a:rPr>
              <a:t>Plotly</a:t>
            </a:r>
            <a:r>
              <a:rPr lang="en-US" sz="2200">
                <a:solidFill>
                  <a:schemeClr val="accent3">
                    <a:lumMod val="25000"/>
                  </a:schemeClr>
                </a:solidFill>
                <a:latin typeface="Abadi" panose="020B0604020104020204" pitchFamily="34" charset="0"/>
              </a:rPr>
              <a:t> Dash lab, as an external reference and peer-review purpose</a:t>
            </a:r>
          </a:p>
          <a:p>
            <a:endParaRPr lang="en-US"/>
          </a:p>
        </p:txBody>
      </p:sp>
      <p:sp>
        <p:nvSpPr>
          <p:cNvPr id="3" name="Title 1">
            <a:extLst>
              <a:ext uri="{FF2B5EF4-FFF2-40B4-BE49-F238E27FC236}">
                <a16:creationId xmlns:a16="http://schemas.microsoft.com/office/drawing/2014/main" id="{519FC08B-7D2E-43A5-A528-821DCDCCCC82}"/>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Build a Dashboard with </a:t>
            </a:r>
            <a:r>
              <a:rPr lang="en-US" dirty="0" err="1">
                <a:solidFill>
                  <a:srgbClr val="0B49CB"/>
                </a:solidFill>
                <a:latin typeface="Abadi"/>
              </a:rPr>
              <a:t>Plotly</a:t>
            </a:r>
            <a:r>
              <a:rPr lang="en-US" dirty="0">
                <a:solidFill>
                  <a:srgbClr val="0B49CB"/>
                </a:solidFill>
                <a:latin typeface="Abadi"/>
              </a:rPr>
              <a:t> Dash</a:t>
            </a:r>
          </a:p>
        </p:txBody>
      </p:sp>
    </p:spTree>
    <p:extLst>
      <p:ext uri="{BB962C8B-B14F-4D97-AF65-F5344CB8AC3E}">
        <p14:creationId xmlns:p14="http://schemas.microsoft.com/office/powerpoint/2010/main" val="334532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12"/>
          </p:nvPr>
        </p:nvSpPr>
        <p:spPr/>
        <p:txBody>
          <a:bodyPr/>
          <a:lstStyle/>
          <a:p>
            <a:fld id="{5075537C-CA84-1446-933C-8E9D027F9201}" type="slidenum">
              <a:rPr lang="en-US" smtClean="0"/>
              <a:t>15</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a:normAutofit/>
          </a:bodyPr>
          <a:lstStyle/>
          <a:p>
            <a:pPr>
              <a:lnSpc>
                <a:spcPct val="100000"/>
              </a:lnSpc>
              <a:spcBef>
                <a:spcPts val="1400"/>
              </a:spcBef>
            </a:pPr>
            <a:r>
              <a:rPr lang="en-US" sz="2200">
                <a:solidFill>
                  <a:schemeClr val="accent3">
                    <a:lumMod val="25000"/>
                  </a:schemeClr>
                </a:solidFill>
                <a:latin typeface="Abadi" panose="020B0604020104020204" pitchFamily="34" charset="0"/>
              </a:rPr>
              <a:t>Summarize how you built, evaluated, improved, and found the best performing classification model</a:t>
            </a:r>
          </a:p>
          <a:p>
            <a:pPr>
              <a:lnSpc>
                <a:spcPct val="100000"/>
              </a:lnSpc>
              <a:spcBef>
                <a:spcPts val="1400"/>
              </a:spcBef>
            </a:pPr>
            <a:r>
              <a:rPr lang="en-US" sz="2200">
                <a:solidFill>
                  <a:schemeClr val="accent3">
                    <a:lumMod val="25000"/>
                  </a:schemeClr>
                </a:solidFill>
                <a:latin typeface="Abadi" panose="020B0604020104020204" pitchFamily="34" charset="0"/>
              </a:rPr>
              <a:t>You need present your model development process using key phrases and flowchart</a:t>
            </a:r>
          </a:p>
          <a:p>
            <a:pPr>
              <a:lnSpc>
                <a:spcPct val="100000"/>
              </a:lnSpc>
              <a:spcBef>
                <a:spcPts val="1400"/>
              </a:spcBef>
            </a:pPr>
            <a:r>
              <a:rPr lang="en-US" sz="2200">
                <a:solidFill>
                  <a:schemeClr val="accent3">
                    <a:lumMod val="25000"/>
                  </a:schemeClr>
                </a:solidFill>
                <a:latin typeface="Abadi" panose="020B0604020104020204" pitchFamily="34" charset="0"/>
              </a:rPr>
              <a:t>Add the GitHub URL of your completed predictive analysis lab, as an external reference and peer-review purpose</a:t>
            </a:r>
          </a:p>
          <a:p>
            <a:endParaRPr lang="en-US"/>
          </a:p>
        </p:txBody>
      </p:sp>
      <p:sp>
        <p:nvSpPr>
          <p:cNvPr id="3" name="Title 1">
            <a:extLst>
              <a:ext uri="{FF2B5EF4-FFF2-40B4-BE49-F238E27FC236}">
                <a16:creationId xmlns:a16="http://schemas.microsoft.com/office/drawing/2014/main" id="{FC857EDD-A3A7-434D-B8D5-401E872498D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Predictive Analysis (Classification)</a:t>
            </a:r>
          </a:p>
        </p:txBody>
      </p:sp>
    </p:spTree>
    <p:extLst>
      <p:ext uri="{BB962C8B-B14F-4D97-AF65-F5344CB8AC3E}">
        <p14:creationId xmlns:p14="http://schemas.microsoft.com/office/powerpoint/2010/main" val="1813711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841125" y="1807337"/>
            <a:ext cx="7068725" cy="1621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a:solidFill>
                  <a:schemeClr val="accent3">
                    <a:lumMod val="25000"/>
                  </a:schemeClr>
                </a:solidFill>
                <a:latin typeface="Abadi" panose="020B0604020104020204" pitchFamily="34" charset="0"/>
              </a:rPr>
              <a:t>Exploratory data analysis results</a:t>
            </a:r>
          </a:p>
          <a:p>
            <a:pPr>
              <a:lnSpc>
                <a:spcPct val="100000"/>
              </a:lnSpc>
              <a:spcBef>
                <a:spcPts val="1400"/>
              </a:spcBef>
            </a:pPr>
            <a:r>
              <a:rPr lang="en-US" sz="2200">
                <a:solidFill>
                  <a:schemeClr val="accent3">
                    <a:lumMod val="25000"/>
                  </a:schemeClr>
                </a:solidFill>
                <a:latin typeface="Abadi" panose="020B0604020104020204" pitchFamily="34" charset="0"/>
              </a:rPr>
              <a:t>Interactive analytics demo in screenshots</a:t>
            </a:r>
          </a:p>
          <a:p>
            <a:pPr>
              <a:lnSpc>
                <a:spcPct val="100000"/>
              </a:lnSpc>
              <a:spcBef>
                <a:spcPts val="1400"/>
              </a:spcBef>
            </a:pPr>
            <a:r>
              <a:rPr lang="en-US" sz="2200">
                <a:solidFill>
                  <a:schemeClr val="accent3">
                    <a:lumMod val="25000"/>
                  </a:schemeClr>
                </a:solidFill>
                <a:latin typeface="Abadi" panose="020B0604020104020204" pitchFamily="34" charset="0"/>
              </a:rPr>
              <a:t>Predictive analysis results</a:t>
            </a:r>
          </a:p>
          <a:p>
            <a:pPr lvl="1"/>
            <a:endParaRPr lang="en-US" sz="1800"/>
          </a:p>
          <a:p>
            <a:pPr marL="457200" lvl="1" indent="0">
              <a:buNone/>
            </a:pPr>
            <a:endParaRPr lang="en-US" sz="1800"/>
          </a:p>
        </p:txBody>
      </p:sp>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12"/>
          </p:nvPr>
        </p:nvSpPr>
        <p:spPr/>
        <p:txBody>
          <a:bodyPr/>
          <a:lstStyle/>
          <a:p>
            <a:fld id="{5075537C-CA84-1446-933C-8E9D027F9201}" type="slidenum">
              <a:rPr lang="en-US" smtClean="0"/>
              <a:t>16</a:t>
            </a:fld>
            <a:endParaRPr lang="en-US"/>
          </a:p>
        </p:txBody>
      </p:sp>
      <p:sp>
        <p:nvSpPr>
          <p:cNvPr id="7" name="Title 1">
            <a:extLst>
              <a:ext uri="{FF2B5EF4-FFF2-40B4-BE49-F238E27FC236}">
                <a16:creationId xmlns:a16="http://schemas.microsoft.com/office/drawing/2014/main" id="{330F9542-6794-4F57-BB45-868D94AD06B0}"/>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Results</a:t>
            </a:r>
            <a:endParaRPr lang="en-US" dirty="0">
              <a:solidFill>
                <a:srgbClr val="0B49CB"/>
              </a:solidFill>
            </a:endParaRPr>
          </a:p>
        </p:txBody>
      </p:sp>
    </p:spTree>
    <p:extLst>
      <p:ext uri="{BB962C8B-B14F-4D97-AF65-F5344CB8AC3E}">
        <p14:creationId xmlns:p14="http://schemas.microsoft.com/office/powerpoint/2010/main" val="321008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18B93D-8F11-6347-95EE-BF68474E5B1F}"/>
              </a:ext>
            </a:extLst>
          </p:cNvPr>
          <p:cNvSpPr txBox="1"/>
          <p:nvPr/>
        </p:nvSpPr>
        <p:spPr>
          <a:xfrm>
            <a:off x="797970" y="2529746"/>
            <a:ext cx="1058303" cy="369332"/>
          </a:xfrm>
          <a:prstGeom prst="rect">
            <a:avLst/>
          </a:prstGeom>
          <a:solidFill>
            <a:srgbClr val="0948CB"/>
          </a:solidFill>
        </p:spPr>
        <p:txBody>
          <a:bodyPr wrap="none" rtlCol="0">
            <a:spAutoFit/>
          </a:bodyPr>
          <a:lstStyle/>
          <a:p>
            <a:r>
              <a:rPr lang="en-US" dirty="0">
                <a:solidFill>
                  <a:schemeClr val="bg1"/>
                </a:solidFill>
              </a:rPr>
              <a:t>Section 2</a:t>
            </a:r>
          </a:p>
        </p:txBody>
      </p:sp>
    </p:spTree>
    <p:extLst>
      <p:ext uri="{BB962C8B-B14F-4D97-AF65-F5344CB8AC3E}">
        <p14:creationId xmlns:p14="http://schemas.microsoft.com/office/powerpoint/2010/main" val="178270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18</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864973" y="2057400"/>
            <a:ext cx="3932238" cy="3811588"/>
          </a:xfrm>
          <a:prstGeom prst="rect">
            <a:avLst/>
          </a:prstGeom>
        </p:spPr>
        <p:txBody>
          <a:bodyPr>
            <a:normAutofit/>
          </a:bodyPr>
          <a:lstStyle/>
          <a:p>
            <a:pPr>
              <a:lnSpc>
                <a:spcPct val="100000"/>
              </a:lnSpc>
              <a:spcBef>
                <a:spcPts val="1400"/>
              </a:spcBef>
            </a:pPr>
            <a:r>
              <a:rPr lang="en-CA" sz="2200">
                <a:solidFill>
                  <a:schemeClr val="accent3">
                    <a:lumMod val="25000"/>
                  </a:schemeClr>
                </a:solidFill>
                <a:latin typeface="Abadi" panose="020B0604020104020204" pitchFamily="34" charset="0"/>
              </a:rPr>
              <a:t>Show a scatter plot of Flight Number vs. Launch Site</a:t>
            </a:r>
            <a:endParaRPr lang="en-US" sz="2200">
              <a:solidFill>
                <a:schemeClr val="accent3">
                  <a:lumMod val="25000"/>
                </a:schemeClr>
              </a:solidFill>
              <a:latin typeface="Abadi" panose="020B0604020104020204" pitchFamily="34" charset="0"/>
            </a:endParaRPr>
          </a:p>
          <a:p>
            <a:pPr>
              <a:lnSpc>
                <a:spcPct val="100000"/>
              </a:lnSpc>
              <a:spcBef>
                <a:spcPts val="1400"/>
              </a:spcBef>
            </a:pPr>
            <a:endParaRPr lang="en-US" sz="2200">
              <a:solidFill>
                <a:schemeClr val="accent3">
                  <a:lumMod val="25000"/>
                </a:schemeClr>
              </a:solidFill>
              <a:latin typeface="Abadi" panose="020B0604020104020204" pitchFamily="34" charset="0"/>
            </a:endParaRPr>
          </a:p>
          <a:p>
            <a:pPr>
              <a:lnSpc>
                <a:spcPct val="100000"/>
              </a:lnSpc>
              <a:spcBef>
                <a:spcPts val="1400"/>
              </a:spcBef>
            </a:pPr>
            <a:r>
              <a:rPr lang="en-US" sz="2200">
                <a:solidFill>
                  <a:schemeClr val="accent3">
                    <a:lumMod val="25000"/>
                  </a:schemeClr>
                </a:solidFill>
                <a:latin typeface="Abadi" panose="020B0604020104020204" pitchFamily="34" charset="0"/>
              </a:rPr>
              <a:t>Show the screenshot of the scatter plot with explanations</a:t>
            </a:r>
          </a:p>
        </p:txBody>
      </p:sp>
      <p:sp>
        <p:nvSpPr>
          <p:cNvPr id="4" name="Title 1">
            <a:extLst>
              <a:ext uri="{FF2B5EF4-FFF2-40B4-BE49-F238E27FC236}">
                <a16:creationId xmlns:a16="http://schemas.microsoft.com/office/drawing/2014/main" id="{54F4FCC5-6E7E-4FF0-BE45-680EEC392C9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Flight Number vs. Launch Site</a:t>
            </a:r>
            <a:endParaRPr lang="en-US" dirty="0">
              <a:solidFill>
                <a:srgbClr val="0B49CB"/>
              </a:solidFill>
            </a:endParaRPr>
          </a:p>
        </p:txBody>
      </p:sp>
    </p:spTree>
    <p:extLst>
      <p:ext uri="{BB962C8B-B14F-4D97-AF65-F5344CB8AC3E}">
        <p14:creationId xmlns:p14="http://schemas.microsoft.com/office/powerpoint/2010/main" val="3865605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19</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70011" y="2069757"/>
            <a:ext cx="3932238" cy="3811588"/>
          </a:xfrm>
          <a:prstGeom prst="rect">
            <a:avLst/>
          </a:prstGeom>
        </p:spPr>
        <p:txBody>
          <a:bodyPr>
            <a:normAutofit/>
          </a:bodyPr>
          <a:lstStyle/>
          <a:p>
            <a:pPr>
              <a:lnSpc>
                <a:spcPct val="100000"/>
              </a:lnSpc>
              <a:spcBef>
                <a:spcPts val="1400"/>
              </a:spcBef>
            </a:pPr>
            <a:r>
              <a:rPr lang="en-CA" sz="2200">
                <a:solidFill>
                  <a:schemeClr val="accent3">
                    <a:lumMod val="25000"/>
                  </a:schemeClr>
                </a:solidFill>
                <a:latin typeface="Abadi" panose="020B0604020104020204" pitchFamily="34" charset="0"/>
              </a:rPr>
              <a:t>Show a scatter plot of Payload vs. Launch Site</a:t>
            </a:r>
            <a:endParaRPr lang="en-US" sz="2200">
              <a:solidFill>
                <a:schemeClr val="accent3">
                  <a:lumMod val="25000"/>
                </a:schemeClr>
              </a:solidFill>
              <a:latin typeface="Abadi" panose="020B0604020104020204" pitchFamily="34" charset="0"/>
            </a:endParaRPr>
          </a:p>
          <a:p>
            <a:pPr>
              <a:lnSpc>
                <a:spcPct val="100000"/>
              </a:lnSpc>
              <a:spcBef>
                <a:spcPts val="1400"/>
              </a:spcBef>
            </a:pPr>
            <a:endParaRPr lang="en-US" sz="2200">
              <a:solidFill>
                <a:schemeClr val="accent3">
                  <a:lumMod val="25000"/>
                </a:schemeClr>
              </a:solidFill>
              <a:latin typeface="Abadi" panose="020B0604020104020204" pitchFamily="34" charset="0"/>
            </a:endParaRPr>
          </a:p>
          <a:p>
            <a:pPr>
              <a:lnSpc>
                <a:spcPct val="100000"/>
              </a:lnSpc>
              <a:spcBef>
                <a:spcPts val="1400"/>
              </a:spcBef>
            </a:pPr>
            <a:r>
              <a:rPr lang="en-US" sz="2200">
                <a:solidFill>
                  <a:schemeClr val="accent3">
                    <a:lumMod val="25000"/>
                  </a:schemeClr>
                </a:solidFill>
                <a:latin typeface="Abadi" panose="020B0604020104020204" pitchFamily="34" charset="0"/>
              </a:rPr>
              <a:t>Show the screenshot of the scatter plot with explanations</a:t>
            </a:r>
          </a:p>
        </p:txBody>
      </p:sp>
      <p:sp>
        <p:nvSpPr>
          <p:cNvPr id="4" name="Title 1">
            <a:extLst>
              <a:ext uri="{FF2B5EF4-FFF2-40B4-BE49-F238E27FC236}">
                <a16:creationId xmlns:a16="http://schemas.microsoft.com/office/drawing/2014/main" id="{B6CCD949-E788-4375-9B07-478FA5684BC1}"/>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Payload vs. Launch Site</a:t>
            </a:r>
          </a:p>
        </p:txBody>
      </p:sp>
    </p:spTree>
    <p:extLst>
      <p:ext uri="{BB962C8B-B14F-4D97-AF65-F5344CB8AC3E}">
        <p14:creationId xmlns:p14="http://schemas.microsoft.com/office/powerpoint/2010/main" val="3869789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2</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697" y="2113240"/>
            <a:ext cx="5167086" cy="3320824"/>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a:rPr>
              <a:t>Executive Summary</a:t>
            </a:r>
          </a:p>
          <a:p>
            <a:pPr>
              <a:lnSpc>
                <a:spcPct val="100000"/>
              </a:lnSpc>
              <a:spcBef>
                <a:spcPts val="1400"/>
              </a:spcBef>
            </a:pPr>
            <a:r>
              <a:rPr lang="en-US" sz="2200" dirty="0">
                <a:solidFill>
                  <a:schemeClr val="accent3">
                    <a:lumMod val="25000"/>
                  </a:schemeClr>
                </a:solidFill>
                <a:latin typeface="Abadi"/>
              </a:rPr>
              <a:t>Introduction</a:t>
            </a:r>
          </a:p>
          <a:p>
            <a:pPr>
              <a:lnSpc>
                <a:spcPct val="100000"/>
              </a:lnSpc>
              <a:spcBef>
                <a:spcPts val="1400"/>
              </a:spcBef>
            </a:pPr>
            <a:r>
              <a:rPr lang="en-US" sz="2200" dirty="0">
                <a:solidFill>
                  <a:schemeClr val="accent3">
                    <a:lumMod val="25000"/>
                  </a:schemeClr>
                </a:solidFill>
                <a:latin typeface="Abadi"/>
              </a:rPr>
              <a:t>Methodology</a:t>
            </a:r>
          </a:p>
          <a:p>
            <a:pPr>
              <a:lnSpc>
                <a:spcPct val="100000"/>
              </a:lnSpc>
              <a:spcBef>
                <a:spcPts val="1400"/>
              </a:spcBef>
            </a:pPr>
            <a:r>
              <a:rPr lang="en-US" sz="2200" dirty="0">
                <a:solidFill>
                  <a:schemeClr val="accent3">
                    <a:lumMod val="25000"/>
                  </a:schemeClr>
                </a:solidFill>
                <a:latin typeface="Abadi"/>
              </a:rPr>
              <a:t>Results</a:t>
            </a:r>
          </a:p>
          <a:p>
            <a:pPr>
              <a:lnSpc>
                <a:spcPct val="100000"/>
              </a:lnSpc>
              <a:spcBef>
                <a:spcPts val="1400"/>
              </a:spcBef>
            </a:pPr>
            <a:r>
              <a:rPr lang="en-US" sz="2200" dirty="0">
                <a:solidFill>
                  <a:schemeClr val="accent3">
                    <a:lumMod val="25000"/>
                  </a:schemeClr>
                </a:solidFill>
                <a:latin typeface="Abadi"/>
              </a:rPr>
              <a:t>Conclusion</a:t>
            </a:r>
          </a:p>
          <a:p>
            <a:pPr>
              <a:lnSpc>
                <a:spcPct val="100000"/>
              </a:lnSpc>
              <a:spcBef>
                <a:spcPts val="1400"/>
              </a:spcBef>
            </a:pPr>
            <a:r>
              <a:rPr lang="en-US" sz="2200" dirty="0">
                <a:solidFill>
                  <a:schemeClr val="accent3">
                    <a:lumMod val="25000"/>
                  </a:schemeClr>
                </a:solidFill>
                <a:latin typeface="Abadi"/>
              </a:rPr>
              <a:t>Appendix</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Outline</a:t>
            </a:r>
          </a:p>
        </p:txBody>
      </p:sp>
    </p:spTree>
    <p:extLst>
      <p:ext uri="{BB962C8B-B14F-4D97-AF65-F5344CB8AC3E}">
        <p14:creationId xmlns:p14="http://schemas.microsoft.com/office/powerpoint/2010/main" val="7240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20</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70011" y="2082114"/>
            <a:ext cx="3932238" cy="3811588"/>
          </a:xfrm>
          <a:prstGeom prst="rect">
            <a:avLst/>
          </a:prstGeom>
        </p:spPr>
        <p:txBody>
          <a:bodyPr>
            <a:normAutofit/>
          </a:bodyPr>
          <a:lstStyle/>
          <a:p>
            <a:pPr>
              <a:lnSpc>
                <a:spcPct val="100000"/>
              </a:lnSpc>
              <a:spcBef>
                <a:spcPts val="1400"/>
              </a:spcBef>
            </a:pPr>
            <a:r>
              <a:rPr lang="en-CA" sz="2200">
                <a:solidFill>
                  <a:schemeClr val="accent3">
                    <a:lumMod val="25000"/>
                  </a:schemeClr>
                </a:solidFill>
                <a:latin typeface="Abadi" panose="020B0604020104020204" pitchFamily="34" charset="0"/>
              </a:rPr>
              <a:t>Show a </a:t>
            </a:r>
            <a:r>
              <a:rPr lang="en-US" sz="2200">
                <a:solidFill>
                  <a:schemeClr val="accent3">
                    <a:lumMod val="25000"/>
                  </a:schemeClr>
                </a:solidFill>
                <a:latin typeface="Abadi" panose="020B0604020104020204" pitchFamily="34" charset="0"/>
              </a:rPr>
              <a:t>bar chart for the success rate of each orbit type</a:t>
            </a:r>
          </a:p>
          <a:p>
            <a:pPr>
              <a:lnSpc>
                <a:spcPct val="100000"/>
              </a:lnSpc>
              <a:spcBef>
                <a:spcPts val="1400"/>
              </a:spcBef>
            </a:pPr>
            <a:endParaRPr lang="en-US" sz="2200">
              <a:solidFill>
                <a:schemeClr val="accent3">
                  <a:lumMod val="25000"/>
                </a:schemeClr>
              </a:solidFill>
              <a:latin typeface="Abadi" panose="020B0604020104020204" pitchFamily="34" charset="0"/>
            </a:endParaRPr>
          </a:p>
          <a:p>
            <a:pPr>
              <a:lnSpc>
                <a:spcPct val="100000"/>
              </a:lnSpc>
              <a:spcBef>
                <a:spcPts val="1400"/>
              </a:spcBef>
            </a:pPr>
            <a:r>
              <a:rPr lang="en-US" sz="2200">
                <a:solidFill>
                  <a:schemeClr val="accent3">
                    <a:lumMod val="25000"/>
                  </a:schemeClr>
                </a:solidFill>
                <a:latin typeface="Abadi" panose="020B0604020104020204" pitchFamily="34" charset="0"/>
              </a:rPr>
              <a:t>Show the screenshot of the scatter plot with explanations</a:t>
            </a:r>
          </a:p>
        </p:txBody>
      </p:sp>
      <p:sp>
        <p:nvSpPr>
          <p:cNvPr id="4" name="Title 1">
            <a:extLst>
              <a:ext uri="{FF2B5EF4-FFF2-40B4-BE49-F238E27FC236}">
                <a16:creationId xmlns:a16="http://schemas.microsoft.com/office/drawing/2014/main" id="{D4811A61-F7FB-4B19-9ED1-E0E2554A5BE8}"/>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Success Rate vs. Orbit Type</a:t>
            </a:r>
            <a:endParaRPr lang="en-US" dirty="0">
              <a:solidFill>
                <a:srgbClr val="0B49CB"/>
              </a:solidFill>
            </a:endParaRPr>
          </a:p>
        </p:txBody>
      </p:sp>
    </p:spTree>
    <p:extLst>
      <p:ext uri="{BB962C8B-B14F-4D97-AF65-F5344CB8AC3E}">
        <p14:creationId xmlns:p14="http://schemas.microsoft.com/office/powerpoint/2010/main" val="80090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21</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70011" y="2069756"/>
            <a:ext cx="3932238" cy="3811588"/>
          </a:xfrm>
          <a:prstGeom prst="rect">
            <a:avLst/>
          </a:prstGeom>
        </p:spPr>
        <p:txBody>
          <a:bodyPr>
            <a:normAutofit/>
          </a:bodyPr>
          <a:lstStyle/>
          <a:p>
            <a:pPr>
              <a:lnSpc>
                <a:spcPct val="100000"/>
              </a:lnSpc>
              <a:spcBef>
                <a:spcPts val="1400"/>
              </a:spcBef>
            </a:pPr>
            <a:r>
              <a:rPr lang="en-CA" sz="2200">
                <a:solidFill>
                  <a:schemeClr val="accent3">
                    <a:lumMod val="25000"/>
                  </a:schemeClr>
                </a:solidFill>
                <a:latin typeface="Abadi" panose="020B0604020104020204" pitchFamily="34" charset="0"/>
              </a:rPr>
              <a:t>Show a </a:t>
            </a:r>
            <a:r>
              <a:rPr lang="en-US" sz="2200">
                <a:solidFill>
                  <a:schemeClr val="accent3">
                    <a:lumMod val="25000"/>
                  </a:schemeClr>
                </a:solidFill>
                <a:latin typeface="Abadi" panose="020B0604020104020204" pitchFamily="34" charset="0"/>
              </a:rPr>
              <a:t>scatter point of Flight number vs. Orbit type</a:t>
            </a:r>
          </a:p>
          <a:p>
            <a:pPr>
              <a:lnSpc>
                <a:spcPct val="100000"/>
              </a:lnSpc>
              <a:spcBef>
                <a:spcPts val="1400"/>
              </a:spcBef>
            </a:pPr>
            <a:endParaRPr lang="en-US" sz="2200">
              <a:solidFill>
                <a:schemeClr val="accent3">
                  <a:lumMod val="25000"/>
                </a:schemeClr>
              </a:solidFill>
              <a:latin typeface="Abadi" panose="020B0604020104020204" pitchFamily="34" charset="0"/>
            </a:endParaRPr>
          </a:p>
          <a:p>
            <a:pPr>
              <a:lnSpc>
                <a:spcPct val="100000"/>
              </a:lnSpc>
              <a:spcBef>
                <a:spcPts val="1400"/>
              </a:spcBef>
            </a:pPr>
            <a:r>
              <a:rPr lang="en-US" sz="2200">
                <a:solidFill>
                  <a:schemeClr val="accent3">
                    <a:lumMod val="25000"/>
                  </a:schemeClr>
                </a:solidFill>
                <a:latin typeface="Abadi" panose="020B0604020104020204" pitchFamily="34" charset="0"/>
              </a:rPr>
              <a:t>Show the screenshot of the scatter plot with explanations</a:t>
            </a:r>
          </a:p>
        </p:txBody>
      </p:sp>
      <p:sp>
        <p:nvSpPr>
          <p:cNvPr id="4" name="Title 1">
            <a:extLst>
              <a:ext uri="{FF2B5EF4-FFF2-40B4-BE49-F238E27FC236}">
                <a16:creationId xmlns:a16="http://schemas.microsoft.com/office/drawing/2014/main" id="{021C109C-C017-4D19-928F-AED25AC3012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Flight Number vs. Orbit Type</a:t>
            </a:r>
            <a:endParaRPr lang="en-US" dirty="0">
              <a:solidFill>
                <a:srgbClr val="0B49CB"/>
              </a:solidFill>
            </a:endParaRPr>
          </a:p>
        </p:txBody>
      </p:sp>
    </p:spTree>
    <p:extLst>
      <p:ext uri="{BB962C8B-B14F-4D97-AF65-F5344CB8AC3E}">
        <p14:creationId xmlns:p14="http://schemas.microsoft.com/office/powerpoint/2010/main" val="1106727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22</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70011" y="2057400"/>
            <a:ext cx="3932238" cy="3811588"/>
          </a:xfrm>
          <a:prstGeom prst="rect">
            <a:avLst/>
          </a:prstGeom>
        </p:spPr>
        <p:txBody>
          <a:bodyPr>
            <a:normAutofit/>
          </a:bodyPr>
          <a:lstStyle/>
          <a:p>
            <a:pPr>
              <a:lnSpc>
                <a:spcPct val="100000"/>
              </a:lnSpc>
              <a:spcBef>
                <a:spcPts val="1400"/>
              </a:spcBef>
            </a:pPr>
            <a:r>
              <a:rPr lang="en-CA" sz="2200">
                <a:solidFill>
                  <a:schemeClr val="accent3">
                    <a:lumMod val="25000"/>
                  </a:schemeClr>
                </a:solidFill>
                <a:latin typeface="Abadi" panose="020B0604020104020204" pitchFamily="34" charset="0"/>
              </a:rPr>
              <a:t>Show a </a:t>
            </a:r>
            <a:r>
              <a:rPr lang="en-US" sz="2200">
                <a:solidFill>
                  <a:schemeClr val="accent3">
                    <a:lumMod val="25000"/>
                  </a:schemeClr>
                </a:solidFill>
                <a:latin typeface="Abadi" panose="020B0604020104020204" pitchFamily="34" charset="0"/>
              </a:rPr>
              <a:t>scatter point of payload vs. orbit type</a:t>
            </a:r>
          </a:p>
          <a:p>
            <a:pPr>
              <a:lnSpc>
                <a:spcPct val="100000"/>
              </a:lnSpc>
              <a:spcBef>
                <a:spcPts val="1400"/>
              </a:spcBef>
            </a:pPr>
            <a:endParaRPr lang="en-US" sz="2200">
              <a:solidFill>
                <a:schemeClr val="accent3">
                  <a:lumMod val="25000"/>
                </a:schemeClr>
              </a:solidFill>
              <a:latin typeface="Abadi" panose="020B0604020104020204" pitchFamily="34" charset="0"/>
            </a:endParaRPr>
          </a:p>
          <a:p>
            <a:pPr>
              <a:lnSpc>
                <a:spcPct val="100000"/>
              </a:lnSpc>
              <a:spcBef>
                <a:spcPts val="1400"/>
              </a:spcBef>
            </a:pPr>
            <a:r>
              <a:rPr lang="en-US" sz="2200">
                <a:solidFill>
                  <a:schemeClr val="accent3">
                    <a:lumMod val="25000"/>
                  </a:schemeClr>
                </a:solidFill>
                <a:latin typeface="Abadi" panose="020B0604020104020204" pitchFamily="34" charset="0"/>
              </a:rPr>
              <a:t>Show the screenshot of the scatter plot with explanations</a:t>
            </a:r>
          </a:p>
        </p:txBody>
      </p:sp>
      <p:sp>
        <p:nvSpPr>
          <p:cNvPr id="4" name="Title 1">
            <a:extLst>
              <a:ext uri="{FF2B5EF4-FFF2-40B4-BE49-F238E27FC236}">
                <a16:creationId xmlns:a16="http://schemas.microsoft.com/office/drawing/2014/main" id="{AFE7D9E4-306D-49E3-9AC4-15D566FC72A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Payload vs. Orbit Type</a:t>
            </a:r>
            <a:endParaRPr lang="en-US" dirty="0">
              <a:solidFill>
                <a:srgbClr val="0B49CB"/>
              </a:solidFill>
            </a:endParaRPr>
          </a:p>
        </p:txBody>
      </p:sp>
    </p:spTree>
    <p:extLst>
      <p:ext uri="{BB962C8B-B14F-4D97-AF65-F5344CB8AC3E}">
        <p14:creationId xmlns:p14="http://schemas.microsoft.com/office/powerpoint/2010/main" val="3145340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23</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70011" y="2069757"/>
            <a:ext cx="3932238" cy="3811588"/>
          </a:xfrm>
          <a:prstGeom prst="rect">
            <a:avLst/>
          </a:prstGeom>
        </p:spPr>
        <p:txBody>
          <a:bodyPr>
            <a:normAutofit/>
          </a:bodyPr>
          <a:lstStyle/>
          <a:p>
            <a:pPr>
              <a:lnSpc>
                <a:spcPct val="100000"/>
              </a:lnSpc>
              <a:spcBef>
                <a:spcPts val="1400"/>
              </a:spcBef>
            </a:pPr>
            <a:r>
              <a:rPr lang="en-CA" sz="2200">
                <a:solidFill>
                  <a:schemeClr val="accent3">
                    <a:lumMod val="25000"/>
                  </a:schemeClr>
                </a:solidFill>
                <a:latin typeface="Abadi" panose="020B0604020104020204" pitchFamily="34" charset="0"/>
              </a:rPr>
              <a:t>Show a </a:t>
            </a:r>
            <a:r>
              <a:rPr lang="en-US" sz="2200">
                <a:solidFill>
                  <a:schemeClr val="accent3">
                    <a:lumMod val="25000"/>
                  </a:schemeClr>
                </a:solidFill>
                <a:latin typeface="Abadi" panose="020B0604020104020204" pitchFamily="34" charset="0"/>
              </a:rPr>
              <a:t>line chart of yearly average success rate</a:t>
            </a:r>
          </a:p>
          <a:p>
            <a:pPr>
              <a:lnSpc>
                <a:spcPct val="100000"/>
              </a:lnSpc>
              <a:spcBef>
                <a:spcPts val="1400"/>
              </a:spcBef>
            </a:pPr>
            <a:endParaRPr lang="en-US" sz="2200">
              <a:solidFill>
                <a:schemeClr val="accent3">
                  <a:lumMod val="25000"/>
                </a:schemeClr>
              </a:solidFill>
              <a:latin typeface="Abadi" panose="020B0604020104020204" pitchFamily="34" charset="0"/>
            </a:endParaRPr>
          </a:p>
          <a:p>
            <a:pPr>
              <a:lnSpc>
                <a:spcPct val="100000"/>
              </a:lnSpc>
              <a:spcBef>
                <a:spcPts val="1400"/>
              </a:spcBef>
            </a:pPr>
            <a:r>
              <a:rPr lang="en-US" sz="2200">
                <a:solidFill>
                  <a:schemeClr val="accent3">
                    <a:lumMod val="25000"/>
                  </a:schemeClr>
                </a:solidFill>
                <a:latin typeface="Abadi" panose="020B0604020104020204" pitchFamily="34" charset="0"/>
              </a:rPr>
              <a:t>Show the screenshot of the scatter plot with explanations</a:t>
            </a:r>
          </a:p>
        </p:txBody>
      </p:sp>
      <p:sp>
        <p:nvSpPr>
          <p:cNvPr id="4" name="Title 1">
            <a:extLst>
              <a:ext uri="{FF2B5EF4-FFF2-40B4-BE49-F238E27FC236}">
                <a16:creationId xmlns:a16="http://schemas.microsoft.com/office/drawing/2014/main" id="{6D35FD2D-1BD2-45D7-B015-1A96C241520B}"/>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Launch Success Yearly Trend</a:t>
            </a:r>
          </a:p>
        </p:txBody>
      </p:sp>
    </p:spTree>
    <p:extLst>
      <p:ext uri="{BB962C8B-B14F-4D97-AF65-F5344CB8AC3E}">
        <p14:creationId xmlns:p14="http://schemas.microsoft.com/office/powerpoint/2010/main" val="706594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24</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Find the names of the unique launch sites</a:t>
            </a:r>
          </a:p>
          <a:p>
            <a:pPr>
              <a:lnSpc>
                <a:spcPct val="100000"/>
              </a:lnSpc>
              <a:spcBef>
                <a:spcPts val="1400"/>
              </a:spcBef>
            </a:pPr>
            <a:r>
              <a:rPr lang="en-US" sz="2200" dirty="0">
                <a:solidFill>
                  <a:schemeClr val="accent3">
                    <a:lumMod val="25000"/>
                  </a:schemeClr>
                </a:solidFill>
                <a:latin typeface="Abadi" panose="020B0604020104020204" pitchFamily="34" charset="0"/>
              </a:rPr>
              <a:t>Present your query result with a short explanation here</a:t>
            </a:r>
          </a:p>
        </p:txBody>
      </p:sp>
      <p:sp>
        <p:nvSpPr>
          <p:cNvPr id="3" name="Title 1">
            <a:extLst>
              <a:ext uri="{FF2B5EF4-FFF2-40B4-BE49-F238E27FC236}">
                <a16:creationId xmlns:a16="http://schemas.microsoft.com/office/drawing/2014/main" id="{86E60219-AE1B-47B6-9A1D-F2865D04BE52}"/>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All Launch Site Names</a:t>
            </a:r>
          </a:p>
        </p:txBody>
      </p:sp>
    </p:spTree>
    <p:extLst>
      <p:ext uri="{BB962C8B-B14F-4D97-AF65-F5344CB8AC3E}">
        <p14:creationId xmlns:p14="http://schemas.microsoft.com/office/powerpoint/2010/main" val="2727850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25</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Find 5 records where launch sites begin with `CCA`</a:t>
            </a:r>
          </a:p>
          <a:p>
            <a:pPr>
              <a:lnSpc>
                <a:spcPct val="100000"/>
              </a:lnSpc>
              <a:spcBef>
                <a:spcPts val="1400"/>
              </a:spcBef>
            </a:pPr>
            <a:r>
              <a:rPr lang="en-US" sz="2200" dirty="0">
                <a:solidFill>
                  <a:schemeClr val="accent3">
                    <a:lumMod val="25000"/>
                  </a:schemeClr>
                </a:solidFill>
                <a:latin typeface="Abadi" panose="020B0604020104020204" pitchFamily="34" charset="0"/>
              </a:rPr>
              <a:t>Present your query result with a short explanation here</a:t>
            </a:r>
          </a:p>
        </p:txBody>
      </p:sp>
      <p:sp>
        <p:nvSpPr>
          <p:cNvPr id="3" name="Title 1">
            <a:extLst>
              <a:ext uri="{FF2B5EF4-FFF2-40B4-BE49-F238E27FC236}">
                <a16:creationId xmlns:a16="http://schemas.microsoft.com/office/drawing/2014/main" id="{557C8CBA-1A0E-4CDF-A451-7AAA44D3983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Launch Site Names Begin with 'CCA'</a:t>
            </a:r>
          </a:p>
        </p:txBody>
      </p:sp>
    </p:spTree>
    <p:extLst>
      <p:ext uri="{BB962C8B-B14F-4D97-AF65-F5344CB8AC3E}">
        <p14:creationId xmlns:p14="http://schemas.microsoft.com/office/powerpoint/2010/main" val="1794738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26</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a:normAutofit/>
          </a:bodyPr>
          <a:lstStyle/>
          <a:p>
            <a:pPr>
              <a:lnSpc>
                <a:spcPct val="100000"/>
              </a:lnSpc>
              <a:spcBef>
                <a:spcPts val="1400"/>
              </a:spcBef>
            </a:pPr>
            <a:r>
              <a:rPr lang="en-US" sz="2200">
                <a:solidFill>
                  <a:schemeClr val="accent3">
                    <a:lumMod val="25000"/>
                  </a:schemeClr>
                </a:solidFill>
                <a:latin typeface="Abadi" panose="020B0604020104020204" pitchFamily="34" charset="0"/>
              </a:rPr>
              <a:t>Calculate the total payload carried by boosters from NASA</a:t>
            </a:r>
          </a:p>
          <a:p>
            <a:pPr>
              <a:lnSpc>
                <a:spcPct val="100000"/>
              </a:lnSpc>
              <a:spcBef>
                <a:spcPts val="1400"/>
              </a:spcBef>
            </a:pPr>
            <a:r>
              <a:rPr lang="en-US" sz="2200">
                <a:solidFill>
                  <a:schemeClr val="accent3">
                    <a:lumMod val="25000"/>
                  </a:schemeClr>
                </a:solidFill>
                <a:latin typeface="Abadi" panose="020B0604020104020204" pitchFamily="34" charset="0"/>
              </a:rPr>
              <a:t>Present your query result with a short explanation here</a:t>
            </a:r>
          </a:p>
        </p:txBody>
      </p:sp>
      <p:sp>
        <p:nvSpPr>
          <p:cNvPr id="3" name="Title 1">
            <a:extLst>
              <a:ext uri="{FF2B5EF4-FFF2-40B4-BE49-F238E27FC236}">
                <a16:creationId xmlns:a16="http://schemas.microsoft.com/office/drawing/2014/main" id="{FD161C47-0660-416F-B4C2-25E4D35D69F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Total Payload Mass</a:t>
            </a:r>
          </a:p>
        </p:txBody>
      </p:sp>
    </p:spTree>
    <p:extLst>
      <p:ext uri="{BB962C8B-B14F-4D97-AF65-F5344CB8AC3E}">
        <p14:creationId xmlns:p14="http://schemas.microsoft.com/office/powerpoint/2010/main" val="4010014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27</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a:normAutofit/>
          </a:bodyPr>
          <a:lstStyle/>
          <a:p>
            <a:pPr>
              <a:lnSpc>
                <a:spcPct val="100000"/>
              </a:lnSpc>
              <a:spcBef>
                <a:spcPts val="1400"/>
              </a:spcBef>
            </a:pPr>
            <a:r>
              <a:rPr lang="en-US" sz="2200">
                <a:solidFill>
                  <a:schemeClr val="accent3">
                    <a:lumMod val="25000"/>
                  </a:schemeClr>
                </a:solidFill>
                <a:latin typeface="Abadi" panose="020B0604020104020204" pitchFamily="34" charset="0"/>
              </a:rPr>
              <a:t>Calculate the average payload mass carried by booster version F9 v1.1</a:t>
            </a:r>
          </a:p>
          <a:p>
            <a:pPr>
              <a:lnSpc>
                <a:spcPct val="100000"/>
              </a:lnSpc>
              <a:spcBef>
                <a:spcPts val="1400"/>
              </a:spcBef>
            </a:pPr>
            <a:r>
              <a:rPr lang="en-US" sz="2200">
                <a:solidFill>
                  <a:schemeClr val="accent3">
                    <a:lumMod val="25000"/>
                  </a:schemeClr>
                </a:solidFill>
                <a:latin typeface="Abadi" panose="020B0604020104020204" pitchFamily="34" charset="0"/>
              </a:rPr>
              <a:t>Present your query result with a short explanation here</a:t>
            </a:r>
          </a:p>
        </p:txBody>
      </p:sp>
      <p:sp>
        <p:nvSpPr>
          <p:cNvPr id="3" name="Title 1">
            <a:extLst>
              <a:ext uri="{FF2B5EF4-FFF2-40B4-BE49-F238E27FC236}">
                <a16:creationId xmlns:a16="http://schemas.microsoft.com/office/drawing/2014/main" id="{AFD52E17-48CB-4D60-BD56-71D197A29B38}"/>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Average Payload Mass by F9 v1.1</a:t>
            </a:r>
          </a:p>
        </p:txBody>
      </p:sp>
    </p:spTree>
    <p:extLst>
      <p:ext uri="{BB962C8B-B14F-4D97-AF65-F5344CB8AC3E}">
        <p14:creationId xmlns:p14="http://schemas.microsoft.com/office/powerpoint/2010/main" val="2735560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28</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Find the dates of the first successful landing outcome on ground pad</a:t>
            </a:r>
            <a:endParaRPr lang="en-US" dirty="0">
              <a:solidFill>
                <a:schemeClr val="accent3">
                  <a:lumMod val="25000"/>
                </a:schemeClr>
              </a:solidFill>
            </a:endParaRPr>
          </a:p>
          <a:p>
            <a:pPr>
              <a:lnSpc>
                <a:spcPct val="100000"/>
              </a:lnSpc>
              <a:spcBef>
                <a:spcPts val="1400"/>
              </a:spcBef>
            </a:pPr>
            <a:r>
              <a:rPr lang="en-US" sz="2200" dirty="0">
                <a:solidFill>
                  <a:schemeClr val="accent3">
                    <a:lumMod val="25000"/>
                  </a:schemeClr>
                </a:solidFill>
                <a:latin typeface="Abadi" panose="020B0604020104020204" pitchFamily="34" charset="0"/>
              </a:rPr>
              <a:t>Present your query result with a short explanation here</a:t>
            </a:r>
          </a:p>
        </p:txBody>
      </p:sp>
      <p:sp>
        <p:nvSpPr>
          <p:cNvPr id="3" name="Title 1">
            <a:extLst>
              <a:ext uri="{FF2B5EF4-FFF2-40B4-BE49-F238E27FC236}">
                <a16:creationId xmlns:a16="http://schemas.microsoft.com/office/drawing/2014/main" id="{7F12CD3C-55B3-4129-817A-84D0B28F713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First Successful Ground Landing Date</a:t>
            </a:r>
          </a:p>
        </p:txBody>
      </p:sp>
    </p:spTree>
    <p:extLst>
      <p:ext uri="{BB962C8B-B14F-4D97-AF65-F5344CB8AC3E}">
        <p14:creationId xmlns:p14="http://schemas.microsoft.com/office/powerpoint/2010/main" val="1434679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29</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lIns="91440" tIns="45720" rIns="91440" bIns="45720" anchor="t">
            <a:normAutofit/>
          </a:bodyPr>
          <a:lstStyle/>
          <a:p>
            <a:pPr>
              <a:lnSpc>
                <a:spcPct val="100000"/>
              </a:lnSpc>
              <a:spcBef>
                <a:spcPts val="1400"/>
              </a:spcBef>
            </a:pPr>
            <a:r>
              <a:rPr lang="en-US" sz="2200">
                <a:solidFill>
                  <a:schemeClr val="accent3">
                    <a:lumMod val="25000"/>
                  </a:schemeClr>
                </a:solidFill>
                <a:latin typeface="Abadi"/>
              </a:rPr>
              <a:t>List the names of boosters which have successfully landed on drone ship and had payload mass greater than 4000 but less than 6000</a:t>
            </a:r>
            <a:endParaRPr lang="en-US" sz="220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a:solidFill>
                  <a:schemeClr val="accent3">
                    <a:lumMod val="25000"/>
                  </a:schemeClr>
                </a:solidFill>
                <a:latin typeface="Abadi" panose="020B0604020104020204" pitchFamily="34" charset="0"/>
              </a:rPr>
              <a:t>Present your query result with a short explanation here</a:t>
            </a:r>
          </a:p>
        </p:txBody>
      </p:sp>
      <p:sp>
        <p:nvSpPr>
          <p:cNvPr id="8" name="Title 1">
            <a:extLst>
              <a:ext uri="{FF2B5EF4-FFF2-40B4-BE49-F238E27FC236}">
                <a16:creationId xmlns:a16="http://schemas.microsoft.com/office/drawing/2014/main" id="{952C2E9C-C6BE-40BD-A406-CFB441363CB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Successful Drone Ship Landing with Payload between 4000 and 6000</a:t>
            </a:r>
          </a:p>
        </p:txBody>
      </p:sp>
    </p:spTree>
    <p:extLst>
      <p:ext uri="{BB962C8B-B14F-4D97-AF65-F5344CB8AC3E}">
        <p14:creationId xmlns:p14="http://schemas.microsoft.com/office/powerpoint/2010/main" val="639399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3</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770011" y="1678193"/>
            <a:ext cx="10515600" cy="4195481"/>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panose="020B0604020104020204" pitchFamily="34" charset="0"/>
              </a:rPr>
              <a:t>After gathering and cleaning the data from all previous launches from spaceX, we’ve tried various classification algorithms (logistic regression,  SVM, decision tree, knn), to try to predict the outcome of futur launches.</a:t>
            </a:r>
          </a:p>
          <a:p>
            <a:pPr>
              <a:lnSpc>
                <a:spcPct val="100000"/>
              </a:lnSpc>
              <a:spcBef>
                <a:spcPts val="1400"/>
              </a:spcBef>
            </a:pPr>
            <a:r>
              <a:rPr lang="en-US" sz="2200" dirty="0">
                <a:solidFill>
                  <a:schemeClr val="accent3">
                    <a:lumMod val="25000"/>
                  </a:schemeClr>
                </a:solidFill>
                <a:latin typeface="Abadi" panose="020B0604020104020204" pitchFamily="34" charset="0"/>
              </a:rPr>
              <a:t>The results of these prediction show an accuracy of 83% on the test samples. All failed launches were predicted successfully, but it also have a lot of false positive (50%).</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Executive Summary</a:t>
            </a:r>
            <a:endParaRPr lang="en-US">
              <a:solidFill>
                <a:srgbClr val="0B49CB"/>
              </a:solidFill>
            </a:endParaRPr>
          </a:p>
        </p:txBody>
      </p:sp>
    </p:spTree>
    <p:extLst>
      <p:ext uri="{BB962C8B-B14F-4D97-AF65-F5344CB8AC3E}">
        <p14:creationId xmlns:p14="http://schemas.microsoft.com/office/powerpoint/2010/main" val="1980221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30</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a:normAutofit/>
          </a:bodyPr>
          <a:lstStyle/>
          <a:p>
            <a:pPr>
              <a:lnSpc>
                <a:spcPct val="100000"/>
              </a:lnSpc>
              <a:spcBef>
                <a:spcPts val="1400"/>
              </a:spcBef>
            </a:pPr>
            <a:r>
              <a:rPr lang="en-US" sz="2200">
                <a:solidFill>
                  <a:schemeClr val="accent3">
                    <a:lumMod val="25000"/>
                  </a:schemeClr>
                </a:solidFill>
                <a:latin typeface="Abadi" panose="020B0604020104020204" pitchFamily="34" charset="0"/>
              </a:rPr>
              <a:t>Calculate the total number of successful and failure mission outcomes</a:t>
            </a:r>
          </a:p>
          <a:p>
            <a:pPr>
              <a:lnSpc>
                <a:spcPct val="100000"/>
              </a:lnSpc>
              <a:spcBef>
                <a:spcPts val="1400"/>
              </a:spcBef>
            </a:pPr>
            <a:r>
              <a:rPr lang="en-US" sz="2200">
                <a:solidFill>
                  <a:schemeClr val="accent3">
                    <a:lumMod val="25000"/>
                  </a:schemeClr>
                </a:solidFill>
                <a:latin typeface="Abadi" panose="020B0604020104020204" pitchFamily="34" charset="0"/>
              </a:rPr>
              <a:t>Present your query result with a short explanation here</a:t>
            </a:r>
          </a:p>
        </p:txBody>
      </p:sp>
      <p:sp>
        <p:nvSpPr>
          <p:cNvPr id="3" name="Title 1">
            <a:extLst>
              <a:ext uri="{FF2B5EF4-FFF2-40B4-BE49-F238E27FC236}">
                <a16:creationId xmlns:a16="http://schemas.microsoft.com/office/drawing/2014/main" id="{79B32320-42D4-49FA-8047-C080B444B3A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Total Number of Successful and Failure Mission Outcomes</a:t>
            </a:r>
          </a:p>
        </p:txBody>
      </p:sp>
    </p:spTree>
    <p:extLst>
      <p:ext uri="{BB962C8B-B14F-4D97-AF65-F5344CB8AC3E}">
        <p14:creationId xmlns:p14="http://schemas.microsoft.com/office/powerpoint/2010/main" val="1756972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31</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List the names of the booster which have carried the maximum payload mass</a:t>
            </a:r>
          </a:p>
          <a:p>
            <a:pPr>
              <a:lnSpc>
                <a:spcPct val="100000"/>
              </a:lnSpc>
              <a:spcBef>
                <a:spcPts val="1400"/>
              </a:spcBef>
            </a:pPr>
            <a:r>
              <a:rPr lang="en-US" sz="2200" dirty="0">
                <a:solidFill>
                  <a:schemeClr val="accent3">
                    <a:lumMod val="25000"/>
                  </a:schemeClr>
                </a:solidFill>
                <a:latin typeface="Abadi" panose="020B0604020104020204" pitchFamily="34" charset="0"/>
              </a:rPr>
              <a:t>Present your query result with a short explanation here</a:t>
            </a:r>
          </a:p>
        </p:txBody>
      </p:sp>
      <p:sp>
        <p:nvSpPr>
          <p:cNvPr id="3" name="Title 1">
            <a:extLst>
              <a:ext uri="{FF2B5EF4-FFF2-40B4-BE49-F238E27FC236}">
                <a16:creationId xmlns:a16="http://schemas.microsoft.com/office/drawing/2014/main" id="{2A7EB98F-A25F-4357-9775-478FC17F7F83}"/>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Boosters Carried Maximum Payload</a:t>
            </a:r>
          </a:p>
        </p:txBody>
      </p:sp>
    </p:spTree>
    <p:extLst>
      <p:ext uri="{BB962C8B-B14F-4D97-AF65-F5344CB8AC3E}">
        <p14:creationId xmlns:p14="http://schemas.microsoft.com/office/powerpoint/2010/main" val="35666463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32</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List the failed </a:t>
            </a:r>
            <a:r>
              <a:rPr lang="en-US" sz="2200" dirty="0" err="1">
                <a:solidFill>
                  <a:schemeClr val="accent3">
                    <a:lumMod val="25000"/>
                  </a:schemeClr>
                </a:solidFill>
                <a:latin typeface="Abadi"/>
              </a:rPr>
              <a:t>landing_outcomes</a:t>
            </a:r>
            <a:r>
              <a:rPr lang="en-US" sz="2200" dirty="0">
                <a:solidFill>
                  <a:schemeClr val="accent3">
                    <a:lumMod val="25000"/>
                  </a:schemeClr>
                </a:solidFill>
                <a:latin typeface="Abadi"/>
              </a:rPr>
              <a:t> in drone ship, their booster versions, and launch site names for in year 2015</a:t>
            </a: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r>
              <a:rPr lang="en-US" sz="2200" dirty="0">
                <a:solidFill>
                  <a:schemeClr val="accent3">
                    <a:lumMod val="25000"/>
                  </a:schemeClr>
                </a:solidFill>
                <a:latin typeface="Abadi"/>
              </a:rPr>
              <a:t>Present your query result with a short explanation here</a:t>
            </a:r>
            <a:endParaRPr lang="en-US" dirty="0">
              <a:solidFill>
                <a:schemeClr val="accent3">
                  <a:lumMod val="25000"/>
                </a:schemeClr>
              </a:solidFill>
              <a:latin typeface="Abadi"/>
            </a:endParaRPr>
          </a:p>
        </p:txBody>
      </p:sp>
      <p:sp>
        <p:nvSpPr>
          <p:cNvPr id="3" name="Title 1">
            <a:extLst>
              <a:ext uri="{FF2B5EF4-FFF2-40B4-BE49-F238E27FC236}">
                <a16:creationId xmlns:a16="http://schemas.microsoft.com/office/drawing/2014/main" id="{964DA114-677C-40D8-8FFA-43531834CFB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2015 Launch Records</a:t>
            </a:r>
          </a:p>
        </p:txBody>
      </p:sp>
    </p:spTree>
    <p:extLst>
      <p:ext uri="{BB962C8B-B14F-4D97-AF65-F5344CB8AC3E}">
        <p14:creationId xmlns:p14="http://schemas.microsoft.com/office/powerpoint/2010/main" val="13984391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33</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lIns="91440" tIns="45720" rIns="91440" bIns="45720" anchor="t"/>
          <a:lstStyle/>
          <a:p>
            <a:pPr>
              <a:lnSpc>
                <a:spcPct val="100000"/>
              </a:lnSpc>
              <a:spcBef>
                <a:spcPts val="1400"/>
              </a:spcBef>
            </a:pPr>
            <a:r>
              <a:rPr lang="en-US" sz="2200" dirty="0">
                <a:solidFill>
                  <a:schemeClr val="accent3">
                    <a:lumMod val="25000"/>
                  </a:schemeClr>
                </a:solidFill>
                <a:latin typeface="Abadi"/>
              </a:rPr>
              <a:t>Rank the count of landing outcomes (such as Failure (drone ship) or Success (ground pad)) between the date 2010-06-04 and 2017-03-20, in descending order</a:t>
            </a: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r>
              <a:rPr lang="en-US" sz="2200" dirty="0">
                <a:solidFill>
                  <a:schemeClr val="accent3">
                    <a:lumMod val="25000"/>
                  </a:schemeClr>
                </a:solidFill>
                <a:latin typeface="Abadi" panose="020B0604020104020204" pitchFamily="34" charset="0"/>
              </a:rPr>
              <a:t>Present your query result with a short explanation here</a:t>
            </a:r>
          </a:p>
        </p:txBody>
      </p:sp>
      <p:sp>
        <p:nvSpPr>
          <p:cNvPr id="3" name="Title 1">
            <a:extLst>
              <a:ext uri="{FF2B5EF4-FFF2-40B4-BE49-F238E27FC236}">
                <a16:creationId xmlns:a16="http://schemas.microsoft.com/office/drawing/2014/main" id="{04523243-E4D6-45EC-97C8-D44398FB7417}"/>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Rank Landing Outcomes Between 2010-06-04 and 2017-03-20</a:t>
            </a:r>
          </a:p>
        </p:txBody>
      </p:sp>
    </p:spTree>
    <p:extLst>
      <p:ext uri="{BB962C8B-B14F-4D97-AF65-F5344CB8AC3E}">
        <p14:creationId xmlns:p14="http://schemas.microsoft.com/office/powerpoint/2010/main" val="3975168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B25EC16-0638-FF41-B7CF-E42224EF7FA1}"/>
              </a:ext>
            </a:extLst>
          </p:cNvPr>
          <p:cNvSpPr txBox="1"/>
          <p:nvPr/>
        </p:nvSpPr>
        <p:spPr>
          <a:xfrm>
            <a:off x="797970" y="2529746"/>
            <a:ext cx="1058303" cy="369332"/>
          </a:xfrm>
          <a:prstGeom prst="rect">
            <a:avLst/>
          </a:prstGeom>
          <a:solidFill>
            <a:srgbClr val="0948CB"/>
          </a:solidFill>
        </p:spPr>
        <p:txBody>
          <a:bodyPr wrap="none" rtlCol="0">
            <a:spAutoFit/>
          </a:bodyPr>
          <a:lstStyle/>
          <a:p>
            <a:r>
              <a:rPr lang="en-US" dirty="0">
                <a:solidFill>
                  <a:schemeClr val="bg1"/>
                </a:solidFill>
              </a:rPr>
              <a:t>Section 3</a:t>
            </a:r>
          </a:p>
        </p:txBody>
      </p:sp>
    </p:spTree>
    <p:extLst>
      <p:ext uri="{BB962C8B-B14F-4D97-AF65-F5344CB8AC3E}">
        <p14:creationId xmlns:p14="http://schemas.microsoft.com/office/powerpoint/2010/main" val="1023352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35</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770010" y="1825625"/>
            <a:ext cx="9745589" cy="4351338"/>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Replace &lt;Folium map screenshot 1&gt; title with an appropriate title</a:t>
            </a: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r>
              <a:rPr lang="en-US" sz="2200" dirty="0">
                <a:solidFill>
                  <a:schemeClr val="accent3">
                    <a:lumMod val="25000"/>
                  </a:schemeClr>
                </a:solidFill>
                <a:latin typeface="Abadi"/>
              </a:rPr>
              <a:t>Explore the generated folium map and make a proper screenshot to include all launch sites’ location markers on a global map</a:t>
            </a:r>
            <a:endParaRPr lang="en-US" dirty="0">
              <a:solidFill>
                <a:schemeClr val="accent3">
                  <a:lumMod val="25000"/>
                </a:schemeClr>
              </a:solidFill>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r>
              <a:rPr lang="en-US" sz="2200" dirty="0">
                <a:solidFill>
                  <a:schemeClr val="accent3">
                    <a:lumMod val="25000"/>
                  </a:schemeClr>
                </a:solidFill>
                <a:latin typeface="Abadi"/>
              </a:rPr>
              <a:t>Explain the important elements and findings on the screenshot</a:t>
            </a:r>
          </a:p>
          <a:p>
            <a:endParaRPr lang="en-US"/>
          </a:p>
        </p:txBody>
      </p:sp>
      <p:sp>
        <p:nvSpPr>
          <p:cNvPr id="2" name="Title 1">
            <a:extLst>
              <a:ext uri="{FF2B5EF4-FFF2-40B4-BE49-F238E27FC236}">
                <a16:creationId xmlns:a16="http://schemas.microsoft.com/office/drawing/2014/main" id="{54176327-8CC4-4356-8BBB-DC4965CE9857}"/>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&lt;Folium Map Screenshot 1&gt;</a:t>
            </a:r>
          </a:p>
        </p:txBody>
      </p:sp>
    </p:spTree>
    <p:extLst>
      <p:ext uri="{BB962C8B-B14F-4D97-AF65-F5344CB8AC3E}">
        <p14:creationId xmlns:p14="http://schemas.microsoft.com/office/powerpoint/2010/main" val="981671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36</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770010" y="1825625"/>
            <a:ext cx="9745589" cy="4351338"/>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Replace &lt;Folium map screenshot 2&gt; title with an appropriate title</a:t>
            </a: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r>
              <a:rPr lang="en-US" sz="2200" dirty="0">
                <a:solidFill>
                  <a:schemeClr val="accent3">
                    <a:lumMod val="25000"/>
                  </a:schemeClr>
                </a:solidFill>
                <a:latin typeface="Abadi"/>
                <a:ea typeface="+mn-lt"/>
                <a:cs typeface="+mn-lt"/>
              </a:rPr>
              <a:t>Explore the folium</a:t>
            </a:r>
            <a:r>
              <a:rPr lang="en-US" sz="2200" dirty="0">
                <a:solidFill>
                  <a:schemeClr val="accent3">
                    <a:lumMod val="25000"/>
                  </a:schemeClr>
                </a:solidFill>
                <a:latin typeface="Abadi"/>
              </a:rPr>
              <a:t> map and make a proper screenshot to show the color-labeled launch outcomes on the map</a:t>
            </a:r>
            <a:endParaRPr lang="en-US"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r>
              <a:rPr lang="en-US" sz="2200" dirty="0">
                <a:solidFill>
                  <a:schemeClr val="accent3">
                    <a:lumMod val="25000"/>
                  </a:schemeClr>
                </a:solidFill>
                <a:latin typeface="Abadi"/>
              </a:rPr>
              <a:t>Explain the important elements and findings on the screenshot</a:t>
            </a:r>
            <a:endParaRPr lang="en-US" dirty="0">
              <a:solidFill>
                <a:schemeClr val="accent3">
                  <a:lumMod val="25000"/>
                </a:schemeClr>
              </a:solidFill>
              <a:latin typeface="Abadi"/>
            </a:endParaRPr>
          </a:p>
          <a:p>
            <a:pPr>
              <a:spcBef>
                <a:spcPts val="1400"/>
              </a:spcBef>
            </a:pPr>
            <a:endParaRPr lang="en-US">
              <a:solidFill>
                <a:schemeClr val="accent3">
                  <a:lumMod val="25000"/>
                </a:schemeClr>
              </a:solidFill>
            </a:endParaRPr>
          </a:p>
        </p:txBody>
      </p:sp>
      <p:sp>
        <p:nvSpPr>
          <p:cNvPr id="8" name="Title 1">
            <a:extLst>
              <a:ext uri="{FF2B5EF4-FFF2-40B4-BE49-F238E27FC236}">
                <a16:creationId xmlns:a16="http://schemas.microsoft.com/office/drawing/2014/main" id="{2E0ECA32-E146-40DA-85CD-9677244BC3E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&lt;Folium Map Screenshot 2&gt;</a:t>
            </a:r>
          </a:p>
        </p:txBody>
      </p:sp>
    </p:spTree>
    <p:extLst>
      <p:ext uri="{BB962C8B-B14F-4D97-AF65-F5344CB8AC3E}">
        <p14:creationId xmlns:p14="http://schemas.microsoft.com/office/powerpoint/2010/main" val="2395978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37</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770010" y="1690688"/>
            <a:ext cx="8597827" cy="4314825"/>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Replace &lt;Folium map screenshot 3&gt; title with an appropriate title</a:t>
            </a: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r>
              <a:rPr lang="en-US" sz="2200" dirty="0">
                <a:solidFill>
                  <a:schemeClr val="accent3">
                    <a:lumMod val="25000"/>
                  </a:schemeClr>
                </a:solidFill>
                <a:latin typeface="Abadi"/>
              </a:rPr>
              <a:t>Explore the generated folium map and show the screenshot of a selected launch site to its proximities such as railway, highway, coastline, with distance calculated and displayed</a:t>
            </a:r>
            <a:endParaRPr lang="en-US"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r>
              <a:rPr lang="en-US" sz="2200" dirty="0">
                <a:solidFill>
                  <a:schemeClr val="accent3">
                    <a:lumMod val="25000"/>
                  </a:schemeClr>
                </a:solidFill>
                <a:latin typeface="Abadi"/>
              </a:rPr>
              <a:t>Explain the important elements and findings on the screenshot</a:t>
            </a:r>
            <a:endParaRPr lang="en-US" dirty="0">
              <a:solidFill>
                <a:schemeClr val="accent3">
                  <a:lumMod val="25000"/>
                </a:schemeClr>
              </a:solidFill>
              <a:latin typeface="Abadi"/>
            </a:endParaRPr>
          </a:p>
          <a:p>
            <a:pPr>
              <a:lnSpc>
                <a:spcPct val="100000"/>
              </a:lnSpc>
              <a:spcBef>
                <a:spcPts val="1400"/>
              </a:spcBef>
            </a:pPr>
            <a:endParaRPr lang="en-US" sz="2200">
              <a:solidFill>
                <a:schemeClr val="accent3">
                  <a:lumMod val="25000"/>
                </a:schemeClr>
              </a:solidFill>
              <a:latin typeface="Abadi" panose="020B0604020104020204" pitchFamily="34" charset="0"/>
            </a:endParaRPr>
          </a:p>
        </p:txBody>
      </p:sp>
      <p:sp>
        <p:nvSpPr>
          <p:cNvPr id="8" name="Title 1">
            <a:extLst>
              <a:ext uri="{FF2B5EF4-FFF2-40B4-BE49-F238E27FC236}">
                <a16:creationId xmlns:a16="http://schemas.microsoft.com/office/drawing/2014/main" id="{34C97452-C78A-4701-B8AB-ABFE63D5BED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&lt;Folium Map Screenshot 3&gt;</a:t>
            </a:r>
          </a:p>
        </p:txBody>
      </p:sp>
    </p:spTree>
    <p:extLst>
      <p:ext uri="{BB962C8B-B14F-4D97-AF65-F5344CB8AC3E}">
        <p14:creationId xmlns:p14="http://schemas.microsoft.com/office/powerpoint/2010/main" val="2324990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BBD4D-F87B-2648-91EB-CF6A4BF6870A}"/>
              </a:ext>
            </a:extLst>
          </p:cNvPr>
          <p:cNvSpPr txBox="1"/>
          <p:nvPr/>
        </p:nvSpPr>
        <p:spPr>
          <a:xfrm>
            <a:off x="797970" y="2529746"/>
            <a:ext cx="1058303" cy="369332"/>
          </a:xfrm>
          <a:prstGeom prst="rect">
            <a:avLst/>
          </a:prstGeom>
          <a:solidFill>
            <a:srgbClr val="0948CB"/>
          </a:solidFill>
        </p:spPr>
        <p:txBody>
          <a:bodyPr wrap="none" rtlCol="0">
            <a:spAutoFit/>
          </a:bodyPr>
          <a:lstStyle/>
          <a:p>
            <a:r>
              <a:rPr lang="en-US" dirty="0">
                <a:solidFill>
                  <a:schemeClr val="bg1"/>
                </a:solidFill>
              </a:rPr>
              <a:t>Section 4</a:t>
            </a:r>
          </a:p>
        </p:txBody>
      </p:sp>
    </p:spTree>
    <p:extLst>
      <p:ext uri="{BB962C8B-B14F-4D97-AF65-F5344CB8AC3E}">
        <p14:creationId xmlns:p14="http://schemas.microsoft.com/office/powerpoint/2010/main" val="7334617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39</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770010" y="1825625"/>
            <a:ext cx="9745589" cy="4351338"/>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Replace &lt;Dashboard screenshot 1&gt; title with an appropriate title</a:t>
            </a:r>
          </a:p>
          <a:p>
            <a:pPr>
              <a:lnSpc>
                <a:spcPct val="100000"/>
              </a:lnSpc>
              <a:spcBef>
                <a:spcPts val="1400"/>
              </a:spcBef>
            </a:pPr>
            <a:endParaRPr lang="en-US" sz="220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a:rPr>
              <a:t>Show the screenshot of launch success count for all sites, in a </a:t>
            </a:r>
            <a:r>
              <a:rPr lang="en-US" sz="2200" dirty="0" err="1">
                <a:solidFill>
                  <a:schemeClr val="accent3">
                    <a:lumMod val="25000"/>
                  </a:schemeClr>
                </a:solidFill>
                <a:latin typeface="Abadi"/>
              </a:rPr>
              <a:t>piechart</a:t>
            </a: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r>
              <a:rPr lang="en-US" sz="2200" dirty="0">
                <a:solidFill>
                  <a:schemeClr val="accent3">
                    <a:lumMod val="25000"/>
                  </a:schemeClr>
                </a:solidFill>
                <a:latin typeface="Abadi"/>
              </a:rPr>
              <a:t>Explain the important elements and findings on the screenshot</a:t>
            </a:r>
            <a:endParaRPr lang="en-US" dirty="0">
              <a:solidFill>
                <a:schemeClr val="accent3">
                  <a:lumMod val="25000"/>
                </a:schemeClr>
              </a:solidFill>
              <a:latin typeface="Abadi"/>
            </a:endParaRPr>
          </a:p>
          <a:p>
            <a:pPr>
              <a:lnSpc>
                <a:spcPct val="100000"/>
              </a:lnSpc>
              <a:spcBef>
                <a:spcPts val="1400"/>
              </a:spcBef>
            </a:pPr>
            <a:endParaRPr lang="en-US" sz="2200">
              <a:solidFill>
                <a:schemeClr val="accent3">
                  <a:lumMod val="25000"/>
                </a:schemeClr>
              </a:solidFill>
              <a:latin typeface="Abadi" panose="020B0604020104020204" pitchFamily="34" charset="0"/>
            </a:endParaRPr>
          </a:p>
        </p:txBody>
      </p:sp>
      <p:sp>
        <p:nvSpPr>
          <p:cNvPr id="8" name="Title 1">
            <a:extLst>
              <a:ext uri="{FF2B5EF4-FFF2-40B4-BE49-F238E27FC236}">
                <a16:creationId xmlns:a16="http://schemas.microsoft.com/office/drawing/2014/main" id="{9456A072-47A6-4424-9ABE-F398119040D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&lt;Dashboard Screenshot 1&gt;</a:t>
            </a:r>
          </a:p>
        </p:txBody>
      </p:sp>
    </p:spTree>
    <p:extLst>
      <p:ext uri="{BB962C8B-B14F-4D97-AF65-F5344CB8AC3E}">
        <p14:creationId xmlns:p14="http://schemas.microsoft.com/office/powerpoint/2010/main" val="700132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4</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Introduction</a:t>
            </a:r>
            <a:endParaRPr lang="en-US">
              <a:solidFill>
                <a:srgbClr val="0B49CB"/>
              </a:solidFill>
            </a:endParaRPr>
          </a:p>
        </p:txBody>
      </p:sp>
      <p:sp>
        <p:nvSpPr>
          <p:cNvPr id="3" name="Content Placeholder 2">
            <a:extLst>
              <a:ext uri="{FF2B5EF4-FFF2-40B4-BE49-F238E27FC236}">
                <a16:creationId xmlns:a16="http://schemas.microsoft.com/office/drawing/2014/main" id="{16FEA12F-8863-6938-B8B1-8F6495049F44}"/>
              </a:ext>
            </a:extLst>
          </p:cNvPr>
          <p:cNvSpPr txBox="1">
            <a:spLocks/>
          </p:cNvSpPr>
          <p:nvPr/>
        </p:nvSpPr>
        <p:spPr>
          <a:xfrm>
            <a:off x="828068" y="1678193"/>
            <a:ext cx="10515600" cy="4347380"/>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200" dirty="0">
                <a:solidFill>
                  <a:schemeClr val="accent3">
                    <a:lumMod val="25000"/>
                  </a:schemeClr>
                </a:solidFill>
                <a:latin typeface="Abadi" panose="020B0604020104020204" pitchFamily="34" charset="0"/>
              </a:rPr>
              <a:t>SpaceX is providing much cheaper rocket launches than competition. This is mainly due to the fact that SpaceX can reuse the first stage of the rocket, if it manages to land successfully. </a:t>
            </a:r>
          </a:p>
          <a:p>
            <a:pPr>
              <a:spcBef>
                <a:spcPts val="1400"/>
              </a:spcBef>
            </a:pPr>
            <a:r>
              <a:rPr lang="en-US" sz="2200" dirty="0">
                <a:solidFill>
                  <a:schemeClr val="accent3">
                    <a:lumMod val="25000"/>
                  </a:schemeClr>
                </a:solidFill>
                <a:latin typeface="Abadi" panose="020B0604020104020204" pitchFamily="34" charset="0"/>
              </a:rPr>
              <a:t>Most unsuccessful landings are planned. SpaceX performs a controlled landing in the oceans. Therefore, if we can predict if the rocket of SpaceX will land successfully, we will get an edge on the kind of bid they will submit (very competitive with rocket reuse, or in line with competition without rocket reuse), and can adapt our own bid accordingly.</a:t>
            </a:r>
          </a:p>
        </p:txBody>
      </p:sp>
    </p:spTree>
    <p:extLst>
      <p:ext uri="{BB962C8B-B14F-4D97-AF65-F5344CB8AC3E}">
        <p14:creationId xmlns:p14="http://schemas.microsoft.com/office/powerpoint/2010/main" val="25600613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40</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734027" y="1825625"/>
            <a:ext cx="10551583" cy="4351338"/>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Replace &lt;Dashboard screenshot 2&gt; title with an appropriate title</a:t>
            </a: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r>
              <a:rPr lang="en-US" sz="2200" dirty="0">
                <a:solidFill>
                  <a:schemeClr val="accent3">
                    <a:lumMod val="25000"/>
                  </a:schemeClr>
                </a:solidFill>
                <a:latin typeface="Abadi"/>
              </a:rPr>
              <a:t>Show the screenshot of the </a:t>
            </a:r>
            <a:r>
              <a:rPr lang="en-US" sz="2200" dirty="0" err="1">
                <a:solidFill>
                  <a:schemeClr val="accent3">
                    <a:lumMod val="25000"/>
                  </a:schemeClr>
                </a:solidFill>
                <a:latin typeface="Abadi"/>
              </a:rPr>
              <a:t>piechart</a:t>
            </a:r>
            <a:r>
              <a:rPr lang="en-US" sz="2200" dirty="0">
                <a:solidFill>
                  <a:schemeClr val="accent3">
                    <a:lumMod val="25000"/>
                  </a:schemeClr>
                </a:solidFill>
                <a:latin typeface="Abadi"/>
              </a:rPr>
              <a:t> for the launch site with highest launch success ratio</a:t>
            </a:r>
            <a:endParaRPr lang="en-US"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r>
              <a:rPr lang="en-US" sz="2200" dirty="0">
                <a:solidFill>
                  <a:schemeClr val="accent3">
                    <a:lumMod val="25000"/>
                  </a:schemeClr>
                </a:solidFill>
                <a:latin typeface="Abadi"/>
              </a:rPr>
              <a:t>Explain the important elements and findings on the screenshot</a:t>
            </a:r>
            <a:endParaRPr lang="en-US" dirty="0">
              <a:solidFill>
                <a:schemeClr val="accent3">
                  <a:lumMod val="25000"/>
                </a:schemeClr>
              </a:solidFill>
              <a:latin typeface="Abadi"/>
            </a:endParaRPr>
          </a:p>
          <a:p>
            <a:endParaRPr lang="en-US"/>
          </a:p>
        </p:txBody>
      </p:sp>
      <p:sp>
        <p:nvSpPr>
          <p:cNvPr id="8" name="Title 1">
            <a:extLst>
              <a:ext uri="{FF2B5EF4-FFF2-40B4-BE49-F238E27FC236}">
                <a16:creationId xmlns:a16="http://schemas.microsoft.com/office/drawing/2014/main" id="{4EF94599-779E-457E-B57B-6063EBF7A840}"/>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&lt;Dashboard Screenshot 2&gt;</a:t>
            </a:r>
          </a:p>
        </p:txBody>
      </p:sp>
    </p:spTree>
    <p:extLst>
      <p:ext uri="{BB962C8B-B14F-4D97-AF65-F5344CB8AC3E}">
        <p14:creationId xmlns:p14="http://schemas.microsoft.com/office/powerpoint/2010/main" val="1866160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41</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770011" y="1825625"/>
            <a:ext cx="10414662" cy="4351338"/>
          </a:xfrm>
          <a:prstGeom prst="rect">
            <a:avLst/>
          </a:prstGeom>
        </p:spPr>
        <p:txBody>
          <a:bodyPr lIns="91440" tIns="45720" rIns="91440" bIns="45720" anchor="t">
            <a:normAutofit/>
          </a:bodyPr>
          <a:lstStyle/>
          <a:p>
            <a:pPr>
              <a:lnSpc>
                <a:spcPct val="100000"/>
              </a:lnSpc>
              <a:spcBef>
                <a:spcPts val="1400"/>
              </a:spcBef>
            </a:pPr>
            <a:r>
              <a:rPr lang="en-US" sz="2200">
                <a:solidFill>
                  <a:schemeClr val="accent3">
                    <a:lumMod val="25000"/>
                  </a:schemeClr>
                </a:solidFill>
                <a:latin typeface="Abadi" panose="020B0604020104020204" pitchFamily="34" charset="0"/>
              </a:rPr>
              <a:t>Replace &lt;Dashboard screenshot 3&gt; title with an appropriate title</a:t>
            </a: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r>
              <a:rPr lang="en-US" sz="2200">
                <a:solidFill>
                  <a:schemeClr val="accent3">
                    <a:lumMod val="25000"/>
                  </a:schemeClr>
                </a:solidFill>
                <a:latin typeface="Abadi" panose="020B0604020104020204" pitchFamily="34" charset="0"/>
              </a:rPr>
              <a:t>Show screenshots of Payload vs. Launch Outcome scatter plot for all sites, with different payload selected in the range slider</a:t>
            </a: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r>
              <a:rPr lang="en-US" sz="2200">
                <a:solidFill>
                  <a:schemeClr val="accent3">
                    <a:lumMod val="25000"/>
                  </a:schemeClr>
                </a:solidFill>
                <a:latin typeface="Abadi"/>
              </a:rPr>
              <a:t>Explain the important elements and findings on the screenshot, such as which payload range or booster version have the largest success rate, etc.</a:t>
            </a:r>
            <a:endParaRPr lang="en-US" sz="2200">
              <a:solidFill>
                <a:schemeClr val="accent3">
                  <a:lumMod val="25000"/>
                </a:schemeClr>
              </a:solidFill>
              <a:latin typeface="Abadi" panose="020B0604020104020204" pitchFamily="34" charset="0"/>
            </a:endParaRPr>
          </a:p>
          <a:p>
            <a:pPr>
              <a:lnSpc>
                <a:spcPct val="100000"/>
              </a:lnSpc>
              <a:spcBef>
                <a:spcPts val="1400"/>
              </a:spcBef>
            </a:pPr>
            <a:endParaRPr lang="en-US" sz="2200">
              <a:solidFill>
                <a:schemeClr val="accent3">
                  <a:lumMod val="25000"/>
                </a:schemeClr>
              </a:solidFill>
              <a:latin typeface="Abadi" panose="020B0604020104020204" pitchFamily="34" charset="0"/>
            </a:endParaRPr>
          </a:p>
        </p:txBody>
      </p:sp>
      <p:sp>
        <p:nvSpPr>
          <p:cNvPr id="12" name="Title 1">
            <a:extLst>
              <a:ext uri="{FF2B5EF4-FFF2-40B4-BE49-F238E27FC236}">
                <a16:creationId xmlns:a16="http://schemas.microsoft.com/office/drawing/2014/main" id="{4D271BF5-BAA1-4CEB-A575-76A097FABBB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&lt;Dashboard Screenshot 3&gt;</a:t>
            </a:r>
          </a:p>
        </p:txBody>
      </p:sp>
    </p:spTree>
    <p:extLst>
      <p:ext uri="{BB962C8B-B14F-4D97-AF65-F5344CB8AC3E}">
        <p14:creationId xmlns:p14="http://schemas.microsoft.com/office/powerpoint/2010/main" val="2523596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37DFD2-2B76-8445-A1BD-6628DC42C398}"/>
              </a:ext>
            </a:extLst>
          </p:cNvPr>
          <p:cNvSpPr txBox="1"/>
          <p:nvPr/>
        </p:nvSpPr>
        <p:spPr>
          <a:xfrm>
            <a:off x="797970" y="2529746"/>
            <a:ext cx="1058303" cy="369332"/>
          </a:xfrm>
          <a:prstGeom prst="rect">
            <a:avLst/>
          </a:prstGeom>
          <a:solidFill>
            <a:srgbClr val="0948CB"/>
          </a:solidFill>
        </p:spPr>
        <p:txBody>
          <a:bodyPr wrap="none" rtlCol="0">
            <a:spAutoFit/>
          </a:bodyPr>
          <a:lstStyle/>
          <a:p>
            <a:r>
              <a:rPr lang="en-US" dirty="0">
                <a:solidFill>
                  <a:schemeClr val="bg1"/>
                </a:solidFill>
              </a:rPr>
              <a:t>Section 5</a:t>
            </a:r>
          </a:p>
        </p:txBody>
      </p:sp>
    </p:spTree>
    <p:extLst>
      <p:ext uri="{BB962C8B-B14F-4D97-AF65-F5344CB8AC3E}">
        <p14:creationId xmlns:p14="http://schemas.microsoft.com/office/powerpoint/2010/main" val="12903941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p:txBody>
          <a:bodyPr/>
          <a:lstStyle/>
          <a:p>
            <a:fld id="{5075537C-CA84-1446-933C-8E9D027F9201}" type="slidenum">
              <a:rPr lang="en-US" smtClean="0"/>
              <a:t>43</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4294967295"/>
          </p:nvPr>
        </p:nvSpPr>
        <p:spPr>
          <a:xfrm>
            <a:off x="770010" y="2082114"/>
            <a:ext cx="5325989" cy="3811588"/>
          </a:xfrm>
          <a:prstGeom prst="rect">
            <a:avLst/>
          </a:prstGeom>
        </p:spPr>
        <p:txBody>
          <a:bodyPr vert="horz" lIns="91440" tIns="45720" rIns="91440" bIns="45720" rtlCol="0" anchor="t">
            <a:normAutofit/>
          </a:bodyPr>
          <a:lstStyle/>
          <a:p>
            <a:pPr>
              <a:lnSpc>
                <a:spcPct val="100000"/>
              </a:lnSpc>
              <a:spcBef>
                <a:spcPts val="1400"/>
              </a:spcBef>
            </a:pPr>
            <a:r>
              <a:rPr lang="en-US" sz="2200" dirty="0">
                <a:solidFill>
                  <a:schemeClr val="accent3">
                    <a:lumMod val="25000"/>
                  </a:schemeClr>
                </a:solidFill>
                <a:latin typeface="Abadi"/>
              </a:rPr>
              <a:t>Visualize the built model accuracy for all </a:t>
            </a:r>
            <a:r>
              <a:rPr lang="en-US" sz="2200">
                <a:solidFill>
                  <a:schemeClr val="accent3">
                    <a:lumMod val="25000"/>
                  </a:schemeClr>
                </a:solidFill>
                <a:latin typeface="Abadi"/>
              </a:rPr>
              <a:t>built classification models, in a bar chart</a:t>
            </a:r>
            <a:endParaRPr lang="en-US" sz="220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Find which model has the highest classification accuracy</a:t>
            </a:r>
          </a:p>
        </p:txBody>
      </p:sp>
      <p:sp>
        <p:nvSpPr>
          <p:cNvPr id="9" name="Title 1">
            <a:extLst>
              <a:ext uri="{FF2B5EF4-FFF2-40B4-BE49-F238E27FC236}">
                <a16:creationId xmlns:a16="http://schemas.microsoft.com/office/drawing/2014/main" id="{B68D8986-45AC-4FB5-96E8-C45F9603EB5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Classification Accuracy</a:t>
            </a:r>
            <a:endParaRPr lang="en-US" dirty="0">
              <a:solidFill>
                <a:srgbClr val="0B49CB"/>
              </a:solidFill>
            </a:endParaRPr>
          </a:p>
        </p:txBody>
      </p:sp>
    </p:spTree>
    <p:extLst>
      <p:ext uri="{BB962C8B-B14F-4D97-AF65-F5344CB8AC3E}">
        <p14:creationId xmlns:p14="http://schemas.microsoft.com/office/powerpoint/2010/main" val="24594460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p:txBody>
          <a:bodyPr/>
          <a:lstStyle/>
          <a:p>
            <a:fld id="{5075537C-CA84-1446-933C-8E9D027F9201}" type="slidenum">
              <a:rPr lang="en-US" smtClean="0"/>
              <a:t>44</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4294967295"/>
          </p:nvPr>
        </p:nvSpPr>
        <p:spPr>
          <a:xfrm>
            <a:off x="770011" y="2057400"/>
            <a:ext cx="9477960" cy="381158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Show the confusion matrix of the best performing model with an explanation </a:t>
            </a:r>
          </a:p>
        </p:txBody>
      </p:sp>
      <p:sp>
        <p:nvSpPr>
          <p:cNvPr id="9" name="Title 1">
            <a:extLst>
              <a:ext uri="{FF2B5EF4-FFF2-40B4-BE49-F238E27FC236}">
                <a16:creationId xmlns:a16="http://schemas.microsoft.com/office/drawing/2014/main" id="{533106AC-60D7-46AE-8E64-7B84ABDBD09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Confusion Matrix</a:t>
            </a:r>
            <a:endParaRPr lang="en-US" dirty="0">
              <a:solidFill>
                <a:srgbClr val="0B49CB"/>
              </a:solidFill>
            </a:endParaRPr>
          </a:p>
        </p:txBody>
      </p:sp>
    </p:spTree>
    <p:extLst>
      <p:ext uri="{BB962C8B-B14F-4D97-AF65-F5344CB8AC3E}">
        <p14:creationId xmlns:p14="http://schemas.microsoft.com/office/powerpoint/2010/main" val="36450342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45</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875054"/>
            <a:ext cx="5903913" cy="4351338"/>
          </a:xfrm>
          <a:prstGeom prst="rect">
            <a:avLst/>
          </a:prstGeom>
        </p:spPr>
        <p:txBody>
          <a:bodyPr>
            <a:normAutofit/>
          </a:bodyPr>
          <a:lstStyle/>
          <a:p>
            <a:pPr>
              <a:lnSpc>
                <a:spcPct val="100000"/>
              </a:lnSpc>
              <a:spcBef>
                <a:spcPts val="1400"/>
              </a:spcBef>
            </a:pPr>
            <a:r>
              <a:rPr lang="en-US" sz="2200">
                <a:solidFill>
                  <a:schemeClr val="accent3">
                    <a:lumMod val="25000"/>
                  </a:schemeClr>
                </a:solidFill>
                <a:latin typeface="Abadi" panose="020B0604020104020204" pitchFamily="34" charset="0"/>
              </a:rPr>
              <a:t>Point 1</a:t>
            </a:r>
          </a:p>
          <a:p>
            <a:pPr>
              <a:lnSpc>
                <a:spcPct val="100000"/>
              </a:lnSpc>
              <a:spcBef>
                <a:spcPts val="1400"/>
              </a:spcBef>
            </a:pPr>
            <a:r>
              <a:rPr lang="en-US" sz="2200">
                <a:solidFill>
                  <a:schemeClr val="accent3">
                    <a:lumMod val="25000"/>
                  </a:schemeClr>
                </a:solidFill>
                <a:latin typeface="Abadi" panose="020B0604020104020204" pitchFamily="34" charset="0"/>
              </a:rPr>
              <a:t>Point 2</a:t>
            </a:r>
          </a:p>
          <a:p>
            <a:pPr>
              <a:lnSpc>
                <a:spcPct val="100000"/>
              </a:lnSpc>
              <a:spcBef>
                <a:spcPts val="1400"/>
              </a:spcBef>
            </a:pPr>
            <a:r>
              <a:rPr lang="en-US" sz="2200">
                <a:solidFill>
                  <a:schemeClr val="accent3">
                    <a:lumMod val="25000"/>
                  </a:schemeClr>
                </a:solidFill>
                <a:latin typeface="Abadi" panose="020B0604020104020204" pitchFamily="34" charset="0"/>
              </a:rPr>
              <a:t>Point 3</a:t>
            </a:r>
          </a:p>
          <a:p>
            <a:pPr>
              <a:lnSpc>
                <a:spcPct val="100000"/>
              </a:lnSpc>
              <a:spcBef>
                <a:spcPts val="1400"/>
              </a:spcBef>
            </a:pPr>
            <a:r>
              <a:rPr lang="en-US" sz="2200">
                <a:solidFill>
                  <a:schemeClr val="accent3">
                    <a:lumMod val="25000"/>
                  </a:schemeClr>
                </a:solidFill>
                <a:latin typeface="Abadi" panose="020B0604020104020204" pitchFamily="34" charset="0"/>
              </a:rPr>
              <a:t>Point 4</a:t>
            </a:r>
          </a:p>
          <a:p>
            <a:pPr>
              <a:lnSpc>
                <a:spcPct val="100000"/>
              </a:lnSpc>
              <a:spcBef>
                <a:spcPts val="1400"/>
              </a:spcBef>
            </a:pPr>
            <a:r>
              <a:rPr lang="en-US" sz="2200">
                <a:solidFill>
                  <a:schemeClr val="accent3">
                    <a:lumMod val="25000"/>
                  </a:schemeClr>
                </a:solidFill>
                <a:latin typeface="Abadi" panose="020B0604020104020204" pitchFamily="34" charset="0"/>
              </a:rPr>
              <a:t>…</a:t>
            </a:r>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Conclusions</a:t>
            </a:r>
            <a:endParaRPr lang="en-US">
              <a:solidFill>
                <a:srgbClr val="0B49CB"/>
              </a:solidFill>
            </a:endParaRPr>
          </a:p>
        </p:txBody>
      </p:sp>
    </p:spTree>
    <p:extLst>
      <p:ext uri="{BB962C8B-B14F-4D97-AF65-F5344CB8AC3E}">
        <p14:creationId xmlns:p14="http://schemas.microsoft.com/office/powerpoint/2010/main" val="16301236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12"/>
          </p:nvPr>
        </p:nvSpPr>
        <p:spPr/>
        <p:txBody>
          <a:bodyPr/>
          <a:lstStyle/>
          <a:p>
            <a:fld id="{5075537C-CA84-1446-933C-8E9D027F9201}" type="slidenum">
              <a:rPr lang="en-US" smtClean="0"/>
              <a:t>46</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859522"/>
            <a:ext cx="10515600" cy="4351338"/>
          </a:xfrm>
          <a:prstGeom prst="rect">
            <a:avLst/>
          </a:prstGeom>
        </p:spPr>
        <p:txBody>
          <a:bodyPr>
            <a:normAutofit/>
          </a:bodyPr>
          <a:lstStyle/>
          <a:p>
            <a:pPr>
              <a:lnSpc>
                <a:spcPct val="100000"/>
              </a:lnSpc>
              <a:spcBef>
                <a:spcPts val="1400"/>
              </a:spcBef>
            </a:pPr>
            <a:r>
              <a:rPr lang="en-US" sz="2200">
                <a:solidFill>
                  <a:schemeClr val="accent3">
                    <a:lumMod val="25000"/>
                  </a:schemeClr>
                </a:solidFill>
                <a:latin typeface="Abadi" panose="020B0604020104020204" pitchFamily="34" charset="0"/>
              </a:rPr>
              <a:t>Include any relevant assets like Python code snippets, SQL queries, charts, Notebook outputs, or data sets that you may have created during this project</a:t>
            </a:r>
          </a:p>
        </p:txBody>
      </p:sp>
      <p:sp>
        <p:nvSpPr>
          <p:cNvPr id="11" name="Title 1">
            <a:extLst>
              <a:ext uri="{FF2B5EF4-FFF2-40B4-BE49-F238E27FC236}">
                <a16:creationId xmlns:a16="http://schemas.microsoft.com/office/drawing/2014/main" id="{60F8A56C-5EE1-4DBF-842D-C2A130AA680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Appendix</a:t>
            </a:r>
            <a:endParaRPr lang="en-US" dirty="0">
              <a:solidFill>
                <a:srgbClr val="0B49CB"/>
              </a:solidFill>
            </a:endParaRPr>
          </a:p>
        </p:txBody>
      </p:sp>
    </p:spTree>
    <p:extLst>
      <p:ext uri="{BB962C8B-B14F-4D97-AF65-F5344CB8AC3E}">
        <p14:creationId xmlns:p14="http://schemas.microsoft.com/office/powerpoint/2010/main" val="34100085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04074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a:srcRect/>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1BF29A-91D2-784B-9589-F5A3883168D5}"/>
              </a:ext>
            </a:extLst>
          </p:cNvPr>
          <p:cNvSpPr>
            <a:spLocks noGrp="1"/>
          </p:cNvSpPr>
          <p:nvPr>
            <p:ph type="sldNum" sz="quarter" idx="12"/>
          </p:nvPr>
        </p:nvSpPr>
        <p:spPr>
          <a:xfrm>
            <a:off x="9448800" y="6356350"/>
            <a:ext cx="2743200" cy="365125"/>
          </a:xfrm>
        </p:spPr>
        <p:txBody>
          <a:bodyPr/>
          <a:lstStyle/>
          <a:p>
            <a:fld id="{5075537C-CA84-1446-933C-8E9D027F9201}" type="slidenum">
              <a:rPr lang="en-US" smtClean="0"/>
              <a:t>5</a:t>
            </a:fld>
            <a:endParaRPr lang="en-US" dirty="0"/>
          </a:p>
        </p:txBody>
      </p:sp>
      <p:sp>
        <p:nvSpPr>
          <p:cNvPr id="2" name="TextBox 1">
            <a:extLst>
              <a:ext uri="{FF2B5EF4-FFF2-40B4-BE49-F238E27FC236}">
                <a16:creationId xmlns:a16="http://schemas.microsoft.com/office/drawing/2014/main" id="{99393D11-6810-B94E-A01A-A2D00E82E738}"/>
              </a:ext>
            </a:extLst>
          </p:cNvPr>
          <p:cNvSpPr txBox="1"/>
          <p:nvPr/>
        </p:nvSpPr>
        <p:spPr>
          <a:xfrm>
            <a:off x="765313" y="2812774"/>
            <a:ext cx="1058303" cy="369332"/>
          </a:xfrm>
          <a:prstGeom prst="rect">
            <a:avLst/>
          </a:prstGeom>
          <a:solidFill>
            <a:srgbClr val="0948CB"/>
          </a:solidFill>
        </p:spPr>
        <p:txBody>
          <a:bodyPr wrap="none" rtlCol="0">
            <a:spAutoFit/>
          </a:bodyPr>
          <a:lstStyle/>
          <a:p>
            <a:r>
              <a:rPr lang="en-US" dirty="0">
                <a:solidFill>
                  <a:schemeClr val="bg1"/>
                </a:solidFill>
              </a:rPr>
              <a:t>Section 1</a:t>
            </a:r>
          </a:p>
        </p:txBody>
      </p:sp>
    </p:spTree>
    <p:extLst>
      <p:ext uri="{BB962C8B-B14F-4D97-AF65-F5344CB8AC3E}">
        <p14:creationId xmlns:p14="http://schemas.microsoft.com/office/powerpoint/2010/main" val="3093198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12"/>
          </p:nvPr>
        </p:nvSpPr>
        <p:spPr/>
        <p:txBody>
          <a:bodyPr/>
          <a:lstStyle/>
          <a:p>
            <a:fld id="{5075537C-CA84-1446-933C-8E9D027F9201}" type="slidenum">
              <a:rPr lang="en-US" smtClean="0"/>
              <a:t>6</a:t>
            </a:fld>
            <a:endParaRPr lang="en-US" dirty="0"/>
          </a:p>
        </p:txBody>
      </p:sp>
      <p:sp>
        <p:nvSpPr>
          <p:cNvPr id="7" name="Content Placeholder 2">
            <a:extLst>
              <a:ext uri="{FF2B5EF4-FFF2-40B4-BE49-F238E27FC236}">
                <a16:creationId xmlns:a16="http://schemas.microsoft.com/office/drawing/2014/main" id="{0BFEC426-B615-E549-83E5-140FD588BC64}"/>
              </a:ext>
            </a:extLst>
          </p:cNvPr>
          <p:cNvSpPr txBox="1">
            <a:spLocks/>
          </p:cNvSpPr>
          <p:nvPr/>
        </p:nvSpPr>
        <p:spPr>
          <a:xfrm>
            <a:off x="770011" y="1580808"/>
            <a:ext cx="10104817" cy="5211877"/>
          </a:xfrm>
          <a:prstGeom prst="rect">
            <a:avLst/>
          </a:prstGeom>
        </p:spPr>
        <p:txBody>
          <a:bodyPr lIns="91440" tIns="45720" rIns="91440" bIns="45720" anchor="t">
            <a:normAutofit fontScale="2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20000"/>
              </a:lnSpc>
              <a:spcBef>
                <a:spcPts val="1400"/>
              </a:spcBef>
              <a:buNone/>
            </a:pPr>
            <a:r>
              <a:rPr lang="en-US" sz="8800" dirty="0">
                <a:solidFill>
                  <a:srgbClr val="0B49CB"/>
                </a:solidFill>
                <a:latin typeface="Abadi"/>
              </a:rPr>
              <a:t>Executive Summary</a:t>
            </a:r>
          </a:p>
          <a:p>
            <a:pPr>
              <a:lnSpc>
                <a:spcPct val="120000"/>
              </a:lnSpc>
              <a:spcBef>
                <a:spcPts val="1400"/>
              </a:spcBef>
            </a:pPr>
            <a:r>
              <a:rPr lang="en-US" sz="8800" dirty="0">
                <a:solidFill>
                  <a:schemeClr val="accent3">
                    <a:lumMod val="25000"/>
                  </a:schemeClr>
                </a:solidFill>
                <a:latin typeface="Abadi"/>
              </a:rPr>
              <a:t>Data collection methodology:</a:t>
            </a:r>
          </a:p>
          <a:p>
            <a:pPr lvl="1">
              <a:lnSpc>
                <a:spcPct val="120000"/>
              </a:lnSpc>
              <a:spcBef>
                <a:spcPts val="1400"/>
              </a:spcBef>
            </a:pPr>
            <a:r>
              <a:rPr lang="en-US" sz="7600" dirty="0">
                <a:solidFill>
                  <a:schemeClr val="bg2">
                    <a:lumMod val="50000"/>
                  </a:schemeClr>
                </a:solidFill>
                <a:latin typeface="Abadi"/>
              </a:rPr>
              <a:t>Describe how data was collected </a:t>
            </a:r>
          </a:p>
          <a:p>
            <a:pPr>
              <a:lnSpc>
                <a:spcPct val="120000"/>
              </a:lnSpc>
              <a:spcBef>
                <a:spcPts val="1400"/>
              </a:spcBef>
            </a:pPr>
            <a:r>
              <a:rPr lang="en-US" sz="8800" dirty="0">
                <a:solidFill>
                  <a:schemeClr val="accent3">
                    <a:lumMod val="25000"/>
                  </a:schemeClr>
                </a:solidFill>
                <a:latin typeface="Abadi"/>
              </a:rPr>
              <a:t>Perform data wrangling</a:t>
            </a:r>
          </a:p>
          <a:p>
            <a:pPr lvl="1">
              <a:lnSpc>
                <a:spcPct val="120000"/>
              </a:lnSpc>
              <a:spcBef>
                <a:spcPts val="1400"/>
              </a:spcBef>
            </a:pPr>
            <a:r>
              <a:rPr lang="en-US" sz="7600" dirty="0">
                <a:solidFill>
                  <a:schemeClr val="bg2">
                    <a:lumMod val="50000"/>
                  </a:schemeClr>
                </a:solidFill>
                <a:latin typeface="Abadi"/>
              </a:rPr>
              <a:t>Describe how data was processed</a:t>
            </a:r>
          </a:p>
          <a:p>
            <a:pPr>
              <a:lnSpc>
                <a:spcPct val="120000"/>
              </a:lnSpc>
              <a:spcBef>
                <a:spcPts val="1400"/>
              </a:spcBef>
            </a:pPr>
            <a:r>
              <a:rPr lang="en-US" sz="8800" dirty="0">
                <a:solidFill>
                  <a:schemeClr val="accent3">
                    <a:lumMod val="25000"/>
                  </a:schemeClr>
                </a:solidFill>
                <a:latin typeface="Abadi"/>
              </a:rPr>
              <a:t>Perform exploratory data analysis (EDA) using visualization and SQL</a:t>
            </a:r>
          </a:p>
          <a:p>
            <a:pPr>
              <a:lnSpc>
                <a:spcPct val="120000"/>
              </a:lnSpc>
              <a:spcBef>
                <a:spcPts val="1400"/>
              </a:spcBef>
            </a:pPr>
            <a:r>
              <a:rPr lang="en-US" sz="8800" dirty="0">
                <a:solidFill>
                  <a:schemeClr val="accent3">
                    <a:lumMod val="25000"/>
                  </a:schemeClr>
                </a:solidFill>
                <a:latin typeface="Abadi"/>
              </a:rPr>
              <a:t>Perform interactive visual analytics using Folium and </a:t>
            </a:r>
            <a:r>
              <a:rPr lang="en-US" sz="8800" dirty="0" err="1">
                <a:solidFill>
                  <a:schemeClr val="accent3">
                    <a:lumMod val="25000"/>
                  </a:schemeClr>
                </a:solidFill>
                <a:latin typeface="Abadi"/>
              </a:rPr>
              <a:t>Plotly</a:t>
            </a:r>
            <a:r>
              <a:rPr lang="en-US" sz="8800" dirty="0">
                <a:solidFill>
                  <a:schemeClr val="accent3">
                    <a:lumMod val="25000"/>
                  </a:schemeClr>
                </a:solidFill>
                <a:latin typeface="Abadi"/>
              </a:rPr>
              <a:t> Dash</a:t>
            </a:r>
          </a:p>
          <a:p>
            <a:pPr>
              <a:lnSpc>
                <a:spcPct val="120000"/>
              </a:lnSpc>
              <a:spcBef>
                <a:spcPts val="1400"/>
              </a:spcBef>
            </a:pPr>
            <a:r>
              <a:rPr lang="en-US" sz="8800" dirty="0">
                <a:solidFill>
                  <a:schemeClr val="accent3">
                    <a:lumMod val="25000"/>
                  </a:schemeClr>
                </a:solidFill>
                <a:latin typeface="Abadi"/>
              </a:rPr>
              <a:t>Perform predictive analysis using classification models</a:t>
            </a:r>
          </a:p>
          <a:p>
            <a:pPr lvl="1">
              <a:lnSpc>
                <a:spcPct val="120000"/>
              </a:lnSpc>
              <a:spcBef>
                <a:spcPts val="1400"/>
              </a:spcBef>
            </a:pPr>
            <a:r>
              <a:rPr lang="en-US" sz="7600" dirty="0">
                <a:solidFill>
                  <a:schemeClr val="bg2">
                    <a:lumMod val="50000"/>
                  </a:schemeClr>
                </a:solidFill>
                <a:latin typeface="Abadi"/>
              </a:rPr>
              <a:t>How to build, tune, evaluate classification models</a:t>
            </a:r>
          </a:p>
          <a:p>
            <a:pPr>
              <a:lnSpc>
                <a:spcPct val="120000"/>
              </a:lnSpc>
              <a:spcBef>
                <a:spcPts val="1400"/>
              </a:spcBef>
            </a:pPr>
            <a:endParaRPr lang="en-US" sz="8800">
              <a:solidFill>
                <a:schemeClr val="accent3">
                  <a:lumMod val="25000"/>
                </a:schemeClr>
              </a:solidFill>
              <a:latin typeface="Abadi"/>
            </a:endParaRPr>
          </a:p>
          <a:p>
            <a:pPr>
              <a:lnSpc>
                <a:spcPct val="100000"/>
              </a:lnSpc>
              <a:spcBef>
                <a:spcPts val="1400"/>
              </a:spcBef>
            </a:pPr>
            <a:endParaRPr lang="en-US" sz="2200">
              <a:solidFill>
                <a:schemeClr val="accent3">
                  <a:lumMod val="25000"/>
                </a:schemeClr>
              </a:solidFill>
              <a:latin typeface="Abadi"/>
            </a:endParaRPr>
          </a:p>
          <a:p>
            <a:pPr>
              <a:lnSpc>
                <a:spcPct val="100000"/>
              </a:lnSpc>
              <a:spcBef>
                <a:spcPts val="1400"/>
              </a:spcBef>
            </a:pPr>
            <a:endParaRPr lang="en-US" sz="2200">
              <a:solidFill>
                <a:schemeClr val="accent3">
                  <a:lumMod val="25000"/>
                </a:schemeClr>
              </a:solidFill>
              <a:latin typeface="Abadi"/>
            </a:endParaRPr>
          </a:p>
          <a:p>
            <a:pPr>
              <a:lnSpc>
                <a:spcPct val="100000"/>
              </a:lnSpc>
              <a:spcBef>
                <a:spcPts val="1400"/>
              </a:spcBef>
            </a:pPr>
            <a:endParaRPr lang="en-US" sz="2200">
              <a:solidFill>
                <a:schemeClr val="accent3">
                  <a:lumMod val="25000"/>
                </a:schemeClr>
              </a:solidFill>
              <a:latin typeface="Abadi"/>
            </a:endParaRPr>
          </a:p>
          <a:p>
            <a:pPr>
              <a:lnSpc>
                <a:spcPct val="100000"/>
              </a:lnSpc>
              <a:spcBef>
                <a:spcPts val="1400"/>
              </a:spcBef>
            </a:pPr>
            <a:endParaRPr lang="en-US" sz="2200">
              <a:solidFill>
                <a:schemeClr val="accent3">
                  <a:lumMod val="25000"/>
                </a:schemeClr>
              </a:solidFill>
              <a:latin typeface="Abadi"/>
            </a:endParaRPr>
          </a:p>
        </p:txBody>
      </p:sp>
      <p:sp>
        <p:nvSpPr>
          <p:cNvPr id="13" name="Title 1">
            <a:extLst>
              <a:ext uri="{FF2B5EF4-FFF2-40B4-BE49-F238E27FC236}">
                <a16:creationId xmlns:a16="http://schemas.microsoft.com/office/drawing/2014/main" id="{13C62649-0825-4926-8E2A-2EBCCFE00EC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Methodology</a:t>
            </a:r>
            <a:endParaRPr lang="en-US" dirty="0">
              <a:solidFill>
                <a:srgbClr val="0B49CB"/>
              </a:solidFill>
            </a:endParaRPr>
          </a:p>
        </p:txBody>
      </p:sp>
    </p:spTree>
    <p:extLst>
      <p:ext uri="{BB962C8B-B14F-4D97-AF65-F5344CB8AC3E}">
        <p14:creationId xmlns:p14="http://schemas.microsoft.com/office/powerpoint/2010/main" val="1553432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7</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825625"/>
            <a:ext cx="10515600" cy="4351338"/>
          </a:xfrm>
          <a:prstGeom prst="rect">
            <a:avLst/>
          </a:prstGeom>
        </p:spPr>
        <p:txBody>
          <a:bodyPr/>
          <a:lstStyle/>
          <a:p>
            <a:pPr>
              <a:lnSpc>
                <a:spcPct val="100000"/>
              </a:lnSpc>
              <a:spcBef>
                <a:spcPts val="1400"/>
              </a:spcBef>
            </a:pPr>
            <a:r>
              <a:rPr lang="en-US" sz="2200">
                <a:solidFill>
                  <a:schemeClr val="accent3">
                    <a:lumMod val="25000"/>
                  </a:schemeClr>
                </a:solidFill>
                <a:latin typeface="Abadi" panose="020B0604020104020204" pitchFamily="34" charset="0"/>
              </a:rPr>
              <a:t>Describe how data sets were collected. </a:t>
            </a:r>
          </a:p>
          <a:p>
            <a:pPr>
              <a:lnSpc>
                <a:spcPct val="100000"/>
              </a:lnSpc>
              <a:spcBef>
                <a:spcPts val="1400"/>
              </a:spcBef>
            </a:pPr>
            <a:r>
              <a:rPr lang="en-US" sz="2200">
                <a:solidFill>
                  <a:schemeClr val="accent3">
                    <a:lumMod val="25000"/>
                  </a:schemeClr>
                </a:solidFill>
                <a:latin typeface="Abadi" panose="020B0604020104020204" pitchFamily="34" charset="0"/>
              </a:rPr>
              <a:t>You need to present your data collection process use key phrases and flowcharts</a:t>
            </a:r>
          </a:p>
          <a:p>
            <a:pPr marL="0" indent="0">
              <a:buNone/>
            </a:pPr>
            <a:endParaRPr lang="en-US"/>
          </a:p>
        </p:txBody>
      </p:sp>
      <p:sp>
        <p:nvSpPr>
          <p:cNvPr id="12" name="Title 1">
            <a:extLst>
              <a:ext uri="{FF2B5EF4-FFF2-40B4-BE49-F238E27FC236}">
                <a16:creationId xmlns:a16="http://schemas.microsoft.com/office/drawing/2014/main" id="{D77AC1D2-8B41-4A7A-88CF-41E6B7D8C98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a:t>
            </a:r>
            <a:endParaRPr lang="en-US" dirty="0">
              <a:solidFill>
                <a:srgbClr val="0B49CB"/>
              </a:solidFill>
            </a:endParaRPr>
          </a:p>
        </p:txBody>
      </p:sp>
    </p:spTree>
    <p:extLst>
      <p:ext uri="{BB962C8B-B14F-4D97-AF65-F5344CB8AC3E}">
        <p14:creationId xmlns:p14="http://schemas.microsoft.com/office/powerpoint/2010/main" val="3288665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8</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5910262" y="1792288"/>
            <a:ext cx="5461000" cy="4206875"/>
          </a:xfrm>
          <a:prstGeom prst="rect">
            <a:avLst/>
          </a:prstGeom>
          <a:ln>
            <a:solidFill>
              <a:srgbClr val="0B49CB"/>
            </a:solidFill>
            <a:prstDash val="dash"/>
          </a:ln>
        </p:spPr>
        <p:txBody>
          <a:bodyPr vert="horz" lIns="91440" tIns="45720" rIns="91440" bIns="45720" rtlCol="0" anchor="t">
            <a:normAutofit/>
          </a:bodyPr>
          <a:lstStyle/>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r>
              <a:rPr lang="en-US" sz="2200">
                <a:solidFill>
                  <a:srgbClr val="1C7DDB"/>
                </a:solidFill>
                <a:latin typeface="Abadi"/>
              </a:rPr>
              <a:t>Place your flowchart of SpaceX API calls </a:t>
            </a:r>
            <a:r>
              <a:rPr lang="en-US" sz="2200" dirty="0">
                <a:solidFill>
                  <a:srgbClr val="1C7DDB"/>
                </a:solidFill>
                <a:latin typeface="Abadi"/>
              </a:rPr>
              <a:t>here</a:t>
            </a:r>
            <a:endParaRPr lang="en-US">
              <a:cs typeface="Calibri"/>
            </a:endParaRPr>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820738" y="1800225"/>
            <a:ext cx="4640263" cy="4225925"/>
          </a:xfrm>
          <a:prstGeom prst="rect">
            <a:avLst/>
          </a:prstGeom>
        </p:spPr>
        <p:txBody>
          <a:bodyPr vert="horz" lIns="91440" tIns="45720" rIns="91440" bIns="45720" rtlCol="0" anchor="t">
            <a:normAutofit/>
          </a:bodyPr>
          <a:lstStyle/>
          <a:p>
            <a:pPr>
              <a:lnSpc>
                <a:spcPct val="100000"/>
              </a:lnSpc>
              <a:spcBef>
                <a:spcPts val="1400"/>
              </a:spcBef>
            </a:pPr>
            <a:r>
              <a:rPr lang="en-US" sz="2200">
                <a:solidFill>
                  <a:schemeClr val="accent3">
                    <a:lumMod val="25000"/>
                  </a:schemeClr>
                </a:solidFill>
                <a:latin typeface="Abadi" panose="020B0604020104020204" pitchFamily="34" charset="0"/>
              </a:rPr>
              <a:t>Present your data collection with SpaceX REST calls using key phrases and flowcharts</a:t>
            </a:r>
          </a:p>
          <a:p>
            <a:pPr>
              <a:lnSpc>
                <a:spcPct val="100000"/>
              </a:lnSpc>
              <a:spcBef>
                <a:spcPts val="1400"/>
              </a:spcBef>
            </a:pPr>
            <a:endParaRPr lang="en-US" sz="2200">
              <a:solidFill>
                <a:schemeClr val="accent3">
                  <a:lumMod val="25000"/>
                </a:schemeClr>
              </a:solidFill>
              <a:latin typeface="Abadi"/>
            </a:endParaRPr>
          </a:p>
          <a:p>
            <a:pPr>
              <a:lnSpc>
                <a:spcPct val="100000"/>
              </a:lnSpc>
              <a:spcBef>
                <a:spcPts val="1400"/>
              </a:spcBef>
            </a:pPr>
            <a:r>
              <a:rPr lang="en-US" sz="2200">
                <a:solidFill>
                  <a:schemeClr val="accent3">
                    <a:lumMod val="25000"/>
                  </a:schemeClr>
                </a:solidFill>
                <a:latin typeface="Abadi" panose="020B0604020104020204" pitchFamily="34" charset="0"/>
              </a:rPr>
              <a:t>Add the GitHub URL of the completed SpaceX API calls notebook </a:t>
            </a:r>
            <a:r>
              <a:rPr lang="en-US" sz="2200">
                <a:solidFill>
                  <a:srgbClr val="1C7DDB"/>
                </a:solidFill>
                <a:latin typeface="Abadi" panose="020B0604020104020204" pitchFamily="34" charset="0"/>
              </a:rPr>
              <a:t>(must include completed code cell and outcome cell), </a:t>
            </a:r>
            <a:r>
              <a:rPr lang="en-US" sz="2200">
                <a:solidFill>
                  <a:schemeClr val="accent3">
                    <a:lumMod val="25000"/>
                  </a:schemeClr>
                </a:solidFill>
                <a:latin typeface="Abadi" panose="020B0604020104020204" pitchFamily="34" charset="0"/>
              </a:rPr>
              <a:t>as an external reference and peer-review purpose</a:t>
            </a:r>
          </a:p>
          <a:p>
            <a:endParaRPr lang="en-US"/>
          </a:p>
          <a:p>
            <a:endParaRPr lang="en-US"/>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 – SpaceX API</a:t>
            </a:r>
          </a:p>
        </p:txBody>
      </p:sp>
    </p:spTree>
    <p:extLst>
      <p:ext uri="{BB962C8B-B14F-4D97-AF65-F5344CB8AC3E}">
        <p14:creationId xmlns:p14="http://schemas.microsoft.com/office/powerpoint/2010/main" val="280316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9</a:t>
            </a:fld>
            <a:endParaRPr lang="en-US"/>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922411" y="1792288"/>
            <a:ext cx="3932238" cy="3811587"/>
          </a:xfrm>
          <a:prstGeom prst="rect">
            <a:avLst/>
          </a:prstGeom>
        </p:spPr>
        <p:txBody>
          <a:bodyPr lIns="91440" tIns="45720" rIns="91440" bIns="45720" anchor="t">
            <a:noAutofit/>
          </a:bodyPr>
          <a:lstStyle/>
          <a:p>
            <a:pPr>
              <a:lnSpc>
                <a:spcPct val="100000"/>
              </a:lnSpc>
              <a:spcBef>
                <a:spcPts val="1400"/>
              </a:spcBef>
            </a:pPr>
            <a:r>
              <a:rPr lang="en-US" sz="2200">
                <a:solidFill>
                  <a:schemeClr val="accent3">
                    <a:lumMod val="25000"/>
                  </a:schemeClr>
                </a:solidFill>
                <a:latin typeface="Abadi"/>
              </a:rPr>
              <a:t>Present your web scraping process using key phrases and flowcharts</a:t>
            </a:r>
          </a:p>
          <a:p>
            <a:pPr>
              <a:lnSpc>
                <a:spcPct val="100000"/>
              </a:lnSpc>
              <a:spcBef>
                <a:spcPts val="1400"/>
              </a:spcBef>
            </a:pPr>
            <a:endParaRPr lang="en-US" sz="2200">
              <a:solidFill>
                <a:schemeClr val="accent3">
                  <a:lumMod val="25000"/>
                </a:schemeClr>
              </a:solidFill>
              <a:latin typeface="Abadi" panose="020B0604020104020204" pitchFamily="34" charset="0"/>
            </a:endParaRPr>
          </a:p>
          <a:p>
            <a:pPr>
              <a:lnSpc>
                <a:spcPct val="100000"/>
              </a:lnSpc>
              <a:spcBef>
                <a:spcPts val="1400"/>
              </a:spcBef>
            </a:pPr>
            <a:r>
              <a:rPr lang="en-US" sz="2200">
                <a:solidFill>
                  <a:schemeClr val="accent3">
                    <a:lumMod val="25000"/>
                  </a:schemeClr>
                </a:solidFill>
                <a:latin typeface="Abadi" panose="020B0604020104020204" pitchFamily="34" charset="0"/>
              </a:rPr>
              <a:t>Add the GitHub URL of the completed web scraping notebook, as an external reference and peer-review purpose</a:t>
            </a:r>
          </a:p>
        </p:txBody>
      </p:sp>
      <p:sp>
        <p:nvSpPr>
          <p:cNvPr id="4" name="Title 1">
            <a:extLst>
              <a:ext uri="{FF2B5EF4-FFF2-40B4-BE49-F238E27FC236}">
                <a16:creationId xmlns:a16="http://schemas.microsoft.com/office/drawing/2014/main" id="{6B84506E-0B2F-4BA8-892E-8CE3753AF954}"/>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endParaRPr lang="en-US">
              <a:solidFill>
                <a:srgbClr val="1C7DDB"/>
              </a:solidFill>
              <a:latin typeface="Abadi"/>
            </a:endParaRPr>
          </a:p>
        </p:txBody>
      </p:sp>
      <p:sp>
        <p:nvSpPr>
          <p:cNvPr id="11" name="Title 1">
            <a:extLst>
              <a:ext uri="{FF2B5EF4-FFF2-40B4-BE49-F238E27FC236}">
                <a16:creationId xmlns:a16="http://schemas.microsoft.com/office/drawing/2014/main" id="{84F5ABFD-B4D4-43FF-959F-AFAF45B45269}"/>
              </a:ext>
            </a:extLst>
          </p:cNvPr>
          <p:cNvSpPr txBox="1">
            <a:spLocks/>
          </p:cNvSpPr>
          <p:nvPr/>
        </p:nvSpPr>
        <p:spPr>
          <a:xfrm>
            <a:off x="922411" y="6910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 - Scraping</a:t>
            </a:r>
            <a:endParaRPr lang="en-US" dirty="0">
              <a:solidFill>
                <a:srgbClr val="0B49CB"/>
              </a:solidFill>
            </a:endParaRPr>
          </a:p>
        </p:txBody>
      </p:sp>
      <p:sp>
        <p:nvSpPr>
          <p:cNvPr id="2" name="Content Placeholder 4">
            <a:extLst>
              <a:ext uri="{FF2B5EF4-FFF2-40B4-BE49-F238E27FC236}">
                <a16:creationId xmlns:a16="http://schemas.microsoft.com/office/drawing/2014/main" id="{8B78C759-C687-440F-8CAE-D3071F1AB630}"/>
              </a:ext>
            </a:extLst>
          </p:cNvPr>
          <p:cNvSpPr txBox="1">
            <a:spLocks/>
          </p:cNvSpPr>
          <p:nvPr/>
        </p:nvSpPr>
        <p:spPr>
          <a:xfrm>
            <a:off x="5910262" y="1792288"/>
            <a:ext cx="5461000" cy="4206875"/>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a:p>
            <a:pPr marL="0" indent="0">
              <a:buNone/>
            </a:pPr>
            <a:r>
              <a:rPr lang="en-US" sz="2200">
                <a:solidFill>
                  <a:srgbClr val="1C7DDB"/>
                </a:solidFill>
                <a:latin typeface="Abadi"/>
              </a:rPr>
              <a:t>Place your flowchart of web scraping here</a:t>
            </a:r>
            <a:endParaRPr lang="en-US">
              <a:cs typeface="Calibri"/>
            </a:endParaRPr>
          </a:p>
        </p:txBody>
      </p:sp>
    </p:spTree>
    <p:extLst>
      <p:ext uri="{BB962C8B-B14F-4D97-AF65-F5344CB8AC3E}">
        <p14:creationId xmlns:p14="http://schemas.microsoft.com/office/powerpoint/2010/main" val="138555396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4DA07C5-A406-4A0D-B3E6-3856C94AC7F3}">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f80a141d-92ca-4d3d-9308-f7e7b1d44ce8"/>
    <ds:schemaRef ds:uri="http://purl.org/dc/dcmitype/"/>
    <ds:schemaRef ds:uri="http://www.w3.org/XML/1998/namespace"/>
    <ds:schemaRef ds:uri="155be751-a274-42e8-93fb-f39d3b9bccc8"/>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106</TotalTime>
  <Words>1502</Words>
  <Application>Microsoft Macintosh PowerPoint</Application>
  <PresentationFormat>Widescreen</PresentationFormat>
  <Paragraphs>234</Paragraphs>
  <Slides>47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Abadi</vt:lpstr>
      <vt:lpstr>Arial</vt:lpstr>
      <vt:lpstr>Calibri</vt:lpstr>
      <vt:lpstr>Calibri Light</vt:lpstr>
      <vt:lpstr>IBM Plex Mono SemiBold</vt:lpstr>
      <vt:lpstr>IBM Plex Mono Text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dc:creator>YAN Luo</dc:creator>
  <cp:lastModifiedBy>Hellin, Sylvain</cp:lastModifiedBy>
  <cp:revision>199</cp:revision>
  <dcterms:created xsi:type="dcterms:W3CDTF">2021-04-29T18:58:34Z</dcterms:created>
  <dcterms:modified xsi:type="dcterms:W3CDTF">2023-01-07T09:38:29Z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