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88" r:id="rId4"/>
    <p:sldId id="337" r:id="rId5"/>
    <p:sldId id="359" r:id="rId6"/>
    <p:sldId id="361" r:id="rId7"/>
    <p:sldId id="360" r:id="rId8"/>
    <p:sldId id="362" r:id="rId9"/>
    <p:sldId id="363" r:id="rId10"/>
    <p:sldId id="364" r:id="rId11"/>
    <p:sldId id="365" r:id="rId12"/>
    <p:sldId id="366" r:id="rId13"/>
    <p:sldId id="367" r:id="rId14"/>
    <p:sldId id="336" r:id="rId15"/>
    <p:sldId id="282" r:id="rId16"/>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BDE0"/>
    <a:srgbClr val="0066FF"/>
    <a:srgbClr val="1A007A"/>
    <a:srgbClr val="57257D"/>
    <a:srgbClr val="002CB8"/>
    <a:srgbClr val="2B13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3967" autoAdjust="0"/>
  </p:normalViewPr>
  <p:slideViewPr>
    <p:cSldViewPr>
      <p:cViewPr varScale="1">
        <p:scale>
          <a:sx n="80" d="100"/>
          <a:sy n="80" d="100"/>
        </p:scale>
        <p:origin x="-180" y="-96"/>
      </p:cViewPr>
      <p:guideLst>
        <p:guide orient="horz" pos="1620"/>
        <p:guide pos="2880"/>
      </p:guideLst>
    </p:cSldViewPr>
  </p:slideViewPr>
  <p:outlineViewPr>
    <p:cViewPr>
      <p:scale>
        <a:sx n="33" d="100"/>
        <a:sy n="33" d="100"/>
      </p:scale>
      <p:origin x="48" y="37944"/>
    </p:cViewPr>
  </p:outlineViewPr>
  <p:notesTextViewPr>
    <p:cViewPr>
      <p:scale>
        <a:sx n="100" d="100"/>
        <a:sy n="100" d="100"/>
      </p:scale>
      <p:origin x="0" y="0"/>
    </p:cViewPr>
  </p:notesTextViewPr>
  <p:notesViewPr>
    <p:cSldViewPr>
      <p:cViewPr varScale="1">
        <p:scale>
          <a:sx n="57" d="100"/>
          <a:sy n="57" d="100"/>
        </p:scale>
        <p:origin x="-25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72B02-C81A-405E-AB52-7F727CA1328F}" type="datetimeFigureOut">
              <a:rPr lang="en-GB" smtClean="0"/>
              <a:t>28/10/2014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FFCEB2-D6B2-4F52-BE57-145017B6D3C1}" type="slidenum">
              <a:rPr lang="en-GB" smtClean="0"/>
              <a:t>‹#›</a:t>
            </a:fld>
            <a:endParaRPr lang="en-GB"/>
          </a:p>
        </p:txBody>
      </p:sp>
    </p:spTree>
    <p:extLst>
      <p:ext uri="{BB962C8B-B14F-4D97-AF65-F5344CB8AC3E}">
        <p14:creationId xmlns:p14="http://schemas.microsoft.com/office/powerpoint/2010/main" val="4061114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839426-8430-4F42-B534-47B4E91F7C5E}" type="datetimeFigureOut">
              <a:rPr lang="en-GB" smtClean="0"/>
              <a:t>28/10/2014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5C14E3-CFA7-42A7-B12F-7A19BEEA2A2D}" type="slidenum">
              <a:rPr lang="en-GB" smtClean="0"/>
              <a:t>‹#›</a:t>
            </a:fld>
            <a:endParaRPr lang="en-GB"/>
          </a:p>
        </p:txBody>
      </p:sp>
    </p:spTree>
    <p:extLst>
      <p:ext uri="{BB962C8B-B14F-4D97-AF65-F5344CB8AC3E}">
        <p14:creationId xmlns:p14="http://schemas.microsoft.com/office/powerpoint/2010/main" val="253367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3</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12</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13</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4</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5</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6</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7</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8</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9</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10</a:t>
            </a:fld>
            <a:endParaRPr lang="en-GB"/>
          </a:p>
        </p:txBody>
      </p:sp>
    </p:spTree>
    <p:extLst>
      <p:ext uri="{BB962C8B-B14F-4D97-AF65-F5344CB8AC3E}">
        <p14:creationId xmlns:p14="http://schemas.microsoft.com/office/powerpoint/2010/main" val="76848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5C14E3-CFA7-42A7-B12F-7A19BEEA2A2D}" type="slidenum">
              <a:rPr lang="en-GB" smtClean="0"/>
              <a:t>11</a:t>
            </a:fld>
            <a:endParaRPr lang="en-GB"/>
          </a:p>
        </p:txBody>
      </p:sp>
    </p:spTree>
    <p:extLst>
      <p:ext uri="{BB962C8B-B14F-4D97-AF65-F5344CB8AC3E}">
        <p14:creationId xmlns:p14="http://schemas.microsoft.com/office/powerpoint/2010/main" val="7684888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s://www.facebook.com/groups/1513603822218938/"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hyperlink" Target="http://www.twitter.com/uogct" TargetMode="External"/><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s://www.facebook.com/groups/1513603822218938/"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hyperlink" Target="http://www.twitter.com/uogct" TargetMode="External"/><Relationship Id="rId4" Type="http://schemas.openxmlformats.org/officeDocument/2006/relationships/image" Target="../media/image4.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26" name="Exit Button"/>
          <p:cNvGrpSpPr>
            <a:grpSpLocks noChangeAspect="1"/>
          </p:cNvGrpSpPr>
          <p:nvPr userDrawn="1"/>
        </p:nvGrpSpPr>
        <p:grpSpPr>
          <a:xfrm>
            <a:off x="8462801" y="88046"/>
            <a:ext cx="584854" cy="310755"/>
            <a:chOff x="8270089" y="158072"/>
            <a:chExt cx="731067" cy="388444"/>
          </a:xfrm>
        </p:grpSpPr>
        <p:pic>
          <p:nvPicPr>
            <p:cNvPr id="27" name="Exit Desc" descr="H:\ENVATO\PPT\legacy\ATRIBUTES\purple\xa copy.png">
              <a:hlinkClick r:id="" action="ppaction://hlinkshowjump?jump=endshow"/>
            </p:cNvPr>
            <p:cNvPicPr>
              <a:picLocks noChangeAspect="1" noChangeArrowheads="1"/>
            </p:cNvPicPr>
            <p:nvPr/>
          </p:nvPicPr>
          <p:blipFill>
            <a:blip r:embed="rId2"/>
            <a:stretch>
              <a:fillRect/>
            </a:stretch>
          </p:blipFill>
          <p:spPr bwMode="auto">
            <a:xfrm>
              <a:off x="8270089" y="177892"/>
              <a:ext cx="539795" cy="354241"/>
            </a:xfrm>
            <a:prstGeom prst="rect">
              <a:avLst/>
            </a:prstGeom>
            <a:noFill/>
          </p:spPr>
        </p:pic>
        <p:pic>
          <p:nvPicPr>
            <p:cNvPr id="28" name="Exit Button" descr="H:\ENVATO\PPT\legacy\ATRIBUTES\purple\x small.png">
              <a:hlinkClick r:id="" action="ppaction://hlinkshowjump?jump=endshow"/>
            </p:cNvPr>
            <p:cNvPicPr>
              <a:picLocks noChangeAspect="1" noChangeArrowheads="1"/>
            </p:cNvPicPr>
            <p:nvPr/>
          </p:nvPicPr>
          <p:blipFill>
            <a:blip r:embed="rId3"/>
            <a:stretch>
              <a:fillRect/>
            </a:stretch>
          </p:blipFill>
          <p:spPr bwMode="auto">
            <a:xfrm>
              <a:off x="8572528" y="158072"/>
              <a:ext cx="428628" cy="388444"/>
            </a:xfrm>
            <a:prstGeom prst="rect">
              <a:avLst/>
            </a:prstGeom>
            <a:noFill/>
          </p:spPr>
        </p:pic>
      </p:grpSp>
      <p:pic>
        <p:nvPicPr>
          <p:cNvPr id="29" name="Next But">
            <a:hlinkClick r:id="" action="ppaction://hlinkshowjump?jump=nextslide"/>
          </p:cNvPr>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flipH="1">
            <a:off x="8640817" y="4781354"/>
            <a:ext cx="410482" cy="310635"/>
          </a:xfrm>
          <a:prstGeom prst="rect">
            <a:avLst/>
          </a:prstGeom>
          <a:noFill/>
        </p:spPr>
      </p:pic>
      <p:pic>
        <p:nvPicPr>
          <p:cNvPr id="30" name="Dot" descr="H:\ENVATO\PPT\legacy\ATRIBUTES\purple\help but.png"/>
          <p:cNvPicPr>
            <a:picLocks noChangeAspect="1" noChangeArrowheads="1"/>
          </p:cNvPicPr>
          <p:nvPr userDrawn="1"/>
        </p:nvPicPr>
        <p:blipFill>
          <a:blip r:embed="rId5" cstate="print"/>
          <a:stretch>
            <a:fillRect/>
          </a:stretch>
        </p:blipFill>
        <p:spPr bwMode="auto">
          <a:xfrm>
            <a:off x="8620881" y="4898066"/>
            <a:ext cx="72389" cy="72389"/>
          </a:xfrm>
          <a:prstGeom prst="rect">
            <a:avLst/>
          </a:prstGeom>
          <a:noFill/>
        </p:spPr>
      </p:pic>
      <p:pic>
        <p:nvPicPr>
          <p:cNvPr id="31" name="Prev But">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8260627" y="4779705"/>
            <a:ext cx="410482" cy="310635"/>
          </a:xfrm>
          <a:prstGeom prst="rect">
            <a:avLst/>
          </a:prstGeom>
          <a:noFill/>
        </p:spPr>
      </p:pic>
      <p:pic>
        <p:nvPicPr>
          <p:cNvPr id="32" name="Page bg" descr="H:\ENVATO\PPT\legacy\ATRIBUTES\purple\page.PNG"/>
          <p:cNvPicPr>
            <a:picLocks noChangeAspect="1" noChangeArrowheads="1"/>
          </p:cNvPicPr>
          <p:nvPr userDrawn="1"/>
        </p:nvPicPr>
        <p:blipFill>
          <a:blip r:embed="rId6"/>
          <a:stretch>
            <a:fillRect/>
          </a:stretch>
        </p:blipFill>
        <p:spPr bwMode="auto">
          <a:xfrm>
            <a:off x="8449674" y="4564736"/>
            <a:ext cx="388377" cy="295906"/>
          </a:xfrm>
          <a:prstGeom prst="rect">
            <a:avLst/>
          </a:prstGeom>
          <a:noFill/>
        </p:spPr>
      </p:pic>
      <p:pic>
        <p:nvPicPr>
          <p:cNvPr id="34" name="Home But" descr="H:\ENVATO\PPT\legacy\ATRIBUTES\purple\OTHER PG.png">
            <a:hlinkClick r:id="" action="ppaction://hlinkshowjump?jump=firstslide" tooltip="HOME"/>
          </p:cNvPr>
          <p:cNvPicPr>
            <a:picLocks noChangeAspect="1" noChangeArrowheads="1"/>
          </p:cNvPicPr>
          <p:nvPr userDrawn="1"/>
        </p:nvPicPr>
        <p:blipFill>
          <a:blip r:embed="rId7" cstate="print"/>
          <a:stretch>
            <a:fillRect/>
          </a:stretch>
        </p:blipFill>
        <p:spPr bwMode="auto">
          <a:xfrm>
            <a:off x="107152" y="4702389"/>
            <a:ext cx="571478" cy="363014"/>
          </a:xfrm>
          <a:prstGeom prst="rect">
            <a:avLst/>
          </a:prstGeom>
          <a:noFill/>
        </p:spPr>
      </p:pic>
      <p:pic>
        <p:nvPicPr>
          <p:cNvPr id="35" name="Home Button Light" descr="H:\ENVATO\PPT\legacy\ATRIBUTES\purple\m123h.png">
            <a:hlinkClick r:id="" action="ppaction://hlinkshowjump?jump=firstslide"/>
          </p:cNvPr>
          <p:cNvPicPr>
            <a:picLocks noChangeAspect="1" noChangeArrowheads="1"/>
          </p:cNvPicPr>
          <p:nvPr userDrawn="1"/>
        </p:nvPicPr>
        <p:blipFill>
          <a:blip r:embed="rId8"/>
          <a:stretch>
            <a:fillRect/>
          </a:stretch>
        </p:blipFill>
        <p:spPr bwMode="auto">
          <a:xfrm>
            <a:off x="105563" y="4846941"/>
            <a:ext cx="564483" cy="201600"/>
          </a:xfrm>
          <a:prstGeom prst="rect">
            <a:avLst/>
          </a:prstGeom>
          <a:noFill/>
        </p:spPr>
      </p:pic>
      <p:pic>
        <p:nvPicPr>
          <p:cNvPr id="36" name="Home" descr="H:\ENVATO\PPT\legacy\ATRIBUTES\purple\but home.png">
            <a:hlinkClick r:id="" action="ppaction://hlinkshowjump?jump=firstslide"/>
          </p:cNvPr>
          <p:cNvPicPr>
            <a:picLocks noChangeAspect="1" noChangeArrowheads="1"/>
          </p:cNvPicPr>
          <p:nvPr userDrawn="1"/>
        </p:nvPicPr>
        <p:blipFill>
          <a:blip r:embed="rId9" cstate="print"/>
          <a:stretch>
            <a:fillRect/>
          </a:stretch>
        </p:blipFill>
        <p:spPr bwMode="auto">
          <a:xfrm>
            <a:off x="316673" y="4769661"/>
            <a:ext cx="145521" cy="157009"/>
          </a:xfrm>
          <a:prstGeom prst="rect">
            <a:avLst/>
          </a:prstGeom>
          <a:noFill/>
        </p:spPr>
      </p:pic>
      <p:sp>
        <p:nvSpPr>
          <p:cNvPr id="43" name="Footnote"/>
          <p:cNvSpPr txBox="1">
            <a:spLocks noChangeAspect="1"/>
          </p:cNvSpPr>
          <p:nvPr userDrawn="1"/>
        </p:nvSpPr>
        <p:spPr>
          <a:xfrm>
            <a:off x="1749781" y="4970942"/>
            <a:ext cx="5498961" cy="110907"/>
          </a:xfrm>
          <a:prstGeom prst="rect">
            <a:avLst/>
          </a:prstGeom>
          <a:noFill/>
        </p:spPr>
        <p:txBody>
          <a:bodyPr wrap="square" lIns="0" tIns="0" rIns="0" bIns="0" rtlCol="0">
            <a:spAutoFit/>
          </a:bodyPr>
          <a:lstStyle/>
          <a:p>
            <a:pPr algn="ctr"/>
            <a:r>
              <a:rPr lang="id-ID" sz="700" b="1" dirty="0" smtClean="0">
                <a:solidFill>
                  <a:srgbClr val="0070C0"/>
                </a:solidFill>
                <a:latin typeface="Square721 BT" pitchFamily="34" charset="0"/>
              </a:rPr>
              <a:t>©</a:t>
            </a:r>
            <a:r>
              <a:rPr lang="en-US" sz="700" b="1" dirty="0" smtClean="0">
                <a:solidFill>
                  <a:srgbClr val="0070C0"/>
                </a:solidFill>
                <a:latin typeface="Square721 BT" pitchFamily="34" charset="0"/>
              </a:rPr>
              <a:t> University of Gloucestershire</a:t>
            </a:r>
            <a:r>
              <a:rPr lang="id-ID" sz="700" dirty="0" smtClean="0">
                <a:solidFill>
                  <a:srgbClr val="0070C0"/>
                </a:solidFill>
                <a:latin typeface="Square721 BT" pitchFamily="34" charset="0"/>
              </a:rPr>
              <a:t> </a:t>
            </a:r>
            <a:r>
              <a:rPr lang="en-US" sz="700" dirty="0" smtClean="0">
                <a:solidFill>
                  <a:schemeClr val="bg1">
                    <a:lumMod val="75000"/>
                  </a:schemeClr>
                </a:solidFill>
                <a:latin typeface="Square721 BT" pitchFamily="34" charset="0"/>
              </a:rPr>
              <a:t>| School of Computing and Technology</a:t>
            </a:r>
            <a:r>
              <a:rPr lang="id-ID" sz="700" dirty="0" smtClean="0">
                <a:solidFill>
                  <a:schemeClr val="bg1">
                    <a:lumMod val="75000"/>
                  </a:schemeClr>
                </a:solidFill>
                <a:latin typeface="Square721 BT" pitchFamily="34" charset="0"/>
              </a:rPr>
              <a:t> |</a:t>
            </a:r>
            <a:r>
              <a:rPr lang="id-ID" sz="700" dirty="0" smtClean="0">
                <a:solidFill>
                  <a:schemeClr val="tx1">
                    <a:lumMod val="65000"/>
                    <a:lumOff val="35000"/>
                  </a:schemeClr>
                </a:solidFill>
                <a:latin typeface="Square721 BT" pitchFamily="34" charset="0"/>
              </a:rPr>
              <a:t> </a:t>
            </a:r>
            <a:r>
              <a:rPr lang="en-US" sz="700" dirty="0" smtClean="0">
                <a:solidFill>
                  <a:srgbClr val="0070C0"/>
                </a:solidFill>
                <a:latin typeface="Square721 BT" pitchFamily="34" charset="0"/>
              </a:rPr>
              <a:t>CT6018 Indie Game Development</a:t>
            </a:r>
            <a:endParaRPr lang="id-ID" sz="700" dirty="0">
              <a:solidFill>
                <a:srgbClr val="0070C0"/>
              </a:solidFill>
              <a:latin typeface="Square721 BT" pitchFamily="34" charset="0"/>
            </a:endParaRPr>
          </a:p>
        </p:txBody>
      </p:sp>
      <p:pic>
        <p:nvPicPr>
          <p:cNvPr id="44" name="Tw Link" descr="H:\ENVATO\PPT\legacy\ATRIBUTES\twb.png">
            <a:hlinkClick r:id="rId10"/>
          </p:cNvPr>
          <p:cNvPicPr>
            <a:picLocks noChangeAspect="1" noChangeArrowheads="1"/>
          </p:cNvPicPr>
          <p:nvPr userDrawn="1"/>
        </p:nvPicPr>
        <p:blipFill>
          <a:blip r:embed="rId11" cstate="print"/>
          <a:stretch>
            <a:fillRect/>
          </a:stretch>
        </p:blipFill>
        <p:spPr bwMode="auto">
          <a:xfrm>
            <a:off x="971632" y="4807941"/>
            <a:ext cx="288000" cy="288000"/>
          </a:xfrm>
          <a:prstGeom prst="rect">
            <a:avLst/>
          </a:prstGeom>
          <a:noFill/>
        </p:spPr>
      </p:pic>
      <p:pic>
        <p:nvPicPr>
          <p:cNvPr id="45" name="Fb Link" descr="H:\ENVATO\PPT\legacy\ATRIBUTES\fbn.png">
            <a:hlinkClick r:id="rId12"/>
          </p:cNvPr>
          <p:cNvPicPr>
            <a:picLocks noChangeAspect="1" noChangeArrowheads="1"/>
          </p:cNvPicPr>
          <p:nvPr userDrawn="1"/>
        </p:nvPicPr>
        <p:blipFill>
          <a:blip r:embed="rId13" cstate="print"/>
          <a:stretch>
            <a:fillRect/>
          </a:stretch>
        </p:blipFill>
        <p:spPr bwMode="auto">
          <a:xfrm>
            <a:off x="707176" y="4807942"/>
            <a:ext cx="288000" cy="288000"/>
          </a:xfrm>
          <a:prstGeom prst="rect">
            <a:avLst/>
          </a:prstGeom>
          <a:noFill/>
        </p:spPr>
      </p:pic>
      <p:sp>
        <p:nvSpPr>
          <p:cNvPr id="75" name="Slide Number Placeholder 68"/>
          <p:cNvSpPr txBox="1">
            <a:spLocks/>
          </p:cNvSpPr>
          <p:nvPr userDrawn="1"/>
        </p:nvSpPr>
        <p:spPr>
          <a:xfrm>
            <a:off x="8460432" y="4587974"/>
            <a:ext cx="394650" cy="273844"/>
          </a:xfrm>
          <a:prstGeom prst="rect">
            <a:avLst/>
          </a:prstGeom>
        </p:spPr>
        <p:txBody>
          <a:bodyPr/>
          <a:lstStyle>
            <a:defPPr>
              <a:defRPr lang="id-ID"/>
            </a:defPPr>
            <a:lvl1pPr marL="0" algn="ctr" defTabSz="914400" rtl="0" eaLnBrk="1" latinLnBrk="0" hangingPunct="1">
              <a:defRPr sz="900" b="1" kern="1200">
                <a:solidFill>
                  <a:schemeClr val="tx1"/>
                </a:solidFill>
                <a:effectLst/>
                <a:latin typeface="Square721 B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4EA0C8-FAF6-4986-B464-801BE9ECF1AE}" type="slidenum">
              <a:rPr lang="id-ID" smtClean="0">
                <a:solidFill>
                  <a:schemeClr val="bg1"/>
                </a:solidFill>
              </a:rPr>
              <a:pPr/>
              <a:t>‹#›</a:t>
            </a:fld>
            <a:endParaRPr lang="id-ID" dirty="0">
              <a:solidFill>
                <a:schemeClr val="bg1"/>
              </a:solidFill>
            </a:endParaRPr>
          </a:p>
        </p:txBody>
      </p:sp>
    </p:spTree>
    <p:extLst>
      <p:ext uri="{BB962C8B-B14F-4D97-AF65-F5344CB8AC3E}">
        <p14:creationId xmlns:p14="http://schemas.microsoft.com/office/powerpoint/2010/main" val="15489753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endCondLst>
                                    <p:cond evt="onNext" delay="0">
                                      <p:tgtEl>
                                        <p:sldTgt/>
                                      </p:tgtEl>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99436-2873-4EAE-9E7E-E4A636CD6757}" type="datetime1">
              <a:rPr lang="id-ID" smtClean="0"/>
              <a:t>28/10/2014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504A45-D9E5-4605-81BC-0B4DD28B6216}" type="datetime1">
              <a:rPr lang="id-ID" smtClean="0"/>
              <a:t>28/10/2014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1DE92AD-020A-45E2-A9C0-859679DC085C}" type="datetime1">
              <a:rPr lang="id-ID" smtClean="0"/>
              <a:t>28/10/2014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8A17C11-5C4A-464B-818A-A674E92E900A}" type="datetime1">
              <a:rPr lang="id-ID" smtClean="0"/>
              <a:t>28/10/2014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59" name="Straight Connector 58"/>
          <p:cNvCxnSpPr>
            <a:stCxn id="40" idx="4"/>
            <a:endCxn id="57" idx="0"/>
          </p:cNvCxnSpPr>
          <p:nvPr userDrawn="1"/>
        </p:nvCxnSpPr>
        <p:spPr>
          <a:xfrm>
            <a:off x="266739" y="815648"/>
            <a:ext cx="8644171" cy="1120"/>
          </a:xfrm>
          <a:prstGeom prst="line">
            <a:avLst/>
          </a:prstGeom>
          <a:ln>
            <a:solidFill>
              <a:srgbClr val="0066FF"/>
            </a:solidFill>
          </a:ln>
        </p:spPr>
        <p:style>
          <a:lnRef idx="1">
            <a:schemeClr val="accent1"/>
          </a:lnRef>
          <a:fillRef idx="0">
            <a:schemeClr val="accent1"/>
          </a:fillRef>
          <a:effectRef idx="0">
            <a:schemeClr val="accent1"/>
          </a:effectRef>
          <a:fontRef idx="minor">
            <a:schemeClr val="tx1"/>
          </a:fontRef>
        </p:style>
      </p:cxnSp>
      <p:grpSp>
        <p:nvGrpSpPr>
          <p:cNvPr id="26" name="Exit Button"/>
          <p:cNvGrpSpPr>
            <a:grpSpLocks noChangeAspect="1"/>
          </p:cNvGrpSpPr>
          <p:nvPr userDrawn="1"/>
        </p:nvGrpSpPr>
        <p:grpSpPr>
          <a:xfrm>
            <a:off x="8462801" y="88046"/>
            <a:ext cx="584854" cy="310755"/>
            <a:chOff x="8270089" y="158072"/>
            <a:chExt cx="731067" cy="388444"/>
          </a:xfrm>
        </p:grpSpPr>
        <p:pic>
          <p:nvPicPr>
            <p:cNvPr id="27" name="Exit Desc" descr="H:\ENVATO\PPT\legacy\ATRIBUTES\purple\xa copy.png">
              <a:hlinkClick r:id="" action="ppaction://hlinkshowjump?jump=endshow"/>
            </p:cNvPr>
            <p:cNvPicPr>
              <a:picLocks noChangeAspect="1" noChangeArrowheads="1"/>
            </p:cNvPicPr>
            <p:nvPr/>
          </p:nvPicPr>
          <p:blipFill>
            <a:blip r:embed="rId2"/>
            <a:stretch>
              <a:fillRect/>
            </a:stretch>
          </p:blipFill>
          <p:spPr bwMode="auto">
            <a:xfrm>
              <a:off x="8270089" y="177892"/>
              <a:ext cx="539795" cy="354241"/>
            </a:xfrm>
            <a:prstGeom prst="rect">
              <a:avLst/>
            </a:prstGeom>
            <a:noFill/>
          </p:spPr>
        </p:pic>
        <p:pic>
          <p:nvPicPr>
            <p:cNvPr id="28" name="Exit Button" descr="H:\ENVATO\PPT\legacy\ATRIBUTES\purple\x small.png">
              <a:hlinkClick r:id="" action="ppaction://hlinkshowjump?jump=endshow"/>
            </p:cNvPr>
            <p:cNvPicPr>
              <a:picLocks noChangeAspect="1" noChangeArrowheads="1"/>
            </p:cNvPicPr>
            <p:nvPr/>
          </p:nvPicPr>
          <p:blipFill>
            <a:blip r:embed="rId3"/>
            <a:stretch>
              <a:fillRect/>
            </a:stretch>
          </p:blipFill>
          <p:spPr bwMode="auto">
            <a:xfrm>
              <a:off x="8572528" y="158072"/>
              <a:ext cx="428628" cy="388444"/>
            </a:xfrm>
            <a:prstGeom prst="rect">
              <a:avLst/>
            </a:prstGeom>
            <a:noFill/>
          </p:spPr>
        </p:pic>
      </p:grpSp>
      <p:pic>
        <p:nvPicPr>
          <p:cNvPr id="29" name="Next But">
            <a:hlinkClick r:id="" action="ppaction://hlinkshowjump?jump=nextslide"/>
          </p:cNvPr>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flipH="1">
            <a:off x="8640817" y="4781354"/>
            <a:ext cx="410482" cy="310635"/>
          </a:xfrm>
          <a:prstGeom prst="rect">
            <a:avLst/>
          </a:prstGeom>
          <a:noFill/>
        </p:spPr>
      </p:pic>
      <p:pic>
        <p:nvPicPr>
          <p:cNvPr id="30" name="Dot" descr="H:\ENVATO\PPT\legacy\ATRIBUTES\purple\help but.png"/>
          <p:cNvPicPr>
            <a:picLocks noChangeAspect="1" noChangeArrowheads="1"/>
          </p:cNvPicPr>
          <p:nvPr userDrawn="1"/>
        </p:nvPicPr>
        <p:blipFill>
          <a:blip r:embed="rId5" cstate="print"/>
          <a:stretch>
            <a:fillRect/>
          </a:stretch>
        </p:blipFill>
        <p:spPr bwMode="auto">
          <a:xfrm>
            <a:off x="8620881" y="4898066"/>
            <a:ext cx="72389" cy="72389"/>
          </a:xfrm>
          <a:prstGeom prst="rect">
            <a:avLst/>
          </a:prstGeom>
          <a:noFill/>
        </p:spPr>
      </p:pic>
      <p:pic>
        <p:nvPicPr>
          <p:cNvPr id="31" name="Prev But">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8260627" y="4779705"/>
            <a:ext cx="410482" cy="310635"/>
          </a:xfrm>
          <a:prstGeom prst="rect">
            <a:avLst/>
          </a:prstGeom>
          <a:noFill/>
        </p:spPr>
      </p:pic>
      <p:pic>
        <p:nvPicPr>
          <p:cNvPr id="32" name="Page bg" descr="H:\ENVATO\PPT\legacy\ATRIBUTES\purple\page.PNG"/>
          <p:cNvPicPr>
            <a:picLocks noChangeAspect="1" noChangeArrowheads="1"/>
          </p:cNvPicPr>
          <p:nvPr userDrawn="1"/>
        </p:nvPicPr>
        <p:blipFill>
          <a:blip r:embed="rId6"/>
          <a:stretch>
            <a:fillRect/>
          </a:stretch>
        </p:blipFill>
        <p:spPr bwMode="auto">
          <a:xfrm>
            <a:off x="8449674" y="4564736"/>
            <a:ext cx="388377" cy="295906"/>
          </a:xfrm>
          <a:prstGeom prst="rect">
            <a:avLst/>
          </a:prstGeom>
          <a:noFill/>
        </p:spPr>
      </p:pic>
      <p:pic>
        <p:nvPicPr>
          <p:cNvPr id="34" name="Home But" descr="H:\ENVATO\PPT\legacy\ATRIBUTES\purple\OTHER PG.png">
            <a:hlinkClick r:id="" action="ppaction://hlinkshowjump?jump=firstslide" tooltip="HOME"/>
          </p:cNvPr>
          <p:cNvPicPr>
            <a:picLocks noChangeAspect="1" noChangeArrowheads="1"/>
          </p:cNvPicPr>
          <p:nvPr userDrawn="1"/>
        </p:nvPicPr>
        <p:blipFill>
          <a:blip r:embed="rId7" cstate="print"/>
          <a:stretch>
            <a:fillRect/>
          </a:stretch>
        </p:blipFill>
        <p:spPr bwMode="auto">
          <a:xfrm>
            <a:off x="107152" y="4702389"/>
            <a:ext cx="571478" cy="363014"/>
          </a:xfrm>
          <a:prstGeom prst="rect">
            <a:avLst/>
          </a:prstGeom>
          <a:noFill/>
        </p:spPr>
      </p:pic>
      <p:pic>
        <p:nvPicPr>
          <p:cNvPr id="35" name="Home Button Light" descr="H:\ENVATO\PPT\legacy\ATRIBUTES\purple\m123h.png">
            <a:hlinkClick r:id="" action="ppaction://hlinkshowjump?jump=firstslide"/>
          </p:cNvPr>
          <p:cNvPicPr>
            <a:picLocks noChangeAspect="1" noChangeArrowheads="1"/>
          </p:cNvPicPr>
          <p:nvPr userDrawn="1"/>
        </p:nvPicPr>
        <p:blipFill>
          <a:blip r:embed="rId8"/>
          <a:stretch>
            <a:fillRect/>
          </a:stretch>
        </p:blipFill>
        <p:spPr bwMode="auto">
          <a:xfrm>
            <a:off x="105563" y="4846941"/>
            <a:ext cx="564483" cy="201600"/>
          </a:xfrm>
          <a:prstGeom prst="rect">
            <a:avLst/>
          </a:prstGeom>
          <a:noFill/>
        </p:spPr>
      </p:pic>
      <p:pic>
        <p:nvPicPr>
          <p:cNvPr id="36" name="Home" descr="H:\ENVATO\PPT\legacy\ATRIBUTES\purple\but home.png">
            <a:hlinkClick r:id="" action="ppaction://hlinkshowjump?jump=firstslide"/>
          </p:cNvPr>
          <p:cNvPicPr>
            <a:picLocks noChangeAspect="1" noChangeArrowheads="1"/>
          </p:cNvPicPr>
          <p:nvPr userDrawn="1"/>
        </p:nvPicPr>
        <p:blipFill>
          <a:blip r:embed="rId9" cstate="print"/>
          <a:stretch>
            <a:fillRect/>
          </a:stretch>
        </p:blipFill>
        <p:spPr bwMode="auto">
          <a:xfrm>
            <a:off x="316673" y="4769661"/>
            <a:ext cx="145521" cy="157009"/>
          </a:xfrm>
          <a:prstGeom prst="rect">
            <a:avLst/>
          </a:prstGeom>
          <a:noFill/>
        </p:spPr>
      </p:pic>
      <p:sp>
        <p:nvSpPr>
          <p:cNvPr id="40" name="Oval 39"/>
          <p:cNvSpPr/>
          <p:nvPr/>
        </p:nvSpPr>
        <p:spPr>
          <a:xfrm rot="16200000">
            <a:off x="213160" y="788859"/>
            <a:ext cx="53579" cy="53578"/>
          </a:xfrm>
          <a:prstGeom prst="ellipse">
            <a:avLst/>
          </a:prstGeom>
          <a:solidFill>
            <a:srgbClr val="21C5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Footnote"/>
          <p:cNvSpPr txBox="1">
            <a:spLocks noChangeAspect="1"/>
          </p:cNvSpPr>
          <p:nvPr userDrawn="1"/>
        </p:nvSpPr>
        <p:spPr>
          <a:xfrm>
            <a:off x="1749781" y="4970942"/>
            <a:ext cx="5498961" cy="110907"/>
          </a:xfrm>
          <a:prstGeom prst="rect">
            <a:avLst/>
          </a:prstGeom>
          <a:noFill/>
        </p:spPr>
        <p:txBody>
          <a:bodyPr wrap="square" lIns="0" tIns="0" rIns="0" bIns="0" rtlCol="0">
            <a:spAutoFit/>
          </a:bodyPr>
          <a:lstStyle/>
          <a:p>
            <a:pPr algn="ctr"/>
            <a:r>
              <a:rPr lang="id-ID" sz="700" b="1" dirty="0" smtClean="0">
                <a:solidFill>
                  <a:srgbClr val="0070C0"/>
                </a:solidFill>
                <a:latin typeface="Square721 BT" pitchFamily="34" charset="0"/>
              </a:rPr>
              <a:t>©</a:t>
            </a:r>
            <a:r>
              <a:rPr lang="en-US" sz="700" b="1" dirty="0" smtClean="0">
                <a:solidFill>
                  <a:srgbClr val="0070C0"/>
                </a:solidFill>
                <a:latin typeface="Square721 BT" pitchFamily="34" charset="0"/>
              </a:rPr>
              <a:t> University of Gloucestershire</a:t>
            </a:r>
            <a:r>
              <a:rPr lang="id-ID" sz="700" dirty="0" smtClean="0">
                <a:solidFill>
                  <a:srgbClr val="0070C0"/>
                </a:solidFill>
                <a:latin typeface="Square721 BT" pitchFamily="34" charset="0"/>
              </a:rPr>
              <a:t> </a:t>
            </a:r>
            <a:r>
              <a:rPr lang="en-US" sz="700" dirty="0" smtClean="0">
                <a:solidFill>
                  <a:schemeClr val="bg1">
                    <a:lumMod val="75000"/>
                  </a:schemeClr>
                </a:solidFill>
                <a:latin typeface="Square721 BT" pitchFamily="34" charset="0"/>
              </a:rPr>
              <a:t>| School of Computing and Technology</a:t>
            </a:r>
            <a:r>
              <a:rPr lang="id-ID" sz="700" dirty="0" smtClean="0">
                <a:solidFill>
                  <a:schemeClr val="bg1">
                    <a:lumMod val="75000"/>
                  </a:schemeClr>
                </a:solidFill>
                <a:latin typeface="Square721 BT" pitchFamily="34" charset="0"/>
              </a:rPr>
              <a:t> |</a:t>
            </a:r>
            <a:r>
              <a:rPr lang="id-ID" sz="700" dirty="0" smtClean="0">
                <a:solidFill>
                  <a:schemeClr val="tx1">
                    <a:lumMod val="65000"/>
                    <a:lumOff val="35000"/>
                  </a:schemeClr>
                </a:solidFill>
                <a:latin typeface="Square721 BT" pitchFamily="34" charset="0"/>
              </a:rPr>
              <a:t> </a:t>
            </a:r>
            <a:r>
              <a:rPr lang="en-US" sz="700" dirty="0" smtClean="0">
                <a:solidFill>
                  <a:srgbClr val="0070C0"/>
                </a:solidFill>
                <a:latin typeface="Square721 BT" pitchFamily="34" charset="0"/>
              </a:rPr>
              <a:t>CT6018 Indie Game Development</a:t>
            </a:r>
            <a:endParaRPr lang="id-ID" sz="700" dirty="0">
              <a:solidFill>
                <a:srgbClr val="0070C0"/>
              </a:solidFill>
              <a:latin typeface="Square721 BT" pitchFamily="34" charset="0"/>
            </a:endParaRPr>
          </a:p>
        </p:txBody>
      </p:sp>
      <p:pic>
        <p:nvPicPr>
          <p:cNvPr id="44" name="Tw Link" descr="H:\ENVATO\PPT\legacy\ATRIBUTES\twb.png">
            <a:hlinkClick r:id="rId10"/>
          </p:cNvPr>
          <p:cNvPicPr>
            <a:picLocks noChangeAspect="1" noChangeArrowheads="1"/>
          </p:cNvPicPr>
          <p:nvPr userDrawn="1"/>
        </p:nvPicPr>
        <p:blipFill>
          <a:blip r:embed="rId11" cstate="print"/>
          <a:stretch>
            <a:fillRect/>
          </a:stretch>
        </p:blipFill>
        <p:spPr bwMode="auto">
          <a:xfrm>
            <a:off x="971632" y="4807941"/>
            <a:ext cx="288000" cy="288000"/>
          </a:xfrm>
          <a:prstGeom prst="rect">
            <a:avLst/>
          </a:prstGeom>
          <a:noFill/>
        </p:spPr>
      </p:pic>
      <p:pic>
        <p:nvPicPr>
          <p:cNvPr id="45" name="Fb Link" descr="H:\ENVATO\PPT\legacy\ATRIBUTES\fbn.png">
            <a:hlinkClick r:id="rId12"/>
          </p:cNvPr>
          <p:cNvPicPr>
            <a:picLocks noChangeAspect="1" noChangeArrowheads="1"/>
          </p:cNvPicPr>
          <p:nvPr userDrawn="1"/>
        </p:nvPicPr>
        <p:blipFill>
          <a:blip r:embed="rId13" cstate="print"/>
          <a:stretch>
            <a:fillRect/>
          </a:stretch>
        </p:blipFill>
        <p:spPr bwMode="auto">
          <a:xfrm>
            <a:off x="707176" y="4807942"/>
            <a:ext cx="288000" cy="288000"/>
          </a:xfrm>
          <a:prstGeom prst="rect">
            <a:avLst/>
          </a:prstGeom>
          <a:noFill/>
        </p:spPr>
      </p:pic>
      <p:sp>
        <p:nvSpPr>
          <p:cNvPr id="56" name="Content Placeholder 2"/>
          <p:cNvSpPr>
            <a:spLocks noGrp="1"/>
          </p:cNvSpPr>
          <p:nvPr>
            <p:ph idx="1"/>
          </p:nvPr>
        </p:nvSpPr>
        <p:spPr>
          <a:xfrm>
            <a:off x="284400" y="915565"/>
            <a:ext cx="8610238" cy="3786824"/>
          </a:xfrm>
        </p:spPr>
        <p:txBody>
          <a:bodyPr/>
          <a:lstStyle>
            <a:lvl1pPr>
              <a:defRPr sz="1800">
                <a:solidFill>
                  <a:schemeClr val="bg1">
                    <a:lumMod val="75000"/>
                  </a:schemeClr>
                </a:solidFill>
              </a:defRPr>
            </a:lvl1pPr>
            <a:lvl2pPr>
              <a:defRPr sz="1500">
                <a:solidFill>
                  <a:schemeClr val="bg1">
                    <a:lumMod val="75000"/>
                  </a:schemeClr>
                </a:solidFill>
              </a:defRPr>
            </a:lvl2pPr>
            <a:lvl3pPr>
              <a:defRPr sz="1300">
                <a:solidFill>
                  <a:schemeClr val="bg1">
                    <a:lumMod val="75000"/>
                  </a:schemeClr>
                </a:solidFill>
              </a:defRPr>
            </a:lvl3pPr>
            <a:lvl4pPr>
              <a:defRPr sz="1300">
                <a:solidFill>
                  <a:schemeClr val="bg1">
                    <a:lumMod val="75000"/>
                  </a:schemeClr>
                </a:solidFill>
              </a:defRPr>
            </a:lvl4pPr>
            <a:lvl5pPr>
              <a:defRPr sz="1300">
                <a:solidFill>
                  <a:schemeClr val="bg1">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57" name="Oval 56"/>
          <p:cNvSpPr/>
          <p:nvPr userDrawn="1"/>
        </p:nvSpPr>
        <p:spPr>
          <a:xfrm rot="16200000">
            <a:off x="8910909" y="789979"/>
            <a:ext cx="53579" cy="53578"/>
          </a:xfrm>
          <a:prstGeom prst="ellipse">
            <a:avLst/>
          </a:prstGeom>
          <a:solidFill>
            <a:srgbClr val="21C5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Slide Number Placeholder 68"/>
          <p:cNvSpPr txBox="1">
            <a:spLocks/>
          </p:cNvSpPr>
          <p:nvPr userDrawn="1"/>
        </p:nvSpPr>
        <p:spPr>
          <a:xfrm>
            <a:off x="8460432" y="4587974"/>
            <a:ext cx="394650" cy="273844"/>
          </a:xfrm>
          <a:prstGeom prst="rect">
            <a:avLst/>
          </a:prstGeom>
        </p:spPr>
        <p:txBody>
          <a:bodyPr/>
          <a:lstStyle>
            <a:defPPr>
              <a:defRPr lang="id-ID"/>
            </a:defPPr>
            <a:lvl1pPr marL="0" algn="ctr" defTabSz="914400" rtl="0" eaLnBrk="1" latinLnBrk="0" hangingPunct="1">
              <a:defRPr sz="900" b="1" kern="1200">
                <a:solidFill>
                  <a:schemeClr val="tx1"/>
                </a:solidFill>
                <a:effectLst/>
                <a:latin typeface="Square721 B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4EA0C8-FAF6-4986-B464-801BE9ECF1AE}" type="slidenum">
              <a:rPr lang="id-ID" smtClean="0">
                <a:solidFill>
                  <a:schemeClr val="bg1"/>
                </a:solidFill>
              </a:rPr>
              <a:pPr/>
              <a:t>‹#›</a:t>
            </a:fld>
            <a:endParaRPr lang="id-ID" dirty="0">
              <a:solidFill>
                <a:schemeClr val="bg1"/>
              </a:solidFill>
            </a:endParaRPr>
          </a:p>
        </p:txBody>
      </p:sp>
      <p:sp>
        <p:nvSpPr>
          <p:cNvPr id="77" name="Title 1"/>
          <p:cNvSpPr>
            <a:spLocks noGrp="1"/>
          </p:cNvSpPr>
          <p:nvPr>
            <p:ph type="title"/>
          </p:nvPr>
        </p:nvSpPr>
        <p:spPr>
          <a:xfrm>
            <a:off x="634004" y="268021"/>
            <a:ext cx="7754419" cy="554021"/>
          </a:xfrm>
        </p:spPr>
        <p:txBody>
          <a:bodyPr/>
          <a:lstStyle>
            <a:lvl1pPr algn="l">
              <a:defRPr sz="2500" b="1">
                <a:solidFill>
                  <a:srgbClr val="0066FF"/>
                </a:solidFill>
                <a:latin typeface="Square721 BT"/>
              </a:defRPr>
            </a:lvl1pPr>
          </a:lstStyle>
          <a:p>
            <a:endParaRPr lang="en-GB" dirty="0"/>
          </a:p>
        </p:txBody>
      </p:sp>
    </p:spTree>
    <p:extLst>
      <p:ext uri="{BB962C8B-B14F-4D97-AF65-F5344CB8AC3E}">
        <p14:creationId xmlns:p14="http://schemas.microsoft.com/office/powerpoint/2010/main" val="103067868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endCondLst>
                                    <p:cond evt="onNext" delay="0">
                                      <p:tgtEl>
                                        <p:sldTgt/>
                                      </p:tgtEl>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4242909-CA49-4E2F-A8A8-0E4CF4C43D3D}" type="datetime1">
              <a:rPr lang="id-ID" smtClean="0"/>
              <a:t>28/10/2014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D921ABC-5FB5-422D-AC18-A2301EC359D3}" type="datetime1">
              <a:rPr lang="id-ID" smtClean="0"/>
              <a:t>28/10/2014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D4BB4-6920-4BF8-B4FC-E8CA4BA7E783}" type="datetime1">
              <a:rPr lang="id-ID" smtClean="0"/>
              <a:t>28/10/2014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9BC978A-4A04-4BB7-A2E7-968A5BDA50AC}" type="datetime1">
              <a:rPr lang="id-ID" smtClean="0"/>
              <a:t>28/10/2014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0E49A89-31A7-442A-9CDC-77A87E9294CF}" type="datetime1">
              <a:rPr lang="id-ID" smtClean="0"/>
              <a:t>28/10/2014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8DCAD7C-5CBA-474A-911F-E86BDA3F00DB}" type="datetime1">
              <a:rPr lang="id-ID" smtClean="0"/>
              <a:t>28/10/2014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436CA-6E13-4E56-867E-7C5E8B267DB9}" type="datetime1">
              <a:rPr lang="id-ID" smtClean="0"/>
              <a:t>28/10/2014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84EA0C8-FAF6-4986-B464-801BE9ECF1AE}"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657CB61-DF58-4566-81C1-229FA1BE375E}" type="datetime1">
              <a:rPr lang="id-ID" smtClean="0"/>
              <a:t>28/10/2014</a:t>
            </a:fld>
            <a:endParaRPr lang="id-ID"/>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4EA0C8-FAF6-4986-B464-801BE9ECF1AE}"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acebook.com/groups/1513603822218938/" TargetMode="External"/><Relationship Id="rId13" Type="http://schemas.openxmlformats.org/officeDocument/2006/relationships/hyperlink" Target="http://www.yoursite.com/" TargetMode="External"/><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2.png"/><Relationship Id="rId10" Type="http://schemas.openxmlformats.org/officeDocument/2006/relationships/hyperlink" Target="http://www.twitter.com/uogct" TargetMode="External"/><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hyperlink" Target="http://gamasutra.com/blogs/RobertMadsen/20140731/222331/Starting_an_Indie_Studio_Part_1.ph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hyperlink" Target="http://www.gamasutra.com/blogs/BobEdwards/20130722/196760/Ten_Steps_to_Starting_an_Indie_Studio.php" TargetMode="Externa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hyperlink" Target="http://business.tutsplus.com/articles/take-a-swot-at-better-planning-for-your-consulting-business--fsw-3325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hyperlink" Target="http://mashable.com/2014/01/25/kickstarter-video-gam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hyperlink" Target="http://gbgames.com/blog/articles/indie-legal-copyright-and-trademark/what-an-indie-needs-to-know-about-copyrigh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gif"/><Relationship Id="rId5" Type="http://schemas.openxmlformats.org/officeDocument/2006/relationships/hyperlink" Target="http://gamedevlaw.org/aboutus/"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2.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gamingdebugged.com/2012/08/16/guide-to-starting-an-indie-game-company/" TargetMode="Externa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gamedevelopment.tutsplus.com/articles/setting-up-your-indie-gamedev-business-a-primer--gamedev-1406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www.gamingdebugged.com/2012/08/16/guide-to-starting-an-indie-game-compan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ameacademy.com/make-people-want-buy-indie-game/" TargetMode="External"/><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hyperlink" Target="http://www.gamasutra.com/blogs/RobWeber/20140124/209204/2014_Predictions_for_the_Mobile_Gaming_Market.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hyperlink" Target="http://www.developereconomics.com/indie-app-opportunity-gon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hyperlink" Target="http://gamedevelopment.tutsplus.com/articles/marketing-your-indie-game-the-single-most-important-thing-that-no-one-knows-how-to-do--gamedev-715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dopresski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hadow" descr="H:\ENVATO\PPT\legacy\ATRIBUTES\shadow.PNG"/>
          <p:cNvPicPr>
            <a:picLocks noChangeAspect="1" noChangeArrowheads="1"/>
          </p:cNvPicPr>
          <p:nvPr/>
        </p:nvPicPr>
        <p:blipFill>
          <a:blip r:embed="rId2">
            <a:biLevel thresh="50000"/>
          </a:blip>
          <a:srcRect/>
          <a:stretch>
            <a:fillRect/>
          </a:stretch>
        </p:blipFill>
        <p:spPr bwMode="auto">
          <a:xfrm>
            <a:off x="3323094" y="4412512"/>
            <a:ext cx="2489200" cy="822960"/>
          </a:xfrm>
          <a:prstGeom prst="rect">
            <a:avLst/>
          </a:prstGeom>
          <a:noFill/>
        </p:spPr>
      </p:pic>
      <p:pic>
        <p:nvPicPr>
          <p:cNvPr id="9" name="Arm L" descr="H:\ENVATO\PPT\legacy\ATRIBUTES\purple\m12 copy.png"/>
          <p:cNvPicPr>
            <a:picLocks noChangeAspect="1" noChangeArrowheads="1"/>
          </p:cNvPicPr>
          <p:nvPr/>
        </p:nvPicPr>
        <p:blipFill>
          <a:blip r:embed="rId3"/>
          <a:stretch>
            <a:fillRect/>
          </a:stretch>
        </p:blipFill>
        <p:spPr bwMode="auto">
          <a:xfrm rot="4058614">
            <a:off x="2938326" y="3807399"/>
            <a:ext cx="592407" cy="374400"/>
          </a:xfrm>
          <a:prstGeom prst="rect">
            <a:avLst/>
          </a:prstGeom>
          <a:noFill/>
        </p:spPr>
      </p:pic>
      <p:pic>
        <p:nvPicPr>
          <p:cNvPr id="10" name="Arm R" descr="H:\ENVATO\PPT\legacy\ATRIBUTES\purple\m12 copy.png"/>
          <p:cNvPicPr>
            <a:picLocks noChangeAspect="1" noChangeArrowheads="1"/>
          </p:cNvPicPr>
          <p:nvPr/>
        </p:nvPicPr>
        <p:blipFill>
          <a:blip r:embed="rId3"/>
          <a:stretch>
            <a:fillRect/>
          </a:stretch>
        </p:blipFill>
        <p:spPr bwMode="auto">
          <a:xfrm rot="17541386" flipH="1">
            <a:off x="5628314" y="3813446"/>
            <a:ext cx="592407" cy="374400"/>
          </a:xfrm>
          <a:prstGeom prst="rect">
            <a:avLst/>
          </a:prstGeom>
          <a:noFill/>
        </p:spPr>
      </p:pic>
      <p:grpSp>
        <p:nvGrpSpPr>
          <p:cNvPr id="11" name="Horn L"/>
          <p:cNvGrpSpPr>
            <a:grpSpLocks noChangeAspect="1"/>
          </p:cNvGrpSpPr>
          <p:nvPr/>
        </p:nvGrpSpPr>
        <p:grpSpPr>
          <a:xfrm>
            <a:off x="3230768" y="3542009"/>
            <a:ext cx="706603" cy="792625"/>
            <a:chOff x="2876538" y="4605347"/>
            <a:chExt cx="883254" cy="990781"/>
          </a:xfrm>
        </p:grpSpPr>
        <p:grpSp>
          <p:nvGrpSpPr>
            <p:cNvPr id="12" name="Group 68"/>
            <p:cNvGrpSpPr/>
            <p:nvPr/>
          </p:nvGrpSpPr>
          <p:grpSpPr>
            <a:xfrm flipH="1">
              <a:off x="2924323" y="4662647"/>
              <a:ext cx="835469" cy="933481"/>
              <a:chOff x="5353051" y="5253038"/>
              <a:chExt cx="835469" cy="933481"/>
            </a:xfrm>
          </p:grpSpPr>
          <p:grpSp>
            <p:nvGrpSpPr>
              <p:cNvPr id="14" name="Group 63"/>
              <p:cNvGrpSpPr/>
              <p:nvPr/>
            </p:nvGrpSpPr>
            <p:grpSpPr>
              <a:xfrm>
                <a:off x="5353051" y="5253038"/>
                <a:ext cx="835469" cy="933481"/>
                <a:chOff x="5353051" y="5253038"/>
                <a:chExt cx="835469" cy="933481"/>
              </a:xfrm>
            </p:grpSpPr>
            <p:sp>
              <p:nvSpPr>
                <p:cNvPr id="19" name="Freeform 18"/>
                <p:cNvSpPr/>
                <p:nvPr/>
              </p:nvSpPr>
              <p:spPr>
                <a:xfrm>
                  <a:off x="5353051" y="5253038"/>
                  <a:ext cx="830702" cy="933469"/>
                </a:xfrm>
                <a:custGeom>
                  <a:avLst/>
                  <a:gdLst>
                    <a:gd name="connsiteX0" fmla="*/ 9525 w 923925"/>
                    <a:gd name="connsiteY0" fmla="*/ 533400 h 1038225"/>
                    <a:gd name="connsiteX1" fmla="*/ 0 w 923925"/>
                    <a:gd name="connsiteY1" fmla="*/ 1038225 h 1038225"/>
                    <a:gd name="connsiteX2" fmla="*/ 552450 w 923925"/>
                    <a:gd name="connsiteY2" fmla="*/ 876300 h 1038225"/>
                    <a:gd name="connsiteX3" fmla="*/ 923925 w 923925"/>
                    <a:gd name="connsiteY3" fmla="*/ 0 h 1038225"/>
                    <a:gd name="connsiteX4" fmla="*/ 742950 w 923925"/>
                    <a:gd name="connsiteY4" fmla="*/ 9525 h 1038225"/>
                    <a:gd name="connsiteX5" fmla="*/ 314325 w 923925"/>
                    <a:gd name="connsiteY5" fmla="*/ 514350 h 1038225"/>
                    <a:gd name="connsiteX6" fmla="*/ 9525 w 923925"/>
                    <a:gd name="connsiteY6" fmla="*/ 53340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925" h="1038225">
                      <a:moveTo>
                        <a:pt x="9525" y="533400"/>
                      </a:moveTo>
                      <a:lnTo>
                        <a:pt x="0" y="1038225"/>
                      </a:lnTo>
                      <a:lnTo>
                        <a:pt x="552450" y="876300"/>
                      </a:lnTo>
                      <a:lnTo>
                        <a:pt x="923925" y="0"/>
                      </a:lnTo>
                      <a:lnTo>
                        <a:pt x="742950" y="9525"/>
                      </a:lnTo>
                      <a:lnTo>
                        <a:pt x="314325" y="514350"/>
                      </a:lnTo>
                      <a:lnTo>
                        <a:pt x="9525" y="5334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Freeform 19"/>
                <p:cNvSpPr/>
                <p:nvPr/>
              </p:nvSpPr>
              <p:spPr>
                <a:xfrm>
                  <a:off x="5357818" y="5253050"/>
                  <a:ext cx="830702" cy="933469"/>
                </a:xfrm>
                <a:custGeom>
                  <a:avLst/>
                  <a:gdLst>
                    <a:gd name="connsiteX0" fmla="*/ 9525 w 923925"/>
                    <a:gd name="connsiteY0" fmla="*/ 533400 h 1038225"/>
                    <a:gd name="connsiteX1" fmla="*/ 0 w 923925"/>
                    <a:gd name="connsiteY1" fmla="*/ 1038225 h 1038225"/>
                    <a:gd name="connsiteX2" fmla="*/ 552450 w 923925"/>
                    <a:gd name="connsiteY2" fmla="*/ 876300 h 1038225"/>
                    <a:gd name="connsiteX3" fmla="*/ 923925 w 923925"/>
                    <a:gd name="connsiteY3" fmla="*/ 0 h 1038225"/>
                    <a:gd name="connsiteX4" fmla="*/ 742950 w 923925"/>
                    <a:gd name="connsiteY4" fmla="*/ 9525 h 1038225"/>
                    <a:gd name="connsiteX5" fmla="*/ 314325 w 923925"/>
                    <a:gd name="connsiteY5" fmla="*/ 514350 h 1038225"/>
                    <a:gd name="connsiteX6" fmla="*/ 9525 w 923925"/>
                    <a:gd name="connsiteY6" fmla="*/ 533400 h 1038225"/>
                    <a:gd name="connsiteX0" fmla="*/ 314325 w 923925"/>
                    <a:gd name="connsiteY0" fmla="*/ 514350 h 1038225"/>
                    <a:gd name="connsiteX1" fmla="*/ 0 w 923925"/>
                    <a:gd name="connsiteY1" fmla="*/ 1038225 h 1038225"/>
                    <a:gd name="connsiteX2" fmla="*/ 552450 w 923925"/>
                    <a:gd name="connsiteY2" fmla="*/ 876300 h 1038225"/>
                    <a:gd name="connsiteX3" fmla="*/ 923925 w 923925"/>
                    <a:gd name="connsiteY3" fmla="*/ 0 h 1038225"/>
                    <a:gd name="connsiteX4" fmla="*/ 742950 w 923925"/>
                    <a:gd name="connsiteY4" fmla="*/ 9525 h 1038225"/>
                    <a:gd name="connsiteX5" fmla="*/ 314325 w 923925"/>
                    <a:gd name="connsiteY5" fmla="*/ 514350 h 1038225"/>
                    <a:gd name="connsiteX0" fmla="*/ 742950 w 923925"/>
                    <a:gd name="connsiteY0" fmla="*/ 9525 h 1038225"/>
                    <a:gd name="connsiteX1" fmla="*/ 0 w 923925"/>
                    <a:gd name="connsiteY1" fmla="*/ 1038225 h 1038225"/>
                    <a:gd name="connsiteX2" fmla="*/ 552450 w 923925"/>
                    <a:gd name="connsiteY2" fmla="*/ 876300 h 1038225"/>
                    <a:gd name="connsiteX3" fmla="*/ 923925 w 923925"/>
                    <a:gd name="connsiteY3" fmla="*/ 0 h 1038225"/>
                    <a:gd name="connsiteX4" fmla="*/ 742950 w 923925"/>
                    <a:gd name="connsiteY4" fmla="*/ 9525 h 1038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1038225">
                      <a:moveTo>
                        <a:pt x="742950" y="9525"/>
                      </a:moveTo>
                      <a:lnTo>
                        <a:pt x="0" y="1038225"/>
                      </a:lnTo>
                      <a:lnTo>
                        <a:pt x="552450" y="876300"/>
                      </a:lnTo>
                      <a:lnTo>
                        <a:pt x="923925" y="0"/>
                      </a:lnTo>
                      <a:lnTo>
                        <a:pt x="742950" y="9525"/>
                      </a:lnTo>
                      <a:close/>
                    </a:path>
                  </a:pathLst>
                </a:custGeom>
                <a:gradFill>
                  <a:gsLst>
                    <a:gs pos="0">
                      <a:schemeClr val="tx1"/>
                    </a:gs>
                    <a:gs pos="50000">
                      <a:schemeClr val="tx1">
                        <a:lumMod val="95000"/>
                        <a:lumOff val="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 name="Group 47"/>
              <p:cNvGrpSpPr/>
              <p:nvPr/>
            </p:nvGrpSpPr>
            <p:grpSpPr>
              <a:xfrm flipV="1">
                <a:off x="5485137" y="5873197"/>
                <a:ext cx="220333" cy="178810"/>
                <a:chOff x="8574911" y="5715016"/>
                <a:chExt cx="273843" cy="222234"/>
              </a:xfrm>
            </p:grpSpPr>
            <p:pic>
              <p:nvPicPr>
                <p:cNvPr id="16" name="Picture 2" descr="H:\ENVATO\PPT\legacy\ATRIBUTES\rb1.png"/>
                <p:cNvPicPr>
                  <a:picLocks noChangeAspect="1" noChangeArrowheads="1"/>
                </p:cNvPicPr>
                <p:nvPr/>
              </p:nvPicPr>
              <p:blipFill>
                <a:blip r:embed="rId4" cstate="print"/>
                <a:srcRect/>
                <a:stretch>
                  <a:fillRect/>
                </a:stretch>
              </p:blipFill>
              <p:spPr bwMode="auto">
                <a:xfrm>
                  <a:off x="8574911" y="5786454"/>
                  <a:ext cx="271464" cy="79842"/>
                </a:xfrm>
                <a:prstGeom prst="rect">
                  <a:avLst/>
                </a:prstGeom>
                <a:noFill/>
              </p:spPr>
            </p:pic>
            <p:pic>
              <p:nvPicPr>
                <p:cNvPr id="17" name="Picture 2" descr="H:\ENVATO\PPT\legacy\ATRIBUTES\rb1.png"/>
                <p:cNvPicPr>
                  <a:picLocks noChangeAspect="1" noChangeArrowheads="1"/>
                </p:cNvPicPr>
                <p:nvPr/>
              </p:nvPicPr>
              <p:blipFill>
                <a:blip r:embed="rId4" cstate="print"/>
                <a:srcRect/>
                <a:stretch>
                  <a:fillRect/>
                </a:stretch>
              </p:blipFill>
              <p:spPr bwMode="auto">
                <a:xfrm>
                  <a:off x="8574911" y="5857408"/>
                  <a:ext cx="271464" cy="79842"/>
                </a:xfrm>
                <a:prstGeom prst="rect">
                  <a:avLst/>
                </a:prstGeom>
                <a:noFill/>
              </p:spPr>
            </p:pic>
            <p:pic>
              <p:nvPicPr>
                <p:cNvPr id="18" name="Picture 2" descr="H:\ENVATO\PPT\legacy\ATRIBUTES\rb1.png"/>
                <p:cNvPicPr>
                  <a:picLocks noChangeAspect="1" noChangeArrowheads="1"/>
                </p:cNvPicPr>
                <p:nvPr/>
              </p:nvPicPr>
              <p:blipFill>
                <a:blip r:embed="rId4" cstate="print"/>
                <a:srcRect/>
                <a:stretch>
                  <a:fillRect/>
                </a:stretch>
              </p:blipFill>
              <p:spPr bwMode="auto">
                <a:xfrm>
                  <a:off x="8577290" y="5715016"/>
                  <a:ext cx="271464" cy="79842"/>
                </a:xfrm>
                <a:prstGeom prst="rect">
                  <a:avLst/>
                </a:prstGeom>
                <a:noFill/>
              </p:spPr>
            </p:pic>
          </p:grpSp>
        </p:grpSp>
        <p:pic>
          <p:nvPicPr>
            <p:cNvPr id="13" name="Picture 5" descr="H:\ENVATO\PPT\legacy\ATRIBUTES\purple\EAR1 copy.png"/>
            <p:cNvPicPr>
              <a:picLocks noChangeAspect="1" noChangeArrowheads="1"/>
            </p:cNvPicPr>
            <p:nvPr/>
          </p:nvPicPr>
          <p:blipFill>
            <a:blip r:embed="rId5"/>
            <a:stretch>
              <a:fillRect/>
            </a:stretch>
          </p:blipFill>
          <p:spPr bwMode="auto">
            <a:xfrm>
              <a:off x="2876538" y="4605347"/>
              <a:ext cx="608784" cy="923918"/>
            </a:xfrm>
            <a:prstGeom prst="rect">
              <a:avLst/>
            </a:prstGeom>
            <a:noFill/>
          </p:spPr>
        </p:pic>
      </p:grpSp>
      <p:grpSp>
        <p:nvGrpSpPr>
          <p:cNvPr id="21" name="Horn R"/>
          <p:cNvGrpSpPr>
            <a:grpSpLocks noChangeAspect="1"/>
          </p:cNvGrpSpPr>
          <p:nvPr/>
        </p:nvGrpSpPr>
        <p:grpSpPr>
          <a:xfrm>
            <a:off x="5214942" y="3562014"/>
            <a:ext cx="693446" cy="791080"/>
            <a:chOff x="5395918" y="4621402"/>
            <a:chExt cx="866807" cy="988850"/>
          </a:xfrm>
        </p:grpSpPr>
        <p:sp>
          <p:nvSpPr>
            <p:cNvPr id="22" name="Freeform 21"/>
            <p:cNvSpPr/>
            <p:nvPr/>
          </p:nvSpPr>
          <p:spPr>
            <a:xfrm>
              <a:off x="5399448" y="4662647"/>
              <a:ext cx="830702" cy="933469"/>
            </a:xfrm>
            <a:custGeom>
              <a:avLst/>
              <a:gdLst>
                <a:gd name="connsiteX0" fmla="*/ 9525 w 923925"/>
                <a:gd name="connsiteY0" fmla="*/ 533400 h 1038225"/>
                <a:gd name="connsiteX1" fmla="*/ 0 w 923925"/>
                <a:gd name="connsiteY1" fmla="*/ 1038225 h 1038225"/>
                <a:gd name="connsiteX2" fmla="*/ 552450 w 923925"/>
                <a:gd name="connsiteY2" fmla="*/ 876300 h 1038225"/>
                <a:gd name="connsiteX3" fmla="*/ 923925 w 923925"/>
                <a:gd name="connsiteY3" fmla="*/ 0 h 1038225"/>
                <a:gd name="connsiteX4" fmla="*/ 742950 w 923925"/>
                <a:gd name="connsiteY4" fmla="*/ 9525 h 1038225"/>
                <a:gd name="connsiteX5" fmla="*/ 314325 w 923925"/>
                <a:gd name="connsiteY5" fmla="*/ 514350 h 1038225"/>
                <a:gd name="connsiteX6" fmla="*/ 9525 w 923925"/>
                <a:gd name="connsiteY6" fmla="*/ 53340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925" h="1038225">
                  <a:moveTo>
                    <a:pt x="9525" y="533400"/>
                  </a:moveTo>
                  <a:lnTo>
                    <a:pt x="0" y="1038225"/>
                  </a:lnTo>
                  <a:lnTo>
                    <a:pt x="552450" y="876300"/>
                  </a:lnTo>
                  <a:lnTo>
                    <a:pt x="923925" y="0"/>
                  </a:lnTo>
                  <a:lnTo>
                    <a:pt x="742950" y="9525"/>
                  </a:lnTo>
                  <a:lnTo>
                    <a:pt x="314325" y="514350"/>
                  </a:lnTo>
                  <a:lnTo>
                    <a:pt x="9525" y="5334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Freeform 22"/>
            <p:cNvSpPr/>
            <p:nvPr/>
          </p:nvSpPr>
          <p:spPr>
            <a:xfrm>
              <a:off x="5395918" y="4676783"/>
              <a:ext cx="830702" cy="933469"/>
            </a:xfrm>
            <a:custGeom>
              <a:avLst/>
              <a:gdLst>
                <a:gd name="connsiteX0" fmla="*/ 9525 w 923925"/>
                <a:gd name="connsiteY0" fmla="*/ 533400 h 1038225"/>
                <a:gd name="connsiteX1" fmla="*/ 0 w 923925"/>
                <a:gd name="connsiteY1" fmla="*/ 1038225 h 1038225"/>
                <a:gd name="connsiteX2" fmla="*/ 552450 w 923925"/>
                <a:gd name="connsiteY2" fmla="*/ 876300 h 1038225"/>
                <a:gd name="connsiteX3" fmla="*/ 923925 w 923925"/>
                <a:gd name="connsiteY3" fmla="*/ 0 h 1038225"/>
                <a:gd name="connsiteX4" fmla="*/ 742950 w 923925"/>
                <a:gd name="connsiteY4" fmla="*/ 9525 h 1038225"/>
                <a:gd name="connsiteX5" fmla="*/ 314325 w 923925"/>
                <a:gd name="connsiteY5" fmla="*/ 514350 h 1038225"/>
                <a:gd name="connsiteX6" fmla="*/ 9525 w 923925"/>
                <a:gd name="connsiteY6" fmla="*/ 533400 h 1038225"/>
                <a:gd name="connsiteX0" fmla="*/ 314325 w 923925"/>
                <a:gd name="connsiteY0" fmla="*/ 514350 h 1038225"/>
                <a:gd name="connsiteX1" fmla="*/ 0 w 923925"/>
                <a:gd name="connsiteY1" fmla="*/ 1038225 h 1038225"/>
                <a:gd name="connsiteX2" fmla="*/ 552450 w 923925"/>
                <a:gd name="connsiteY2" fmla="*/ 876300 h 1038225"/>
                <a:gd name="connsiteX3" fmla="*/ 923925 w 923925"/>
                <a:gd name="connsiteY3" fmla="*/ 0 h 1038225"/>
                <a:gd name="connsiteX4" fmla="*/ 742950 w 923925"/>
                <a:gd name="connsiteY4" fmla="*/ 9525 h 1038225"/>
                <a:gd name="connsiteX5" fmla="*/ 314325 w 923925"/>
                <a:gd name="connsiteY5" fmla="*/ 514350 h 1038225"/>
                <a:gd name="connsiteX0" fmla="*/ 742950 w 923925"/>
                <a:gd name="connsiteY0" fmla="*/ 9525 h 1038225"/>
                <a:gd name="connsiteX1" fmla="*/ 0 w 923925"/>
                <a:gd name="connsiteY1" fmla="*/ 1038225 h 1038225"/>
                <a:gd name="connsiteX2" fmla="*/ 552450 w 923925"/>
                <a:gd name="connsiteY2" fmla="*/ 876300 h 1038225"/>
                <a:gd name="connsiteX3" fmla="*/ 923925 w 923925"/>
                <a:gd name="connsiteY3" fmla="*/ 0 h 1038225"/>
                <a:gd name="connsiteX4" fmla="*/ 742950 w 923925"/>
                <a:gd name="connsiteY4" fmla="*/ 9525 h 1038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1038225">
                  <a:moveTo>
                    <a:pt x="742950" y="9525"/>
                  </a:moveTo>
                  <a:lnTo>
                    <a:pt x="0" y="1038225"/>
                  </a:lnTo>
                  <a:lnTo>
                    <a:pt x="552450" y="876300"/>
                  </a:lnTo>
                  <a:lnTo>
                    <a:pt x="923925" y="0"/>
                  </a:lnTo>
                  <a:lnTo>
                    <a:pt x="742950" y="9525"/>
                  </a:lnTo>
                  <a:close/>
                </a:path>
              </a:pathLst>
            </a:custGeom>
            <a:gradFill>
              <a:gsLst>
                <a:gs pos="0">
                  <a:schemeClr val="tx1"/>
                </a:gs>
                <a:gs pos="50000">
                  <a:schemeClr val="tx1">
                    <a:lumMod val="95000"/>
                    <a:lumOff val="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4" name="Group 47"/>
            <p:cNvGrpSpPr/>
            <p:nvPr/>
          </p:nvGrpSpPr>
          <p:grpSpPr>
            <a:xfrm flipV="1">
              <a:off x="5531534" y="5282806"/>
              <a:ext cx="220333" cy="178810"/>
              <a:chOff x="8574911" y="5715016"/>
              <a:chExt cx="273843" cy="222234"/>
            </a:xfrm>
          </p:grpSpPr>
          <p:pic>
            <p:nvPicPr>
              <p:cNvPr id="26" name="Picture 2" descr="H:\ENVATO\PPT\legacy\ATRIBUTES\rb1.png"/>
              <p:cNvPicPr>
                <a:picLocks noChangeAspect="1" noChangeArrowheads="1"/>
              </p:cNvPicPr>
              <p:nvPr/>
            </p:nvPicPr>
            <p:blipFill>
              <a:blip r:embed="rId4" cstate="print"/>
              <a:srcRect/>
              <a:stretch>
                <a:fillRect/>
              </a:stretch>
            </p:blipFill>
            <p:spPr bwMode="auto">
              <a:xfrm>
                <a:off x="8574911" y="5786454"/>
                <a:ext cx="271464" cy="79842"/>
              </a:xfrm>
              <a:prstGeom prst="rect">
                <a:avLst/>
              </a:prstGeom>
              <a:noFill/>
            </p:spPr>
          </p:pic>
          <p:pic>
            <p:nvPicPr>
              <p:cNvPr id="27" name="Picture 2" descr="H:\ENVATO\PPT\legacy\ATRIBUTES\rb1.png"/>
              <p:cNvPicPr>
                <a:picLocks noChangeAspect="1" noChangeArrowheads="1"/>
              </p:cNvPicPr>
              <p:nvPr/>
            </p:nvPicPr>
            <p:blipFill>
              <a:blip r:embed="rId4" cstate="print"/>
              <a:srcRect/>
              <a:stretch>
                <a:fillRect/>
              </a:stretch>
            </p:blipFill>
            <p:spPr bwMode="auto">
              <a:xfrm>
                <a:off x="8574911" y="5857408"/>
                <a:ext cx="271464" cy="79842"/>
              </a:xfrm>
              <a:prstGeom prst="rect">
                <a:avLst/>
              </a:prstGeom>
              <a:noFill/>
            </p:spPr>
          </p:pic>
          <p:pic>
            <p:nvPicPr>
              <p:cNvPr id="28" name="Picture 2" descr="H:\ENVATO\PPT\legacy\ATRIBUTES\rb1.png"/>
              <p:cNvPicPr>
                <a:picLocks noChangeAspect="1" noChangeArrowheads="1"/>
              </p:cNvPicPr>
              <p:nvPr/>
            </p:nvPicPr>
            <p:blipFill>
              <a:blip r:embed="rId4" cstate="print"/>
              <a:srcRect/>
              <a:stretch>
                <a:fillRect/>
              </a:stretch>
            </p:blipFill>
            <p:spPr bwMode="auto">
              <a:xfrm>
                <a:off x="8577290" y="5715016"/>
                <a:ext cx="271464" cy="79842"/>
              </a:xfrm>
              <a:prstGeom prst="rect">
                <a:avLst/>
              </a:prstGeom>
              <a:noFill/>
            </p:spPr>
          </p:pic>
        </p:grpSp>
        <p:pic>
          <p:nvPicPr>
            <p:cNvPr id="25" name="Picture 5" descr="H:\ENVATO\PPT\legacy\ATRIBUTES\purple\EAR1 copy.png"/>
            <p:cNvPicPr>
              <a:picLocks noChangeAspect="1" noChangeArrowheads="1"/>
            </p:cNvPicPr>
            <p:nvPr/>
          </p:nvPicPr>
          <p:blipFill>
            <a:blip r:embed="rId5"/>
            <a:stretch>
              <a:fillRect/>
            </a:stretch>
          </p:blipFill>
          <p:spPr bwMode="auto">
            <a:xfrm flipH="1">
              <a:off x="5653096" y="4621402"/>
              <a:ext cx="609629" cy="925200"/>
            </a:xfrm>
            <a:prstGeom prst="rect">
              <a:avLst/>
            </a:prstGeom>
            <a:noFill/>
          </p:spPr>
        </p:pic>
      </p:grpSp>
      <p:pic>
        <p:nvPicPr>
          <p:cNvPr id="29" name="Start Button" descr="H:\ENVATO\PPT\legacy\ATRIBUTES\purple\m123 4.png"/>
          <p:cNvPicPr>
            <a:picLocks noChangeAspect="1" noChangeArrowheads="1"/>
          </p:cNvPicPr>
          <p:nvPr/>
        </p:nvPicPr>
        <p:blipFill>
          <a:blip r:embed="rId6"/>
          <a:stretch>
            <a:fillRect/>
          </a:stretch>
        </p:blipFill>
        <p:spPr bwMode="auto">
          <a:xfrm>
            <a:off x="3925065" y="3909067"/>
            <a:ext cx="1305469" cy="857254"/>
          </a:xfrm>
          <a:prstGeom prst="rect">
            <a:avLst/>
          </a:prstGeom>
          <a:noFill/>
        </p:spPr>
      </p:pic>
      <p:pic>
        <p:nvPicPr>
          <p:cNvPr id="30" name="Home Button Light" descr="H:\ENVATO\PPT\legacy\ATRIBUTES\purple\m123h.png">
            <a:hlinkClick r:id="" action="ppaction://hlinkshowjump?jump=nextslide"/>
          </p:cNvPr>
          <p:cNvPicPr>
            <a:picLocks noChangeAspect="1" noChangeArrowheads="1"/>
          </p:cNvPicPr>
          <p:nvPr/>
        </p:nvPicPr>
        <p:blipFill>
          <a:blip r:embed="rId7"/>
          <a:stretch>
            <a:fillRect/>
          </a:stretch>
        </p:blipFill>
        <p:spPr bwMode="auto">
          <a:xfrm>
            <a:off x="3919902" y="4241272"/>
            <a:ext cx="1314455" cy="490732"/>
          </a:xfrm>
          <a:prstGeom prst="rect">
            <a:avLst/>
          </a:prstGeom>
          <a:noFill/>
        </p:spPr>
      </p:pic>
      <p:sp>
        <p:nvSpPr>
          <p:cNvPr id="31" name="Sub Title 2"/>
          <p:cNvSpPr txBox="1">
            <a:spLocks noChangeAspect="1"/>
          </p:cNvSpPr>
          <p:nvPr/>
        </p:nvSpPr>
        <p:spPr>
          <a:xfrm>
            <a:off x="3465623" y="3665753"/>
            <a:ext cx="2214578" cy="207749"/>
          </a:xfrm>
          <a:prstGeom prst="rect">
            <a:avLst/>
          </a:prstGeom>
          <a:noFill/>
        </p:spPr>
        <p:txBody>
          <a:bodyPr wrap="square" rtlCol="0">
            <a:spAutoFit/>
          </a:bodyPr>
          <a:lstStyle/>
          <a:p>
            <a:pPr algn="ctr"/>
            <a:r>
              <a:rPr lang="en-US" sz="700" dirty="0" smtClean="0">
                <a:solidFill>
                  <a:srgbClr val="00B0F0"/>
                </a:solidFill>
                <a:latin typeface="Square721 BT" pitchFamily="34" charset="0"/>
              </a:rPr>
              <a:t>ZAYD JUNGLEE</a:t>
            </a:r>
            <a:endParaRPr lang="id-ID" sz="700" dirty="0">
              <a:solidFill>
                <a:srgbClr val="00B0F0"/>
              </a:solidFill>
              <a:latin typeface="Square721 BT" pitchFamily="34" charset="0"/>
            </a:endParaRPr>
          </a:p>
        </p:txBody>
      </p:sp>
      <p:sp>
        <p:nvSpPr>
          <p:cNvPr id="32" name="Title"/>
          <p:cNvSpPr txBox="1">
            <a:spLocks noChangeAspect="1"/>
          </p:cNvSpPr>
          <p:nvPr/>
        </p:nvSpPr>
        <p:spPr>
          <a:xfrm>
            <a:off x="3387697" y="3193108"/>
            <a:ext cx="2386347" cy="584775"/>
          </a:xfrm>
          <a:prstGeom prst="rect">
            <a:avLst/>
          </a:prstGeom>
          <a:noFill/>
        </p:spPr>
        <p:txBody>
          <a:bodyPr wrap="square" lIns="0" tIns="0" rIns="0" bIns="0" rtlCol="0">
            <a:spAutoFit/>
          </a:bodyPr>
          <a:lstStyle/>
          <a:p>
            <a:pPr algn="ctr"/>
            <a:r>
              <a:rPr lang="en-US" sz="3800" b="1" dirty="0" smtClean="0">
                <a:solidFill>
                  <a:srgbClr val="0070C0"/>
                </a:solidFill>
                <a:latin typeface="Square721 BT" pitchFamily="34" charset="0"/>
              </a:rPr>
              <a:t>CT</a:t>
            </a:r>
            <a:r>
              <a:rPr lang="en-US" sz="3800" b="1" dirty="0" smtClean="0">
                <a:solidFill>
                  <a:srgbClr val="10BDE0"/>
                </a:solidFill>
                <a:latin typeface="Square721 BT" pitchFamily="34" charset="0"/>
              </a:rPr>
              <a:t>6018</a:t>
            </a:r>
            <a:endParaRPr lang="id-ID" sz="3800" b="1" dirty="0" smtClean="0">
              <a:solidFill>
                <a:srgbClr val="10BDE0"/>
              </a:solidFill>
              <a:latin typeface="Square721 BT" pitchFamily="34" charset="0"/>
            </a:endParaRPr>
          </a:p>
        </p:txBody>
      </p:sp>
      <p:sp>
        <p:nvSpPr>
          <p:cNvPr id="33" name="Sub Title 1"/>
          <p:cNvSpPr txBox="1">
            <a:spLocks noChangeAspect="1"/>
          </p:cNvSpPr>
          <p:nvPr/>
        </p:nvSpPr>
        <p:spPr>
          <a:xfrm>
            <a:off x="2948734" y="3026872"/>
            <a:ext cx="3207441" cy="292388"/>
          </a:xfrm>
          <a:prstGeom prst="rect">
            <a:avLst/>
          </a:prstGeom>
          <a:noFill/>
        </p:spPr>
        <p:txBody>
          <a:bodyPr wrap="square" rtlCol="0">
            <a:spAutoFit/>
          </a:bodyPr>
          <a:lstStyle/>
          <a:p>
            <a:pPr algn="ctr"/>
            <a:r>
              <a:rPr lang="en-US" sz="1300" dirty="0" smtClean="0">
                <a:solidFill>
                  <a:schemeClr val="bg1">
                    <a:lumMod val="75000"/>
                  </a:schemeClr>
                </a:solidFill>
                <a:latin typeface="Square721 BT" pitchFamily="34" charset="0"/>
              </a:rPr>
              <a:t>Indie Game Development</a:t>
            </a:r>
            <a:endParaRPr lang="id-ID" sz="1300" dirty="0" smtClean="0">
              <a:solidFill>
                <a:schemeClr val="bg1">
                  <a:lumMod val="75000"/>
                </a:schemeClr>
              </a:solidFill>
              <a:latin typeface="Square721 BT" pitchFamily="34" charset="0"/>
            </a:endParaRPr>
          </a:p>
        </p:txBody>
      </p:sp>
      <p:sp>
        <p:nvSpPr>
          <p:cNvPr id="34" name="Horn R1"/>
          <p:cNvSpPr>
            <a:spLocks noChangeAspect="1"/>
          </p:cNvSpPr>
          <p:nvPr/>
        </p:nvSpPr>
        <p:spPr>
          <a:xfrm flipH="1">
            <a:off x="5786446" y="2071684"/>
            <a:ext cx="914406" cy="1489853"/>
          </a:xfrm>
          <a:custGeom>
            <a:avLst/>
            <a:gdLst>
              <a:gd name="connsiteX0" fmla="*/ 1515292 w 1515292"/>
              <a:gd name="connsiteY0" fmla="*/ 2468880 h 2468880"/>
              <a:gd name="connsiteX1" fmla="*/ 1410789 w 1515292"/>
              <a:gd name="connsiteY1" fmla="*/ 2468880 h 2468880"/>
              <a:gd name="connsiteX2" fmla="*/ 0 w 1515292"/>
              <a:gd name="connsiteY2" fmla="*/ 0 h 2468880"/>
              <a:gd name="connsiteX3" fmla="*/ 39189 w 1515292"/>
              <a:gd name="connsiteY3" fmla="*/ 0 h 2468880"/>
              <a:gd name="connsiteX4" fmla="*/ 1515292 w 1515292"/>
              <a:gd name="connsiteY4" fmla="*/ 2468880 h 246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292" h="2468880">
                <a:moveTo>
                  <a:pt x="1515292" y="2468880"/>
                </a:moveTo>
                <a:lnTo>
                  <a:pt x="1410789" y="2468880"/>
                </a:lnTo>
                <a:lnTo>
                  <a:pt x="0" y="0"/>
                </a:lnTo>
                <a:lnTo>
                  <a:pt x="39189" y="0"/>
                </a:lnTo>
                <a:lnTo>
                  <a:pt x="1515292" y="2468880"/>
                </a:lnTo>
                <a:close/>
              </a:path>
            </a:pathLst>
          </a:custGeom>
          <a:gradFill>
            <a:gsLst>
              <a:gs pos="0">
                <a:srgbClr val="3BCCFF"/>
              </a:gs>
              <a:gs pos="50000">
                <a:srgbClr val="7030A0"/>
              </a:gs>
              <a:gs pos="100000">
                <a:srgbClr val="00009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orn L1"/>
          <p:cNvSpPr>
            <a:spLocks noChangeAspect="1"/>
          </p:cNvSpPr>
          <p:nvPr/>
        </p:nvSpPr>
        <p:spPr>
          <a:xfrm>
            <a:off x="2445486" y="2071684"/>
            <a:ext cx="914406" cy="1489853"/>
          </a:xfrm>
          <a:custGeom>
            <a:avLst/>
            <a:gdLst>
              <a:gd name="connsiteX0" fmla="*/ 1515292 w 1515292"/>
              <a:gd name="connsiteY0" fmla="*/ 2468880 h 2468880"/>
              <a:gd name="connsiteX1" fmla="*/ 1410789 w 1515292"/>
              <a:gd name="connsiteY1" fmla="*/ 2468880 h 2468880"/>
              <a:gd name="connsiteX2" fmla="*/ 0 w 1515292"/>
              <a:gd name="connsiteY2" fmla="*/ 0 h 2468880"/>
              <a:gd name="connsiteX3" fmla="*/ 39189 w 1515292"/>
              <a:gd name="connsiteY3" fmla="*/ 0 h 2468880"/>
              <a:gd name="connsiteX4" fmla="*/ 1515292 w 1515292"/>
              <a:gd name="connsiteY4" fmla="*/ 2468880 h 246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292" h="2468880">
                <a:moveTo>
                  <a:pt x="1515292" y="2468880"/>
                </a:moveTo>
                <a:lnTo>
                  <a:pt x="1410789" y="2468880"/>
                </a:lnTo>
                <a:lnTo>
                  <a:pt x="0" y="0"/>
                </a:lnTo>
                <a:lnTo>
                  <a:pt x="39189" y="0"/>
                </a:lnTo>
                <a:lnTo>
                  <a:pt x="1515292" y="2468880"/>
                </a:lnTo>
                <a:close/>
              </a:path>
            </a:pathLst>
          </a:custGeom>
          <a:gradFill>
            <a:gsLst>
              <a:gs pos="0">
                <a:srgbClr val="3BCCFF"/>
              </a:gs>
              <a:gs pos="50000">
                <a:srgbClr val="5F1498"/>
              </a:gs>
              <a:gs pos="100000">
                <a:srgbClr val="00009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FB Address"/>
          <p:cNvSpPr txBox="1">
            <a:spLocks noChangeAspect="1"/>
          </p:cNvSpPr>
          <p:nvPr/>
        </p:nvSpPr>
        <p:spPr>
          <a:xfrm>
            <a:off x="2397460" y="1343645"/>
            <a:ext cx="800106" cy="138499"/>
          </a:xfrm>
          <a:prstGeom prst="rect">
            <a:avLst/>
          </a:prstGeom>
          <a:noFill/>
        </p:spPr>
        <p:txBody>
          <a:bodyPr wrap="square" lIns="0" tIns="0" rIns="0" bIns="0" rtlCol="0">
            <a:spAutoFit/>
          </a:bodyPr>
          <a:lstStyle/>
          <a:p>
            <a:pPr algn="r"/>
            <a:r>
              <a:rPr lang="en-US" sz="900" dirty="0" err="1" smtClean="0">
                <a:solidFill>
                  <a:srgbClr val="0070C0"/>
                </a:solidFill>
                <a:latin typeface="Square721 BT" pitchFamily="34" charset="0"/>
              </a:rPr>
              <a:t>uogcgd</a:t>
            </a:r>
            <a:endParaRPr lang="id-ID" sz="900" dirty="0" smtClean="0">
              <a:solidFill>
                <a:srgbClr val="0070C0"/>
              </a:solidFill>
              <a:latin typeface="Square721 BT" pitchFamily="34" charset="0"/>
            </a:endParaRPr>
          </a:p>
        </p:txBody>
      </p:sp>
      <p:grpSp>
        <p:nvGrpSpPr>
          <p:cNvPr id="37" name="FB Line"/>
          <p:cNvGrpSpPr>
            <a:grpSpLocks noChangeAspect="1"/>
          </p:cNvGrpSpPr>
          <p:nvPr/>
        </p:nvGrpSpPr>
        <p:grpSpPr>
          <a:xfrm>
            <a:off x="2379619" y="1515097"/>
            <a:ext cx="807728" cy="60450"/>
            <a:chOff x="2085002" y="2051676"/>
            <a:chExt cx="1009660" cy="75564"/>
          </a:xfrm>
        </p:grpSpPr>
        <p:sp>
          <p:nvSpPr>
            <p:cNvPr id="38" name="Freeform 37"/>
            <p:cNvSpPr/>
            <p:nvPr/>
          </p:nvSpPr>
          <p:spPr>
            <a:xfrm flipH="1">
              <a:off x="2165968" y="2071678"/>
              <a:ext cx="928694" cy="55562"/>
            </a:xfrm>
            <a:custGeom>
              <a:avLst/>
              <a:gdLst>
                <a:gd name="connsiteX0" fmla="*/ 0 w 1593850"/>
                <a:gd name="connsiteY0" fmla="*/ 0 h 76200"/>
                <a:gd name="connsiteX1" fmla="*/ 768350 w 1593850"/>
                <a:gd name="connsiteY1" fmla="*/ 0 h 76200"/>
                <a:gd name="connsiteX2" fmla="*/ 768350 w 1593850"/>
                <a:gd name="connsiteY2" fmla="*/ 76200 h 76200"/>
                <a:gd name="connsiteX3" fmla="*/ 1416050 w 1593850"/>
                <a:gd name="connsiteY3" fmla="*/ 76200 h 76200"/>
                <a:gd name="connsiteX4" fmla="*/ 1416050 w 1593850"/>
                <a:gd name="connsiteY4" fmla="*/ 19050 h 76200"/>
                <a:gd name="connsiteX5" fmla="*/ 1593850 w 1593850"/>
                <a:gd name="connsiteY5"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850" h="76200">
                  <a:moveTo>
                    <a:pt x="0" y="0"/>
                  </a:moveTo>
                  <a:lnTo>
                    <a:pt x="768350" y="0"/>
                  </a:lnTo>
                  <a:lnTo>
                    <a:pt x="768350" y="76200"/>
                  </a:lnTo>
                  <a:lnTo>
                    <a:pt x="1416050" y="76200"/>
                  </a:lnTo>
                  <a:lnTo>
                    <a:pt x="1416050" y="19050"/>
                  </a:lnTo>
                  <a:lnTo>
                    <a:pt x="1593850" y="19050"/>
                  </a:ln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39" name="Oval 38"/>
            <p:cNvSpPr/>
            <p:nvPr/>
          </p:nvSpPr>
          <p:spPr>
            <a:xfrm>
              <a:off x="2085002" y="2051676"/>
              <a:ext cx="71438" cy="71438"/>
            </a:xfrm>
            <a:prstGeom prst="ellipse">
              <a:avLst/>
            </a:prstGeom>
            <a:solidFill>
              <a:srgbClr val="69FFE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40" name="FB Icon" descr="H:\ENVATO\PPT\legacy\ATRIBUTES\fbn.png">
            <a:hlinkClick r:id="rId8"/>
          </p:cNvPr>
          <p:cNvPicPr>
            <a:picLocks noChangeAspect="1" noChangeArrowheads="1"/>
          </p:cNvPicPr>
          <p:nvPr/>
        </p:nvPicPr>
        <p:blipFill>
          <a:blip r:embed="rId9"/>
          <a:stretch>
            <a:fillRect/>
          </a:stretch>
        </p:blipFill>
        <p:spPr bwMode="auto">
          <a:xfrm>
            <a:off x="3164314" y="1206134"/>
            <a:ext cx="507003" cy="507003"/>
          </a:xfrm>
          <a:prstGeom prst="rect">
            <a:avLst/>
          </a:prstGeom>
          <a:noFill/>
        </p:spPr>
      </p:pic>
      <p:sp>
        <p:nvSpPr>
          <p:cNvPr id="41" name="Twitter Address"/>
          <p:cNvSpPr txBox="1">
            <a:spLocks noChangeAspect="1"/>
          </p:cNvSpPr>
          <p:nvPr/>
        </p:nvSpPr>
        <p:spPr>
          <a:xfrm>
            <a:off x="5975619" y="1333171"/>
            <a:ext cx="800106" cy="138499"/>
          </a:xfrm>
          <a:prstGeom prst="rect">
            <a:avLst/>
          </a:prstGeom>
          <a:noFill/>
        </p:spPr>
        <p:txBody>
          <a:bodyPr wrap="square" lIns="0" tIns="0" rIns="0" bIns="0" rtlCol="0">
            <a:spAutoFit/>
          </a:bodyPr>
          <a:lstStyle/>
          <a:p>
            <a:r>
              <a:rPr lang="en-US" sz="900" dirty="0">
                <a:solidFill>
                  <a:srgbClr val="0070C0"/>
                </a:solidFill>
                <a:latin typeface="Square721 BT" pitchFamily="34" charset="0"/>
              </a:rPr>
              <a:t>@</a:t>
            </a:r>
            <a:r>
              <a:rPr lang="en-US" sz="900" dirty="0" err="1" smtClean="0">
                <a:solidFill>
                  <a:srgbClr val="0070C0"/>
                </a:solidFill>
                <a:latin typeface="Square721 BT" pitchFamily="34" charset="0"/>
              </a:rPr>
              <a:t>uogct</a:t>
            </a:r>
            <a:endParaRPr lang="id-ID" sz="900" dirty="0" smtClean="0">
              <a:solidFill>
                <a:srgbClr val="0070C0"/>
              </a:solidFill>
              <a:latin typeface="Square721 BT" pitchFamily="34" charset="0"/>
            </a:endParaRPr>
          </a:p>
        </p:txBody>
      </p:sp>
      <p:grpSp>
        <p:nvGrpSpPr>
          <p:cNvPr id="42" name="Twitter Line"/>
          <p:cNvGrpSpPr>
            <a:grpSpLocks noChangeAspect="1"/>
          </p:cNvGrpSpPr>
          <p:nvPr/>
        </p:nvGrpSpPr>
        <p:grpSpPr>
          <a:xfrm>
            <a:off x="5962574" y="1513506"/>
            <a:ext cx="805186" cy="61720"/>
            <a:chOff x="5975360" y="2050088"/>
            <a:chExt cx="1006482" cy="77152"/>
          </a:xfrm>
        </p:grpSpPr>
        <p:sp>
          <p:nvSpPr>
            <p:cNvPr id="43" name="Freeform 42"/>
            <p:cNvSpPr/>
            <p:nvPr/>
          </p:nvSpPr>
          <p:spPr>
            <a:xfrm>
              <a:off x="5975360" y="2071678"/>
              <a:ext cx="928694" cy="55562"/>
            </a:xfrm>
            <a:custGeom>
              <a:avLst/>
              <a:gdLst>
                <a:gd name="connsiteX0" fmla="*/ 0 w 1593850"/>
                <a:gd name="connsiteY0" fmla="*/ 0 h 76200"/>
                <a:gd name="connsiteX1" fmla="*/ 768350 w 1593850"/>
                <a:gd name="connsiteY1" fmla="*/ 0 h 76200"/>
                <a:gd name="connsiteX2" fmla="*/ 768350 w 1593850"/>
                <a:gd name="connsiteY2" fmla="*/ 76200 h 76200"/>
                <a:gd name="connsiteX3" fmla="*/ 1416050 w 1593850"/>
                <a:gd name="connsiteY3" fmla="*/ 76200 h 76200"/>
                <a:gd name="connsiteX4" fmla="*/ 1416050 w 1593850"/>
                <a:gd name="connsiteY4" fmla="*/ 19050 h 76200"/>
                <a:gd name="connsiteX5" fmla="*/ 1593850 w 1593850"/>
                <a:gd name="connsiteY5"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850" h="76200">
                  <a:moveTo>
                    <a:pt x="0" y="0"/>
                  </a:moveTo>
                  <a:lnTo>
                    <a:pt x="768350" y="0"/>
                  </a:lnTo>
                  <a:lnTo>
                    <a:pt x="768350" y="76200"/>
                  </a:lnTo>
                  <a:lnTo>
                    <a:pt x="1416050" y="76200"/>
                  </a:lnTo>
                  <a:lnTo>
                    <a:pt x="1416050" y="19050"/>
                  </a:lnTo>
                  <a:lnTo>
                    <a:pt x="1593850" y="19050"/>
                  </a:ln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44" name="Oval 43"/>
            <p:cNvSpPr/>
            <p:nvPr/>
          </p:nvSpPr>
          <p:spPr>
            <a:xfrm>
              <a:off x="6910404" y="2050088"/>
              <a:ext cx="71438" cy="71438"/>
            </a:xfrm>
            <a:prstGeom prst="ellipse">
              <a:avLst/>
            </a:prstGeom>
            <a:solidFill>
              <a:srgbClr val="69FFE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45" name="Twitter Icon" descr="H:\ENVATO\PPT\legacy\ATRIBUTES\twb.png">
            <a:hlinkClick r:id="rId10"/>
          </p:cNvPr>
          <p:cNvPicPr>
            <a:picLocks noChangeAspect="1" noChangeArrowheads="1"/>
          </p:cNvPicPr>
          <p:nvPr/>
        </p:nvPicPr>
        <p:blipFill>
          <a:blip r:embed="rId11"/>
          <a:stretch>
            <a:fillRect/>
          </a:stretch>
        </p:blipFill>
        <p:spPr bwMode="auto">
          <a:xfrm>
            <a:off x="5497952" y="1200137"/>
            <a:ext cx="514357" cy="514357"/>
          </a:xfrm>
          <a:prstGeom prst="rect">
            <a:avLst/>
          </a:prstGeom>
          <a:noFill/>
        </p:spPr>
      </p:pic>
      <p:grpSp>
        <p:nvGrpSpPr>
          <p:cNvPr id="46" name="Sci 1"/>
          <p:cNvGrpSpPr>
            <a:grpSpLocks noChangeAspect="1"/>
          </p:cNvGrpSpPr>
          <p:nvPr/>
        </p:nvGrpSpPr>
        <p:grpSpPr>
          <a:xfrm>
            <a:off x="3717205" y="50064"/>
            <a:ext cx="1717054" cy="2736000"/>
            <a:chOff x="3428998" y="200003"/>
            <a:chExt cx="2273838" cy="3623196"/>
          </a:xfrm>
        </p:grpSpPr>
        <p:grpSp>
          <p:nvGrpSpPr>
            <p:cNvPr id="47" name="Group 115"/>
            <p:cNvGrpSpPr/>
            <p:nvPr/>
          </p:nvGrpSpPr>
          <p:grpSpPr>
            <a:xfrm>
              <a:off x="3428998" y="351044"/>
              <a:ext cx="2273838" cy="3363684"/>
              <a:chOff x="3428992" y="351043"/>
              <a:chExt cx="2273838" cy="3363684"/>
            </a:xfrm>
          </p:grpSpPr>
          <p:grpSp>
            <p:nvGrpSpPr>
              <p:cNvPr id="50" name="Group 104"/>
              <p:cNvGrpSpPr/>
              <p:nvPr/>
            </p:nvGrpSpPr>
            <p:grpSpPr>
              <a:xfrm>
                <a:off x="3428992" y="1928802"/>
                <a:ext cx="2273838" cy="1785925"/>
                <a:chOff x="5643570" y="3857628"/>
                <a:chExt cx="3820068" cy="3000370"/>
              </a:xfrm>
            </p:grpSpPr>
            <p:pic>
              <p:nvPicPr>
                <p:cNvPr id="54" name="Picture 7" descr="H:\ENVATO\PPT\legacy\ATRIBUTES\BODY copy.png"/>
                <p:cNvPicPr>
                  <a:picLocks noChangeAspect="1" noChangeArrowheads="1"/>
                </p:cNvPicPr>
                <p:nvPr/>
              </p:nvPicPr>
              <p:blipFill>
                <a:blip r:embed="rId12"/>
                <a:stretch>
                  <a:fillRect/>
                </a:stretch>
              </p:blipFill>
              <p:spPr bwMode="auto">
                <a:xfrm flipH="1">
                  <a:off x="5643570" y="3857628"/>
                  <a:ext cx="2061658" cy="3000370"/>
                </a:xfrm>
                <a:prstGeom prst="rect">
                  <a:avLst/>
                </a:prstGeom>
                <a:noFill/>
              </p:spPr>
            </p:pic>
            <p:pic>
              <p:nvPicPr>
                <p:cNvPr id="55" name="Picture 7" descr="H:\ENVATO\PPT\legacy\ATRIBUTES\BODY copy.png"/>
                <p:cNvPicPr>
                  <a:picLocks noChangeAspect="1" noChangeArrowheads="1"/>
                </p:cNvPicPr>
                <p:nvPr/>
              </p:nvPicPr>
              <p:blipFill>
                <a:blip r:embed="rId12"/>
                <a:stretch>
                  <a:fillRect/>
                </a:stretch>
              </p:blipFill>
              <p:spPr bwMode="auto">
                <a:xfrm>
                  <a:off x="7401980" y="3857628"/>
                  <a:ext cx="2061658" cy="3000370"/>
                </a:xfrm>
                <a:prstGeom prst="rect">
                  <a:avLst/>
                </a:prstGeom>
                <a:noFill/>
              </p:spPr>
            </p:pic>
          </p:grpSp>
          <p:grpSp>
            <p:nvGrpSpPr>
              <p:cNvPr id="51" name="Group 105"/>
              <p:cNvGrpSpPr/>
              <p:nvPr/>
            </p:nvGrpSpPr>
            <p:grpSpPr>
              <a:xfrm rot="10800000">
                <a:off x="3432394" y="351043"/>
                <a:ext cx="2266218" cy="1785925"/>
                <a:chOff x="5643572" y="3857630"/>
                <a:chExt cx="3807266" cy="3000370"/>
              </a:xfrm>
            </p:grpSpPr>
            <p:pic>
              <p:nvPicPr>
                <p:cNvPr id="52" name="Picture 7" descr="H:\ENVATO\PPT\legacy\ATRIBUTES\BODY copy.png"/>
                <p:cNvPicPr>
                  <a:picLocks noChangeAspect="1" noChangeArrowheads="1"/>
                </p:cNvPicPr>
                <p:nvPr/>
              </p:nvPicPr>
              <p:blipFill>
                <a:blip r:embed="rId12"/>
                <a:stretch>
                  <a:fillRect/>
                </a:stretch>
              </p:blipFill>
              <p:spPr bwMode="auto">
                <a:xfrm flipH="1">
                  <a:off x="5643572" y="3857630"/>
                  <a:ext cx="2061658" cy="3000370"/>
                </a:xfrm>
                <a:prstGeom prst="rect">
                  <a:avLst/>
                </a:prstGeom>
                <a:noFill/>
              </p:spPr>
            </p:pic>
            <p:pic>
              <p:nvPicPr>
                <p:cNvPr id="53" name="Picture 7" descr="H:\ENVATO\PPT\legacy\ATRIBUTES\BODY copy.png"/>
                <p:cNvPicPr>
                  <a:picLocks noChangeAspect="1" noChangeArrowheads="1"/>
                </p:cNvPicPr>
                <p:nvPr/>
              </p:nvPicPr>
              <p:blipFill>
                <a:blip r:embed="rId12"/>
                <a:stretch>
                  <a:fillRect/>
                </a:stretch>
              </p:blipFill>
              <p:spPr bwMode="auto">
                <a:xfrm>
                  <a:off x="7389180" y="3857630"/>
                  <a:ext cx="2061658" cy="3000370"/>
                </a:xfrm>
                <a:prstGeom prst="rect">
                  <a:avLst/>
                </a:prstGeom>
                <a:noFill/>
              </p:spPr>
            </p:pic>
          </p:grpSp>
        </p:grpSp>
        <p:pic>
          <p:nvPicPr>
            <p:cNvPr id="48" name="Picture 4" descr="H:\ENVATO\PPT\legacy\ATRIBUTES\purple\hea copy.png">
              <a:hlinkClick r:id="rId13"/>
            </p:cNvPr>
            <p:cNvPicPr>
              <a:picLocks noChangeAspect="1" noChangeArrowheads="1"/>
            </p:cNvPicPr>
            <p:nvPr/>
          </p:nvPicPr>
          <p:blipFill>
            <a:blip r:embed="rId14"/>
            <a:stretch>
              <a:fillRect/>
            </a:stretch>
          </p:blipFill>
          <p:spPr bwMode="auto">
            <a:xfrm>
              <a:off x="3857620" y="200003"/>
              <a:ext cx="1378181" cy="1539867"/>
            </a:xfrm>
            <a:prstGeom prst="rect">
              <a:avLst/>
            </a:prstGeom>
            <a:noFill/>
          </p:spPr>
        </p:pic>
        <p:pic>
          <p:nvPicPr>
            <p:cNvPr id="49" name="Picture 3" descr="H:\ENVATO\PPT\legacy\ATRIBUTES\purple\hea3.png"/>
            <p:cNvPicPr>
              <a:picLocks noChangeAspect="1" noChangeArrowheads="1"/>
            </p:cNvPicPr>
            <p:nvPr/>
          </p:nvPicPr>
          <p:blipFill>
            <a:blip r:embed="rId15"/>
            <a:stretch>
              <a:fillRect/>
            </a:stretch>
          </p:blipFill>
          <p:spPr bwMode="auto">
            <a:xfrm>
              <a:off x="3848400" y="2260800"/>
              <a:ext cx="1398347" cy="1562399"/>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100" fill="hold"/>
                                        <p:tgtEl>
                                          <p:spTgt spid="8"/>
                                        </p:tgtEl>
                                        <p:attrNameLst>
                                          <p:attrName>ppt_w</p:attrName>
                                        </p:attrNameLst>
                                      </p:cBhvr>
                                      <p:tavLst>
                                        <p:tav tm="0">
                                          <p:val>
                                            <p:fltVal val="0"/>
                                          </p:val>
                                        </p:tav>
                                        <p:tav tm="100000">
                                          <p:val>
                                            <p:strVal val="#ppt_w"/>
                                          </p:val>
                                        </p:tav>
                                      </p:tavLst>
                                    </p:anim>
                                    <p:anim calcmode="lin" valueType="num">
                                      <p:cBhvr>
                                        <p:cTn id="13" dur="1100" fill="hold"/>
                                        <p:tgtEl>
                                          <p:spTgt spid="8"/>
                                        </p:tgtEl>
                                        <p:attrNameLst>
                                          <p:attrName>ppt_h</p:attrName>
                                        </p:attrNameLst>
                                      </p:cBhvr>
                                      <p:tavLst>
                                        <p:tav tm="0">
                                          <p:val>
                                            <p:fltVal val="0"/>
                                          </p:val>
                                        </p:tav>
                                        <p:tav tm="100000">
                                          <p:val>
                                            <p:strVal val="#ppt_h"/>
                                          </p:val>
                                        </p:tav>
                                      </p:tavLst>
                                    </p:anim>
                                    <p:animEffect transition="in" filter="fade">
                                      <p:cBhvr>
                                        <p:cTn id="14" dur="1100"/>
                                        <p:tgtEl>
                                          <p:spTgt spid="8"/>
                                        </p:tgtEl>
                                      </p:cBhvr>
                                    </p:animEffect>
                                  </p:childTnLst>
                                </p:cTn>
                              </p:par>
                              <p:par>
                                <p:cTn id="15" presetID="47"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0"/>
                                        <p:tgtEl>
                                          <p:spTgt spid="46"/>
                                        </p:tgtEl>
                                      </p:cBhvr>
                                    </p:animEffect>
                                    <p:anim calcmode="lin" valueType="num">
                                      <p:cBhvr>
                                        <p:cTn id="18" dur="5000" fill="hold"/>
                                        <p:tgtEl>
                                          <p:spTgt spid="46"/>
                                        </p:tgtEl>
                                        <p:attrNameLst>
                                          <p:attrName>ppt_x</p:attrName>
                                        </p:attrNameLst>
                                      </p:cBhvr>
                                      <p:tavLst>
                                        <p:tav tm="0">
                                          <p:val>
                                            <p:strVal val="#ppt_x"/>
                                          </p:val>
                                        </p:tav>
                                        <p:tav tm="100000">
                                          <p:val>
                                            <p:strVal val="#ppt_x"/>
                                          </p:val>
                                        </p:tav>
                                      </p:tavLst>
                                    </p:anim>
                                    <p:anim calcmode="lin" valueType="num">
                                      <p:cBhvr>
                                        <p:cTn id="19" dur="5000" fill="hold"/>
                                        <p:tgtEl>
                                          <p:spTgt spid="46"/>
                                        </p:tgtEl>
                                        <p:attrNameLst>
                                          <p:attrName>ppt_y</p:attrName>
                                        </p:attrNameLst>
                                      </p:cBhvr>
                                      <p:tavLst>
                                        <p:tav tm="0">
                                          <p:val>
                                            <p:strVal val="#ppt_y-.1"/>
                                          </p:val>
                                        </p:tav>
                                        <p:tav tm="100000">
                                          <p:val>
                                            <p:strVal val="#ppt_y"/>
                                          </p:val>
                                        </p:tav>
                                      </p:tavLst>
                                    </p:anim>
                                  </p:childTnLst>
                                </p:cTn>
                              </p:par>
                              <p:par>
                                <p:cTn id="20" presetID="10" presetClass="entr" presetSubtype="0" repeatCount="indefinite" fill="hold" nodeType="withEffect">
                                  <p:stCondLst>
                                    <p:cond delay="1500"/>
                                  </p:stCondLst>
                                  <p:endCondLst>
                                    <p:cond evt="onNext" delay="0">
                                      <p:tgtEl>
                                        <p:sldTgt/>
                                      </p:tgtEl>
                                    </p:cond>
                                  </p:endCondLst>
                                  <p:childTnLst>
                                    <p:set>
                                      <p:cBhvr>
                                        <p:cTn id="21" dur="1" fill="hold">
                                          <p:stCondLst>
                                            <p:cond delay="0"/>
                                          </p:stCondLst>
                                        </p:cTn>
                                        <p:tgtEl>
                                          <p:spTgt spid="30"/>
                                        </p:tgtEl>
                                        <p:attrNameLst>
                                          <p:attrName>style.visibility</p:attrName>
                                        </p:attrNameLst>
                                      </p:cBhvr>
                                      <p:to>
                                        <p:strVal val="visible"/>
                                      </p:to>
                                    </p:set>
                                    <p:animEffect transition="in" filter="fade">
                                      <p:cBhvr>
                                        <p:cTn id="22" dur="2000"/>
                                        <p:tgtEl>
                                          <p:spTgt spid="30"/>
                                        </p:tgtEl>
                                      </p:cBhvr>
                                    </p:animEffect>
                                  </p:childTnLst>
                                </p:cTn>
                              </p:par>
                              <p:par>
                                <p:cTn id="23" presetID="49" presetClass="entr" presetSubtype="0" decel="100000" fill="hold" nodeType="withEffect">
                                  <p:stCondLst>
                                    <p:cond delay="1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360"/>
                                          </p:val>
                                        </p:tav>
                                        <p:tav tm="100000">
                                          <p:val>
                                            <p:fltVal val="0"/>
                                          </p:val>
                                        </p:tav>
                                      </p:tavLst>
                                    </p:anim>
                                    <p:animEffect transition="in" filter="fade">
                                      <p:cBhvr>
                                        <p:cTn id="28" dur="500"/>
                                        <p:tgtEl>
                                          <p:spTgt spid="21"/>
                                        </p:tgtEl>
                                      </p:cBhvr>
                                    </p:animEffect>
                                  </p:childTnLst>
                                </p:cTn>
                              </p:par>
                              <p:par>
                                <p:cTn id="29" presetID="49" presetClass="entr" presetSubtype="0" decel="100000" fill="hold" nodeType="withEffect">
                                  <p:stCondLst>
                                    <p:cond delay="20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 calcmode="lin" valueType="num">
                                      <p:cBhvr>
                                        <p:cTn id="33" dur="500" fill="hold"/>
                                        <p:tgtEl>
                                          <p:spTgt spid="11"/>
                                        </p:tgtEl>
                                        <p:attrNameLst>
                                          <p:attrName>style.rotation</p:attrName>
                                        </p:attrNameLst>
                                      </p:cBhvr>
                                      <p:tavLst>
                                        <p:tav tm="0">
                                          <p:val>
                                            <p:fltVal val="360"/>
                                          </p:val>
                                        </p:tav>
                                        <p:tav tm="100000">
                                          <p:val>
                                            <p:fltVal val="0"/>
                                          </p:val>
                                        </p:tav>
                                      </p:tavLst>
                                    </p:anim>
                                    <p:animEffect transition="in" filter="fade">
                                      <p:cBhvr>
                                        <p:cTn id="34" dur="500"/>
                                        <p:tgtEl>
                                          <p:spTgt spid="11"/>
                                        </p:tgtEl>
                                      </p:cBhvr>
                                    </p:animEffect>
                                  </p:childTnLst>
                                </p:cTn>
                              </p:par>
                              <p:par>
                                <p:cTn id="35" presetID="42" presetClass="entr" presetSubtype="0" fill="hold" nodeType="withEffect">
                                  <p:stCondLst>
                                    <p:cond delay="20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2000"/>
                                        <p:tgtEl>
                                          <p:spTgt spid="40"/>
                                        </p:tgtEl>
                                      </p:cBhvr>
                                    </p:animEffect>
                                    <p:anim calcmode="lin" valueType="num">
                                      <p:cBhvr>
                                        <p:cTn id="38" dur="2000" fill="hold"/>
                                        <p:tgtEl>
                                          <p:spTgt spid="40"/>
                                        </p:tgtEl>
                                        <p:attrNameLst>
                                          <p:attrName>ppt_x</p:attrName>
                                        </p:attrNameLst>
                                      </p:cBhvr>
                                      <p:tavLst>
                                        <p:tav tm="0">
                                          <p:val>
                                            <p:strVal val="#ppt_x"/>
                                          </p:val>
                                        </p:tav>
                                        <p:tav tm="100000">
                                          <p:val>
                                            <p:strVal val="#ppt_x"/>
                                          </p:val>
                                        </p:tav>
                                      </p:tavLst>
                                    </p:anim>
                                    <p:anim calcmode="lin" valueType="num">
                                      <p:cBhvr>
                                        <p:cTn id="39" dur="2000" fill="hold"/>
                                        <p:tgtEl>
                                          <p:spTgt spid="40"/>
                                        </p:tgtEl>
                                        <p:attrNameLst>
                                          <p:attrName>ppt_y</p:attrName>
                                        </p:attrNameLst>
                                      </p:cBhvr>
                                      <p:tavLst>
                                        <p:tav tm="0">
                                          <p:val>
                                            <p:strVal val="#ppt_y+.1"/>
                                          </p:val>
                                        </p:tav>
                                        <p:tav tm="100000">
                                          <p:val>
                                            <p:strVal val="#ppt_y"/>
                                          </p:val>
                                        </p:tav>
                                      </p:tavLst>
                                    </p:anim>
                                  </p:childTnLst>
                                </p:cTn>
                              </p:par>
                              <p:par>
                                <p:cTn id="40" presetID="26" presetClass="emph" presetSubtype="0" fill="hold" nodeType="withEffect">
                                  <p:stCondLst>
                                    <p:cond delay="5100"/>
                                  </p:stCondLst>
                                  <p:childTnLst>
                                    <p:animEffect transition="out" filter="fade">
                                      <p:cBhvr>
                                        <p:cTn id="41" dur="500" tmFilter="0, 0; .2, .5; .8, .5; 1, 0"/>
                                        <p:tgtEl>
                                          <p:spTgt spid="40"/>
                                        </p:tgtEl>
                                      </p:cBhvr>
                                    </p:animEffect>
                                    <p:animScale>
                                      <p:cBhvr>
                                        <p:cTn id="42" dur="250" autoRev="1" fill="hold"/>
                                        <p:tgtEl>
                                          <p:spTgt spid="40"/>
                                        </p:tgtEl>
                                      </p:cBhvr>
                                      <p:by x="105000" y="105000"/>
                                    </p:animScale>
                                  </p:childTnLst>
                                </p:cTn>
                              </p:par>
                              <p:par>
                                <p:cTn id="43" presetID="42" presetClass="entr" presetSubtype="0" fill="hold" nodeType="withEffect">
                                  <p:stCondLst>
                                    <p:cond delay="200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2000"/>
                                        <p:tgtEl>
                                          <p:spTgt spid="45"/>
                                        </p:tgtEl>
                                      </p:cBhvr>
                                    </p:animEffect>
                                    <p:anim calcmode="lin" valueType="num">
                                      <p:cBhvr>
                                        <p:cTn id="46" dur="2000" fill="hold"/>
                                        <p:tgtEl>
                                          <p:spTgt spid="45"/>
                                        </p:tgtEl>
                                        <p:attrNameLst>
                                          <p:attrName>ppt_x</p:attrName>
                                        </p:attrNameLst>
                                      </p:cBhvr>
                                      <p:tavLst>
                                        <p:tav tm="0">
                                          <p:val>
                                            <p:strVal val="#ppt_x"/>
                                          </p:val>
                                        </p:tav>
                                        <p:tav tm="100000">
                                          <p:val>
                                            <p:strVal val="#ppt_x"/>
                                          </p:val>
                                        </p:tav>
                                      </p:tavLst>
                                    </p:anim>
                                    <p:anim calcmode="lin" valueType="num">
                                      <p:cBhvr>
                                        <p:cTn id="47" dur="2000" fill="hold"/>
                                        <p:tgtEl>
                                          <p:spTgt spid="45"/>
                                        </p:tgtEl>
                                        <p:attrNameLst>
                                          <p:attrName>ppt_y</p:attrName>
                                        </p:attrNameLst>
                                      </p:cBhvr>
                                      <p:tavLst>
                                        <p:tav tm="0">
                                          <p:val>
                                            <p:strVal val="#ppt_y+.1"/>
                                          </p:val>
                                        </p:tav>
                                        <p:tav tm="100000">
                                          <p:val>
                                            <p:strVal val="#ppt_y"/>
                                          </p:val>
                                        </p:tav>
                                      </p:tavLst>
                                    </p:anim>
                                  </p:childTnLst>
                                </p:cTn>
                              </p:par>
                              <p:par>
                                <p:cTn id="48" presetID="26" presetClass="emph" presetSubtype="0" fill="hold" nodeType="withEffect">
                                  <p:stCondLst>
                                    <p:cond delay="5100"/>
                                  </p:stCondLst>
                                  <p:childTnLst>
                                    <p:animEffect transition="out" filter="fade">
                                      <p:cBhvr>
                                        <p:cTn id="49" dur="500" tmFilter="0, 0; .2, .5; .8, .5; 1, 0"/>
                                        <p:tgtEl>
                                          <p:spTgt spid="45"/>
                                        </p:tgtEl>
                                      </p:cBhvr>
                                    </p:animEffect>
                                    <p:animScale>
                                      <p:cBhvr>
                                        <p:cTn id="50" dur="250" autoRev="1" fill="hold"/>
                                        <p:tgtEl>
                                          <p:spTgt spid="45"/>
                                        </p:tgtEl>
                                      </p:cBhvr>
                                      <p:by x="105000" y="105000"/>
                                    </p:animScale>
                                  </p:childTnLst>
                                </p:cTn>
                              </p:par>
                              <p:par>
                                <p:cTn id="51" presetID="12" presetClass="entr" presetSubtype="4" fill="hold" nodeType="withEffect">
                                  <p:stCondLst>
                                    <p:cond delay="4400"/>
                                  </p:stCondLst>
                                  <p:childTnLst>
                                    <p:set>
                                      <p:cBhvr>
                                        <p:cTn id="52" dur="1" fill="hold">
                                          <p:stCondLst>
                                            <p:cond delay="0"/>
                                          </p:stCondLst>
                                        </p:cTn>
                                        <p:tgtEl>
                                          <p:spTgt spid="37"/>
                                        </p:tgtEl>
                                        <p:attrNameLst>
                                          <p:attrName>style.visibility</p:attrName>
                                        </p:attrNameLst>
                                      </p:cBhvr>
                                      <p:to>
                                        <p:strVal val="visible"/>
                                      </p:to>
                                    </p:set>
                                    <p:animEffect transition="in" filter="slide(fromBottom)">
                                      <p:cBhvr>
                                        <p:cTn id="53" dur="500"/>
                                        <p:tgtEl>
                                          <p:spTgt spid="37"/>
                                        </p:tgtEl>
                                      </p:cBhvr>
                                    </p:animEffect>
                                  </p:childTnLst>
                                </p:cTn>
                              </p:par>
                              <p:par>
                                <p:cTn id="54" presetID="12" presetClass="entr" presetSubtype="4" fill="hold" nodeType="withEffect">
                                  <p:stCondLst>
                                    <p:cond delay="4400"/>
                                  </p:stCondLst>
                                  <p:childTnLst>
                                    <p:set>
                                      <p:cBhvr>
                                        <p:cTn id="55" dur="1" fill="hold">
                                          <p:stCondLst>
                                            <p:cond delay="0"/>
                                          </p:stCondLst>
                                        </p:cTn>
                                        <p:tgtEl>
                                          <p:spTgt spid="42"/>
                                        </p:tgtEl>
                                        <p:attrNameLst>
                                          <p:attrName>style.visibility</p:attrName>
                                        </p:attrNameLst>
                                      </p:cBhvr>
                                      <p:to>
                                        <p:strVal val="visible"/>
                                      </p:to>
                                    </p:set>
                                    <p:animEffect transition="in" filter="slide(fromBottom)">
                                      <p:cBhvr>
                                        <p:cTn id="56" dur="500"/>
                                        <p:tgtEl>
                                          <p:spTgt spid="42"/>
                                        </p:tgtEl>
                                      </p:cBhvr>
                                    </p:animEffect>
                                  </p:childTnLst>
                                </p:cTn>
                              </p:par>
                              <p:par>
                                <p:cTn id="57" presetID="27" presetClass="entr" presetSubtype="0" fill="hold" grpId="0" nodeType="withEffect">
                                  <p:stCondLst>
                                    <p:cond delay="4400"/>
                                  </p:stCondLst>
                                  <p:iterate type="lt">
                                    <p:tmPct val="50000"/>
                                  </p:iterate>
                                  <p:childTnLst>
                                    <p:set>
                                      <p:cBhvr>
                                        <p:cTn id="58" dur="1" fill="hold">
                                          <p:stCondLst>
                                            <p:cond delay="0"/>
                                          </p:stCondLst>
                                        </p:cTn>
                                        <p:tgtEl>
                                          <p:spTgt spid="41"/>
                                        </p:tgtEl>
                                        <p:attrNameLst>
                                          <p:attrName>style.visibility</p:attrName>
                                        </p:attrNameLst>
                                      </p:cBhvr>
                                      <p:to>
                                        <p:strVal val="visible"/>
                                      </p:to>
                                    </p:set>
                                    <p:anim calcmode="discrete" valueType="clr">
                                      <p:cBhvr override="childStyle">
                                        <p:cTn id="59" dur="80"/>
                                        <p:tgtEl>
                                          <p:spTgt spid="41"/>
                                        </p:tgtEl>
                                        <p:attrNameLst>
                                          <p:attrName>style.color</p:attrName>
                                        </p:attrNameLst>
                                      </p:cBhvr>
                                      <p:tavLst>
                                        <p:tav tm="0">
                                          <p:val>
                                            <p:clrVal>
                                              <a:srgbClr val="66FFCC"/>
                                            </p:clrVal>
                                          </p:val>
                                        </p:tav>
                                        <p:tav tm="50000">
                                          <p:val>
                                            <p:clrVal>
                                              <a:srgbClr val="FF0066"/>
                                            </p:clrVal>
                                          </p:val>
                                        </p:tav>
                                      </p:tavLst>
                                    </p:anim>
                                    <p:anim calcmode="discrete" valueType="clr">
                                      <p:cBhvr>
                                        <p:cTn id="60" dur="80"/>
                                        <p:tgtEl>
                                          <p:spTgt spid="41"/>
                                        </p:tgtEl>
                                        <p:attrNameLst>
                                          <p:attrName>fillcolor</p:attrName>
                                        </p:attrNameLst>
                                      </p:cBhvr>
                                      <p:tavLst>
                                        <p:tav tm="0">
                                          <p:val>
                                            <p:clrVal>
                                              <a:schemeClr val="accent2"/>
                                            </p:clrVal>
                                          </p:val>
                                        </p:tav>
                                        <p:tav tm="50000">
                                          <p:val>
                                            <p:clrVal>
                                              <a:schemeClr val="hlink"/>
                                            </p:clrVal>
                                          </p:val>
                                        </p:tav>
                                      </p:tavLst>
                                    </p:anim>
                                    <p:set>
                                      <p:cBhvr>
                                        <p:cTn id="61" dur="80"/>
                                        <p:tgtEl>
                                          <p:spTgt spid="41"/>
                                        </p:tgtEl>
                                        <p:attrNameLst>
                                          <p:attrName>fill.type</p:attrName>
                                        </p:attrNameLst>
                                      </p:cBhvr>
                                      <p:to>
                                        <p:strVal val="solid"/>
                                      </p:to>
                                    </p:set>
                                  </p:childTnLst>
                                </p:cTn>
                              </p:par>
                              <p:par>
                                <p:cTn id="62" presetID="27" presetClass="entr" presetSubtype="0" fill="hold" grpId="0" nodeType="withEffect">
                                  <p:stCondLst>
                                    <p:cond delay="4400"/>
                                  </p:stCondLst>
                                  <p:iterate type="lt">
                                    <p:tmPct val="50000"/>
                                  </p:iterate>
                                  <p:childTnLst>
                                    <p:set>
                                      <p:cBhvr>
                                        <p:cTn id="63" dur="1" fill="hold">
                                          <p:stCondLst>
                                            <p:cond delay="0"/>
                                          </p:stCondLst>
                                        </p:cTn>
                                        <p:tgtEl>
                                          <p:spTgt spid="36"/>
                                        </p:tgtEl>
                                        <p:attrNameLst>
                                          <p:attrName>style.visibility</p:attrName>
                                        </p:attrNameLst>
                                      </p:cBhvr>
                                      <p:to>
                                        <p:strVal val="visible"/>
                                      </p:to>
                                    </p:set>
                                    <p:anim calcmode="discrete" valueType="clr">
                                      <p:cBhvr override="childStyle">
                                        <p:cTn id="64" dur="80"/>
                                        <p:tgtEl>
                                          <p:spTgt spid="36"/>
                                        </p:tgtEl>
                                        <p:attrNameLst>
                                          <p:attrName>style.color</p:attrName>
                                        </p:attrNameLst>
                                      </p:cBhvr>
                                      <p:tavLst>
                                        <p:tav tm="0">
                                          <p:val>
                                            <p:clrVal>
                                              <a:srgbClr val="66FFCC"/>
                                            </p:clrVal>
                                          </p:val>
                                        </p:tav>
                                        <p:tav tm="50000">
                                          <p:val>
                                            <p:clrVal>
                                              <a:srgbClr val="FF0066"/>
                                            </p:clrVal>
                                          </p:val>
                                        </p:tav>
                                      </p:tavLst>
                                    </p:anim>
                                    <p:anim calcmode="discrete" valueType="clr">
                                      <p:cBhvr>
                                        <p:cTn id="65" dur="80"/>
                                        <p:tgtEl>
                                          <p:spTgt spid="36"/>
                                        </p:tgtEl>
                                        <p:attrNameLst>
                                          <p:attrName>fillcolor</p:attrName>
                                        </p:attrNameLst>
                                      </p:cBhvr>
                                      <p:tavLst>
                                        <p:tav tm="0">
                                          <p:val>
                                            <p:clrVal>
                                              <a:schemeClr val="accent2"/>
                                            </p:clrVal>
                                          </p:val>
                                        </p:tav>
                                        <p:tav tm="50000">
                                          <p:val>
                                            <p:clrVal>
                                              <a:schemeClr val="hlink"/>
                                            </p:clrVal>
                                          </p:val>
                                        </p:tav>
                                      </p:tavLst>
                                    </p:anim>
                                    <p:set>
                                      <p:cBhvr>
                                        <p:cTn id="66" dur="80"/>
                                        <p:tgtEl>
                                          <p:spTgt spid="36"/>
                                        </p:tgtEl>
                                        <p:attrNameLst>
                                          <p:attrName>fill.type</p:attrName>
                                        </p:attrNameLst>
                                      </p:cBhvr>
                                      <p:to>
                                        <p:strVal val="solid"/>
                                      </p:to>
                                    </p:set>
                                  </p:childTnLst>
                                </p:cTn>
                              </p:par>
                              <p:par>
                                <p:cTn id="67" presetID="42" presetClass="entr" presetSubtype="0" fill="hold" nodeType="withEffect">
                                  <p:stCondLst>
                                    <p:cond delay="250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000"/>
                                        <p:tgtEl>
                                          <p:spTgt spid="10"/>
                                        </p:tgtEl>
                                      </p:cBhvr>
                                    </p:animEffect>
                                    <p:anim calcmode="lin" valueType="num">
                                      <p:cBhvr>
                                        <p:cTn id="70" dur="1000" fill="hold"/>
                                        <p:tgtEl>
                                          <p:spTgt spid="10"/>
                                        </p:tgtEl>
                                        <p:attrNameLst>
                                          <p:attrName>ppt_x</p:attrName>
                                        </p:attrNameLst>
                                      </p:cBhvr>
                                      <p:tavLst>
                                        <p:tav tm="0">
                                          <p:val>
                                            <p:strVal val="#ppt_x"/>
                                          </p:val>
                                        </p:tav>
                                        <p:tav tm="100000">
                                          <p:val>
                                            <p:strVal val="#ppt_x"/>
                                          </p:val>
                                        </p:tav>
                                      </p:tavLst>
                                    </p:anim>
                                    <p:anim calcmode="lin" valueType="num">
                                      <p:cBhvr>
                                        <p:cTn id="71" dur="1000" fill="hold"/>
                                        <p:tgtEl>
                                          <p:spTgt spid="10"/>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260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1000"/>
                                        <p:tgtEl>
                                          <p:spTgt spid="9"/>
                                        </p:tgtEl>
                                      </p:cBhvr>
                                    </p:animEffect>
                                    <p:anim calcmode="lin" valueType="num">
                                      <p:cBhvr>
                                        <p:cTn id="75" dur="1000" fill="hold"/>
                                        <p:tgtEl>
                                          <p:spTgt spid="9"/>
                                        </p:tgtEl>
                                        <p:attrNameLst>
                                          <p:attrName>ppt_x</p:attrName>
                                        </p:attrNameLst>
                                      </p:cBhvr>
                                      <p:tavLst>
                                        <p:tav tm="0">
                                          <p:val>
                                            <p:strVal val="#ppt_x"/>
                                          </p:val>
                                        </p:tav>
                                        <p:tav tm="100000">
                                          <p:val>
                                            <p:strVal val="#ppt_x"/>
                                          </p:val>
                                        </p:tav>
                                      </p:tavLst>
                                    </p:anim>
                                    <p:anim calcmode="lin" valueType="num">
                                      <p:cBhvr>
                                        <p:cTn id="76" dur="1000" fill="hold"/>
                                        <p:tgtEl>
                                          <p:spTgt spid="9"/>
                                        </p:tgtEl>
                                        <p:attrNameLst>
                                          <p:attrName>ppt_y</p:attrName>
                                        </p:attrNameLst>
                                      </p:cBhvr>
                                      <p:tavLst>
                                        <p:tav tm="0">
                                          <p:val>
                                            <p:strVal val="#ppt_y+.1"/>
                                          </p:val>
                                        </p:tav>
                                        <p:tav tm="100000">
                                          <p:val>
                                            <p:strVal val="#ppt_y"/>
                                          </p:val>
                                        </p:tav>
                                      </p:tavLst>
                                    </p:anim>
                                  </p:childTnLst>
                                </p:cTn>
                              </p:par>
                              <p:par>
                                <p:cTn id="77" presetID="14" presetClass="entr" presetSubtype="10" fill="hold" grpId="0" nodeType="withEffect">
                                  <p:stCondLst>
                                    <p:cond delay="3300"/>
                                  </p:stCondLst>
                                  <p:childTnLst>
                                    <p:set>
                                      <p:cBhvr>
                                        <p:cTn id="78" dur="1" fill="hold">
                                          <p:stCondLst>
                                            <p:cond delay="0"/>
                                          </p:stCondLst>
                                        </p:cTn>
                                        <p:tgtEl>
                                          <p:spTgt spid="34"/>
                                        </p:tgtEl>
                                        <p:attrNameLst>
                                          <p:attrName>style.visibility</p:attrName>
                                        </p:attrNameLst>
                                      </p:cBhvr>
                                      <p:to>
                                        <p:strVal val="visible"/>
                                      </p:to>
                                    </p:set>
                                    <p:animEffect transition="in" filter="randombar(horizontal)">
                                      <p:cBhvr>
                                        <p:cTn id="79" dur="500"/>
                                        <p:tgtEl>
                                          <p:spTgt spid="34"/>
                                        </p:tgtEl>
                                      </p:cBhvr>
                                    </p:animEffect>
                                  </p:childTnLst>
                                </p:cTn>
                              </p:par>
                              <p:par>
                                <p:cTn id="80" presetID="14" presetClass="entr" presetSubtype="10" fill="hold" grpId="0" nodeType="withEffect">
                                  <p:stCondLst>
                                    <p:cond delay="3200"/>
                                  </p:stCondLst>
                                  <p:childTnLst>
                                    <p:set>
                                      <p:cBhvr>
                                        <p:cTn id="81" dur="1" fill="hold">
                                          <p:stCondLst>
                                            <p:cond delay="0"/>
                                          </p:stCondLst>
                                        </p:cTn>
                                        <p:tgtEl>
                                          <p:spTgt spid="35"/>
                                        </p:tgtEl>
                                        <p:attrNameLst>
                                          <p:attrName>style.visibility</p:attrName>
                                        </p:attrNameLst>
                                      </p:cBhvr>
                                      <p:to>
                                        <p:strVal val="visible"/>
                                      </p:to>
                                    </p:set>
                                    <p:animEffect transition="in" filter="randombar(horizontal)">
                                      <p:cBhvr>
                                        <p:cTn id="82" dur="500"/>
                                        <p:tgtEl>
                                          <p:spTgt spid="35"/>
                                        </p:tgtEl>
                                      </p:cBhvr>
                                    </p:animEffect>
                                  </p:childTnLst>
                                </p:cTn>
                              </p:par>
                              <p:par>
                                <p:cTn id="83" presetID="45" presetClass="entr" presetSubtype="0" fill="hold" grpId="0" nodeType="withEffect">
                                  <p:stCondLst>
                                    <p:cond delay="3400"/>
                                  </p:stCondLst>
                                  <p:iterate type="lt">
                                    <p:tmPct val="10000"/>
                                  </p:iterate>
                                  <p:childTnLst>
                                    <p:set>
                                      <p:cBhvr>
                                        <p:cTn id="84" dur="1" fill="hold">
                                          <p:stCondLst>
                                            <p:cond delay="0"/>
                                          </p:stCondLst>
                                        </p:cTn>
                                        <p:tgtEl>
                                          <p:spTgt spid="32"/>
                                        </p:tgtEl>
                                        <p:attrNameLst>
                                          <p:attrName>style.visibility</p:attrName>
                                        </p:attrNameLst>
                                      </p:cBhvr>
                                      <p:to>
                                        <p:strVal val="visible"/>
                                      </p:to>
                                    </p:set>
                                    <p:animEffect transition="in" filter="fade">
                                      <p:cBhvr>
                                        <p:cTn id="85" dur="2000"/>
                                        <p:tgtEl>
                                          <p:spTgt spid="32"/>
                                        </p:tgtEl>
                                      </p:cBhvr>
                                    </p:animEffect>
                                    <p:anim calcmode="lin" valueType="num">
                                      <p:cBhvr>
                                        <p:cTn id="86" dur="2000" fill="hold"/>
                                        <p:tgtEl>
                                          <p:spTgt spid="32"/>
                                        </p:tgtEl>
                                        <p:attrNameLst>
                                          <p:attrName>ppt_w</p:attrName>
                                        </p:attrNameLst>
                                      </p:cBhvr>
                                      <p:tavLst>
                                        <p:tav tm="0" fmla="#ppt_w*sin(2.5*pi*$)">
                                          <p:val>
                                            <p:fltVal val="0"/>
                                          </p:val>
                                        </p:tav>
                                        <p:tav tm="100000">
                                          <p:val>
                                            <p:fltVal val="1"/>
                                          </p:val>
                                        </p:tav>
                                      </p:tavLst>
                                    </p:anim>
                                    <p:anim calcmode="lin" valueType="num">
                                      <p:cBhvr>
                                        <p:cTn id="87" dur="2000" fill="hold"/>
                                        <p:tgtEl>
                                          <p:spTgt spid="32"/>
                                        </p:tgtEl>
                                        <p:attrNameLst>
                                          <p:attrName>ppt_h</p:attrName>
                                        </p:attrNameLst>
                                      </p:cBhvr>
                                      <p:tavLst>
                                        <p:tav tm="0">
                                          <p:val>
                                            <p:strVal val="#ppt_h"/>
                                          </p:val>
                                        </p:tav>
                                        <p:tav tm="100000">
                                          <p:val>
                                            <p:strVal val="#ppt_h"/>
                                          </p:val>
                                        </p:tav>
                                      </p:tavLst>
                                    </p:anim>
                                  </p:childTnLst>
                                </p:cTn>
                              </p:par>
                              <p:par>
                                <p:cTn id="88" presetID="27" presetClass="entr" presetSubtype="0" fill="hold" grpId="0" nodeType="withEffect">
                                  <p:stCondLst>
                                    <p:cond delay="3300"/>
                                  </p:stCondLst>
                                  <p:iterate type="lt">
                                    <p:tmPct val="50000"/>
                                  </p:iterate>
                                  <p:childTnLst>
                                    <p:set>
                                      <p:cBhvr>
                                        <p:cTn id="89" dur="1" fill="hold">
                                          <p:stCondLst>
                                            <p:cond delay="0"/>
                                          </p:stCondLst>
                                        </p:cTn>
                                        <p:tgtEl>
                                          <p:spTgt spid="33"/>
                                        </p:tgtEl>
                                        <p:attrNameLst>
                                          <p:attrName>style.visibility</p:attrName>
                                        </p:attrNameLst>
                                      </p:cBhvr>
                                      <p:to>
                                        <p:strVal val="visible"/>
                                      </p:to>
                                    </p:set>
                                    <p:anim calcmode="discrete" valueType="clr">
                                      <p:cBhvr override="childStyle">
                                        <p:cTn id="90" dur="300"/>
                                        <p:tgtEl>
                                          <p:spTgt spid="33"/>
                                        </p:tgtEl>
                                        <p:attrNameLst>
                                          <p:attrName>style.color</p:attrName>
                                        </p:attrNameLst>
                                      </p:cBhvr>
                                      <p:tavLst>
                                        <p:tav tm="0">
                                          <p:val>
                                            <p:clrVal>
                                              <a:srgbClr val="66FFCC"/>
                                            </p:clrVal>
                                          </p:val>
                                        </p:tav>
                                        <p:tav tm="50000">
                                          <p:val>
                                            <p:clrVal>
                                              <a:srgbClr val="FF0066"/>
                                            </p:clrVal>
                                          </p:val>
                                        </p:tav>
                                      </p:tavLst>
                                    </p:anim>
                                    <p:anim calcmode="discrete" valueType="clr">
                                      <p:cBhvr>
                                        <p:cTn id="91" dur="300"/>
                                        <p:tgtEl>
                                          <p:spTgt spid="33"/>
                                        </p:tgtEl>
                                        <p:attrNameLst>
                                          <p:attrName>fillcolor</p:attrName>
                                        </p:attrNameLst>
                                      </p:cBhvr>
                                      <p:tavLst>
                                        <p:tav tm="0">
                                          <p:val>
                                            <p:clrVal>
                                              <a:schemeClr val="accent2"/>
                                            </p:clrVal>
                                          </p:val>
                                        </p:tav>
                                        <p:tav tm="50000">
                                          <p:val>
                                            <p:clrVal>
                                              <a:schemeClr val="hlink"/>
                                            </p:clrVal>
                                          </p:val>
                                        </p:tav>
                                      </p:tavLst>
                                    </p:anim>
                                    <p:set>
                                      <p:cBhvr>
                                        <p:cTn id="92" dur="300"/>
                                        <p:tgtEl>
                                          <p:spTgt spid="33"/>
                                        </p:tgtEl>
                                        <p:attrNameLst>
                                          <p:attrName>fill.type</p:attrName>
                                        </p:attrNameLst>
                                      </p:cBhvr>
                                      <p:to>
                                        <p:strVal val="solid"/>
                                      </p:to>
                                    </p:set>
                                  </p:childTnLst>
                                </p:cTn>
                              </p:par>
                              <p:par>
                                <p:cTn id="93" presetID="27" presetClass="entr" presetSubtype="0" fill="hold" grpId="0" nodeType="withEffect">
                                  <p:stCondLst>
                                    <p:cond delay="3300"/>
                                  </p:stCondLst>
                                  <p:iterate type="lt">
                                    <p:tmPct val="50000"/>
                                  </p:iterate>
                                  <p:childTnLst>
                                    <p:set>
                                      <p:cBhvr>
                                        <p:cTn id="94" dur="1" fill="hold">
                                          <p:stCondLst>
                                            <p:cond delay="0"/>
                                          </p:stCondLst>
                                        </p:cTn>
                                        <p:tgtEl>
                                          <p:spTgt spid="31"/>
                                        </p:tgtEl>
                                        <p:attrNameLst>
                                          <p:attrName>style.visibility</p:attrName>
                                        </p:attrNameLst>
                                      </p:cBhvr>
                                      <p:to>
                                        <p:strVal val="visible"/>
                                      </p:to>
                                    </p:set>
                                    <p:anim calcmode="discrete" valueType="clr">
                                      <p:cBhvr override="childStyle">
                                        <p:cTn id="95" dur="80"/>
                                        <p:tgtEl>
                                          <p:spTgt spid="31"/>
                                        </p:tgtEl>
                                        <p:attrNameLst>
                                          <p:attrName>style.color</p:attrName>
                                        </p:attrNameLst>
                                      </p:cBhvr>
                                      <p:tavLst>
                                        <p:tav tm="0">
                                          <p:val>
                                            <p:clrVal>
                                              <a:srgbClr val="66FFCC"/>
                                            </p:clrVal>
                                          </p:val>
                                        </p:tav>
                                        <p:tav tm="50000">
                                          <p:val>
                                            <p:clrVal>
                                              <a:srgbClr val="FF0066"/>
                                            </p:clrVal>
                                          </p:val>
                                        </p:tav>
                                      </p:tavLst>
                                    </p:anim>
                                    <p:anim calcmode="discrete" valueType="clr">
                                      <p:cBhvr>
                                        <p:cTn id="96" dur="80"/>
                                        <p:tgtEl>
                                          <p:spTgt spid="31"/>
                                        </p:tgtEl>
                                        <p:attrNameLst>
                                          <p:attrName>fillcolor</p:attrName>
                                        </p:attrNameLst>
                                      </p:cBhvr>
                                      <p:tavLst>
                                        <p:tav tm="0">
                                          <p:val>
                                            <p:clrVal>
                                              <a:schemeClr val="accent2"/>
                                            </p:clrVal>
                                          </p:val>
                                        </p:tav>
                                        <p:tav tm="50000">
                                          <p:val>
                                            <p:clrVal>
                                              <a:schemeClr val="hlink"/>
                                            </p:clrVal>
                                          </p:val>
                                        </p:tav>
                                      </p:tavLst>
                                    </p:anim>
                                    <p:set>
                                      <p:cBhvr>
                                        <p:cTn id="97" dur="80"/>
                                        <p:tgtEl>
                                          <p:spTgt spid="31"/>
                                        </p:tgtEl>
                                        <p:attrNameLst>
                                          <p:attrName>fill.type</p:attrName>
                                        </p:attrNameLst>
                                      </p:cBhvr>
                                      <p:to>
                                        <p:strVal val="solid"/>
                                      </p:to>
                                    </p:set>
                                  </p:childTnLst>
                                </p:cTn>
                              </p:par>
                              <p:par>
                                <p:cTn id="98" presetID="26" presetClass="emph" presetSubtype="0" fill="hold" grpId="1" nodeType="withEffect">
                                  <p:stCondLst>
                                    <p:cond delay="9200"/>
                                  </p:stCondLst>
                                  <p:childTnLst>
                                    <p:animEffect transition="out" filter="fade">
                                      <p:cBhvr>
                                        <p:cTn id="99" dur="500" tmFilter="0, 0; .2, .5; .8, .5; 1, 0"/>
                                        <p:tgtEl>
                                          <p:spTgt spid="35"/>
                                        </p:tgtEl>
                                      </p:cBhvr>
                                    </p:animEffect>
                                    <p:animScale>
                                      <p:cBhvr>
                                        <p:cTn id="100" dur="250" autoRev="1" fill="hold"/>
                                        <p:tgtEl>
                                          <p:spTgt spid="35"/>
                                        </p:tgtEl>
                                      </p:cBhvr>
                                      <p:by x="105000" y="105000"/>
                                    </p:animScale>
                                  </p:childTnLst>
                                </p:cTn>
                              </p:par>
                              <p:par>
                                <p:cTn id="101" presetID="26" presetClass="emph" presetSubtype="0" fill="hold" grpId="1" nodeType="withEffect">
                                  <p:stCondLst>
                                    <p:cond delay="9200"/>
                                  </p:stCondLst>
                                  <p:childTnLst>
                                    <p:animEffect transition="out" filter="fade">
                                      <p:cBhvr>
                                        <p:cTn id="102" dur="500" tmFilter="0, 0; .2, .5; .8, .5; 1, 0"/>
                                        <p:tgtEl>
                                          <p:spTgt spid="34"/>
                                        </p:tgtEl>
                                      </p:cBhvr>
                                    </p:animEffect>
                                    <p:animScale>
                                      <p:cBhvr>
                                        <p:cTn id="103" dur="250" autoRev="1" fill="hold"/>
                                        <p:tgtEl>
                                          <p:spTgt spid="34"/>
                                        </p:tgtEl>
                                      </p:cBhvr>
                                      <p:by x="105000" y="105000"/>
                                    </p:animScale>
                                  </p:childTnLst>
                                </p:cTn>
                              </p:par>
                              <p:par>
                                <p:cTn id="104" presetID="26" presetClass="emph" presetSubtype="0" fill="hold" grpId="2" nodeType="withEffect">
                                  <p:stCondLst>
                                    <p:cond delay="13000"/>
                                  </p:stCondLst>
                                  <p:childTnLst>
                                    <p:animEffect transition="out" filter="fade">
                                      <p:cBhvr>
                                        <p:cTn id="105" dur="500" tmFilter="0, 0; .2, .5; .8, .5; 1, 0"/>
                                        <p:tgtEl>
                                          <p:spTgt spid="34"/>
                                        </p:tgtEl>
                                      </p:cBhvr>
                                    </p:animEffect>
                                    <p:animScale>
                                      <p:cBhvr>
                                        <p:cTn id="106" dur="250" autoRev="1" fill="hold"/>
                                        <p:tgtEl>
                                          <p:spTgt spid="34"/>
                                        </p:tgtEl>
                                      </p:cBhvr>
                                      <p:by x="105000" y="105000"/>
                                    </p:animScale>
                                  </p:childTnLst>
                                </p:cTn>
                              </p:par>
                              <p:par>
                                <p:cTn id="107" presetID="26" presetClass="emph" presetSubtype="0" fill="hold" grpId="2" nodeType="withEffect">
                                  <p:stCondLst>
                                    <p:cond delay="13000"/>
                                  </p:stCondLst>
                                  <p:childTnLst>
                                    <p:animEffect transition="out" filter="fade">
                                      <p:cBhvr>
                                        <p:cTn id="108" dur="500" tmFilter="0, 0; .2, .5; .8, .5; 1, 0"/>
                                        <p:tgtEl>
                                          <p:spTgt spid="35"/>
                                        </p:tgtEl>
                                      </p:cBhvr>
                                    </p:animEffect>
                                    <p:animScale>
                                      <p:cBhvr>
                                        <p:cTn id="109"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animBg="1"/>
      <p:bldP spid="34" grpId="1" animBg="1"/>
      <p:bldP spid="34" grpId="2" animBg="1"/>
      <p:bldP spid="35" grpId="0" animBg="1"/>
      <p:bldP spid="35" grpId="1" animBg="1"/>
      <p:bldP spid="35" grpId="2" animBg="1"/>
      <p:bldP spid="36"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ORGANISATION</a:t>
            </a:r>
            <a:endParaRPr lang="en-GB" dirty="0">
              <a:solidFill>
                <a:schemeClr val="bg1">
                  <a:lumMod val="75000"/>
                </a:schemeClr>
              </a:solidFill>
            </a:endParaRPr>
          </a:p>
        </p:txBody>
      </p:sp>
      <p:sp>
        <p:nvSpPr>
          <p:cNvPr id="9" name="Content Placeholder 1"/>
          <p:cNvSpPr>
            <a:spLocks noGrp="1"/>
          </p:cNvSpPr>
          <p:nvPr>
            <p:ph idx="1"/>
          </p:nvPr>
        </p:nvSpPr>
        <p:spPr>
          <a:xfrm>
            <a:off x="284400" y="915565"/>
            <a:ext cx="8610238" cy="720081"/>
          </a:xfrm>
        </p:spPr>
        <p:txBody>
          <a:bodyPr/>
          <a:lstStyle/>
          <a:p>
            <a:r>
              <a:rPr lang="en-GB" dirty="0" smtClean="0"/>
              <a:t>This </a:t>
            </a:r>
            <a:r>
              <a:rPr lang="en-GB" dirty="0" smtClean="0">
                <a:hlinkClick r:id="rId3"/>
              </a:rPr>
              <a:t>section</a:t>
            </a:r>
            <a:r>
              <a:rPr lang="en-GB" dirty="0" smtClean="0"/>
              <a:t> should outline whether you are the </a:t>
            </a:r>
            <a:r>
              <a:rPr lang="en-GB" dirty="0" smtClean="0">
                <a:solidFill>
                  <a:srgbClr val="10BDE0"/>
                </a:solidFill>
              </a:rPr>
              <a:t>sole developer</a:t>
            </a:r>
            <a:r>
              <a:rPr lang="en-GB" dirty="0" smtClean="0"/>
              <a:t>, or whether you intend to set yourself up as an </a:t>
            </a:r>
            <a:r>
              <a:rPr lang="en-GB" dirty="0" smtClean="0">
                <a:solidFill>
                  <a:srgbClr val="10BDE0"/>
                </a:solidFill>
              </a:rPr>
              <a:t>indie game studio </a:t>
            </a:r>
            <a:r>
              <a:rPr lang="en-GB" dirty="0" smtClean="0"/>
              <a:t>with small team of developers</a:t>
            </a:r>
            <a:endParaRPr lang="en-GB" dirty="0"/>
          </a:p>
        </p:txBody>
      </p:sp>
      <p:sp>
        <p:nvSpPr>
          <p:cNvPr id="11" name="Content Placeholder 4"/>
          <p:cNvSpPr txBox="1">
            <a:spLocks/>
          </p:cNvSpPr>
          <p:nvPr/>
        </p:nvSpPr>
        <p:spPr>
          <a:xfrm>
            <a:off x="284400" y="1809263"/>
            <a:ext cx="4431616" cy="2850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500" dirty="0" smtClean="0">
                <a:solidFill>
                  <a:srgbClr val="10BDE0"/>
                </a:solidFill>
              </a:rPr>
              <a:t>Profile of each member</a:t>
            </a:r>
          </a:p>
          <a:p>
            <a:pPr lvl="1"/>
            <a:r>
              <a:rPr lang="en-GB" sz="1300" dirty="0" smtClean="0"/>
              <a:t>Who is the person?</a:t>
            </a:r>
          </a:p>
          <a:p>
            <a:pPr lvl="1"/>
            <a:r>
              <a:rPr lang="en-GB" sz="1300" dirty="0" smtClean="0"/>
              <a:t>What experience do they have?</a:t>
            </a:r>
          </a:p>
          <a:p>
            <a:pPr lvl="1"/>
            <a:r>
              <a:rPr lang="en-GB" sz="1300" dirty="0" smtClean="0"/>
              <a:t>What role will they play in the company?</a:t>
            </a:r>
          </a:p>
          <a:p>
            <a:pPr lvl="1"/>
            <a:endParaRPr lang="en-GB" dirty="0"/>
          </a:p>
          <a:p>
            <a:r>
              <a:rPr lang="en-GB" sz="1500" dirty="0" smtClean="0">
                <a:solidFill>
                  <a:srgbClr val="10BDE0"/>
                </a:solidFill>
              </a:rPr>
              <a:t>Ownership</a:t>
            </a:r>
          </a:p>
          <a:p>
            <a:pPr lvl="1"/>
            <a:r>
              <a:rPr lang="en-GB" sz="1300" dirty="0" smtClean="0"/>
              <a:t>How much of the company will each member own?</a:t>
            </a:r>
          </a:p>
          <a:p>
            <a:pPr lvl="1"/>
            <a:endParaRPr lang="en-GB" dirty="0"/>
          </a:p>
          <a:p>
            <a:r>
              <a:rPr lang="en-GB" sz="1500" dirty="0" smtClean="0">
                <a:solidFill>
                  <a:srgbClr val="10BDE0"/>
                </a:solidFill>
              </a:rPr>
              <a:t>Third party requirements</a:t>
            </a:r>
          </a:p>
          <a:p>
            <a:pPr lvl="1"/>
            <a:r>
              <a:rPr lang="en-GB" sz="1300" dirty="0" smtClean="0"/>
              <a:t>Will you need to hire temporarily? If so, who?</a:t>
            </a:r>
            <a:endParaRPr lang="en-GB" sz="1300" dirty="0" smtClean="0"/>
          </a:p>
        </p:txBody>
      </p:sp>
      <p:sp>
        <p:nvSpPr>
          <p:cNvPr id="8" name="Content Placeholder 4"/>
          <p:cNvSpPr txBox="1">
            <a:spLocks/>
          </p:cNvSpPr>
          <p:nvPr/>
        </p:nvSpPr>
        <p:spPr>
          <a:xfrm>
            <a:off x="4572000" y="1840239"/>
            <a:ext cx="4248472"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smtClean="0"/>
          </a:p>
        </p:txBody>
      </p:sp>
      <p:pic>
        <p:nvPicPr>
          <p:cNvPr id="12" name="Picture 2" descr="body, brothers, business, community, company, conference, contacts, customer, customers, employee, family, female, forum, friends, girl, group, human, male, man, manager, meeting, member, men, mother, organization, parents, people, person, relation, relations, social, society, talk, team, user, users, woman, wome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960" y="339502"/>
            <a:ext cx="388475" cy="3884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acebook Game Idea">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1851670"/>
            <a:ext cx="4033535" cy="2276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882738"/>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animEffect transition="in" filter="fade">
                                      <p:cBhvr>
                                        <p:cTn id="29" dur="500"/>
                                        <p:tgtEl>
                                          <p:spTgt spid="11">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9" end="9"/>
                                            </p:txEl>
                                          </p:spTgt>
                                        </p:tgtEl>
                                        <p:attrNameLst>
                                          <p:attrName>style.visibility</p:attrName>
                                        </p:attrNameLst>
                                      </p:cBhvr>
                                      <p:to>
                                        <p:strVal val="visible"/>
                                      </p:to>
                                    </p:set>
                                    <p:animEffect transition="in" filter="fade">
                                      <p:cBhvr>
                                        <p:cTn id="3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SWOT </a:t>
            </a:r>
            <a:r>
              <a:rPr lang="en-US" dirty="0" smtClean="0">
                <a:solidFill>
                  <a:schemeClr val="bg1">
                    <a:lumMod val="75000"/>
                  </a:schemeClr>
                </a:solidFill>
              </a:rPr>
              <a:t>ANALYSIS</a:t>
            </a:r>
            <a:endParaRPr lang="en-GB" dirty="0">
              <a:solidFill>
                <a:schemeClr val="bg1">
                  <a:lumMod val="75000"/>
                </a:schemeClr>
              </a:solidFill>
            </a:endParaRPr>
          </a:p>
        </p:txBody>
      </p:sp>
      <p:sp>
        <p:nvSpPr>
          <p:cNvPr id="9" name="Content Placeholder 1"/>
          <p:cNvSpPr>
            <a:spLocks noGrp="1"/>
          </p:cNvSpPr>
          <p:nvPr>
            <p:ph idx="1"/>
          </p:nvPr>
        </p:nvSpPr>
        <p:spPr>
          <a:xfrm>
            <a:off x="284400" y="915565"/>
            <a:ext cx="8610238" cy="720081"/>
          </a:xfrm>
        </p:spPr>
        <p:txBody>
          <a:bodyPr/>
          <a:lstStyle/>
          <a:p>
            <a:r>
              <a:rPr lang="en-GB" dirty="0" smtClean="0"/>
              <a:t>This </a:t>
            </a:r>
            <a:r>
              <a:rPr lang="en-GB" dirty="0" smtClean="0">
                <a:hlinkClick r:id="rId3"/>
              </a:rPr>
              <a:t>section </a:t>
            </a:r>
            <a:r>
              <a:rPr lang="en-GB" dirty="0" smtClean="0"/>
              <a:t>should outline in an honest way, the </a:t>
            </a:r>
            <a:r>
              <a:rPr lang="en-GB" dirty="0" smtClean="0">
                <a:solidFill>
                  <a:srgbClr val="10BDE0"/>
                </a:solidFill>
              </a:rPr>
              <a:t>strengths</a:t>
            </a:r>
            <a:r>
              <a:rPr lang="en-GB" dirty="0" smtClean="0"/>
              <a:t>, </a:t>
            </a:r>
            <a:r>
              <a:rPr lang="en-GB" dirty="0" smtClean="0">
                <a:solidFill>
                  <a:srgbClr val="10BDE0"/>
                </a:solidFill>
              </a:rPr>
              <a:t>weaknesses</a:t>
            </a:r>
            <a:r>
              <a:rPr lang="en-GB" dirty="0" smtClean="0"/>
              <a:t>, </a:t>
            </a:r>
            <a:r>
              <a:rPr lang="en-GB" dirty="0" smtClean="0">
                <a:solidFill>
                  <a:srgbClr val="10BDE0"/>
                </a:solidFill>
              </a:rPr>
              <a:t>opportunities</a:t>
            </a:r>
            <a:r>
              <a:rPr lang="en-GB" dirty="0" smtClean="0"/>
              <a:t> and </a:t>
            </a:r>
            <a:r>
              <a:rPr lang="en-GB" dirty="0" smtClean="0">
                <a:solidFill>
                  <a:srgbClr val="10BDE0"/>
                </a:solidFill>
              </a:rPr>
              <a:t>threats</a:t>
            </a:r>
            <a:r>
              <a:rPr lang="en-GB" dirty="0" smtClean="0"/>
              <a:t> that the business potentially has</a:t>
            </a:r>
            <a:endParaRPr lang="en-GB" dirty="0"/>
          </a:p>
        </p:txBody>
      </p:sp>
      <p:sp>
        <p:nvSpPr>
          <p:cNvPr id="11" name="Content Placeholder 4"/>
          <p:cNvSpPr txBox="1">
            <a:spLocks/>
          </p:cNvSpPr>
          <p:nvPr/>
        </p:nvSpPr>
        <p:spPr>
          <a:xfrm>
            <a:off x="284400" y="1802522"/>
            <a:ext cx="4287600" cy="2850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500" dirty="0" smtClean="0">
                <a:solidFill>
                  <a:srgbClr val="10BDE0"/>
                </a:solidFill>
              </a:rPr>
              <a:t>Being a new company</a:t>
            </a:r>
          </a:p>
          <a:p>
            <a:pPr lvl="1"/>
            <a:r>
              <a:rPr lang="en-GB" sz="1300" dirty="0" smtClean="0"/>
              <a:t>What are the benefits and consequences of setting up a new business?</a:t>
            </a:r>
          </a:p>
          <a:p>
            <a:endParaRPr lang="en-GB" sz="1500" dirty="0"/>
          </a:p>
          <a:p>
            <a:r>
              <a:rPr lang="en-GB" sz="1500" dirty="0" smtClean="0">
                <a:solidFill>
                  <a:srgbClr val="10BDE0"/>
                </a:solidFill>
              </a:rPr>
              <a:t>Relationship with other companies</a:t>
            </a:r>
          </a:p>
          <a:p>
            <a:pPr lvl="1"/>
            <a:r>
              <a:rPr lang="en-GB" sz="1300" dirty="0" smtClean="0"/>
              <a:t>How do you keep other channels / distributors of your game interested in your title?</a:t>
            </a:r>
          </a:p>
          <a:p>
            <a:pPr lvl="1"/>
            <a:endParaRPr lang="en-GB" dirty="0"/>
          </a:p>
          <a:p>
            <a:r>
              <a:rPr lang="en-GB" sz="1500" dirty="0" smtClean="0">
                <a:solidFill>
                  <a:srgbClr val="10BDE0"/>
                </a:solidFill>
              </a:rPr>
              <a:t>Changing industry</a:t>
            </a:r>
          </a:p>
          <a:p>
            <a:pPr lvl="1"/>
            <a:r>
              <a:rPr lang="en-GB" sz="1300" dirty="0" smtClean="0"/>
              <a:t>How is the industry affecting the status of your game?</a:t>
            </a:r>
            <a:endParaRPr lang="en-GB" dirty="0" smtClean="0"/>
          </a:p>
        </p:txBody>
      </p:sp>
      <p:sp>
        <p:nvSpPr>
          <p:cNvPr id="8" name="Content Placeholder 4"/>
          <p:cNvSpPr txBox="1">
            <a:spLocks/>
          </p:cNvSpPr>
          <p:nvPr/>
        </p:nvSpPr>
        <p:spPr>
          <a:xfrm>
            <a:off x="4572000" y="1840239"/>
            <a:ext cx="4248472"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smtClean="0"/>
          </a:p>
        </p:txBody>
      </p:sp>
      <p:sp>
        <p:nvSpPr>
          <p:cNvPr id="7" name="Content Placeholder 4"/>
          <p:cNvSpPr txBox="1">
            <a:spLocks/>
          </p:cNvSpPr>
          <p:nvPr/>
        </p:nvSpPr>
        <p:spPr>
          <a:xfrm>
            <a:off x="4572000" y="1832123"/>
            <a:ext cx="4392488" cy="2850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smtClean="0"/>
              <a:t>What </a:t>
            </a:r>
            <a:r>
              <a:rPr lang="en-US" sz="1500" dirty="0"/>
              <a:t>are my </a:t>
            </a:r>
            <a:r>
              <a:rPr lang="en-US" sz="1500" dirty="0" smtClean="0"/>
              <a:t>strengths</a:t>
            </a:r>
            <a:r>
              <a:rPr lang="en-US" sz="1500" dirty="0"/>
              <a:t>, as a person and as a business</a:t>
            </a:r>
            <a:r>
              <a:rPr lang="en-US" sz="1500" dirty="0" smtClean="0"/>
              <a:t>?</a:t>
            </a:r>
          </a:p>
          <a:p>
            <a:endParaRPr lang="en-US" sz="1500" dirty="0"/>
          </a:p>
          <a:p>
            <a:r>
              <a:rPr lang="en-US" sz="1500" dirty="0"/>
              <a:t>What are my </a:t>
            </a:r>
            <a:r>
              <a:rPr lang="en-US" sz="1500" dirty="0" smtClean="0"/>
              <a:t>weaknesses</a:t>
            </a:r>
            <a:r>
              <a:rPr lang="en-US" sz="1500" dirty="0"/>
              <a:t>?</a:t>
            </a:r>
          </a:p>
          <a:p>
            <a:endParaRPr lang="en-US" sz="1500" dirty="0" smtClean="0"/>
          </a:p>
          <a:p>
            <a:r>
              <a:rPr lang="en-US" sz="1500" dirty="0" smtClean="0"/>
              <a:t>What opportunities </a:t>
            </a:r>
            <a:r>
              <a:rPr lang="en-US" sz="1500" dirty="0"/>
              <a:t>do I see on the horizon?</a:t>
            </a:r>
          </a:p>
          <a:p>
            <a:endParaRPr lang="en-US" sz="1500" dirty="0" smtClean="0"/>
          </a:p>
          <a:p>
            <a:r>
              <a:rPr lang="en-US" sz="1500" dirty="0" smtClean="0"/>
              <a:t>What threats </a:t>
            </a:r>
            <a:r>
              <a:rPr lang="en-US" sz="1500" dirty="0"/>
              <a:t>could seriously harm my business?</a:t>
            </a:r>
            <a:endParaRPr lang="en-GB" dirty="0" smtClean="0"/>
          </a:p>
        </p:txBody>
      </p:sp>
      <p:pic>
        <p:nvPicPr>
          <p:cNvPr id="12" name="Picture 2" descr="http://a3.mzstatic.com/us/r30/Purple/v4/26/69/b4/2669b4fd-a1f4-d265-1d56-1490836b3d44/icon_1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506" y="378488"/>
            <a:ext cx="321054" cy="32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970578"/>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500"/>
                                        <p:tgtEl>
                                          <p:spTgt spid="11">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7" end="7"/>
                                            </p:txEl>
                                          </p:spTgt>
                                        </p:tgtEl>
                                        <p:attrNameLst>
                                          <p:attrName>style.visibility</p:attrName>
                                        </p:attrNameLst>
                                      </p:cBhvr>
                                      <p:to>
                                        <p:strVal val="visible"/>
                                      </p:to>
                                    </p:set>
                                    <p:animEffect transition="in" filter="fade">
                                      <p:cBhvr>
                                        <p:cTn id="26" dur="500"/>
                                        <p:tgtEl>
                                          <p:spTgt spid="11">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FINANCIAL </a:t>
            </a:r>
            <a:r>
              <a:rPr lang="en-US" dirty="0" smtClean="0">
                <a:solidFill>
                  <a:schemeClr val="bg1">
                    <a:lumMod val="75000"/>
                  </a:schemeClr>
                </a:solidFill>
              </a:rPr>
              <a:t>REQUIREMENTS</a:t>
            </a:r>
            <a:endParaRPr lang="en-GB" dirty="0">
              <a:solidFill>
                <a:schemeClr val="bg1">
                  <a:lumMod val="75000"/>
                </a:schemeClr>
              </a:solidFill>
            </a:endParaRPr>
          </a:p>
        </p:txBody>
      </p:sp>
      <p:sp>
        <p:nvSpPr>
          <p:cNvPr id="9" name="Content Placeholder 1"/>
          <p:cNvSpPr>
            <a:spLocks noGrp="1"/>
          </p:cNvSpPr>
          <p:nvPr>
            <p:ph idx="1"/>
          </p:nvPr>
        </p:nvSpPr>
        <p:spPr>
          <a:xfrm>
            <a:off x="284400" y="915565"/>
            <a:ext cx="8610238" cy="720081"/>
          </a:xfrm>
        </p:spPr>
        <p:txBody>
          <a:bodyPr/>
          <a:lstStyle/>
          <a:p>
            <a:r>
              <a:rPr lang="en-GB" dirty="0" smtClean="0"/>
              <a:t>This </a:t>
            </a:r>
            <a:r>
              <a:rPr lang="en-GB" dirty="0" smtClean="0">
                <a:hlinkClick r:id="rId3"/>
              </a:rPr>
              <a:t>section</a:t>
            </a:r>
            <a:r>
              <a:rPr lang="en-GB" dirty="0" smtClean="0"/>
              <a:t> should outline in brief how you intend to </a:t>
            </a:r>
            <a:r>
              <a:rPr lang="en-GB" dirty="0" smtClean="0">
                <a:solidFill>
                  <a:srgbClr val="10BDE0"/>
                </a:solidFill>
              </a:rPr>
              <a:t>fund</a:t>
            </a:r>
            <a:r>
              <a:rPr lang="en-GB" dirty="0" smtClean="0"/>
              <a:t> your game and sources in which you could get funds from</a:t>
            </a:r>
            <a:endParaRPr lang="en-GB" dirty="0"/>
          </a:p>
        </p:txBody>
      </p:sp>
      <p:sp>
        <p:nvSpPr>
          <p:cNvPr id="11" name="Content Placeholder 4"/>
          <p:cNvSpPr txBox="1">
            <a:spLocks/>
          </p:cNvSpPr>
          <p:nvPr/>
        </p:nvSpPr>
        <p:spPr>
          <a:xfrm>
            <a:off x="284400" y="1809263"/>
            <a:ext cx="4431616" cy="2850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500" dirty="0" smtClean="0">
                <a:solidFill>
                  <a:srgbClr val="10BDE0"/>
                </a:solidFill>
              </a:rPr>
              <a:t>Using </a:t>
            </a:r>
            <a:r>
              <a:rPr lang="en-GB" sz="1500" dirty="0">
                <a:solidFill>
                  <a:srgbClr val="10BDE0"/>
                </a:solidFill>
              </a:rPr>
              <a:t>K</a:t>
            </a:r>
            <a:r>
              <a:rPr lang="en-GB" sz="1500" dirty="0" smtClean="0">
                <a:solidFill>
                  <a:srgbClr val="10BDE0"/>
                </a:solidFill>
              </a:rPr>
              <a:t>ickstarter</a:t>
            </a:r>
          </a:p>
          <a:p>
            <a:pPr lvl="1"/>
            <a:r>
              <a:rPr lang="en-GB" sz="1300" dirty="0" smtClean="0"/>
              <a:t>How can </a:t>
            </a:r>
            <a:r>
              <a:rPr lang="en-GB" sz="1300" dirty="0" err="1" smtClean="0"/>
              <a:t>kickstarter</a:t>
            </a:r>
            <a:r>
              <a:rPr lang="en-GB" sz="1300" dirty="0" smtClean="0"/>
              <a:t> help?</a:t>
            </a:r>
          </a:p>
          <a:p>
            <a:endParaRPr lang="en-GB" sz="1500" dirty="0"/>
          </a:p>
          <a:p>
            <a:r>
              <a:rPr lang="en-GB" sz="1500" dirty="0" smtClean="0">
                <a:solidFill>
                  <a:srgbClr val="10BDE0"/>
                </a:solidFill>
              </a:rPr>
              <a:t>Using </a:t>
            </a:r>
            <a:r>
              <a:rPr lang="en-GB" sz="1500" dirty="0" err="1" smtClean="0">
                <a:solidFill>
                  <a:srgbClr val="10BDE0"/>
                </a:solidFill>
              </a:rPr>
              <a:t>IndieGoGo</a:t>
            </a:r>
            <a:endParaRPr lang="en-GB" sz="1500" dirty="0" smtClean="0">
              <a:solidFill>
                <a:srgbClr val="10BDE0"/>
              </a:solidFill>
            </a:endParaRPr>
          </a:p>
          <a:p>
            <a:pPr lvl="1"/>
            <a:r>
              <a:rPr lang="en-GB" sz="1300" dirty="0" smtClean="0"/>
              <a:t>How can </a:t>
            </a:r>
            <a:r>
              <a:rPr lang="en-GB" sz="1300" dirty="0" err="1"/>
              <a:t>I</a:t>
            </a:r>
            <a:r>
              <a:rPr lang="en-GB" sz="1300" dirty="0" err="1" smtClean="0"/>
              <a:t>ndiegogo</a:t>
            </a:r>
            <a:r>
              <a:rPr lang="en-GB" sz="1300" dirty="0" smtClean="0"/>
              <a:t> help?</a:t>
            </a:r>
          </a:p>
          <a:p>
            <a:pPr lvl="1"/>
            <a:endParaRPr lang="en-GB" dirty="0"/>
          </a:p>
          <a:p>
            <a:r>
              <a:rPr lang="en-GB" sz="1500" dirty="0" smtClean="0">
                <a:solidFill>
                  <a:srgbClr val="10BDE0"/>
                </a:solidFill>
              </a:rPr>
              <a:t>Using your own funds</a:t>
            </a:r>
          </a:p>
          <a:p>
            <a:pPr lvl="1"/>
            <a:r>
              <a:rPr lang="en-GB" sz="1300" dirty="0" smtClean="0"/>
              <a:t>Where are you going to obtain additional funds from?</a:t>
            </a:r>
          </a:p>
          <a:p>
            <a:pPr lvl="1"/>
            <a:r>
              <a:rPr lang="en-GB" sz="1300" dirty="0" smtClean="0"/>
              <a:t>Friends, family, games jam events?</a:t>
            </a:r>
            <a:endParaRPr lang="en-GB" sz="1300" dirty="0" smtClean="0"/>
          </a:p>
        </p:txBody>
      </p:sp>
      <p:sp>
        <p:nvSpPr>
          <p:cNvPr id="8" name="Content Placeholder 4"/>
          <p:cNvSpPr txBox="1">
            <a:spLocks/>
          </p:cNvSpPr>
          <p:nvPr/>
        </p:nvSpPr>
        <p:spPr>
          <a:xfrm>
            <a:off x="4572000" y="1840239"/>
            <a:ext cx="4248472"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smtClean="0"/>
          </a:p>
        </p:txBody>
      </p:sp>
      <p:sp>
        <p:nvSpPr>
          <p:cNvPr id="7" name="Content Placeholder 4"/>
          <p:cNvSpPr txBox="1">
            <a:spLocks/>
          </p:cNvSpPr>
          <p:nvPr/>
        </p:nvSpPr>
        <p:spPr>
          <a:xfrm>
            <a:off x="4427984" y="1817379"/>
            <a:ext cx="4431616" cy="2850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500" dirty="0" smtClean="0">
                <a:solidFill>
                  <a:srgbClr val="10BDE0"/>
                </a:solidFill>
              </a:rPr>
              <a:t>Costing summary</a:t>
            </a:r>
          </a:p>
          <a:p>
            <a:pPr lvl="1"/>
            <a:r>
              <a:rPr lang="en-GB" sz="1300" dirty="0" smtClean="0"/>
              <a:t>Start with a basic breakdown for how much it would cost to fund your first year </a:t>
            </a:r>
          </a:p>
          <a:p>
            <a:pPr lvl="2"/>
            <a:r>
              <a:rPr lang="en-GB" sz="1100" dirty="0" smtClean="0"/>
              <a:t>Refer to last week’s lecture notes</a:t>
            </a:r>
          </a:p>
          <a:p>
            <a:pPr lvl="1"/>
            <a:r>
              <a:rPr lang="en-GB" sz="1300" dirty="0" smtClean="0"/>
              <a:t>Based on the sales of how much you intend to charge for your game(s), at what point do you consider breaking even?</a:t>
            </a:r>
          </a:p>
        </p:txBody>
      </p:sp>
      <p:pic>
        <p:nvPicPr>
          <p:cNvPr id="12" name="Picture 2" descr="cash, currency, dollar, funding, investment, mone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350932"/>
            <a:ext cx="388475" cy="38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839056"/>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500"/>
                                        <p:tgtEl>
                                          <p:spTgt spid="11">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7" end="7"/>
                                            </p:txEl>
                                          </p:spTgt>
                                        </p:tgtEl>
                                        <p:attrNameLst>
                                          <p:attrName>style.visibility</p:attrName>
                                        </p:attrNameLst>
                                      </p:cBhvr>
                                      <p:to>
                                        <p:strVal val="visible"/>
                                      </p:to>
                                    </p:set>
                                    <p:animEffect transition="in" filter="fade">
                                      <p:cBhvr>
                                        <p:cTn id="26" dur="500"/>
                                        <p:tgtEl>
                                          <p:spTgt spid="11">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animEffect transition="in" filter="fade">
                                      <p:cBhvr>
                                        <p:cTn id="29" dur="500"/>
                                        <p:tgtEl>
                                          <p:spTgt spid="11">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5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fade">
                                      <p:cBhvr>
                                        <p:cTn id="40" dur="500"/>
                                        <p:tgtEl>
                                          <p:spTgt spid="7">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LEGAL </a:t>
            </a:r>
            <a:r>
              <a:rPr lang="en-US" dirty="0" smtClean="0">
                <a:solidFill>
                  <a:schemeClr val="bg1">
                    <a:lumMod val="75000"/>
                  </a:schemeClr>
                </a:solidFill>
              </a:rPr>
              <a:t>IMPLICATIONS</a:t>
            </a:r>
            <a:endParaRPr lang="en-GB" dirty="0">
              <a:solidFill>
                <a:schemeClr val="bg1">
                  <a:lumMod val="75000"/>
                </a:schemeClr>
              </a:solidFill>
            </a:endParaRPr>
          </a:p>
        </p:txBody>
      </p:sp>
      <p:sp>
        <p:nvSpPr>
          <p:cNvPr id="9" name="Content Placeholder 1"/>
          <p:cNvSpPr>
            <a:spLocks noGrp="1"/>
          </p:cNvSpPr>
          <p:nvPr>
            <p:ph idx="1"/>
          </p:nvPr>
        </p:nvSpPr>
        <p:spPr>
          <a:xfrm>
            <a:off x="284400" y="915565"/>
            <a:ext cx="8610238" cy="720081"/>
          </a:xfrm>
        </p:spPr>
        <p:txBody>
          <a:bodyPr/>
          <a:lstStyle/>
          <a:p>
            <a:r>
              <a:rPr lang="en-GB" dirty="0" smtClean="0"/>
              <a:t>This </a:t>
            </a:r>
            <a:r>
              <a:rPr lang="en-GB" dirty="0" smtClean="0">
                <a:hlinkClick r:id="rId3"/>
              </a:rPr>
              <a:t>section</a:t>
            </a:r>
            <a:r>
              <a:rPr lang="en-GB" dirty="0" smtClean="0"/>
              <a:t> should outline from a </a:t>
            </a:r>
            <a:r>
              <a:rPr lang="en-GB" dirty="0" smtClean="0">
                <a:solidFill>
                  <a:srgbClr val="10BDE0"/>
                </a:solidFill>
              </a:rPr>
              <a:t>legal perspective </a:t>
            </a:r>
            <a:r>
              <a:rPr lang="en-GB" dirty="0" smtClean="0"/>
              <a:t>what you need to consider, such as copyright, patenting and use of third party resources</a:t>
            </a:r>
            <a:endParaRPr lang="en-GB" dirty="0"/>
          </a:p>
        </p:txBody>
      </p:sp>
      <p:sp>
        <p:nvSpPr>
          <p:cNvPr id="11" name="Content Placeholder 4"/>
          <p:cNvSpPr txBox="1">
            <a:spLocks/>
          </p:cNvSpPr>
          <p:nvPr/>
        </p:nvSpPr>
        <p:spPr>
          <a:xfrm>
            <a:off x="284400" y="1809263"/>
            <a:ext cx="4431616" cy="2850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solidFill>
                  <a:srgbClr val="10BDE0"/>
                </a:solidFill>
              </a:rPr>
              <a:t>What is a copyright</a:t>
            </a:r>
            <a:r>
              <a:rPr lang="en-US" sz="1500" dirty="0"/>
              <a:t>, and what exactly does it mean to have a copyright on a work</a:t>
            </a:r>
            <a:r>
              <a:rPr lang="en-US" sz="1500" dirty="0" smtClean="0"/>
              <a:t>?</a:t>
            </a:r>
          </a:p>
          <a:p>
            <a:endParaRPr lang="en-US" sz="1500" dirty="0"/>
          </a:p>
          <a:p>
            <a:r>
              <a:rPr lang="en-US" sz="1500" dirty="0"/>
              <a:t>What can and cannot be </a:t>
            </a:r>
            <a:r>
              <a:rPr lang="en-US" sz="1500" dirty="0">
                <a:solidFill>
                  <a:srgbClr val="10BDE0"/>
                </a:solidFill>
              </a:rPr>
              <a:t>protected</a:t>
            </a:r>
            <a:r>
              <a:rPr lang="en-US" sz="1500" dirty="0"/>
              <a:t> by copyright</a:t>
            </a:r>
            <a:r>
              <a:rPr lang="en-US" sz="1500" dirty="0" smtClean="0"/>
              <a:t>?</a:t>
            </a:r>
          </a:p>
        </p:txBody>
      </p:sp>
      <p:sp>
        <p:nvSpPr>
          <p:cNvPr id="8" name="Content Placeholder 4"/>
          <p:cNvSpPr txBox="1">
            <a:spLocks/>
          </p:cNvSpPr>
          <p:nvPr/>
        </p:nvSpPr>
        <p:spPr>
          <a:xfrm>
            <a:off x="4572000" y="1840239"/>
            <a:ext cx="4248472"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smtClean="0"/>
          </a:p>
        </p:txBody>
      </p:sp>
      <p:pic>
        <p:nvPicPr>
          <p:cNvPr id="12" name="Picture 2" descr="courte, crime, femida, government, hammer, judge, judgement, justice, kaws, law, lawer, mafia, scal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41" y="345187"/>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gamedevlaw.org/wp-content/uploads/2013/05/Untitled-1.gif">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3255532"/>
            <a:ext cx="5376615" cy="154846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4"/>
          <p:cNvSpPr txBox="1">
            <a:spLocks/>
          </p:cNvSpPr>
          <p:nvPr/>
        </p:nvSpPr>
        <p:spPr>
          <a:xfrm>
            <a:off x="4716016" y="1809262"/>
            <a:ext cx="4431616" cy="2850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smtClean="0"/>
              <a:t>How </a:t>
            </a:r>
            <a:r>
              <a:rPr lang="en-US" sz="1500" dirty="0"/>
              <a:t>do I </a:t>
            </a:r>
            <a:r>
              <a:rPr lang="en-US" sz="1500" dirty="0">
                <a:solidFill>
                  <a:srgbClr val="10BDE0"/>
                </a:solidFill>
              </a:rPr>
              <a:t>obtain</a:t>
            </a:r>
            <a:r>
              <a:rPr lang="en-US" sz="1500" dirty="0"/>
              <a:t> a copyright for my work? Do I need to register it formally? What can or can’t be protected by copyright</a:t>
            </a:r>
            <a:r>
              <a:rPr lang="en-US" sz="1500" dirty="0" smtClean="0"/>
              <a:t>?</a:t>
            </a:r>
          </a:p>
          <a:p>
            <a:endParaRPr lang="en-US" sz="1500" dirty="0"/>
          </a:p>
          <a:p>
            <a:r>
              <a:rPr lang="en-US" sz="1500" dirty="0"/>
              <a:t>How </a:t>
            </a:r>
            <a:r>
              <a:rPr lang="en-US" sz="1500" dirty="0">
                <a:solidFill>
                  <a:srgbClr val="10BDE0"/>
                </a:solidFill>
              </a:rPr>
              <a:t>long</a:t>
            </a:r>
            <a:r>
              <a:rPr lang="en-US" sz="1500" dirty="0"/>
              <a:t> does copyright </a:t>
            </a:r>
            <a:r>
              <a:rPr lang="en-US" sz="1500" dirty="0" smtClean="0"/>
              <a:t>last for your game?</a:t>
            </a:r>
            <a:endParaRPr lang="en-GB" sz="1500" dirty="0" smtClean="0"/>
          </a:p>
        </p:txBody>
      </p:sp>
    </p:spTree>
    <p:extLst>
      <p:ext uri="{BB962C8B-B14F-4D97-AF65-F5344CB8AC3E}">
        <p14:creationId xmlns:p14="http://schemas.microsoft.com/office/powerpoint/2010/main" val="3575824491"/>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lvl="0"/>
            <a:r>
              <a:rPr lang="en-GB" dirty="0" smtClean="0"/>
              <a:t>Design a </a:t>
            </a:r>
            <a:r>
              <a:rPr lang="en-GB" dirty="0" smtClean="0"/>
              <a:t>Word Document using the headings in this lecture as an outline / starting point for filling in aspects of your business plan</a:t>
            </a:r>
          </a:p>
          <a:p>
            <a:pPr lvl="1"/>
            <a:r>
              <a:rPr lang="en-GB" dirty="0" smtClean="0"/>
              <a:t>Ensure you </a:t>
            </a:r>
            <a:r>
              <a:rPr lang="en-GB" dirty="0" smtClean="0">
                <a:solidFill>
                  <a:srgbClr val="10BDE0"/>
                </a:solidFill>
              </a:rPr>
              <a:t>theme your document </a:t>
            </a:r>
            <a:r>
              <a:rPr lang="en-GB" dirty="0" smtClean="0"/>
              <a:t>with appropriate logos, font styles, colours and screenshot</a:t>
            </a:r>
          </a:p>
          <a:p>
            <a:pPr lvl="1"/>
            <a:r>
              <a:rPr lang="en-GB" dirty="0" smtClean="0">
                <a:solidFill>
                  <a:srgbClr val="10BDE0"/>
                </a:solidFill>
              </a:rPr>
              <a:t>Read follow-up links </a:t>
            </a:r>
            <a:r>
              <a:rPr lang="en-GB" dirty="0" smtClean="0"/>
              <a:t>in each section in this PowerPoint to gain more insight into each area</a:t>
            </a:r>
            <a:endParaRPr lang="en-GB" dirty="0"/>
          </a:p>
          <a:p>
            <a:endParaRPr lang="en-GB" sz="1000" dirty="0" smtClean="0"/>
          </a:p>
          <a:p>
            <a:r>
              <a:rPr lang="en-GB" dirty="0" smtClean="0"/>
              <a:t>Continue </a:t>
            </a:r>
            <a:r>
              <a:rPr lang="en-GB" dirty="0"/>
              <a:t>development of </a:t>
            </a:r>
            <a:r>
              <a:rPr lang="en-GB" dirty="0" smtClean="0">
                <a:solidFill>
                  <a:srgbClr val="10BDE0"/>
                </a:solidFill>
              </a:rPr>
              <a:t>prototype</a:t>
            </a:r>
          </a:p>
          <a:p>
            <a:pPr lvl="0"/>
            <a:endParaRPr lang="en-US" sz="1000" dirty="0" smtClean="0"/>
          </a:p>
          <a:p>
            <a:pPr lvl="0"/>
            <a:r>
              <a:rPr lang="en-US" dirty="0" smtClean="0">
                <a:solidFill>
                  <a:srgbClr val="10BDE0"/>
                </a:solidFill>
              </a:rPr>
              <a:t>Update</a:t>
            </a:r>
            <a:r>
              <a:rPr lang="en-US" dirty="0" smtClean="0"/>
              <a:t> your </a:t>
            </a:r>
            <a:r>
              <a:rPr lang="en-US" dirty="0" smtClean="0">
                <a:solidFill>
                  <a:srgbClr val="10BDE0"/>
                </a:solidFill>
              </a:rPr>
              <a:t>Student Portfolios </a:t>
            </a:r>
            <a:r>
              <a:rPr lang="en-US" dirty="0" smtClean="0"/>
              <a:t>– remember a minimum of </a:t>
            </a:r>
            <a:r>
              <a:rPr lang="en-US" dirty="0" smtClean="0">
                <a:solidFill>
                  <a:srgbClr val="10BDE0"/>
                </a:solidFill>
              </a:rPr>
              <a:t>12 posts</a:t>
            </a:r>
            <a:r>
              <a:rPr lang="en-US" dirty="0" smtClean="0"/>
              <a:t>!</a:t>
            </a:r>
          </a:p>
          <a:p>
            <a:pPr marL="0" indent="0">
              <a:buNone/>
            </a:pPr>
            <a:endParaRPr lang="en-GB" sz="1000" dirty="0" smtClean="0"/>
          </a:p>
          <a:p>
            <a:r>
              <a:rPr lang="en-US" dirty="0" smtClean="0"/>
              <a:t>Next Week: </a:t>
            </a:r>
            <a:r>
              <a:rPr lang="en-GB" dirty="0" smtClean="0">
                <a:solidFill>
                  <a:srgbClr val="92D050"/>
                </a:solidFill>
              </a:rPr>
              <a:t>NO LECTURE</a:t>
            </a:r>
            <a:endParaRPr lang="en-GB" dirty="0" smtClean="0">
              <a:solidFill>
                <a:srgbClr val="92D050"/>
              </a:solidFill>
            </a:endParaRPr>
          </a:p>
          <a:p>
            <a:pPr lvl="1"/>
            <a:r>
              <a:rPr lang="en-GB" dirty="0" smtClean="0"/>
              <a:t>Week 6 is a </a:t>
            </a:r>
            <a:r>
              <a:rPr lang="en-US" dirty="0" smtClean="0">
                <a:solidFill>
                  <a:srgbClr val="10BDE0"/>
                </a:solidFill>
              </a:rPr>
              <a:t>formative </a:t>
            </a:r>
            <a:r>
              <a:rPr lang="en-US" dirty="0">
                <a:solidFill>
                  <a:srgbClr val="10BDE0"/>
                </a:solidFill>
              </a:rPr>
              <a:t>feedback </a:t>
            </a:r>
            <a:r>
              <a:rPr lang="en-US" dirty="0" smtClean="0"/>
              <a:t>session regarding your </a:t>
            </a:r>
            <a:r>
              <a:rPr lang="en-US" dirty="0" smtClean="0">
                <a:solidFill>
                  <a:srgbClr val="10BDE0"/>
                </a:solidFill>
              </a:rPr>
              <a:t>core mechanic</a:t>
            </a:r>
          </a:p>
          <a:p>
            <a:pPr lvl="1"/>
            <a:r>
              <a:rPr lang="en-US" dirty="0" smtClean="0"/>
              <a:t>You are required to </a:t>
            </a:r>
            <a:r>
              <a:rPr lang="en-US" dirty="0" smtClean="0">
                <a:solidFill>
                  <a:srgbClr val="10BDE0"/>
                </a:solidFill>
              </a:rPr>
              <a:t>present your </a:t>
            </a:r>
            <a:r>
              <a:rPr lang="en-US" dirty="0">
                <a:solidFill>
                  <a:srgbClr val="10BDE0"/>
                </a:solidFill>
              </a:rPr>
              <a:t>indie game</a:t>
            </a:r>
            <a:r>
              <a:rPr lang="en-US" dirty="0"/>
              <a:t> </a:t>
            </a:r>
            <a:r>
              <a:rPr lang="en-US" dirty="0" smtClean="0"/>
              <a:t>to rest of the class – this is </a:t>
            </a:r>
            <a:r>
              <a:rPr lang="en-US" dirty="0" smtClean="0">
                <a:solidFill>
                  <a:srgbClr val="C00000"/>
                </a:solidFill>
              </a:rPr>
              <a:t>compulsory</a:t>
            </a:r>
            <a:r>
              <a:rPr lang="en-US" dirty="0" smtClean="0"/>
              <a:t>!</a:t>
            </a:r>
            <a:endParaRPr lang="en-GB" dirty="0"/>
          </a:p>
        </p:txBody>
      </p:sp>
      <p:sp>
        <p:nvSpPr>
          <p:cNvPr id="4" name="Title 3"/>
          <p:cNvSpPr>
            <a:spLocks noGrp="1"/>
          </p:cNvSpPr>
          <p:nvPr>
            <p:ph type="title"/>
          </p:nvPr>
        </p:nvSpPr>
        <p:spPr/>
        <p:txBody>
          <a:bodyPr>
            <a:normAutofit/>
          </a:bodyPr>
          <a:lstStyle/>
          <a:p>
            <a:r>
              <a:rPr lang="en-US" dirty="0" smtClean="0"/>
              <a:t>SELF </a:t>
            </a:r>
            <a:r>
              <a:rPr lang="en-US" dirty="0" smtClean="0">
                <a:solidFill>
                  <a:schemeClr val="bg1">
                    <a:lumMod val="75000"/>
                  </a:schemeClr>
                </a:solidFill>
              </a:rPr>
              <a:t>STUDY</a:t>
            </a:r>
            <a:endParaRPr lang="en-GB" dirty="0">
              <a:solidFill>
                <a:schemeClr val="bg1">
                  <a:lumMod val="75000"/>
                </a:schemeClr>
              </a:solidFill>
            </a:endParaRPr>
          </a:p>
        </p:txBody>
      </p:sp>
      <p:pic>
        <p:nvPicPr>
          <p:cNvPr id="8" name="Picture 2" descr="demo icon"/>
          <p:cNvPicPr>
            <a:picLocks noChangeAspect="1" noChangeArrowheads="1"/>
          </p:cNvPicPr>
          <p:nvPr/>
        </p:nvPicPr>
        <p:blipFill>
          <a:blip r:embed="rId2" cstate="print"/>
          <a:srcRect/>
          <a:stretch>
            <a:fillRect/>
          </a:stretch>
        </p:blipFill>
        <p:spPr bwMode="auto">
          <a:xfrm>
            <a:off x="262278" y="376128"/>
            <a:ext cx="373905" cy="373906"/>
          </a:xfrm>
          <a:prstGeom prst="rect">
            <a:avLst/>
          </a:prstGeom>
          <a:noFill/>
        </p:spPr>
      </p:pic>
    </p:spTree>
    <p:extLst>
      <p:ext uri="{BB962C8B-B14F-4D97-AF65-F5344CB8AC3E}">
        <p14:creationId xmlns:p14="http://schemas.microsoft.com/office/powerpoint/2010/main" val="197000978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Shadow" descr="H:\ENVATO\PPT\legacy\ATRIBUTES\shadow.PNG"/>
          <p:cNvPicPr>
            <a:picLocks noChangeAspect="1" noChangeArrowheads="1"/>
          </p:cNvPicPr>
          <p:nvPr/>
        </p:nvPicPr>
        <p:blipFill>
          <a:blip r:embed="rId2">
            <a:biLevel thresh="50000"/>
          </a:blip>
          <a:srcRect/>
          <a:stretch>
            <a:fillRect/>
          </a:stretch>
        </p:blipFill>
        <p:spPr bwMode="auto">
          <a:xfrm>
            <a:off x="857224" y="4142742"/>
            <a:ext cx="7429552" cy="1028700"/>
          </a:xfrm>
          <a:prstGeom prst="rect">
            <a:avLst/>
          </a:prstGeom>
          <a:noFill/>
        </p:spPr>
      </p:pic>
      <p:pic>
        <p:nvPicPr>
          <p:cNvPr id="42" name="Home Button" descr="H:\ENVATO\PPT\legacy\ATRIBUTES\purple\OTHER PG.png">
            <a:hlinkClick r:id="" action="ppaction://hlinkshowjump?jump=firstslide" tooltip="HOME"/>
          </p:cNvPr>
          <p:cNvPicPr>
            <a:picLocks noChangeAspect="1" noChangeArrowheads="1"/>
          </p:cNvPicPr>
          <p:nvPr/>
        </p:nvPicPr>
        <p:blipFill>
          <a:blip r:embed="rId3"/>
          <a:srcRect/>
          <a:stretch>
            <a:fillRect/>
          </a:stretch>
        </p:blipFill>
        <p:spPr bwMode="auto">
          <a:xfrm>
            <a:off x="4104369" y="3929072"/>
            <a:ext cx="945885" cy="601646"/>
          </a:xfrm>
          <a:prstGeom prst="rect">
            <a:avLst/>
          </a:prstGeom>
          <a:noFill/>
        </p:spPr>
      </p:pic>
      <p:pic>
        <p:nvPicPr>
          <p:cNvPr id="43" name="Home Button Light" descr="H:\ENVATO\PPT\legacy\ATRIBUTES\purple\m123h.png">
            <a:hlinkClick r:id="" action="ppaction://hlinkshowjump?jump=firstslide"/>
          </p:cNvPr>
          <p:cNvPicPr>
            <a:picLocks noChangeAspect="1" noChangeArrowheads="1"/>
          </p:cNvPicPr>
          <p:nvPr/>
        </p:nvPicPr>
        <p:blipFill>
          <a:blip r:embed="rId4"/>
          <a:stretch>
            <a:fillRect/>
          </a:stretch>
        </p:blipFill>
        <p:spPr bwMode="auto">
          <a:xfrm>
            <a:off x="4095637" y="4169598"/>
            <a:ext cx="945885" cy="337815"/>
          </a:xfrm>
          <a:prstGeom prst="rect">
            <a:avLst/>
          </a:prstGeom>
          <a:noFill/>
        </p:spPr>
      </p:pic>
      <p:sp>
        <p:nvSpPr>
          <p:cNvPr id="23" name="Thank you txt"/>
          <p:cNvSpPr txBox="1"/>
          <p:nvPr/>
        </p:nvSpPr>
        <p:spPr>
          <a:xfrm>
            <a:off x="3439502" y="2786064"/>
            <a:ext cx="2254334" cy="507831"/>
          </a:xfrm>
          <a:prstGeom prst="rect">
            <a:avLst/>
          </a:prstGeom>
          <a:noFill/>
        </p:spPr>
        <p:txBody>
          <a:bodyPr wrap="square" lIns="0" tIns="0" rIns="0" bIns="0" rtlCol="0">
            <a:spAutoFit/>
          </a:bodyPr>
          <a:lstStyle/>
          <a:p>
            <a:pPr algn="ctr"/>
            <a:r>
              <a:rPr lang="id-ID" sz="2500" b="1" dirty="0" smtClean="0">
                <a:solidFill>
                  <a:schemeClr val="bg1">
                    <a:lumMod val="75000"/>
                  </a:schemeClr>
                </a:solidFill>
                <a:latin typeface="Square721 BT" pitchFamily="34" charset="0"/>
              </a:rPr>
              <a:t>THANK</a:t>
            </a:r>
            <a:r>
              <a:rPr lang="id-ID" sz="2500" b="1" dirty="0" smtClean="0">
                <a:solidFill>
                  <a:schemeClr val="tx1">
                    <a:lumMod val="75000"/>
                    <a:lumOff val="25000"/>
                  </a:schemeClr>
                </a:solidFill>
                <a:latin typeface="Square721 BT" pitchFamily="34" charset="0"/>
              </a:rPr>
              <a:t> </a:t>
            </a:r>
            <a:r>
              <a:rPr lang="id-ID" sz="2500" b="1" dirty="0" smtClean="0">
                <a:solidFill>
                  <a:srgbClr val="00B0F0"/>
                </a:solidFill>
                <a:latin typeface="Square721 BT" pitchFamily="34" charset="0"/>
              </a:rPr>
              <a:t>YOU</a:t>
            </a:r>
            <a:endParaRPr lang="en-US" sz="2500" b="1" dirty="0" smtClean="0">
              <a:solidFill>
                <a:srgbClr val="00B0F0"/>
              </a:solidFill>
              <a:latin typeface="Square721 BT" pitchFamily="34" charset="0"/>
            </a:endParaRPr>
          </a:p>
          <a:p>
            <a:pPr algn="ctr"/>
            <a:r>
              <a:rPr lang="id-ID" sz="800" dirty="0" smtClean="0">
                <a:solidFill>
                  <a:schemeClr val="bg1">
                    <a:lumMod val="75000"/>
                  </a:schemeClr>
                </a:solidFill>
                <a:latin typeface="Square721 BT" pitchFamily="34" charset="0"/>
              </a:rPr>
              <a:t>BELIEVE THAT EVERYTHING </a:t>
            </a:r>
            <a:r>
              <a:rPr lang="en-US" sz="800" dirty="0" smtClean="0">
                <a:solidFill>
                  <a:schemeClr val="bg1">
                    <a:lumMod val="75000"/>
                  </a:schemeClr>
                </a:solidFill>
                <a:latin typeface="Square721 BT" pitchFamily="34" charset="0"/>
              </a:rPr>
              <a:t> </a:t>
            </a:r>
            <a:r>
              <a:rPr lang="id-ID" sz="800" dirty="0" smtClean="0">
                <a:solidFill>
                  <a:schemeClr val="bg1">
                    <a:lumMod val="75000"/>
                  </a:schemeClr>
                </a:solidFill>
                <a:latin typeface="Square721 BT" pitchFamily="34" charset="0"/>
              </a:rPr>
              <a:t>CAN </a:t>
            </a:r>
            <a:r>
              <a:rPr lang="en-GB" sz="800" dirty="0" smtClean="0">
                <a:solidFill>
                  <a:schemeClr val="bg1">
                    <a:lumMod val="75000"/>
                  </a:schemeClr>
                </a:solidFill>
                <a:latin typeface="Square721 BT" pitchFamily="34" charset="0"/>
              </a:rPr>
              <a:t>WORK</a:t>
            </a:r>
            <a:endParaRPr lang="id-ID" sz="800" dirty="0" smtClean="0">
              <a:solidFill>
                <a:schemeClr val="bg1">
                  <a:lumMod val="75000"/>
                </a:schemeClr>
              </a:solidFill>
              <a:latin typeface="Square721 BT" pitchFamily="34" charset="0"/>
            </a:endParaRPr>
          </a:p>
        </p:txBody>
      </p:sp>
      <p:grpSp>
        <p:nvGrpSpPr>
          <p:cNvPr id="24" name="Sci 1"/>
          <p:cNvGrpSpPr/>
          <p:nvPr/>
        </p:nvGrpSpPr>
        <p:grpSpPr>
          <a:xfrm flipH="1">
            <a:off x="3428992" y="848586"/>
            <a:ext cx="2266219" cy="1894397"/>
            <a:chOff x="3429000" y="1928803"/>
            <a:chExt cx="2266219" cy="1894397"/>
          </a:xfrm>
        </p:grpSpPr>
        <p:grpSp>
          <p:nvGrpSpPr>
            <p:cNvPr id="25" name="Group 104"/>
            <p:cNvGrpSpPr/>
            <p:nvPr/>
          </p:nvGrpSpPr>
          <p:grpSpPr>
            <a:xfrm>
              <a:off x="3429000" y="1928803"/>
              <a:ext cx="2266219" cy="1785926"/>
              <a:chOff x="5643572" y="3857628"/>
              <a:chExt cx="3807266" cy="3000372"/>
            </a:xfrm>
          </p:grpSpPr>
          <p:pic>
            <p:nvPicPr>
              <p:cNvPr id="27" name="Picture 7" descr="H:\ENVATO\PPT\legacy\ATRIBUTES\BODY copy.png"/>
              <p:cNvPicPr>
                <a:picLocks noChangeAspect="1" noChangeArrowheads="1"/>
              </p:cNvPicPr>
              <p:nvPr/>
            </p:nvPicPr>
            <p:blipFill>
              <a:blip r:embed="rId5"/>
              <a:stretch>
                <a:fillRect/>
              </a:stretch>
            </p:blipFill>
            <p:spPr bwMode="auto">
              <a:xfrm flipH="1">
                <a:off x="5643572" y="3857628"/>
                <a:ext cx="2061657" cy="3000372"/>
              </a:xfrm>
              <a:prstGeom prst="rect">
                <a:avLst/>
              </a:prstGeom>
              <a:noFill/>
            </p:spPr>
          </p:pic>
          <p:pic>
            <p:nvPicPr>
              <p:cNvPr id="28" name="Picture 7" descr="H:\ENVATO\PPT\legacy\ATRIBUTES\BODY copy.png"/>
              <p:cNvPicPr>
                <a:picLocks noChangeAspect="1" noChangeArrowheads="1"/>
              </p:cNvPicPr>
              <p:nvPr/>
            </p:nvPicPr>
            <p:blipFill>
              <a:blip r:embed="rId5"/>
              <a:stretch>
                <a:fillRect/>
              </a:stretch>
            </p:blipFill>
            <p:spPr bwMode="auto">
              <a:xfrm>
                <a:off x="7389181" y="3857628"/>
                <a:ext cx="2061657" cy="3000372"/>
              </a:xfrm>
              <a:prstGeom prst="rect">
                <a:avLst/>
              </a:prstGeom>
              <a:noFill/>
            </p:spPr>
          </p:pic>
        </p:grpSp>
        <p:pic>
          <p:nvPicPr>
            <p:cNvPr id="26" name="Picture 3" descr="H:\ENVATO\PPT\legacy\ATRIBUTES\purple\hea3.png"/>
            <p:cNvPicPr>
              <a:picLocks noChangeAspect="1" noChangeArrowheads="1"/>
            </p:cNvPicPr>
            <p:nvPr/>
          </p:nvPicPr>
          <p:blipFill>
            <a:blip r:embed="rId6"/>
            <a:stretch>
              <a:fillRect/>
            </a:stretch>
          </p:blipFill>
          <p:spPr bwMode="auto">
            <a:xfrm>
              <a:off x="3848401" y="2260800"/>
              <a:ext cx="1398347" cy="1562400"/>
            </a:xfrm>
            <a:prstGeom prst="rect">
              <a:avLst/>
            </a:prstGeom>
            <a:noFill/>
          </p:spPr>
        </p:pic>
      </p:grpSp>
      <p:grpSp>
        <p:nvGrpSpPr>
          <p:cNvPr id="29" name="Crown"/>
          <p:cNvGrpSpPr/>
          <p:nvPr/>
        </p:nvGrpSpPr>
        <p:grpSpPr>
          <a:xfrm>
            <a:off x="3910008" y="285734"/>
            <a:ext cx="1320809" cy="835422"/>
            <a:chOff x="3929057" y="2301210"/>
            <a:chExt cx="1320809" cy="835422"/>
          </a:xfrm>
        </p:grpSpPr>
        <p:grpSp>
          <p:nvGrpSpPr>
            <p:cNvPr id="30" name="Attribute1"/>
            <p:cNvGrpSpPr/>
            <p:nvPr/>
          </p:nvGrpSpPr>
          <p:grpSpPr>
            <a:xfrm rot="16200000">
              <a:off x="4202028" y="2088793"/>
              <a:ext cx="774872" cy="1320809"/>
              <a:chOff x="3073663" y="1403335"/>
              <a:chExt cx="774872" cy="1320809"/>
            </a:xfrm>
          </p:grpSpPr>
          <p:pic>
            <p:nvPicPr>
              <p:cNvPr id="32" name="Picture 8" descr="H:\ENVATO\PPT\legacy\ATRIBUTES\purple\m123h.png">
                <a:hlinkClick r:id="" action="ppaction://hlinkshowjump?jump=nextslide"/>
              </p:cNvPr>
              <p:cNvPicPr>
                <a:picLocks noChangeAspect="1" noChangeArrowheads="1"/>
              </p:cNvPicPr>
              <p:nvPr/>
            </p:nvPicPr>
            <p:blipFill>
              <a:blip r:embed="rId7"/>
              <a:stretch>
                <a:fillRect/>
              </a:stretch>
            </p:blipFill>
            <p:spPr bwMode="auto">
              <a:xfrm rot="5400000">
                <a:off x="2941579" y="1817189"/>
                <a:ext cx="1320809" cy="493102"/>
              </a:xfrm>
              <a:prstGeom prst="rect">
                <a:avLst/>
              </a:prstGeom>
              <a:noFill/>
            </p:spPr>
          </p:pic>
          <p:pic>
            <p:nvPicPr>
              <p:cNvPr id="33" name="Picture 8" descr="H:\ENVATO\PPT\legacy\ATRIBUTES\purple\m123h.png">
                <a:hlinkClick r:id="" action="ppaction://hlinkshowjump?jump=nextslide"/>
              </p:cNvPr>
              <p:cNvPicPr>
                <a:picLocks noChangeAspect="1" noChangeArrowheads="1"/>
              </p:cNvPicPr>
              <p:nvPr/>
            </p:nvPicPr>
            <p:blipFill>
              <a:blip r:embed="rId4"/>
              <a:stretch>
                <a:fillRect/>
              </a:stretch>
            </p:blipFill>
            <p:spPr bwMode="auto">
              <a:xfrm rot="5400000">
                <a:off x="2937849" y="1915172"/>
                <a:ext cx="816968" cy="291773"/>
              </a:xfrm>
              <a:prstGeom prst="rect">
                <a:avLst/>
              </a:prstGeom>
              <a:noFill/>
            </p:spPr>
          </p:pic>
          <p:pic>
            <p:nvPicPr>
              <p:cNvPr id="34" name="Picture 8" descr="H:\ENVATO\PPT\legacy\ATRIBUTES\purple\m123h.png">
                <a:hlinkClick r:id="" action="ppaction://hlinkshowjump?jump=nextslide"/>
              </p:cNvPr>
              <p:cNvPicPr>
                <a:picLocks noChangeAspect="1" noChangeArrowheads="1"/>
              </p:cNvPicPr>
              <p:nvPr/>
            </p:nvPicPr>
            <p:blipFill>
              <a:blip r:embed="rId4"/>
              <a:stretch>
                <a:fillRect/>
              </a:stretch>
            </p:blipFill>
            <p:spPr bwMode="auto">
              <a:xfrm rot="5400000">
                <a:off x="2867002" y="1944008"/>
                <a:ext cx="642943" cy="229621"/>
              </a:xfrm>
              <a:prstGeom prst="rect">
                <a:avLst/>
              </a:prstGeom>
              <a:noFill/>
            </p:spPr>
          </p:pic>
        </p:grpSp>
        <p:pic>
          <p:nvPicPr>
            <p:cNvPr id="31" name="L.1 Grade" descr="H:\ENVATO\PPT\legacy\ATRIBUTES\purple\but home.png">
              <a:hlinkClick r:id="" action="ppaction://hlinkshowjump?jump=firstslide"/>
            </p:cNvPr>
            <p:cNvPicPr>
              <a:picLocks noChangeAspect="1" noChangeArrowheads="1"/>
            </p:cNvPicPr>
            <p:nvPr/>
          </p:nvPicPr>
          <p:blipFill>
            <a:blip r:embed="rId8"/>
            <a:stretch>
              <a:fillRect/>
            </a:stretch>
          </p:blipFill>
          <p:spPr bwMode="auto">
            <a:xfrm rot="10800000">
              <a:off x="4437994" y="2301210"/>
              <a:ext cx="300293" cy="324000"/>
            </a:xfrm>
            <a:prstGeom prst="rect">
              <a:avLst/>
            </a:prstGeom>
            <a:noFill/>
          </p:spPr>
        </p:pic>
      </p:grpSp>
      <p:cxnSp>
        <p:nvCxnSpPr>
          <p:cNvPr id="35" name="Straight Connector 34"/>
          <p:cNvCxnSpPr/>
          <p:nvPr/>
        </p:nvCxnSpPr>
        <p:spPr>
          <a:xfrm rot="5400000">
            <a:off x="4321967" y="3582995"/>
            <a:ext cx="500066" cy="1588"/>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000232" y="3476632"/>
            <a:ext cx="2571752" cy="215444"/>
          </a:xfrm>
          <a:prstGeom prst="rect">
            <a:avLst/>
          </a:prstGeom>
        </p:spPr>
        <p:txBody>
          <a:bodyPr wrap="square">
            <a:spAutoFit/>
          </a:bodyPr>
          <a:lstStyle/>
          <a:p>
            <a:pPr algn="r"/>
            <a:r>
              <a:rPr lang="en-US" sz="800" dirty="0" smtClean="0">
                <a:solidFill>
                  <a:schemeClr val="bg1">
                    <a:lumMod val="75000"/>
                  </a:schemeClr>
                </a:solidFill>
                <a:latin typeface="Square721 BT" pitchFamily="34" charset="0"/>
              </a:rPr>
              <a:t>http://ct.glos.ac.uk</a:t>
            </a:r>
            <a:endParaRPr lang="id-ID" sz="800" dirty="0" smtClean="0">
              <a:solidFill>
                <a:schemeClr val="bg1">
                  <a:lumMod val="75000"/>
                </a:schemeClr>
              </a:solidFill>
              <a:latin typeface="Square721 BT" pitchFamily="34" charset="0"/>
            </a:endParaRPr>
          </a:p>
        </p:txBody>
      </p:sp>
      <p:sp>
        <p:nvSpPr>
          <p:cNvPr id="37" name="Rectangle 36"/>
          <p:cNvSpPr/>
          <p:nvPr/>
        </p:nvSpPr>
        <p:spPr>
          <a:xfrm>
            <a:off x="4572016" y="3476632"/>
            <a:ext cx="2571752" cy="215444"/>
          </a:xfrm>
          <a:prstGeom prst="rect">
            <a:avLst/>
          </a:prstGeom>
        </p:spPr>
        <p:txBody>
          <a:bodyPr wrap="square">
            <a:spAutoFit/>
          </a:bodyPr>
          <a:lstStyle/>
          <a:p>
            <a:r>
              <a:rPr lang="en-US" sz="800" dirty="0" smtClean="0">
                <a:solidFill>
                  <a:schemeClr val="bg1">
                    <a:lumMod val="75000"/>
                  </a:schemeClr>
                </a:solidFill>
                <a:latin typeface="Square721 BT" pitchFamily="34" charset="0"/>
              </a:rPr>
              <a:t>zjunglee@glos.ac.uk</a:t>
            </a:r>
            <a:endParaRPr lang="id-ID" sz="800" dirty="0" smtClean="0">
              <a:solidFill>
                <a:schemeClr val="bg1">
                  <a:lumMod val="75000"/>
                </a:schemeClr>
              </a:solidFill>
              <a:latin typeface="Square721 BT"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0"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edge">
                                      <p:cBhvr>
                                        <p:cTn id="13" dur="2000"/>
                                        <p:tgtEl>
                                          <p:spTgt spid="29"/>
                                        </p:tgtEl>
                                      </p:cBhvr>
                                    </p:animEffect>
                                  </p:childTnLst>
                                </p:cTn>
                              </p:par>
                            </p:childTnLst>
                          </p:cTn>
                        </p:par>
                        <p:par>
                          <p:cTn id="14" fill="hold">
                            <p:stCondLst>
                              <p:cond delay="3000"/>
                            </p:stCondLst>
                            <p:childTnLst>
                              <p:par>
                                <p:cTn id="15" presetID="45" presetClass="entr" presetSubtype="0" fill="hold" grpId="0" nodeType="afterEffect">
                                  <p:stCondLst>
                                    <p:cond delay="0"/>
                                  </p:stCondLst>
                                  <p:iterate type="lt">
                                    <p:tmPct val="10000"/>
                                  </p:iterate>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ppt_w</p:attrName>
                                        </p:attrNameLst>
                                      </p:cBhvr>
                                      <p:tavLst>
                                        <p:tav tm="0" fmla="#ppt_w*sin(2.5*pi*$)">
                                          <p:val>
                                            <p:fltVal val="0"/>
                                          </p:val>
                                        </p:tav>
                                        <p:tav tm="100000">
                                          <p:val>
                                            <p:fltVal val="1"/>
                                          </p:val>
                                        </p:tav>
                                      </p:tavLst>
                                    </p:anim>
                                    <p:anim calcmode="lin" valueType="num">
                                      <p:cBhvr>
                                        <p:cTn id="19" dur="1000" fill="hold"/>
                                        <p:tgtEl>
                                          <p:spTgt spid="23"/>
                                        </p:tgtEl>
                                        <p:attrNameLst>
                                          <p:attrName>ppt_h</p:attrName>
                                        </p:attrNameLst>
                                      </p:cBhvr>
                                      <p:tavLst>
                                        <p:tav tm="0">
                                          <p:val>
                                            <p:strVal val="#ppt_h"/>
                                          </p:val>
                                        </p:tav>
                                        <p:tav tm="100000">
                                          <p:val>
                                            <p:strVal val="#ppt_h"/>
                                          </p:val>
                                        </p:tav>
                                      </p:tavLst>
                                    </p:anim>
                                  </p:childTnLst>
                                </p:cTn>
                              </p:par>
                            </p:childTnLst>
                          </p:cTn>
                        </p:par>
                        <p:par>
                          <p:cTn id="20" fill="hold">
                            <p:stCondLst>
                              <p:cond delay="7500"/>
                            </p:stCondLst>
                            <p:childTnLst>
                              <p:par>
                                <p:cTn id="21" presetID="10" presetClass="entr" presetSubtype="0"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8000"/>
                            </p:stCondLst>
                            <p:childTnLst>
                              <p:par>
                                <p:cTn id="25" presetID="12" presetClass="entr" presetSubtype="4"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slide(fromBottom)">
                                      <p:cBhvr>
                                        <p:cTn id="27" dur="2000"/>
                                        <p:tgtEl>
                                          <p:spTgt spid="35"/>
                                        </p:tgtEl>
                                      </p:cBhvr>
                                    </p:animEffect>
                                  </p:childTnLst>
                                </p:cTn>
                              </p:par>
                            </p:childTnLst>
                          </p:cTn>
                        </p:par>
                        <p:par>
                          <p:cTn id="28" fill="hold">
                            <p:stCondLst>
                              <p:cond delay="10000"/>
                            </p:stCondLst>
                            <p:childTnLst>
                              <p:par>
                                <p:cTn id="29" presetID="18" presetClass="entr" presetSubtype="12"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strips(downLeft)">
                                      <p:cBhvr>
                                        <p:cTn id="31" dur="3000"/>
                                        <p:tgtEl>
                                          <p:spTgt spid="36"/>
                                        </p:tgtEl>
                                      </p:cBhvr>
                                    </p:animEffect>
                                  </p:childTnLst>
                                </p:cTn>
                              </p:par>
                            </p:childTnLst>
                          </p:cTn>
                        </p:par>
                        <p:par>
                          <p:cTn id="32" fill="hold">
                            <p:stCondLst>
                              <p:cond delay="13000"/>
                            </p:stCondLst>
                            <p:childTnLst>
                              <p:par>
                                <p:cTn id="33" presetID="18" presetClass="entr" presetSubtype="6"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strips(downRight)">
                                      <p:cBhvr>
                                        <p:cTn id="35" dur="3000"/>
                                        <p:tgtEl>
                                          <p:spTgt spid="37"/>
                                        </p:tgtEl>
                                      </p:cBhvr>
                                    </p:animEffect>
                                  </p:childTnLst>
                                </p:cTn>
                              </p:par>
                              <p:par>
                                <p:cTn id="36" presetID="10" presetClass="entr" presetSubtype="0" repeatCount="indefinite" fill="hold" nodeType="withEffect">
                                  <p:stCondLst>
                                    <p:cond delay="0"/>
                                  </p:stCondLst>
                                  <p:endCondLst>
                                    <p:cond evt="onNext" delay="0">
                                      <p:tgtEl>
                                        <p:sldTgt/>
                                      </p:tgtEl>
                                    </p:cond>
                                  </p:endCondLst>
                                  <p:childTnLst>
                                    <p:set>
                                      <p:cBhvr>
                                        <p:cTn id="37" dur="1" fill="hold">
                                          <p:stCondLst>
                                            <p:cond delay="0"/>
                                          </p:stCondLst>
                                        </p:cTn>
                                        <p:tgtEl>
                                          <p:spTgt spid="43"/>
                                        </p:tgtEl>
                                        <p:attrNameLst>
                                          <p:attrName>style.visibility</p:attrName>
                                        </p:attrNameLst>
                                      </p:cBhvr>
                                      <p:to>
                                        <p:strVal val="visible"/>
                                      </p:to>
                                    </p:set>
                                    <p:animEffect transition="in" filter="fade">
                                      <p:cBhvr>
                                        <p:cTn id="38" dur="2000"/>
                                        <p:tgtEl>
                                          <p:spTgt spid="43"/>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l Background"/>
          <p:cNvSpPr>
            <a:spLocks noChangeAspect="1"/>
          </p:cNvSpPr>
          <p:nvPr/>
        </p:nvSpPr>
        <p:spPr>
          <a:xfrm>
            <a:off x="0" y="1571618"/>
            <a:ext cx="9144000" cy="1714513"/>
          </a:xfrm>
          <a:prstGeom prst="rect">
            <a:avLst/>
          </a:prstGeom>
          <a:gradFill flip="none" rotWithShape="1">
            <a:gsLst>
              <a:gs pos="0">
                <a:srgbClr val="1A007A">
                  <a:alpha val="51000"/>
                </a:srgbClr>
              </a:gs>
              <a:gs pos="50000">
                <a:srgbClr val="61D6FF">
                  <a:alpha val="5000"/>
                </a:srgbClr>
              </a:gs>
              <a:gs pos="100000">
                <a:srgbClr val="57257D">
                  <a:alpha val="49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Smoke Line"/>
          <p:cNvSpPr>
            <a:spLocks noChangeAspect="1"/>
          </p:cNvSpPr>
          <p:nvPr/>
        </p:nvSpPr>
        <p:spPr>
          <a:xfrm>
            <a:off x="5705682" y="1651848"/>
            <a:ext cx="1543061" cy="1543062"/>
          </a:xfrm>
          <a:prstGeom prst="ellipse">
            <a:avLst/>
          </a:prstGeom>
          <a:noFill/>
          <a:ln w="19050" cap="rnd" cmpd="sng">
            <a:gradFill flip="none" rotWithShape="1">
              <a:gsLst>
                <a:gs pos="0">
                  <a:srgbClr val="0000FF">
                    <a:alpha val="79000"/>
                  </a:srgbClr>
                </a:gs>
                <a:gs pos="50000">
                  <a:srgbClr val="69FFE2"/>
                </a:gs>
                <a:gs pos="100000">
                  <a:srgbClr val="E30B86"/>
                </a:gs>
              </a:gsLst>
              <a:lin ang="2700000" scaled="1"/>
              <a:tileRect/>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1" name="Line Sep"/>
          <p:cNvGrpSpPr>
            <a:grpSpLocks noChangeAspect="1"/>
          </p:cNvGrpSpPr>
          <p:nvPr/>
        </p:nvGrpSpPr>
        <p:grpSpPr>
          <a:xfrm>
            <a:off x="4508499" y="1214428"/>
            <a:ext cx="117482" cy="2366658"/>
            <a:chOff x="4508499" y="1935152"/>
            <a:chExt cx="146852" cy="2958323"/>
          </a:xfrm>
        </p:grpSpPr>
        <p:grpSp>
          <p:nvGrpSpPr>
            <p:cNvPr id="82" name="Group 94"/>
            <p:cNvGrpSpPr/>
            <p:nvPr/>
          </p:nvGrpSpPr>
          <p:grpSpPr>
            <a:xfrm rot="5400000">
              <a:off x="3131664" y="3372307"/>
              <a:ext cx="2862290" cy="108619"/>
              <a:chOff x="5353050" y="6368381"/>
              <a:chExt cx="3505230" cy="108619"/>
            </a:xfrm>
          </p:grpSpPr>
          <p:sp>
            <p:nvSpPr>
              <p:cNvPr id="85" name="Freeform 84"/>
              <p:cNvSpPr/>
              <p:nvPr/>
            </p:nvSpPr>
            <p:spPr>
              <a:xfrm>
                <a:off x="5353050" y="6400800"/>
                <a:ext cx="1593850" cy="76200"/>
              </a:xfrm>
              <a:custGeom>
                <a:avLst/>
                <a:gdLst>
                  <a:gd name="connsiteX0" fmla="*/ 0 w 1593850"/>
                  <a:gd name="connsiteY0" fmla="*/ 0 h 76200"/>
                  <a:gd name="connsiteX1" fmla="*/ 768350 w 1593850"/>
                  <a:gd name="connsiteY1" fmla="*/ 0 h 76200"/>
                  <a:gd name="connsiteX2" fmla="*/ 768350 w 1593850"/>
                  <a:gd name="connsiteY2" fmla="*/ 76200 h 76200"/>
                  <a:gd name="connsiteX3" fmla="*/ 1416050 w 1593850"/>
                  <a:gd name="connsiteY3" fmla="*/ 76200 h 76200"/>
                  <a:gd name="connsiteX4" fmla="*/ 1416050 w 1593850"/>
                  <a:gd name="connsiteY4" fmla="*/ 19050 h 76200"/>
                  <a:gd name="connsiteX5" fmla="*/ 1593850 w 1593850"/>
                  <a:gd name="connsiteY5"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850" h="76200">
                    <a:moveTo>
                      <a:pt x="0" y="0"/>
                    </a:moveTo>
                    <a:lnTo>
                      <a:pt x="768350" y="0"/>
                    </a:lnTo>
                    <a:lnTo>
                      <a:pt x="768350" y="76200"/>
                    </a:lnTo>
                    <a:lnTo>
                      <a:pt x="1416050" y="76200"/>
                    </a:lnTo>
                    <a:lnTo>
                      <a:pt x="1416050" y="19050"/>
                    </a:lnTo>
                    <a:lnTo>
                      <a:pt x="1593850" y="19050"/>
                    </a:ln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86" name="Freeform 85"/>
              <p:cNvSpPr/>
              <p:nvPr/>
            </p:nvSpPr>
            <p:spPr>
              <a:xfrm flipH="1">
                <a:off x="6818340" y="6368381"/>
                <a:ext cx="2039940" cy="97527"/>
              </a:xfrm>
              <a:custGeom>
                <a:avLst/>
                <a:gdLst>
                  <a:gd name="connsiteX0" fmla="*/ 0 w 1593850"/>
                  <a:gd name="connsiteY0" fmla="*/ 0 h 76200"/>
                  <a:gd name="connsiteX1" fmla="*/ 768350 w 1593850"/>
                  <a:gd name="connsiteY1" fmla="*/ 0 h 76200"/>
                  <a:gd name="connsiteX2" fmla="*/ 768350 w 1593850"/>
                  <a:gd name="connsiteY2" fmla="*/ 76200 h 76200"/>
                  <a:gd name="connsiteX3" fmla="*/ 1416050 w 1593850"/>
                  <a:gd name="connsiteY3" fmla="*/ 76200 h 76200"/>
                  <a:gd name="connsiteX4" fmla="*/ 1416050 w 1593850"/>
                  <a:gd name="connsiteY4" fmla="*/ 19050 h 76200"/>
                  <a:gd name="connsiteX5" fmla="*/ 1593850 w 1593850"/>
                  <a:gd name="connsiteY5"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850" h="76200">
                    <a:moveTo>
                      <a:pt x="0" y="0"/>
                    </a:moveTo>
                    <a:lnTo>
                      <a:pt x="768350" y="0"/>
                    </a:lnTo>
                    <a:lnTo>
                      <a:pt x="768350" y="76200"/>
                    </a:lnTo>
                    <a:lnTo>
                      <a:pt x="1416050" y="76200"/>
                    </a:lnTo>
                    <a:lnTo>
                      <a:pt x="1416050" y="19050"/>
                    </a:lnTo>
                    <a:lnTo>
                      <a:pt x="1593850" y="19050"/>
                    </a:ln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grpSp>
        <p:sp>
          <p:nvSpPr>
            <p:cNvPr id="83" name="Oval 82"/>
            <p:cNvSpPr/>
            <p:nvPr/>
          </p:nvSpPr>
          <p:spPr>
            <a:xfrm>
              <a:off x="4549775" y="1935152"/>
              <a:ext cx="71438" cy="71438"/>
            </a:xfrm>
            <a:prstGeom prst="ellipse">
              <a:avLst/>
            </a:prstGeom>
            <a:solidFill>
              <a:srgbClr val="21C5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Oval 83"/>
            <p:cNvSpPr/>
            <p:nvPr/>
          </p:nvSpPr>
          <p:spPr>
            <a:xfrm>
              <a:off x="4583913" y="4822037"/>
              <a:ext cx="71438" cy="71438"/>
            </a:xfrm>
            <a:prstGeom prst="ellipse">
              <a:avLst/>
            </a:prstGeom>
            <a:solidFill>
              <a:srgbClr val="21C5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7" name="Phone Line"/>
          <p:cNvSpPr>
            <a:spLocks noChangeAspect="1"/>
          </p:cNvSpPr>
          <p:nvPr/>
        </p:nvSpPr>
        <p:spPr>
          <a:xfrm>
            <a:off x="1749781" y="1651369"/>
            <a:ext cx="1543061" cy="1543062"/>
          </a:xfrm>
          <a:prstGeom prst="ellipse">
            <a:avLst/>
          </a:prstGeom>
          <a:noFill/>
          <a:ln w="19050" cap="rnd">
            <a:gradFill>
              <a:gsLst>
                <a:gs pos="0">
                  <a:srgbClr val="0000FF">
                    <a:alpha val="79000"/>
                  </a:srgbClr>
                </a:gs>
                <a:gs pos="50000">
                  <a:srgbClr val="69FFE2"/>
                </a:gs>
                <a:gs pos="100000">
                  <a:srgbClr val="E30B86"/>
                </a:gs>
              </a:gsLst>
              <a:lin ang="5400000" scaled="0"/>
            </a:gra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Page Sub Title"/>
          <p:cNvSpPr txBox="1">
            <a:spLocks noChangeAspect="1"/>
          </p:cNvSpPr>
          <p:nvPr/>
        </p:nvSpPr>
        <p:spPr>
          <a:xfrm>
            <a:off x="1911712" y="874916"/>
            <a:ext cx="5337030" cy="184666"/>
          </a:xfrm>
          <a:prstGeom prst="rect">
            <a:avLst/>
          </a:prstGeom>
          <a:noFill/>
        </p:spPr>
        <p:txBody>
          <a:bodyPr wrap="square" lIns="0" tIns="0" rIns="0" bIns="0" rtlCol="0">
            <a:spAutoFit/>
          </a:bodyPr>
          <a:lstStyle/>
          <a:p>
            <a:pPr algn="ctr"/>
            <a:r>
              <a:rPr lang="en-US" sz="1200" dirty="0" smtClean="0">
                <a:solidFill>
                  <a:schemeClr val="bg1">
                    <a:lumMod val="75000"/>
                  </a:schemeClr>
                </a:solidFill>
                <a:latin typeface="Square721 BT" pitchFamily="34" charset="0"/>
              </a:rPr>
              <a:t>Setting </a:t>
            </a:r>
            <a:r>
              <a:rPr lang="en-US" sz="1200" dirty="0">
                <a:solidFill>
                  <a:schemeClr val="bg1">
                    <a:lumMod val="75000"/>
                  </a:schemeClr>
                </a:solidFill>
                <a:latin typeface="Square721 BT" pitchFamily="34" charset="0"/>
              </a:rPr>
              <a:t>up your company business plan</a:t>
            </a:r>
            <a:endParaRPr lang="id-ID" sz="1200" dirty="0">
              <a:solidFill>
                <a:schemeClr val="bg1">
                  <a:lumMod val="75000"/>
                </a:schemeClr>
              </a:solidFill>
              <a:latin typeface="Square721 BT" pitchFamily="34" charset="0"/>
            </a:endParaRPr>
          </a:p>
        </p:txBody>
      </p:sp>
      <p:grpSp>
        <p:nvGrpSpPr>
          <p:cNvPr id="90" name="Header Line"/>
          <p:cNvGrpSpPr>
            <a:grpSpLocks noChangeAspect="1"/>
          </p:cNvGrpSpPr>
          <p:nvPr/>
        </p:nvGrpSpPr>
        <p:grpSpPr>
          <a:xfrm>
            <a:off x="2104922" y="780045"/>
            <a:ext cx="4925094" cy="63513"/>
            <a:chOff x="1544617" y="1239021"/>
            <a:chExt cx="6156368" cy="79390"/>
          </a:xfrm>
        </p:grpSpPr>
        <p:sp>
          <p:nvSpPr>
            <p:cNvPr id="91" name="Oval 90"/>
            <p:cNvSpPr/>
            <p:nvPr/>
          </p:nvSpPr>
          <p:spPr>
            <a:xfrm rot="16200000">
              <a:off x="1544617" y="1246973"/>
              <a:ext cx="71438" cy="71438"/>
            </a:xfrm>
            <a:prstGeom prst="ellipse">
              <a:avLst/>
            </a:prstGeom>
            <a:solidFill>
              <a:srgbClr val="21C5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D61C98"/>
                </a:solidFill>
              </a:endParaRPr>
            </a:p>
          </p:txBody>
        </p:sp>
        <p:sp>
          <p:nvSpPr>
            <p:cNvPr id="92" name="Oval 91"/>
            <p:cNvSpPr/>
            <p:nvPr/>
          </p:nvSpPr>
          <p:spPr>
            <a:xfrm rot="16200000">
              <a:off x="7629547" y="1239021"/>
              <a:ext cx="71438" cy="71438"/>
            </a:xfrm>
            <a:prstGeom prst="ellipse">
              <a:avLst/>
            </a:prstGeom>
            <a:solidFill>
              <a:srgbClr val="21C5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D61C98"/>
                </a:solidFill>
              </a:endParaRPr>
            </a:p>
          </p:txBody>
        </p:sp>
        <p:cxnSp>
          <p:nvCxnSpPr>
            <p:cNvPr id="93" name="Straight Connector 92"/>
            <p:cNvCxnSpPr/>
            <p:nvPr/>
          </p:nvCxnSpPr>
          <p:spPr>
            <a:xfrm rot="10800000">
              <a:off x="1625325" y="1284275"/>
              <a:ext cx="6000792" cy="1588"/>
            </a:xfrm>
            <a:prstGeom prst="line">
              <a:avLst/>
            </a:prstGeom>
            <a:ln>
              <a:solidFill>
                <a:srgbClr val="0066FF"/>
              </a:solidFill>
            </a:ln>
          </p:spPr>
          <p:style>
            <a:lnRef idx="1">
              <a:schemeClr val="accent1"/>
            </a:lnRef>
            <a:fillRef idx="0">
              <a:schemeClr val="accent1"/>
            </a:fillRef>
            <a:effectRef idx="0">
              <a:schemeClr val="accent1"/>
            </a:effectRef>
            <a:fontRef idx="minor">
              <a:schemeClr val="tx1"/>
            </a:fontRef>
          </p:style>
        </p:cxnSp>
      </p:grpSp>
      <p:sp>
        <p:nvSpPr>
          <p:cNvPr id="94" name="Title"/>
          <p:cNvSpPr txBox="1">
            <a:spLocks noChangeAspect="1"/>
          </p:cNvSpPr>
          <p:nvPr/>
        </p:nvSpPr>
        <p:spPr>
          <a:xfrm>
            <a:off x="0" y="339502"/>
            <a:ext cx="9144000" cy="384721"/>
          </a:xfrm>
          <a:prstGeom prst="rect">
            <a:avLst/>
          </a:prstGeom>
          <a:noFill/>
        </p:spPr>
        <p:txBody>
          <a:bodyPr wrap="square" lIns="0" tIns="0" rIns="0" bIns="0" rtlCol="0">
            <a:spAutoFit/>
          </a:bodyPr>
          <a:lstStyle/>
          <a:p>
            <a:pPr algn="ctr"/>
            <a:r>
              <a:rPr lang="en-US" sz="2500" b="1" dirty="0">
                <a:solidFill>
                  <a:srgbClr val="0066FF"/>
                </a:solidFill>
                <a:latin typeface="Square721 BT" pitchFamily="34" charset="0"/>
              </a:rPr>
              <a:t>BUSINESS </a:t>
            </a:r>
            <a:r>
              <a:rPr lang="en-US" sz="2500" b="1" dirty="0" smtClean="0">
                <a:solidFill>
                  <a:schemeClr val="bg1">
                    <a:lumMod val="75000"/>
                  </a:schemeClr>
                </a:solidFill>
                <a:latin typeface="Square721 BT" pitchFamily="34" charset="0"/>
              </a:rPr>
              <a:t>PLAN</a:t>
            </a:r>
            <a:endParaRPr lang="id-ID" sz="2500" b="1" dirty="0">
              <a:solidFill>
                <a:schemeClr val="bg1">
                  <a:lumMod val="75000"/>
                </a:schemeClr>
              </a:solidFill>
              <a:latin typeface="Square721 BT" pitchFamily="34" charset="0"/>
            </a:endParaRPr>
          </a:p>
        </p:txBody>
      </p:sp>
      <p:sp>
        <p:nvSpPr>
          <p:cNvPr id="44" name="Motivation txt"/>
          <p:cNvSpPr txBox="1"/>
          <p:nvPr/>
        </p:nvSpPr>
        <p:spPr>
          <a:xfrm>
            <a:off x="0" y="3435846"/>
            <a:ext cx="9143999" cy="1485022"/>
          </a:xfrm>
          <a:prstGeom prst="rect">
            <a:avLst/>
          </a:prstGeom>
          <a:noFill/>
        </p:spPr>
        <p:txBody>
          <a:bodyPr wrap="square" rtlCol="0">
            <a:spAutoFit/>
          </a:bodyPr>
          <a:lstStyle/>
          <a:p>
            <a:pPr algn="ctr">
              <a:lnSpc>
                <a:spcPct val="150000"/>
              </a:lnSpc>
            </a:pPr>
            <a:r>
              <a:rPr lang="id-ID" sz="2000" b="1" dirty="0" smtClean="0">
                <a:solidFill>
                  <a:srgbClr val="0066FF"/>
                </a:solidFill>
                <a:latin typeface="Square721 BT" pitchFamily="34" charset="0"/>
              </a:rPr>
              <a:t>“</a:t>
            </a:r>
            <a:r>
              <a:rPr lang="en-US" sz="1200" dirty="0">
                <a:solidFill>
                  <a:schemeClr val="bg1">
                    <a:lumMod val="75000"/>
                  </a:schemeClr>
                </a:solidFill>
                <a:latin typeface="Square721 BT" pitchFamily="34" charset="0"/>
              </a:rPr>
              <a:t>Starting an indie gaming company is going to be a lot of work. Don’t let that discourage you, because it is worth it in the long run. You are going to be going head to head with some of the biggest companies in the industry, such as Activision and Blizzard. </a:t>
            </a:r>
          </a:p>
          <a:p>
            <a:pPr algn="ctr"/>
            <a:r>
              <a:rPr lang="en-US" sz="1200" dirty="0" smtClean="0">
                <a:solidFill>
                  <a:schemeClr val="bg1">
                    <a:lumMod val="75000"/>
                  </a:schemeClr>
                </a:solidFill>
                <a:latin typeface="Square721 BT" pitchFamily="34" charset="0"/>
              </a:rPr>
              <a:t>Don’t </a:t>
            </a:r>
            <a:r>
              <a:rPr lang="en-US" sz="1200" dirty="0">
                <a:solidFill>
                  <a:schemeClr val="bg1">
                    <a:lumMod val="75000"/>
                  </a:schemeClr>
                </a:solidFill>
                <a:latin typeface="Square721 BT" pitchFamily="34" charset="0"/>
              </a:rPr>
              <a:t>be intimidated by that either; you can set the world on fire if you have a great game and a solid marketing plan</a:t>
            </a:r>
            <a:r>
              <a:rPr lang="en-US" sz="1200" dirty="0" smtClean="0">
                <a:solidFill>
                  <a:schemeClr val="bg1">
                    <a:lumMod val="75000"/>
                  </a:schemeClr>
                </a:solidFill>
                <a:latin typeface="Square721 BT" pitchFamily="34" charset="0"/>
              </a:rPr>
              <a:t>.</a:t>
            </a:r>
            <a:r>
              <a:rPr lang="en-US" sz="2000" b="1" dirty="0" smtClean="0">
                <a:solidFill>
                  <a:srgbClr val="0066FF"/>
                </a:solidFill>
                <a:latin typeface="Square721 BT" pitchFamily="34" charset="0"/>
              </a:rPr>
              <a:t>”</a:t>
            </a:r>
          </a:p>
          <a:p>
            <a:pPr algn="ctr">
              <a:lnSpc>
                <a:spcPct val="150000"/>
              </a:lnSpc>
            </a:pPr>
            <a:r>
              <a:rPr lang="en-US" sz="1500" b="1" dirty="0" smtClean="0">
                <a:solidFill>
                  <a:srgbClr val="10BDE0"/>
                </a:solidFill>
                <a:latin typeface="Square721 BT" pitchFamily="34" charset="0"/>
                <a:hlinkClick r:id="rId2"/>
              </a:rPr>
              <a:t>Kalen Smith</a:t>
            </a:r>
            <a:r>
              <a:rPr lang="en-US" sz="1500" b="1" dirty="0" smtClean="0">
                <a:solidFill>
                  <a:srgbClr val="10BDE0"/>
                </a:solidFill>
                <a:latin typeface="Square721 BT" pitchFamily="34" charset="0"/>
              </a:rPr>
              <a:t> – E</a:t>
            </a:r>
            <a:r>
              <a:rPr lang="en-US" sz="1500" b="1" dirty="0" smtClean="0">
                <a:solidFill>
                  <a:srgbClr val="10BDE0"/>
                </a:solidFill>
                <a:latin typeface="Square721 BT" pitchFamily="34" charset="0"/>
              </a:rPr>
              <a:t>ntrepreneur and a Freelance Business Writer </a:t>
            </a:r>
            <a:endParaRPr lang="id-ID" sz="1500" dirty="0" smtClean="0">
              <a:solidFill>
                <a:srgbClr val="10BDE0"/>
              </a:solidFill>
              <a:latin typeface="Futured" pitchFamily="34" charset="0"/>
            </a:endParaRPr>
          </a:p>
        </p:txBody>
      </p:sp>
      <p:pic>
        <p:nvPicPr>
          <p:cNvPr id="22" name="Picture 4" descr="avatar, badge, business, circle, human, id, male, man, people, person, profile, user icon"/>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35696" y="1731404"/>
            <a:ext cx="1295400" cy="13716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AutoShape 2" descr="blog, notepad, pen, writ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5" name="Picture 8" descr="communication, documents, journalism, media, news, newspaper, page, paper, press, reading, social icon"/>
          <p:cNvPicPr>
            <a:picLocks noChangeAspect="1" noChangeArrowheads="1"/>
          </p:cNvPicPr>
          <p:nvPr/>
        </p:nvPicPr>
        <p:blipFill>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903974" y="1870243"/>
            <a:ext cx="1070578" cy="11335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4"/>
                                        </p:tgtEl>
                                      </p:cBhvr>
                                    </p:animEffect>
                                    <p:animScale>
                                      <p:cBhvr>
                                        <p:cTn id="7" dur="250" autoRev="1" fill="hold"/>
                                        <p:tgtEl>
                                          <p:spTgt spid="94"/>
                                        </p:tgtEl>
                                      </p:cBhvr>
                                      <p:by x="105000" y="105000"/>
                                    </p:animScale>
                                  </p:childTnLst>
                                </p:cTn>
                              </p:par>
                              <p:par>
                                <p:cTn id="8" presetID="10" presetClass="emph" presetSubtype="0" repeatCount="indefinite" fill="hold" grpId="0" nodeType="withEffect">
                                  <p:stCondLst>
                                    <p:cond delay="0"/>
                                  </p:stCondLst>
                                  <p:iterate type="wd">
                                    <p:tmPct val="10000"/>
                                  </p:iterate>
                                  <p:childTnLst>
                                    <p:anim calcmode="discrete" valueType="str">
                                      <p:cBhvr override="childStyle">
                                        <p:cTn id="9" dur="2000" fill="hold"/>
                                        <p:tgtEl>
                                          <p:spTgt spid="8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0" presetID="17" presetClass="entr" presetSubtype="10" fill="hold" nodeType="with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ppt_w</p:attrName>
                                        </p:attrNameLst>
                                      </p:cBhvr>
                                      <p:tavLst>
                                        <p:tav tm="0">
                                          <p:val>
                                            <p:fltVal val="0"/>
                                          </p:val>
                                        </p:tav>
                                        <p:tav tm="100000">
                                          <p:val>
                                            <p:strVal val="#ppt_w"/>
                                          </p:val>
                                        </p:tav>
                                      </p:tavLst>
                                    </p:anim>
                                    <p:anim calcmode="lin" valueType="num">
                                      <p:cBhvr>
                                        <p:cTn id="13" dur="500" fill="hold"/>
                                        <p:tgtEl>
                                          <p:spTgt spid="90"/>
                                        </p:tgtEl>
                                        <p:attrNameLst>
                                          <p:attrName>ppt_h</p:attrName>
                                        </p:attrNameLst>
                                      </p:cBhvr>
                                      <p:tavLst>
                                        <p:tav tm="0">
                                          <p:val>
                                            <p:strVal val="#ppt_h"/>
                                          </p:val>
                                        </p:tav>
                                        <p:tav tm="100000">
                                          <p:val>
                                            <p:strVal val="#ppt_h"/>
                                          </p:val>
                                        </p:tav>
                                      </p:tavLst>
                                    </p:anim>
                                  </p:childTnLst>
                                </p:cTn>
                              </p:par>
                              <p:par>
                                <p:cTn id="14" presetID="8" presetClass="emph" presetSubtype="0" repeatCount="indefinite" accel="50000" decel="50000" autoRev="1" fill="hold" grpId="0" nodeType="withEffect">
                                  <p:stCondLst>
                                    <p:cond delay="0"/>
                                  </p:stCondLst>
                                  <p:childTnLst>
                                    <p:animRot by="10800000">
                                      <p:cBhvr>
                                        <p:cTn id="15" dur="6500" fill="hold"/>
                                        <p:tgtEl>
                                          <p:spTgt spid="80"/>
                                        </p:tgtEl>
                                        <p:attrNameLst>
                                          <p:attrName>r</p:attrName>
                                        </p:attrNameLst>
                                      </p:cBhvr>
                                    </p:animRot>
                                  </p:childTnLst>
                                </p:cTn>
                              </p:par>
                              <p:par>
                                <p:cTn id="16" presetID="8" presetClass="emph" presetSubtype="0" repeatCount="indefinite" accel="50000" decel="50000" autoRev="1" fill="hold" grpId="0" nodeType="withEffect">
                                  <p:stCondLst>
                                    <p:cond delay="0"/>
                                  </p:stCondLst>
                                  <p:endCondLst>
                                    <p:cond evt="onNext" delay="0">
                                      <p:tgtEl>
                                        <p:sldTgt/>
                                      </p:tgtEl>
                                    </p:cond>
                                  </p:endCondLst>
                                  <p:childTnLst>
                                    <p:animRot by="-5400000">
                                      <p:cBhvr>
                                        <p:cTn id="17" dur="50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7" grpId="0" animBg="1"/>
      <p:bldP spid="89" grpId="0"/>
      <p:bldP spid="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dirty="0" smtClean="0"/>
              <a:t>Writing up a 10-page business plan</a:t>
            </a:r>
          </a:p>
          <a:p>
            <a:pPr lvl="1"/>
            <a:r>
              <a:rPr lang="en-US" dirty="0" smtClean="0"/>
              <a:t>Executive summary</a:t>
            </a:r>
          </a:p>
          <a:p>
            <a:pPr lvl="1"/>
            <a:r>
              <a:rPr lang="en-US" dirty="0" smtClean="0"/>
              <a:t>Business of the company</a:t>
            </a:r>
          </a:p>
          <a:p>
            <a:pPr lvl="1"/>
            <a:r>
              <a:rPr lang="en-US" dirty="0" smtClean="0"/>
              <a:t>Product description</a:t>
            </a:r>
          </a:p>
          <a:p>
            <a:pPr lvl="1"/>
            <a:r>
              <a:rPr lang="en-US" dirty="0" smtClean="0"/>
              <a:t>Market</a:t>
            </a:r>
          </a:p>
          <a:p>
            <a:pPr lvl="1"/>
            <a:r>
              <a:rPr lang="en-US" dirty="0" smtClean="0"/>
              <a:t>Competition</a:t>
            </a:r>
          </a:p>
          <a:p>
            <a:pPr lvl="1"/>
            <a:r>
              <a:rPr lang="en-US" dirty="0" smtClean="0"/>
              <a:t>Marketing</a:t>
            </a:r>
          </a:p>
          <a:p>
            <a:pPr lvl="1"/>
            <a:r>
              <a:rPr lang="en-US" dirty="0" err="1" smtClean="0"/>
              <a:t>Organisation</a:t>
            </a:r>
            <a:endParaRPr lang="en-US" dirty="0" smtClean="0"/>
          </a:p>
          <a:p>
            <a:pPr lvl="1"/>
            <a:r>
              <a:rPr lang="en-US" dirty="0" smtClean="0"/>
              <a:t>SWOT analysis</a:t>
            </a:r>
          </a:p>
          <a:p>
            <a:pPr lvl="1"/>
            <a:r>
              <a:rPr lang="en-US" dirty="0" smtClean="0"/>
              <a:t>Financial requirements</a:t>
            </a:r>
          </a:p>
          <a:p>
            <a:pPr lvl="1"/>
            <a:r>
              <a:rPr lang="en-US" dirty="0" smtClean="0"/>
              <a:t>Contracts and legal implications</a:t>
            </a:r>
          </a:p>
        </p:txBody>
      </p:sp>
      <p:sp>
        <p:nvSpPr>
          <p:cNvPr id="4" name="Title 3"/>
          <p:cNvSpPr>
            <a:spLocks noGrp="1"/>
          </p:cNvSpPr>
          <p:nvPr>
            <p:ph type="title"/>
          </p:nvPr>
        </p:nvSpPr>
        <p:spPr/>
        <p:txBody>
          <a:bodyPr>
            <a:normAutofit/>
          </a:bodyPr>
          <a:lstStyle/>
          <a:p>
            <a:r>
              <a:rPr lang="en-US" dirty="0" smtClean="0"/>
              <a:t>WHAT’S ON THE MENU </a:t>
            </a:r>
            <a:r>
              <a:rPr lang="en-US" dirty="0" smtClean="0">
                <a:solidFill>
                  <a:schemeClr val="bg1">
                    <a:lumMod val="75000"/>
                  </a:schemeClr>
                </a:solidFill>
              </a:rPr>
              <a:t>TODAY?</a:t>
            </a:r>
            <a:endParaRPr lang="en-GB" dirty="0">
              <a:solidFill>
                <a:schemeClr val="bg1">
                  <a:lumMod val="75000"/>
                </a:schemeClr>
              </a:solidFill>
            </a:endParaRPr>
          </a:p>
        </p:txBody>
      </p:sp>
      <p:pic>
        <p:nvPicPr>
          <p:cNvPr id="8" name="Picture 2" descr="menu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085" y="383075"/>
            <a:ext cx="388475" cy="38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577116"/>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4400" y="949855"/>
            <a:ext cx="8575200" cy="3786824"/>
          </a:xfrm>
        </p:spPr>
        <p:txBody>
          <a:bodyPr>
            <a:normAutofit lnSpcReduction="10000"/>
          </a:bodyPr>
          <a:lstStyle/>
          <a:p>
            <a:r>
              <a:rPr lang="en-US" dirty="0" smtClean="0"/>
              <a:t>Devise </a:t>
            </a:r>
            <a:r>
              <a:rPr lang="en-US" dirty="0"/>
              <a:t>a </a:t>
            </a:r>
            <a:r>
              <a:rPr lang="en-US" dirty="0">
                <a:solidFill>
                  <a:srgbClr val="10BDE0"/>
                </a:solidFill>
              </a:rPr>
              <a:t>10-page business </a:t>
            </a:r>
            <a:r>
              <a:rPr lang="en-US" dirty="0" smtClean="0">
                <a:solidFill>
                  <a:srgbClr val="10BDE0"/>
                </a:solidFill>
              </a:rPr>
              <a:t>plan</a:t>
            </a:r>
            <a:r>
              <a:rPr lang="en-US" dirty="0" smtClean="0"/>
              <a:t>, with </a:t>
            </a:r>
            <a:r>
              <a:rPr lang="en-US" dirty="0"/>
              <a:t>a starting budget of </a:t>
            </a:r>
            <a:r>
              <a:rPr lang="en-US" dirty="0">
                <a:solidFill>
                  <a:srgbClr val="10BDE0"/>
                </a:solidFill>
              </a:rPr>
              <a:t>£100k</a:t>
            </a:r>
            <a:r>
              <a:rPr lang="en-US" dirty="0"/>
              <a:t>. </a:t>
            </a:r>
            <a:endParaRPr lang="en-US" dirty="0" smtClean="0"/>
          </a:p>
          <a:p>
            <a:endParaRPr lang="en-US" dirty="0" smtClean="0"/>
          </a:p>
          <a:p>
            <a:r>
              <a:rPr lang="en-US" dirty="0" smtClean="0"/>
              <a:t>Include </a:t>
            </a:r>
            <a:r>
              <a:rPr lang="en-US" dirty="0"/>
              <a:t>sections such </a:t>
            </a:r>
            <a:r>
              <a:rPr lang="en-US" dirty="0" smtClean="0"/>
              <a:t>as</a:t>
            </a:r>
          </a:p>
          <a:p>
            <a:pPr lvl="1"/>
            <a:r>
              <a:rPr lang="en-US" dirty="0"/>
              <a:t>E</a:t>
            </a:r>
            <a:r>
              <a:rPr lang="en-US" dirty="0" smtClean="0"/>
              <a:t>xecutive </a:t>
            </a:r>
            <a:r>
              <a:rPr lang="en-US" dirty="0"/>
              <a:t>summary, the registered business / company, product description, target audience, competitive survey, marketing plan, </a:t>
            </a:r>
            <a:r>
              <a:rPr lang="en-US" dirty="0" err="1"/>
              <a:t>organisation</a:t>
            </a:r>
            <a:r>
              <a:rPr lang="en-US" dirty="0"/>
              <a:t> structure, risk assessment, financial </a:t>
            </a:r>
            <a:r>
              <a:rPr lang="en-US" dirty="0" smtClean="0"/>
              <a:t>requirements, cash </a:t>
            </a:r>
            <a:r>
              <a:rPr lang="en-US" dirty="0"/>
              <a:t>flow </a:t>
            </a:r>
            <a:r>
              <a:rPr lang="en-US" dirty="0" smtClean="0"/>
              <a:t>forecast and address  contracts </a:t>
            </a:r>
            <a:r>
              <a:rPr lang="en-US" dirty="0"/>
              <a:t>and legal implications in setting yourself up as an indie game </a:t>
            </a:r>
            <a:r>
              <a:rPr lang="en-US" dirty="0" smtClean="0"/>
              <a:t>developer</a:t>
            </a:r>
            <a:endParaRPr lang="en-US" dirty="0"/>
          </a:p>
          <a:p>
            <a:endParaRPr lang="en-US" dirty="0"/>
          </a:p>
          <a:p>
            <a:r>
              <a:rPr lang="en-US" dirty="0" smtClean="0"/>
              <a:t>Devise </a:t>
            </a:r>
            <a:r>
              <a:rPr lang="en-US" dirty="0"/>
              <a:t>a suitable strategy to market your </a:t>
            </a:r>
            <a:r>
              <a:rPr lang="en-US" dirty="0" smtClean="0"/>
              <a:t>game</a:t>
            </a:r>
          </a:p>
          <a:p>
            <a:pPr lvl="1"/>
            <a:r>
              <a:rPr lang="en-US" dirty="0" smtClean="0"/>
              <a:t>Consider </a:t>
            </a:r>
            <a:r>
              <a:rPr lang="en-US" dirty="0"/>
              <a:t>expanding your business plan by using various online marketing methods such as social media (Facebook and Twitter), </a:t>
            </a:r>
            <a:r>
              <a:rPr lang="en-US" dirty="0" err="1"/>
              <a:t>presskit</a:t>
            </a:r>
            <a:r>
              <a:rPr lang="en-US" dirty="0"/>
              <a:t>(), competitions, crowdsourcing (e.g. Kickstarter or </a:t>
            </a:r>
            <a:r>
              <a:rPr lang="en-US" dirty="0" err="1"/>
              <a:t>Indiegogo</a:t>
            </a:r>
            <a:r>
              <a:rPr lang="en-US" dirty="0"/>
              <a:t>), </a:t>
            </a:r>
            <a:r>
              <a:rPr lang="en-US" dirty="0" err="1"/>
              <a:t>alphafunding</a:t>
            </a:r>
            <a:r>
              <a:rPr lang="en-US" dirty="0"/>
              <a:t> or submitting to various indie game databases and </a:t>
            </a:r>
            <a:r>
              <a:rPr lang="en-US" dirty="0" smtClean="0"/>
              <a:t>forums </a:t>
            </a:r>
          </a:p>
          <a:p>
            <a:pPr lvl="1"/>
            <a:endParaRPr lang="en-US" dirty="0"/>
          </a:p>
          <a:p>
            <a:r>
              <a:rPr lang="en-US" dirty="0" smtClean="0"/>
              <a:t>All sections should be supported with </a:t>
            </a:r>
            <a:r>
              <a:rPr lang="en-US" dirty="0" smtClean="0">
                <a:solidFill>
                  <a:srgbClr val="10BDE0"/>
                </a:solidFill>
              </a:rPr>
              <a:t>references</a:t>
            </a:r>
            <a:r>
              <a:rPr lang="en-US" dirty="0" smtClean="0"/>
              <a:t> to </a:t>
            </a:r>
            <a:r>
              <a:rPr lang="en-US" dirty="0" smtClean="0">
                <a:solidFill>
                  <a:srgbClr val="10BDE0"/>
                </a:solidFill>
              </a:rPr>
              <a:t>justify </a:t>
            </a:r>
            <a:r>
              <a:rPr lang="en-US" dirty="0" smtClean="0"/>
              <a:t>your write up!</a:t>
            </a:r>
            <a:endParaRPr lang="en-US" dirty="0"/>
          </a:p>
          <a:p>
            <a:endParaRPr lang="en-GB" dirty="0"/>
          </a:p>
        </p:txBody>
      </p:sp>
      <p:sp>
        <p:nvSpPr>
          <p:cNvPr id="4" name="Title 3"/>
          <p:cNvSpPr>
            <a:spLocks noGrp="1"/>
          </p:cNvSpPr>
          <p:nvPr>
            <p:ph type="title"/>
          </p:nvPr>
        </p:nvSpPr>
        <p:spPr/>
        <p:txBody>
          <a:bodyPr>
            <a:normAutofit/>
          </a:bodyPr>
          <a:lstStyle/>
          <a:p>
            <a:r>
              <a:rPr lang="en-US" dirty="0" smtClean="0"/>
              <a:t>REQUIREMENTS FOR </a:t>
            </a:r>
            <a:r>
              <a:rPr lang="en-US" dirty="0" smtClean="0">
                <a:solidFill>
                  <a:schemeClr val="bg1">
                    <a:lumMod val="75000"/>
                  </a:schemeClr>
                </a:solidFill>
              </a:rPr>
              <a:t>THE ASSIGNMENT</a:t>
            </a:r>
            <a:endParaRPr lang="en-GB" dirty="0">
              <a:solidFill>
                <a:schemeClr val="bg1">
                  <a:lumMod val="75000"/>
                </a:schemeClr>
              </a:solidFill>
            </a:endParaRPr>
          </a:p>
        </p:txBody>
      </p:sp>
      <p:pic>
        <p:nvPicPr>
          <p:cNvPr id="8" name="Picture 7" descr="book, info, information icon"/>
          <p:cNvPicPr>
            <a:picLocks noChangeAspect="1" noChangeArrowheads="1"/>
          </p:cNvPicPr>
          <p:nvPr/>
        </p:nvPicPr>
        <p:blipFill>
          <a:blip r:embed="rId3" cstate="print"/>
          <a:srcRect/>
          <a:stretch>
            <a:fillRect/>
          </a:stretch>
        </p:blipFill>
        <p:spPr bwMode="auto">
          <a:xfrm>
            <a:off x="273036" y="400752"/>
            <a:ext cx="308355" cy="308355"/>
          </a:xfrm>
          <a:prstGeom prst="rect">
            <a:avLst/>
          </a:prstGeom>
          <a:noFill/>
        </p:spPr>
      </p:pic>
    </p:spTree>
    <p:extLst>
      <p:ext uri="{BB962C8B-B14F-4D97-AF65-F5344CB8AC3E}">
        <p14:creationId xmlns:p14="http://schemas.microsoft.com/office/powerpoint/2010/main" val="778215126"/>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4400" y="1840239"/>
            <a:ext cx="4431616" cy="2850719"/>
          </a:xfrm>
        </p:spPr>
        <p:txBody>
          <a:bodyPr>
            <a:normAutofit fontScale="85000" lnSpcReduction="20000"/>
          </a:bodyPr>
          <a:lstStyle/>
          <a:p>
            <a:r>
              <a:rPr lang="en-GB" dirty="0" smtClean="0">
                <a:solidFill>
                  <a:srgbClr val="10BDE0"/>
                </a:solidFill>
              </a:rPr>
              <a:t>Business Summary and History</a:t>
            </a:r>
          </a:p>
          <a:p>
            <a:pPr lvl="1"/>
            <a:r>
              <a:rPr lang="en-GB" dirty="0" smtClean="0"/>
              <a:t>What does the company do?</a:t>
            </a:r>
          </a:p>
          <a:p>
            <a:pPr lvl="1"/>
            <a:r>
              <a:rPr lang="en-GB" dirty="0" smtClean="0"/>
              <a:t>How long has the company been around?</a:t>
            </a:r>
          </a:p>
          <a:p>
            <a:pPr lvl="1"/>
            <a:r>
              <a:rPr lang="en-GB" dirty="0" smtClean="0"/>
              <a:t>What is the intended flagship game title?</a:t>
            </a:r>
          </a:p>
          <a:p>
            <a:pPr lvl="1"/>
            <a:endParaRPr lang="en-GB" dirty="0"/>
          </a:p>
          <a:p>
            <a:r>
              <a:rPr lang="en-GB" dirty="0" smtClean="0">
                <a:solidFill>
                  <a:srgbClr val="10BDE0"/>
                </a:solidFill>
              </a:rPr>
              <a:t>Industry overview</a:t>
            </a:r>
          </a:p>
          <a:p>
            <a:pPr lvl="1"/>
            <a:r>
              <a:rPr lang="en-GB" dirty="0" smtClean="0"/>
              <a:t>In what sector does the company intend to work in?</a:t>
            </a:r>
          </a:p>
          <a:p>
            <a:pPr lvl="1"/>
            <a:r>
              <a:rPr lang="en-GB" dirty="0" smtClean="0"/>
              <a:t>E.g. Social Networking industry?</a:t>
            </a:r>
          </a:p>
          <a:p>
            <a:pPr lvl="2"/>
            <a:r>
              <a:rPr lang="en-GB" dirty="0" smtClean="0"/>
              <a:t>Provide references to justify this</a:t>
            </a:r>
          </a:p>
          <a:p>
            <a:pPr lvl="1"/>
            <a:r>
              <a:rPr lang="en-GB" dirty="0" smtClean="0"/>
              <a:t>Who are the existing big players?</a:t>
            </a:r>
          </a:p>
          <a:p>
            <a:pPr lvl="1"/>
            <a:endParaRPr lang="en-GB" dirty="0" smtClean="0"/>
          </a:p>
          <a:p>
            <a:r>
              <a:rPr lang="en-GB" dirty="0" smtClean="0">
                <a:solidFill>
                  <a:srgbClr val="10BDE0"/>
                </a:solidFill>
              </a:rPr>
              <a:t>Current situation of the company</a:t>
            </a:r>
          </a:p>
          <a:p>
            <a:pPr lvl="1"/>
            <a:r>
              <a:rPr lang="en-GB" dirty="0" smtClean="0"/>
              <a:t>How much experience does the company have?</a:t>
            </a:r>
            <a:endParaRPr lang="en-GB" dirty="0" smtClean="0"/>
          </a:p>
        </p:txBody>
      </p:sp>
      <p:sp>
        <p:nvSpPr>
          <p:cNvPr id="4" name="Title 3"/>
          <p:cNvSpPr>
            <a:spLocks noGrp="1"/>
          </p:cNvSpPr>
          <p:nvPr>
            <p:ph type="title"/>
          </p:nvPr>
        </p:nvSpPr>
        <p:spPr/>
        <p:txBody>
          <a:bodyPr>
            <a:normAutofit/>
          </a:bodyPr>
          <a:lstStyle/>
          <a:p>
            <a:r>
              <a:rPr lang="en-US" dirty="0"/>
              <a:t>BUSINESS OF </a:t>
            </a:r>
            <a:r>
              <a:rPr lang="en-US" dirty="0">
                <a:solidFill>
                  <a:schemeClr val="bg1">
                    <a:lumMod val="75000"/>
                  </a:schemeClr>
                </a:solidFill>
              </a:rPr>
              <a:t>THE COMPANY</a:t>
            </a:r>
            <a:endParaRPr lang="en-GB" dirty="0">
              <a:solidFill>
                <a:schemeClr val="bg1">
                  <a:lumMod val="75000"/>
                </a:schemeClr>
              </a:solidFill>
            </a:endParaRPr>
          </a:p>
        </p:txBody>
      </p:sp>
      <p:sp>
        <p:nvSpPr>
          <p:cNvPr id="7" name="Content Placeholder 4"/>
          <p:cNvSpPr txBox="1">
            <a:spLocks/>
          </p:cNvSpPr>
          <p:nvPr/>
        </p:nvSpPr>
        <p:spPr>
          <a:xfrm>
            <a:off x="282990" y="915094"/>
            <a:ext cx="8575200" cy="720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This </a:t>
            </a:r>
            <a:r>
              <a:rPr lang="en-GB" dirty="0">
                <a:hlinkClick r:id="rId3"/>
              </a:rPr>
              <a:t>section</a:t>
            </a:r>
            <a:r>
              <a:rPr lang="en-GB" dirty="0"/>
              <a:t> should outline the </a:t>
            </a:r>
            <a:r>
              <a:rPr lang="en-GB" dirty="0">
                <a:solidFill>
                  <a:srgbClr val="10BDE0"/>
                </a:solidFill>
              </a:rPr>
              <a:t>purpose</a:t>
            </a:r>
            <a:r>
              <a:rPr lang="en-GB" dirty="0"/>
              <a:t> of the </a:t>
            </a:r>
            <a:r>
              <a:rPr lang="en-GB" dirty="0">
                <a:hlinkClick r:id="rId4"/>
              </a:rPr>
              <a:t>business</a:t>
            </a:r>
            <a:r>
              <a:rPr lang="en-GB" dirty="0"/>
              <a:t> and how it intends to provide a viable solution to managing the game</a:t>
            </a:r>
          </a:p>
        </p:txBody>
      </p:sp>
      <p:sp>
        <p:nvSpPr>
          <p:cNvPr id="8" name="Content Placeholder 4"/>
          <p:cNvSpPr txBox="1">
            <a:spLocks/>
          </p:cNvSpPr>
          <p:nvPr/>
        </p:nvSpPr>
        <p:spPr>
          <a:xfrm>
            <a:off x="4716016" y="1805950"/>
            <a:ext cx="4392488"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500" dirty="0" smtClean="0">
                <a:solidFill>
                  <a:srgbClr val="10BDE0"/>
                </a:solidFill>
              </a:rPr>
              <a:t>Goals and Objectives</a:t>
            </a:r>
          </a:p>
          <a:p>
            <a:pPr lvl="1"/>
            <a:r>
              <a:rPr lang="en-GB" sz="1300" dirty="0" smtClean="0"/>
              <a:t>How many games do you intend to release?</a:t>
            </a:r>
          </a:p>
          <a:p>
            <a:pPr lvl="1"/>
            <a:r>
              <a:rPr lang="en-GB" sz="1300" dirty="0" smtClean="0"/>
              <a:t>How much money do you intend to make by the end of 12 months?</a:t>
            </a:r>
          </a:p>
          <a:p>
            <a:pPr lvl="2"/>
            <a:r>
              <a:rPr lang="en-GB" dirty="0" smtClean="0"/>
              <a:t>Provide references to justify this</a:t>
            </a:r>
          </a:p>
          <a:p>
            <a:pPr lvl="1"/>
            <a:r>
              <a:rPr lang="en-GB" sz="1300" dirty="0" smtClean="0"/>
              <a:t>When and where do you intend to start development?</a:t>
            </a:r>
          </a:p>
          <a:p>
            <a:pPr lvl="1"/>
            <a:endParaRPr lang="en-GB" sz="1200" dirty="0"/>
          </a:p>
          <a:p>
            <a:r>
              <a:rPr lang="en-GB" sz="1500" dirty="0">
                <a:solidFill>
                  <a:srgbClr val="10BDE0"/>
                </a:solidFill>
              </a:rPr>
              <a:t>Key success factors</a:t>
            </a:r>
          </a:p>
          <a:p>
            <a:pPr lvl="1"/>
            <a:r>
              <a:rPr lang="en-GB" sz="1300" dirty="0"/>
              <a:t>How does the company intend to achieve its successes?</a:t>
            </a:r>
          </a:p>
          <a:p>
            <a:pPr lvl="1"/>
            <a:r>
              <a:rPr lang="en-GB" sz="1300" dirty="0"/>
              <a:t>What factors will influence this</a:t>
            </a:r>
            <a:r>
              <a:rPr lang="en-GB" sz="1300" dirty="0" smtClean="0"/>
              <a:t>?</a:t>
            </a:r>
          </a:p>
        </p:txBody>
      </p:sp>
      <p:pic>
        <p:nvPicPr>
          <p:cNvPr id="14" name="Picture 7" descr="agency, building, bureau, business, compan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924" y="367674"/>
            <a:ext cx="377851" cy="37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30591"/>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fade">
                                      <p:cBhvr>
                                        <p:cTn id="38" dur="500"/>
                                        <p:tgtEl>
                                          <p:spTgt spid="5">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Effect transition="in" filter="fade">
                                      <p:cBhvr>
                                        <p:cTn id="41" dur="500"/>
                                        <p:tgtEl>
                                          <p:spTgt spid="5">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500"/>
                                        <p:tgtEl>
                                          <p:spTgt spid="8">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fade">
                                      <p:cBhvr>
                                        <p:cTn id="52" dur="500"/>
                                        <p:tgtEl>
                                          <p:spTgt spid="8">
                                            <p:txEl>
                                              <p:pRg st="2" end="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Effect transition="in" filter="fade">
                                      <p:cBhvr>
                                        <p:cTn id="55" dur="500"/>
                                        <p:tgtEl>
                                          <p:spTgt spid="8">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8">
                                            <p:txEl>
                                              <p:pRg st="4" end="4"/>
                                            </p:txEl>
                                          </p:spTgt>
                                        </p:tgtEl>
                                        <p:attrNameLst>
                                          <p:attrName>style.visibility</p:attrName>
                                        </p:attrNameLst>
                                      </p:cBhvr>
                                      <p:to>
                                        <p:strVal val="visible"/>
                                      </p:to>
                                    </p:set>
                                    <p:animEffect transition="in" filter="fade">
                                      <p:cBhvr>
                                        <p:cTn id="58" dur="500"/>
                                        <p:tgtEl>
                                          <p:spTgt spid="8">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6" end="6"/>
                                            </p:txEl>
                                          </p:spTgt>
                                        </p:tgtEl>
                                        <p:attrNameLst>
                                          <p:attrName>style.visibility</p:attrName>
                                        </p:attrNameLst>
                                      </p:cBhvr>
                                      <p:to>
                                        <p:strVal val="visible"/>
                                      </p:to>
                                    </p:set>
                                    <p:animEffect transition="in" filter="fade">
                                      <p:cBhvr>
                                        <p:cTn id="63" dur="500"/>
                                        <p:tgtEl>
                                          <p:spTgt spid="8">
                                            <p:txEl>
                                              <p:pRg st="6" end="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8">
                                            <p:txEl>
                                              <p:pRg st="7" end="7"/>
                                            </p:txEl>
                                          </p:spTgt>
                                        </p:tgtEl>
                                        <p:attrNameLst>
                                          <p:attrName>style.visibility</p:attrName>
                                        </p:attrNameLst>
                                      </p:cBhvr>
                                      <p:to>
                                        <p:strVal val="visible"/>
                                      </p:to>
                                    </p:set>
                                    <p:animEffect transition="in" filter="fade">
                                      <p:cBhvr>
                                        <p:cTn id="66" dur="500"/>
                                        <p:tgtEl>
                                          <p:spTgt spid="8">
                                            <p:txEl>
                                              <p:pRg st="7" end="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4400" y="1347614"/>
            <a:ext cx="4431616" cy="3282767"/>
          </a:xfrm>
        </p:spPr>
        <p:txBody>
          <a:bodyPr>
            <a:noAutofit/>
          </a:bodyPr>
          <a:lstStyle/>
          <a:p>
            <a:r>
              <a:rPr lang="en-GB" sz="1500" dirty="0" smtClean="0">
                <a:solidFill>
                  <a:srgbClr val="10BDE0"/>
                </a:solidFill>
              </a:rPr>
              <a:t>Detailed description of product</a:t>
            </a:r>
          </a:p>
          <a:p>
            <a:pPr lvl="1"/>
            <a:r>
              <a:rPr lang="en-GB" sz="1300" dirty="0" smtClean="0"/>
              <a:t>What are the USPs of the game?</a:t>
            </a:r>
          </a:p>
          <a:p>
            <a:pPr lvl="1"/>
            <a:r>
              <a:rPr lang="en-GB" sz="1300" dirty="0" smtClean="0"/>
              <a:t>What kind of game is it?</a:t>
            </a:r>
          </a:p>
          <a:p>
            <a:pPr lvl="1"/>
            <a:r>
              <a:rPr lang="en-GB" sz="1300" dirty="0" smtClean="0"/>
              <a:t>Who is the audience?</a:t>
            </a:r>
          </a:p>
          <a:p>
            <a:pPr lvl="1"/>
            <a:r>
              <a:rPr lang="en-GB" sz="1300" dirty="0" smtClean="0"/>
              <a:t>What is its rating?</a:t>
            </a:r>
          </a:p>
          <a:p>
            <a:pPr lvl="1"/>
            <a:r>
              <a:rPr lang="en-GB" sz="1300" dirty="0" smtClean="0"/>
              <a:t>How long will it take to play?</a:t>
            </a:r>
          </a:p>
          <a:p>
            <a:pPr lvl="1"/>
            <a:endParaRPr lang="en-GB" sz="1000" dirty="0"/>
          </a:p>
          <a:p>
            <a:r>
              <a:rPr lang="en-GB" sz="1500" dirty="0" smtClean="0">
                <a:solidFill>
                  <a:srgbClr val="10BDE0"/>
                </a:solidFill>
              </a:rPr>
              <a:t>Game goals</a:t>
            </a:r>
          </a:p>
          <a:p>
            <a:pPr lvl="1"/>
            <a:r>
              <a:rPr lang="en-GB" sz="1300" dirty="0" smtClean="0"/>
              <a:t>Why should people play your game?</a:t>
            </a:r>
          </a:p>
          <a:p>
            <a:pPr lvl="1"/>
            <a:r>
              <a:rPr lang="en-GB" sz="1300" dirty="0" smtClean="0"/>
              <a:t>Aim for around 5 “back-of-the-box” goals</a:t>
            </a:r>
          </a:p>
          <a:p>
            <a:pPr lvl="1"/>
            <a:endParaRPr lang="en-GB" sz="1000" dirty="0" smtClean="0"/>
          </a:p>
          <a:p>
            <a:r>
              <a:rPr lang="en-GB" sz="1500" dirty="0" smtClean="0">
                <a:solidFill>
                  <a:srgbClr val="10BDE0"/>
                </a:solidFill>
              </a:rPr>
              <a:t>Gameplay summary</a:t>
            </a:r>
          </a:p>
          <a:p>
            <a:pPr lvl="1"/>
            <a:r>
              <a:rPr lang="en-GB" sz="1300" dirty="0" smtClean="0"/>
              <a:t>What is it like to play your game?</a:t>
            </a:r>
          </a:p>
          <a:p>
            <a:pPr lvl="1"/>
            <a:r>
              <a:rPr lang="en-GB" sz="1300" dirty="0" smtClean="0"/>
              <a:t>What options are available in your game?</a:t>
            </a:r>
            <a:endParaRPr lang="en-GB" sz="1300" dirty="0" smtClean="0"/>
          </a:p>
        </p:txBody>
      </p:sp>
      <p:sp>
        <p:nvSpPr>
          <p:cNvPr id="4" name="Title 3"/>
          <p:cNvSpPr>
            <a:spLocks noGrp="1"/>
          </p:cNvSpPr>
          <p:nvPr>
            <p:ph type="title"/>
          </p:nvPr>
        </p:nvSpPr>
        <p:spPr/>
        <p:txBody>
          <a:bodyPr>
            <a:normAutofit/>
          </a:bodyPr>
          <a:lstStyle/>
          <a:p>
            <a:r>
              <a:rPr lang="en-US" dirty="0" smtClean="0"/>
              <a:t>PRODUCT </a:t>
            </a:r>
            <a:r>
              <a:rPr lang="en-US" dirty="0" smtClean="0">
                <a:solidFill>
                  <a:schemeClr val="bg1">
                    <a:lumMod val="75000"/>
                  </a:schemeClr>
                </a:solidFill>
              </a:rPr>
              <a:t>DESCRIPTION</a:t>
            </a:r>
            <a:endParaRPr lang="en-GB" dirty="0">
              <a:solidFill>
                <a:schemeClr val="bg1">
                  <a:lumMod val="75000"/>
                </a:schemeClr>
              </a:solidFill>
            </a:endParaRPr>
          </a:p>
        </p:txBody>
      </p:sp>
      <p:sp>
        <p:nvSpPr>
          <p:cNvPr id="7" name="Content Placeholder 4"/>
          <p:cNvSpPr txBox="1">
            <a:spLocks/>
          </p:cNvSpPr>
          <p:nvPr/>
        </p:nvSpPr>
        <p:spPr>
          <a:xfrm>
            <a:off x="282990" y="915094"/>
            <a:ext cx="8575200" cy="720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This </a:t>
            </a:r>
            <a:r>
              <a:rPr lang="en-GB" dirty="0" smtClean="0">
                <a:hlinkClick r:id="rId3"/>
              </a:rPr>
              <a:t>section</a:t>
            </a:r>
            <a:r>
              <a:rPr lang="en-GB" dirty="0" smtClean="0"/>
              <a:t> should outline the intended </a:t>
            </a:r>
            <a:r>
              <a:rPr lang="en-GB" dirty="0" smtClean="0">
                <a:solidFill>
                  <a:srgbClr val="10BDE0"/>
                </a:solidFill>
              </a:rPr>
              <a:t>game</a:t>
            </a:r>
            <a:r>
              <a:rPr lang="en-GB" dirty="0" smtClean="0"/>
              <a:t> to be developed</a:t>
            </a:r>
          </a:p>
        </p:txBody>
      </p:sp>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12488"/>
          <a:stretch/>
        </p:blipFill>
        <p:spPr bwMode="auto">
          <a:xfrm>
            <a:off x="6804248" y="1419622"/>
            <a:ext cx="2003988" cy="2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995936" y="1404095"/>
            <a:ext cx="2683935" cy="2225702"/>
            <a:chOff x="-108520" y="1851670"/>
            <a:chExt cx="2952328" cy="2448272"/>
          </a:xfrm>
        </p:grpSpPr>
        <p:sp>
          <p:nvSpPr>
            <p:cNvPr id="2" name="Rectangle 1"/>
            <p:cNvSpPr/>
            <p:nvPr/>
          </p:nvSpPr>
          <p:spPr>
            <a:xfrm>
              <a:off x="-108520" y="1851670"/>
              <a:ext cx="2952328"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995686"/>
              <a:ext cx="2722643" cy="2225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7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69162"/>
          <a:stretch/>
        </p:blipFill>
        <p:spPr bwMode="auto">
          <a:xfrm>
            <a:off x="3995936" y="3746394"/>
            <a:ext cx="4075474" cy="91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descr="game, monito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305" y="396270"/>
            <a:ext cx="335280" cy="33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54036"/>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500"/>
                                        <p:tgtEl>
                                          <p:spTgt spid="2051"/>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fade">
                                      <p:cBhvr>
                                        <p:cTn id="36" dur="500"/>
                                        <p:tgtEl>
                                          <p:spTgt spid="5">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500"/>
                                        <p:tgtEl>
                                          <p:spTgt spid="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074"/>
                                        </p:tgtEl>
                                        <p:attrNameLst>
                                          <p:attrName>style.visibility</p:attrName>
                                        </p:attrNameLst>
                                      </p:cBhvr>
                                      <p:to>
                                        <p:strVal val="visible"/>
                                      </p:to>
                                    </p:set>
                                    <p:animEffect transition="in" filter="fade">
                                      <p:cBhvr>
                                        <p:cTn id="47" dur="500"/>
                                        <p:tgtEl>
                                          <p:spTgt spid="3074"/>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2" end="12"/>
                                            </p:txEl>
                                          </p:spTgt>
                                        </p:tgtEl>
                                        <p:attrNameLst>
                                          <p:attrName>style.visibility</p:attrName>
                                        </p:attrNameLst>
                                      </p:cBhvr>
                                      <p:to>
                                        <p:strVal val="visible"/>
                                      </p:to>
                                    </p:set>
                                    <p:animEffect transition="in" filter="fade">
                                      <p:cBhvr>
                                        <p:cTn id="50" dur="500"/>
                                        <p:tgtEl>
                                          <p:spTgt spid="5">
                                            <p:txEl>
                                              <p:pRg st="12" end="1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animEffect transition="in" filter="fade">
                                      <p:cBhvr>
                                        <p:cTn id="53"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MARKET</a:t>
            </a:r>
            <a:endParaRPr lang="en-GB" dirty="0">
              <a:solidFill>
                <a:schemeClr val="bg1">
                  <a:lumMod val="75000"/>
                </a:schemeClr>
              </a:solidFill>
            </a:endParaRPr>
          </a:p>
        </p:txBody>
      </p:sp>
      <p:sp>
        <p:nvSpPr>
          <p:cNvPr id="9" name="Content Placeholder 1"/>
          <p:cNvSpPr>
            <a:spLocks noGrp="1"/>
          </p:cNvSpPr>
          <p:nvPr>
            <p:ph idx="1"/>
          </p:nvPr>
        </p:nvSpPr>
        <p:spPr>
          <a:xfrm>
            <a:off x="284400" y="915565"/>
            <a:ext cx="8610238" cy="3786824"/>
          </a:xfrm>
        </p:spPr>
        <p:txBody>
          <a:bodyPr/>
          <a:lstStyle/>
          <a:p>
            <a:r>
              <a:rPr lang="en-GB" dirty="0" smtClean="0"/>
              <a:t>This </a:t>
            </a:r>
            <a:r>
              <a:rPr lang="en-GB" dirty="0" smtClean="0">
                <a:hlinkClick r:id="rId3"/>
              </a:rPr>
              <a:t>section</a:t>
            </a:r>
            <a:r>
              <a:rPr lang="en-GB" dirty="0" smtClean="0"/>
              <a:t> should outline how the market is </a:t>
            </a:r>
            <a:r>
              <a:rPr lang="en-GB" dirty="0" smtClean="0">
                <a:solidFill>
                  <a:srgbClr val="10BDE0"/>
                </a:solidFill>
              </a:rPr>
              <a:t>currently set</a:t>
            </a:r>
            <a:r>
              <a:rPr lang="en-GB" dirty="0" smtClean="0"/>
              <a:t>, based on the intended method for distributing your game</a:t>
            </a:r>
          </a:p>
          <a:p>
            <a:pPr lvl="1"/>
            <a:r>
              <a:rPr lang="en-GB" dirty="0" smtClean="0"/>
              <a:t>Most of you will be targeting mobile / social media</a:t>
            </a:r>
          </a:p>
          <a:p>
            <a:endParaRPr lang="en-GB" dirty="0"/>
          </a:p>
        </p:txBody>
      </p:sp>
      <p:sp>
        <p:nvSpPr>
          <p:cNvPr id="11" name="Content Placeholder 4"/>
          <p:cNvSpPr txBox="1">
            <a:spLocks/>
          </p:cNvSpPr>
          <p:nvPr/>
        </p:nvSpPr>
        <p:spPr>
          <a:xfrm>
            <a:off x="284400" y="2097295"/>
            <a:ext cx="4431616"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solidFill>
                  <a:srgbClr val="10BDE0"/>
                </a:solidFill>
              </a:rPr>
              <a:t>Target market profile</a:t>
            </a:r>
          </a:p>
          <a:p>
            <a:pPr lvl="1"/>
            <a:r>
              <a:rPr lang="en-GB" dirty="0" smtClean="0"/>
              <a:t>How is Facebook and games working?</a:t>
            </a:r>
          </a:p>
          <a:p>
            <a:pPr lvl="1"/>
            <a:r>
              <a:rPr lang="en-GB" dirty="0" smtClean="0"/>
              <a:t>How is the iOS market for games?</a:t>
            </a:r>
          </a:p>
          <a:p>
            <a:pPr lvl="1"/>
            <a:r>
              <a:rPr lang="en-GB" dirty="0" smtClean="0"/>
              <a:t>How is the Android market for games?</a:t>
            </a:r>
          </a:p>
          <a:p>
            <a:endParaRPr lang="en-GB" dirty="0"/>
          </a:p>
          <a:p>
            <a:r>
              <a:rPr lang="en-GB" dirty="0" smtClean="0">
                <a:solidFill>
                  <a:srgbClr val="10BDE0"/>
                </a:solidFill>
              </a:rPr>
              <a:t>Estimated sales</a:t>
            </a:r>
          </a:p>
          <a:p>
            <a:pPr lvl="1"/>
            <a:r>
              <a:rPr lang="en-GB" dirty="0" smtClean="0"/>
              <a:t>How much do you think you could make in each market, each year?</a:t>
            </a:r>
            <a:endParaRPr lang="en-GB" dirty="0" smtClean="0"/>
          </a:p>
        </p:txBody>
      </p:sp>
      <p:sp>
        <p:nvSpPr>
          <p:cNvPr id="12" name="Content Placeholder 4"/>
          <p:cNvSpPr txBox="1">
            <a:spLocks/>
          </p:cNvSpPr>
          <p:nvPr/>
        </p:nvSpPr>
        <p:spPr>
          <a:xfrm>
            <a:off x="4719240" y="2097294"/>
            <a:ext cx="4431616"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solidFill>
                  <a:srgbClr val="10BDE0"/>
                </a:solidFill>
              </a:rPr>
              <a:t>Rules of purchase</a:t>
            </a:r>
          </a:p>
          <a:p>
            <a:pPr lvl="1"/>
            <a:r>
              <a:rPr lang="en-GB" dirty="0" smtClean="0"/>
              <a:t>How is your game being distributed?</a:t>
            </a:r>
          </a:p>
          <a:p>
            <a:pPr lvl="1"/>
            <a:r>
              <a:rPr lang="en-GB" dirty="0" smtClean="0"/>
              <a:t>What’s “free” vs “paid” about it?</a:t>
            </a:r>
            <a:endParaRPr lang="en-GB" dirty="0" smtClean="0"/>
          </a:p>
        </p:txBody>
      </p:sp>
      <p:pic>
        <p:nvPicPr>
          <p:cNvPr id="13" name="Picture 2" descr="analysis, analytics, board, business, chart, charts, company, conference, data, desk, diagram, ecommerce, economy, education, finance, financial, flow, future, graph, graphs, growth, income, increase, infographic, investment, launch, learn, learning, line graph, management, market, marketing, meeting, money, monitoring, office, office board, optimization, power, powerpoint, presentation, profit, progress, project, projector, report, rocket, sales, school, screen, spaceship, speed, start, startup, statistic, statistical, statistics, stats, stock, strategy, success, teamwork, training, up icon"/>
          <p:cNvPicPr>
            <a:picLocks noChangeAspect="1" noChangeArrowheads="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78859" y="362362"/>
            <a:ext cx="312274" cy="31227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7029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500"/>
                                        <p:tgtEl>
                                          <p:spTgt spid="12">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fade">
                                      <p:cBhvr>
                                        <p:cTn id="32" dur="500"/>
                                        <p:tgtEl>
                                          <p:spTgt spid="12">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COMPETITION</a:t>
            </a:r>
            <a:endParaRPr lang="en-GB" dirty="0">
              <a:solidFill>
                <a:schemeClr val="bg1">
                  <a:lumMod val="75000"/>
                </a:schemeClr>
              </a:solidFill>
            </a:endParaRPr>
          </a:p>
        </p:txBody>
      </p:sp>
      <p:sp>
        <p:nvSpPr>
          <p:cNvPr id="9" name="Content Placeholder 1"/>
          <p:cNvSpPr>
            <a:spLocks noGrp="1"/>
          </p:cNvSpPr>
          <p:nvPr>
            <p:ph idx="1"/>
          </p:nvPr>
        </p:nvSpPr>
        <p:spPr>
          <a:xfrm>
            <a:off x="284400" y="915565"/>
            <a:ext cx="8610238" cy="3786824"/>
          </a:xfrm>
        </p:spPr>
        <p:txBody>
          <a:bodyPr/>
          <a:lstStyle/>
          <a:p>
            <a:r>
              <a:rPr lang="en-GB" dirty="0" smtClean="0"/>
              <a:t>This </a:t>
            </a:r>
            <a:r>
              <a:rPr lang="en-GB" dirty="0" smtClean="0">
                <a:hlinkClick r:id="rId3"/>
              </a:rPr>
              <a:t>section</a:t>
            </a:r>
            <a:r>
              <a:rPr lang="en-GB" dirty="0" smtClean="0"/>
              <a:t> should outline your top competitors with a summary of what their games provide and how yours </a:t>
            </a:r>
            <a:r>
              <a:rPr lang="en-GB" dirty="0" smtClean="0">
                <a:solidFill>
                  <a:srgbClr val="10BDE0"/>
                </a:solidFill>
              </a:rPr>
              <a:t>counters</a:t>
            </a:r>
            <a:r>
              <a:rPr lang="en-GB" dirty="0" smtClean="0"/>
              <a:t> this</a:t>
            </a:r>
            <a:endParaRPr lang="en-GB" dirty="0"/>
          </a:p>
        </p:txBody>
      </p:sp>
      <p:sp>
        <p:nvSpPr>
          <p:cNvPr id="11" name="Content Placeholder 4"/>
          <p:cNvSpPr txBox="1">
            <a:spLocks/>
          </p:cNvSpPr>
          <p:nvPr/>
        </p:nvSpPr>
        <p:spPr>
          <a:xfrm>
            <a:off x="284400" y="1840239"/>
            <a:ext cx="4791656"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solidFill>
                  <a:srgbClr val="10BDE0"/>
                </a:solidFill>
              </a:rPr>
              <a:t>Direct competitors</a:t>
            </a:r>
          </a:p>
          <a:p>
            <a:pPr lvl="1"/>
            <a:r>
              <a:rPr lang="en-GB" dirty="0" smtClean="0"/>
              <a:t>Who are the big players in the mobile industry?</a:t>
            </a:r>
          </a:p>
          <a:p>
            <a:pPr lvl="1"/>
            <a:r>
              <a:rPr lang="en-GB" dirty="0" smtClean="0"/>
              <a:t>What  game title have they released?</a:t>
            </a:r>
          </a:p>
          <a:p>
            <a:endParaRPr lang="en-GB" dirty="0"/>
          </a:p>
          <a:p>
            <a:r>
              <a:rPr lang="en-GB" dirty="0" smtClean="0">
                <a:solidFill>
                  <a:srgbClr val="10BDE0"/>
                </a:solidFill>
              </a:rPr>
              <a:t>Indirect competitors </a:t>
            </a:r>
          </a:p>
          <a:p>
            <a:pPr lvl="1"/>
            <a:r>
              <a:rPr lang="en-GB" dirty="0" smtClean="0"/>
              <a:t>What titles have consoles have that are similar to yours?</a:t>
            </a:r>
          </a:p>
          <a:p>
            <a:pPr lvl="1"/>
            <a:r>
              <a:rPr lang="en-US" dirty="0" smtClean="0"/>
              <a:t>What </a:t>
            </a:r>
            <a:r>
              <a:rPr lang="en-US" dirty="0"/>
              <a:t>other games will be your competition upon market </a:t>
            </a:r>
            <a:r>
              <a:rPr lang="en-US" dirty="0" smtClean="0"/>
              <a:t>release?</a:t>
            </a:r>
            <a:endParaRPr lang="en-GB" dirty="0" smtClean="0"/>
          </a:p>
          <a:p>
            <a:pPr lvl="1"/>
            <a:endParaRPr lang="en-GB" dirty="0"/>
          </a:p>
          <a:p>
            <a:endParaRPr lang="en-GB" dirty="0" smtClean="0"/>
          </a:p>
        </p:txBody>
      </p:sp>
      <p:sp>
        <p:nvSpPr>
          <p:cNvPr id="7" name="Content Placeholder 4"/>
          <p:cNvSpPr txBox="1">
            <a:spLocks/>
          </p:cNvSpPr>
          <p:nvPr/>
        </p:nvSpPr>
        <p:spPr>
          <a:xfrm>
            <a:off x="5076056" y="1840238"/>
            <a:ext cx="3744416" cy="2850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solidFill>
                  <a:srgbClr val="10BDE0"/>
                </a:solidFill>
              </a:rPr>
              <a:t>Pricing</a:t>
            </a:r>
          </a:p>
          <a:p>
            <a:pPr lvl="1"/>
            <a:r>
              <a:rPr lang="en-GB" dirty="0" smtClean="0"/>
              <a:t>How does pricing compare across the various channels for distributing their games?</a:t>
            </a:r>
          </a:p>
          <a:p>
            <a:pPr lvl="1"/>
            <a:endParaRPr lang="en-GB" dirty="0"/>
          </a:p>
          <a:p>
            <a:r>
              <a:rPr lang="en-US" dirty="0" err="1" smtClean="0">
                <a:solidFill>
                  <a:srgbClr val="10BDE0"/>
                </a:solidFill>
              </a:rPr>
              <a:t>Summarise</a:t>
            </a:r>
            <a:r>
              <a:rPr lang="en-US" dirty="0" smtClean="0"/>
              <a:t> your </a:t>
            </a:r>
            <a:r>
              <a:rPr lang="en-US" dirty="0"/>
              <a:t>concept’s market position and </a:t>
            </a:r>
            <a:r>
              <a:rPr lang="en-US" dirty="0" smtClean="0"/>
              <a:t>reasons </a:t>
            </a:r>
            <a:r>
              <a:rPr lang="en-US" dirty="0"/>
              <a:t>for success</a:t>
            </a:r>
          </a:p>
          <a:p>
            <a:pPr lvl="1"/>
            <a:r>
              <a:rPr lang="en-US" dirty="0" smtClean="0"/>
              <a:t>Pros </a:t>
            </a:r>
            <a:r>
              <a:rPr lang="en-US" dirty="0"/>
              <a:t>and </a:t>
            </a:r>
            <a:r>
              <a:rPr lang="en-US" dirty="0" smtClean="0"/>
              <a:t>cons </a:t>
            </a:r>
            <a:r>
              <a:rPr lang="en-US" dirty="0"/>
              <a:t>descriptions of </a:t>
            </a:r>
            <a:r>
              <a:rPr lang="en-US" dirty="0" smtClean="0"/>
              <a:t>competitive titles </a:t>
            </a:r>
            <a:r>
              <a:rPr lang="en-US" dirty="0"/>
              <a:t>with sales </a:t>
            </a:r>
            <a:r>
              <a:rPr lang="en-US" dirty="0" smtClean="0"/>
              <a:t>figures</a:t>
            </a:r>
            <a:r>
              <a:rPr lang="en-US" dirty="0"/>
              <a:t>, if you can get them.</a:t>
            </a:r>
            <a:endParaRPr lang="en-GB" dirty="0" smtClean="0"/>
          </a:p>
        </p:txBody>
      </p:sp>
      <p:pic>
        <p:nvPicPr>
          <p:cNvPr id="13" name="Picture 4" descr="85, cup, gold, gold trophy, prize, trophy, winn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75" y="339502"/>
            <a:ext cx="377851" cy="37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974003"/>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MARKETING</a:t>
            </a:r>
            <a:endParaRPr lang="en-GB" dirty="0">
              <a:solidFill>
                <a:schemeClr val="bg1">
                  <a:lumMod val="75000"/>
                </a:schemeClr>
              </a:solidFill>
            </a:endParaRPr>
          </a:p>
        </p:txBody>
      </p:sp>
      <p:sp>
        <p:nvSpPr>
          <p:cNvPr id="9" name="Content Placeholder 1"/>
          <p:cNvSpPr>
            <a:spLocks noGrp="1"/>
          </p:cNvSpPr>
          <p:nvPr>
            <p:ph idx="1"/>
          </p:nvPr>
        </p:nvSpPr>
        <p:spPr>
          <a:xfrm>
            <a:off x="284400" y="915565"/>
            <a:ext cx="8610238" cy="504057"/>
          </a:xfrm>
        </p:spPr>
        <p:txBody>
          <a:bodyPr/>
          <a:lstStyle/>
          <a:p>
            <a:r>
              <a:rPr lang="en-GB" dirty="0" smtClean="0"/>
              <a:t>This </a:t>
            </a:r>
            <a:r>
              <a:rPr lang="en-GB" dirty="0" smtClean="0">
                <a:hlinkClick r:id="rId3"/>
              </a:rPr>
              <a:t>section</a:t>
            </a:r>
            <a:r>
              <a:rPr lang="en-GB" dirty="0" smtClean="0"/>
              <a:t> should outline how you intend to get your game </a:t>
            </a:r>
            <a:r>
              <a:rPr lang="en-GB" dirty="0" smtClean="0">
                <a:solidFill>
                  <a:srgbClr val="10BDE0"/>
                </a:solidFill>
              </a:rPr>
              <a:t>out there</a:t>
            </a:r>
            <a:endParaRPr lang="en-GB" dirty="0">
              <a:solidFill>
                <a:srgbClr val="10BDE0"/>
              </a:solidFill>
            </a:endParaRPr>
          </a:p>
        </p:txBody>
      </p:sp>
      <p:sp>
        <p:nvSpPr>
          <p:cNvPr id="11" name="Content Placeholder 4"/>
          <p:cNvSpPr txBox="1">
            <a:spLocks/>
          </p:cNvSpPr>
          <p:nvPr/>
        </p:nvSpPr>
        <p:spPr>
          <a:xfrm>
            <a:off x="284400" y="1491630"/>
            <a:ext cx="4287600" cy="331236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dirty="0" smtClean="0">
                <a:solidFill>
                  <a:srgbClr val="10BDE0"/>
                </a:solidFill>
              </a:rPr>
              <a:t>Positioning</a:t>
            </a:r>
          </a:p>
          <a:p>
            <a:pPr lvl="1"/>
            <a:r>
              <a:rPr lang="en-GB" sz="1400" dirty="0" smtClean="0"/>
              <a:t>Which categories does your game fit?</a:t>
            </a:r>
          </a:p>
          <a:p>
            <a:endParaRPr lang="en-GB" sz="1600" dirty="0"/>
          </a:p>
          <a:p>
            <a:r>
              <a:rPr lang="en-GB" sz="1600" dirty="0" smtClean="0">
                <a:solidFill>
                  <a:srgbClr val="10BDE0"/>
                </a:solidFill>
              </a:rPr>
              <a:t>Sales strategy and tactics</a:t>
            </a:r>
          </a:p>
          <a:p>
            <a:pPr lvl="1"/>
            <a:r>
              <a:rPr lang="en-GB" sz="1400" dirty="0" smtClean="0"/>
              <a:t>How will you obtain sales?</a:t>
            </a:r>
          </a:p>
          <a:p>
            <a:pPr lvl="1"/>
            <a:r>
              <a:rPr lang="en-GB" sz="1400" dirty="0" smtClean="0"/>
              <a:t>What enticements can you introduce to get people to buy into your game?</a:t>
            </a:r>
          </a:p>
          <a:p>
            <a:pPr lvl="1"/>
            <a:r>
              <a:rPr lang="en-GB" sz="1400" dirty="0" smtClean="0"/>
              <a:t>How do you get the public involved?</a:t>
            </a:r>
          </a:p>
          <a:p>
            <a:endParaRPr lang="en-GB" sz="1600" dirty="0"/>
          </a:p>
          <a:p>
            <a:r>
              <a:rPr lang="en-GB" sz="1600" dirty="0" smtClean="0">
                <a:solidFill>
                  <a:srgbClr val="10BDE0"/>
                </a:solidFill>
              </a:rPr>
              <a:t>Web Presence</a:t>
            </a:r>
          </a:p>
          <a:p>
            <a:pPr lvl="1"/>
            <a:r>
              <a:rPr lang="en-GB" sz="1400" dirty="0" smtClean="0"/>
              <a:t>Set up your own one-page web site?</a:t>
            </a:r>
          </a:p>
          <a:p>
            <a:pPr lvl="2"/>
            <a:r>
              <a:rPr lang="en-GB" sz="1200" dirty="0" smtClean="0"/>
              <a:t>Use the </a:t>
            </a:r>
            <a:r>
              <a:rPr lang="en-GB" sz="1200" dirty="0" smtClean="0">
                <a:hlinkClick r:id="rId4"/>
              </a:rPr>
              <a:t>doPressKit()</a:t>
            </a:r>
            <a:r>
              <a:rPr lang="en-GB" sz="1200" dirty="0" smtClean="0"/>
              <a:t> template web site</a:t>
            </a:r>
          </a:p>
          <a:p>
            <a:pPr lvl="2"/>
            <a:r>
              <a:rPr lang="en-GB" sz="1200" dirty="0" smtClean="0"/>
              <a:t>Create downloadable advertisement such as interactive banners, stickers, badges, personalised characters?</a:t>
            </a:r>
          </a:p>
          <a:p>
            <a:pPr lvl="1"/>
            <a:endParaRPr lang="en-GB" dirty="0"/>
          </a:p>
          <a:p>
            <a:endParaRPr lang="en-GB" dirty="0" smtClean="0"/>
          </a:p>
        </p:txBody>
      </p:sp>
      <p:sp>
        <p:nvSpPr>
          <p:cNvPr id="7" name="Content Placeholder 4"/>
          <p:cNvSpPr txBox="1">
            <a:spLocks/>
          </p:cNvSpPr>
          <p:nvPr/>
        </p:nvSpPr>
        <p:spPr>
          <a:xfrm>
            <a:off x="4572000" y="1491630"/>
            <a:ext cx="4248472" cy="331236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800" kern="1200">
                <a:solidFill>
                  <a:schemeClr val="bg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3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500" dirty="0" smtClean="0">
                <a:solidFill>
                  <a:srgbClr val="10BDE0"/>
                </a:solidFill>
              </a:rPr>
              <a:t>Social media</a:t>
            </a:r>
          </a:p>
          <a:p>
            <a:pPr lvl="1"/>
            <a:r>
              <a:rPr lang="en-GB" sz="1300" dirty="0" smtClean="0"/>
              <a:t>How do you intend to promote your game via social media?</a:t>
            </a:r>
          </a:p>
          <a:p>
            <a:pPr lvl="1"/>
            <a:r>
              <a:rPr lang="en-GB" sz="1300" dirty="0" smtClean="0"/>
              <a:t>Twitter presence?</a:t>
            </a:r>
          </a:p>
          <a:p>
            <a:pPr lvl="1"/>
            <a:r>
              <a:rPr lang="en-GB" sz="1300" dirty="0" smtClean="0"/>
              <a:t>Facebook presence?</a:t>
            </a:r>
          </a:p>
          <a:p>
            <a:pPr lvl="1"/>
            <a:r>
              <a:rPr lang="en-GB" sz="1300" dirty="0" smtClean="0"/>
              <a:t>Blog / </a:t>
            </a:r>
            <a:r>
              <a:rPr lang="en-GB" sz="1300" dirty="0" err="1" smtClean="0"/>
              <a:t>Vlog</a:t>
            </a:r>
            <a:r>
              <a:rPr lang="en-GB" sz="1300" dirty="0" smtClean="0"/>
              <a:t> / YouTube of progress?</a:t>
            </a:r>
          </a:p>
          <a:p>
            <a:pPr lvl="1"/>
            <a:endParaRPr lang="en-GB" sz="1300" dirty="0"/>
          </a:p>
          <a:p>
            <a:r>
              <a:rPr lang="en-GB" sz="1600" dirty="0" smtClean="0">
                <a:solidFill>
                  <a:srgbClr val="10BDE0"/>
                </a:solidFill>
              </a:rPr>
              <a:t>PR / Media</a:t>
            </a:r>
          </a:p>
          <a:p>
            <a:pPr lvl="1"/>
            <a:r>
              <a:rPr lang="en-GB" sz="1300" dirty="0" smtClean="0"/>
              <a:t>Which major indie game development web sites can you publicise your work on?</a:t>
            </a:r>
          </a:p>
          <a:p>
            <a:pPr lvl="1"/>
            <a:r>
              <a:rPr lang="en-GB" sz="1300" dirty="0" smtClean="0"/>
              <a:t>How do you intend to maintain this?</a:t>
            </a:r>
          </a:p>
          <a:p>
            <a:endParaRPr lang="en-GB" sz="1600" dirty="0" smtClean="0"/>
          </a:p>
          <a:p>
            <a:r>
              <a:rPr lang="en-GB" sz="1600" dirty="0" smtClean="0"/>
              <a:t>List of </a:t>
            </a:r>
            <a:r>
              <a:rPr lang="en-GB" sz="1600" dirty="0" smtClean="0">
                <a:solidFill>
                  <a:srgbClr val="10BDE0"/>
                </a:solidFill>
              </a:rPr>
              <a:t>keywords</a:t>
            </a:r>
            <a:r>
              <a:rPr lang="en-GB" sz="1600" dirty="0" smtClean="0"/>
              <a:t> / </a:t>
            </a:r>
            <a:r>
              <a:rPr lang="en-GB" sz="1600" dirty="0" smtClean="0">
                <a:solidFill>
                  <a:srgbClr val="10BDE0"/>
                </a:solidFill>
              </a:rPr>
              <a:t>slogans</a:t>
            </a:r>
            <a:r>
              <a:rPr lang="en-GB" sz="1600" dirty="0" smtClean="0"/>
              <a:t> that describe your game</a:t>
            </a:r>
            <a:endParaRPr lang="en-GB" dirty="0" smtClean="0"/>
          </a:p>
        </p:txBody>
      </p:sp>
      <p:pic>
        <p:nvPicPr>
          <p:cNvPr id="8" name="Picture 2" descr="ads, adwords, bing ads, connection, internet, marketing, network, optimization, pay per click, ppc, search, seo, view, web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188" y="320077"/>
            <a:ext cx="427323" cy="42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031253"/>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animEffect transition="in" filter="fade">
                                      <p:cBhvr>
                                        <p:cTn id="29" dur="500"/>
                                        <p:tgtEl>
                                          <p:spTgt spid="11">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9" end="9"/>
                                            </p:txEl>
                                          </p:spTgt>
                                        </p:tgtEl>
                                        <p:attrNameLst>
                                          <p:attrName>style.visibility</p:attrName>
                                        </p:attrNameLst>
                                      </p:cBhvr>
                                      <p:to>
                                        <p:strVal val="visible"/>
                                      </p:to>
                                    </p:set>
                                    <p:animEffect transition="in" filter="fade">
                                      <p:cBhvr>
                                        <p:cTn id="32" dur="500"/>
                                        <p:tgtEl>
                                          <p:spTgt spid="11">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animEffect transition="in" filter="fade">
                                      <p:cBhvr>
                                        <p:cTn id="35" dur="500"/>
                                        <p:tgtEl>
                                          <p:spTgt spid="11">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xEl>
                                              <p:pRg st="11" end="11"/>
                                            </p:txEl>
                                          </p:spTgt>
                                        </p:tgtEl>
                                        <p:attrNameLst>
                                          <p:attrName>style.visibility</p:attrName>
                                        </p:attrNameLst>
                                      </p:cBhvr>
                                      <p:to>
                                        <p:strVal val="visible"/>
                                      </p:to>
                                    </p:set>
                                    <p:animEffect transition="in" filter="fade">
                                      <p:cBhvr>
                                        <p:cTn id="38" dur="500"/>
                                        <p:tgtEl>
                                          <p:spTgt spid="11">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fade">
                                      <p:cBhvr>
                                        <p:cTn id="43" dur="500"/>
                                        <p:tgtEl>
                                          <p:spTgt spid="7">
                                            <p:txEl>
                                              <p:pRg st="0" end="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fade">
                                      <p:cBhvr>
                                        <p:cTn id="46" dur="500"/>
                                        <p:tgtEl>
                                          <p:spTgt spid="7">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Effect transition="in" filter="fade">
                                      <p:cBhvr>
                                        <p:cTn id="49" dur="500"/>
                                        <p:tgtEl>
                                          <p:spTgt spid="7">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7">
                                            <p:txEl>
                                              <p:pRg st="3" end="3"/>
                                            </p:txEl>
                                          </p:spTgt>
                                        </p:tgtEl>
                                        <p:attrNameLst>
                                          <p:attrName>style.visibility</p:attrName>
                                        </p:attrNameLst>
                                      </p:cBhvr>
                                      <p:to>
                                        <p:strVal val="visible"/>
                                      </p:to>
                                    </p:set>
                                    <p:animEffect transition="in" filter="fade">
                                      <p:cBhvr>
                                        <p:cTn id="52" dur="500"/>
                                        <p:tgtEl>
                                          <p:spTgt spid="7">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Effect transition="in" filter="fade">
                                      <p:cBhvr>
                                        <p:cTn id="55" dur="500"/>
                                        <p:tgtEl>
                                          <p:spTgt spid="7">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xEl>
                                              <p:pRg st="6" end="6"/>
                                            </p:txEl>
                                          </p:spTgt>
                                        </p:tgtEl>
                                        <p:attrNameLst>
                                          <p:attrName>style.visibility</p:attrName>
                                        </p:attrNameLst>
                                      </p:cBhvr>
                                      <p:to>
                                        <p:strVal val="visible"/>
                                      </p:to>
                                    </p:set>
                                    <p:animEffect transition="in" filter="fade">
                                      <p:cBhvr>
                                        <p:cTn id="60" dur="500"/>
                                        <p:tgtEl>
                                          <p:spTgt spid="7">
                                            <p:txEl>
                                              <p:pRg st="6" end="6"/>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500"/>
                                        <p:tgtEl>
                                          <p:spTgt spid="7">
                                            <p:txEl>
                                              <p:pRg st="7" end="7"/>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Effect transition="in" filter="fade">
                                      <p:cBhvr>
                                        <p:cTn id="66" dur="500"/>
                                        <p:tgtEl>
                                          <p:spTgt spid="7">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
                                            <p:txEl>
                                              <p:pRg st="10" end="10"/>
                                            </p:txEl>
                                          </p:spTgt>
                                        </p:tgtEl>
                                        <p:attrNameLst>
                                          <p:attrName>style.visibility</p:attrName>
                                        </p:attrNameLst>
                                      </p:cBhvr>
                                      <p:to>
                                        <p:strVal val="visible"/>
                                      </p:to>
                                    </p:set>
                                    <p:animEffect transition="in" filter="fade">
                                      <p:cBhvr>
                                        <p:cTn id="7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aster Layout">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4818</TotalTime>
  <Words>1379</Words>
  <Application>Microsoft Office PowerPoint</Application>
  <PresentationFormat>On-screen Show (16:9)</PresentationFormat>
  <Paragraphs>203</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WHAT’S ON THE MENU TODAY?</vt:lpstr>
      <vt:lpstr>REQUIREMENTS FOR THE ASSIGNMENT</vt:lpstr>
      <vt:lpstr>BUSINESS OF THE COMPANY</vt:lpstr>
      <vt:lpstr>PRODUCT DESCRIPTION</vt:lpstr>
      <vt:lpstr>MARKET</vt:lpstr>
      <vt:lpstr>COMPETITION</vt:lpstr>
      <vt:lpstr>MARKETING</vt:lpstr>
      <vt:lpstr>ORGANISATION</vt:lpstr>
      <vt:lpstr>SWOT ANALYSIS</vt:lpstr>
      <vt:lpstr>FINANCIAL REQUIREMENTS</vt:lpstr>
      <vt:lpstr>LEGAL IMPLICATIONS</vt:lpstr>
      <vt:lpstr>SELF STUDY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Zayd Junglee</dc:creator>
  <cp:lastModifiedBy>Zayd Junglee</cp:lastModifiedBy>
  <cp:revision>547</cp:revision>
  <dcterms:created xsi:type="dcterms:W3CDTF">2014-06-18T14:13:17Z</dcterms:created>
  <dcterms:modified xsi:type="dcterms:W3CDTF">2014-10-29T14:09:07Z</dcterms:modified>
</cp:coreProperties>
</file>