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9" r:id="rId6"/>
    <p:sldId id="384" r:id="rId7"/>
    <p:sldId id="317" r:id="rId8"/>
    <p:sldId id="277" r:id="rId9"/>
    <p:sldId id="278"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321" r:id="rId23"/>
    <p:sldId id="3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DB567C-F93A-4827-B3A2-43B7CFA0D960}" v="2" dt="2022-11-19T09:38:45.0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3725" autoAdjust="0"/>
  </p:normalViewPr>
  <p:slideViewPr>
    <p:cSldViewPr snapToGrid="0">
      <p:cViewPr varScale="1">
        <p:scale>
          <a:sx n="61" d="100"/>
          <a:sy n="61" d="100"/>
        </p:scale>
        <p:origin x="72" y="63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Freeform: Shape 5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5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5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5" name="Group 5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6" name="Freeform: Shape 6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6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Oval 6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6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0" name="Rectangle 6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81" name="Rectangle 67">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3" y="549275"/>
            <a:ext cx="7226791" cy="2887174"/>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GIT Version control system by using AWS</a:t>
            </a:r>
          </a:p>
        </p:txBody>
      </p:sp>
      <p:sp>
        <p:nvSpPr>
          <p:cNvPr id="82" name="Rectangle 69">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2A41A1AB-9470-D482-DA5C-F7620EC112BF}"/>
              </a:ext>
            </a:extLst>
          </p:cNvPr>
          <p:cNvSpPr>
            <a:spLocks noGrp="1"/>
          </p:cNvSpPr>
          <p:nvPr>
            <p:ph type="body" sz="quarter" idx="14"/>
          </p:nvPr>
        </p:nvSpPr>
        <p:spPr>
          <a:xfrm>
            <a:off x="550863" y="3569007"/>
            <a:ext cx="3565525" cy="2523817"/>
          </a:xfrm>
        </p:spPr>
        <p:txBody>
          <a:bodyPr vert="horz" wrap="square" lIns="0" tIns="0" rIns="0" bIns="0" rtlCol="0">
            <a:normAutofit/>
          </a:bodyPr>
          <a:lstStyle/>
          <a:p>
            <a:pPr marL="0" indent="0">
              <a:lnSpc>
                <a:spcPct val="100000"/>
              </a:lnSpc>
            </a:pPr>
            <a:r>
              <a:rPr lang="en-US" b="1" i="1" kern="1200" dirty="0">
                <a:latin typeface="+mn-lt"/>
                <a:ea typeface="+mn-ea"/>
                <a:cs typeface="+mn-cs"/>
              </a:rPr>
              <a:t>   </a:t>
            </a: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Graphical user interface, text, application, email&#10;&#10;Description automatically generated">
            <a:extLst>
              <a:ext uri="{FF2B5EF4-FFF2-40B4-BE49-F238E27FC236}">
                <a16:creationId xmlns:a16="http://schemas.microsoft.com/office/drawing/2014/main" id="{56E361CE-29DE-4F85-E559-4D9476816308}"/>
              </a:ext>
            </a:extLst>
          </p:cNvPr>
          <p:cNvPicPr>
            <a:picLocks noGrp="1" noChangeAspect="1"/>
          </p:cNvPicPr>
          <p:nvPr>
            <p:ph idx="1"/>
          </p:nvPr>
        </p:nvPicPr>
        <p:blipFill rotWithShape="1">
          <a:blip r:embed="rId2"/>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7" name="Rectangle 26">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29C69-2821-A21B-FA35-2F2381AACAD1}"/>
              </a:ext>
            </a:extLst>
          </p:cNvPr>
          <p:cNvSpPr>
            <a:spLocks noGrp="1"/>
          </p:cNvSpPr>
          <p:nvPr>
            <p:ph type="title"/>
          </p:nvPr>
        </p:nvSpPr>
        <p:spPr>
          <a:xfrm>
            <a:off x="8075613" y="549275"/>
            <a:ext cx="3565524" cy="288717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Your remote repo</a:t>
            </a:r>
          </a:p>
        </p:txBody>
      </p:sp>
      <p:sp>
        <p:nvSpPr>
          <p:cNvPr id="29" name="Rectangle 28">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877D095-62A0-3A4E-CB6C-E8719732A913}"/>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779A14D8-5CD1-DCF8-748A-77D98C30A0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5519015B-EDE6-C4D4-3C06-0E700FD09311}"/>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149030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5283C4-D594-EDF2-3C88-24320D3F6D68}"/>
              </a:ext>
            </a:extLst>
          </p:cNvPr>
          <p:cNvSpPr>
            <a:spLocks noGrp="1"/>
          </p:cNvSpPr>
          <p:nvPr>
            <p:ph type="title"/>
          </p:nvPr>
        </p:nvSpPr>
        <p:spPr>
          <a:xfrm>
            <a:off x="550862" y="580363"/>
            <a:ext cx="5437188" cy="1333055"/>
          </a:xfrm>
        </p:spPr>
        <p:txBody>
          <a:bodyPr wrap="square" anchor="t">
            <a:normAutofit/>
          </a:bodyPr>
          <a:lstStyle/>
          <a:p>
            <a:r>
              <a:rPr lang="en-US"/>
              <a:t>Scenario-4(working with remote repo)</a:t>
            </a:r>
            <a:endParaRPr lang="en-US" dirty="0"/>
          </a:p>
        </p:txBody>
      </p:sp>
      <p:grpSp>
        <p:nvGrpSpPr>
          <p:cNvPr id="30" name="Group 29">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31" name="Freeform: Shape 30">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Content Placeholder 7" descr="Text&#10;&#10;Description automatically generated">
            <a:extLst>
              <a:ext uri="{FF2B5EF4-FFF2-40B4-BE49-F238E27FC236}">
                <a16:creationId xmlns:a16="http://schemas.microsoft.com/office/drawing/2014/main" id="{6F15B46C-D663-950B-1931-D8DF3A677283}"/>
              </a:ext>
            </a:extLst>
          </p:cNvPr>
          <p:cNvPicPr>
            <a:picLocks noChangeAspect="1"/>
          </p:cNvPicPr>
          <p:nvPr/>
        </p:nvPicPr>
        <p:blipFill rotWithShape="1">
          <a:blip r:embed="rId2"/>
          <a:srcRect r="14076" b="-2"/>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23" name="Content Placeholder 11">
            <a:extLst>
              <a:ext uri="{FF2B5EF4-FFF2-40B4-BE49-F238E27FC236}">
                <a16:creationId xmlns:a16="http://schemas.microsoft.com/office/drawing/2014/main" id="{4E71BF28-9B12-A315-6B31-A84E35813D61}"/>
              </a:ext>
            </a:extLst>
          </p:cNvPr>
          <p:cNvSpPr>
            <a:spLocks noGrp="1"/>
          </p:cNvSpPr>
          <p:nvPr>
            <p:ph idx="1"/>
          </p:nvPr>
        </p:nvSpPr>
        <p:spPr>
          <a:xfrm>
            <a:off x="7140575" y="1520825"/>
            <a:ext cx="4500562" cy="4572000"/>
          </a:xfrm>
        </p:spPr>
        <p:txBody>
          <a:bodyPr anchor="t">
            <a:normAutofit/>
          </a:bodyPr>
          <a:lstStyle/>
          <a:p>
            <a:r>
              <a:rPr lang="en-US"/>
              <a:t>Go to your local machine clone the code and it ask a password and the username . Give the user name and password it does not works because the password does not works create personal access key and after create a file in local repo add the file from local to staging area using the command git add and after add staging area to remote area give a command git command –m and git push after go to remote see the file is present </a:t>
            </a:r>
            <a:endParaRPr lang="en-US" dirty="0"/>
          </a:p>
        </p:txBody>
      </p:sp>
      <p:sp>
        <p:nvSpPr>
          <p:cNvPr id="4" name="Date Placeholder 3">
            <a:extLst>
              <a:ext uri="{FF2B5EF4-FFF2-40B4-BE49-F238E27FC236}">
                <a16:creationId xmlns:a16="http://schemas.microsoft.com/office/drawing/2014/main" id="{5DD4ED87-08DE-0900-21F2-D0E130376193}"/>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34" name="Freeform: Shape 33">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Footer Placeholder 4">
            <a:extLst>
              <a:ext uri="{FF2B5EF4-FFF2-40B4-BE49-F238E27FC236}">
                <a16:creationId xmlns:a16="http://schemas.microsoft.com/office/drawing/2014/main" id="{0547840D-57BD-28CF-4EA4-975F632ADC82}"/>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B42D7E97-39FA-3553-567E-4C6BD6562099}"/>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11</a:t>
            </a:fld>
            <a:endParaRPr lang="en-US"/>
          </a:p>
        </p:txBody>
      </p:sp>
    </p:spTree>
    <p:extLst>
      <p:ext uri="{BB962C8B-B14F-4D97-AF65-F5344CB8AC3E}">
        <p14:creationId xmlns:p14="http://schemas.microsoft.com/office/powerpoint/2010/main" val="3292248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Graphical user interface, text, application, chat or text message, email&#10;&#10;Description automatically generated">
            <a:extLst>
              <a:ext uri="{FF2B5EF4-FFF2-40B4-BE49-F238E27FC236}">
                <a16:creationId xmlns:a16="http://schemas.microsoft.com/office/drawing/2014/main" id="{E3A794A5-946D-B700-02E1-975B5B5A8342}"/>
              </a:ext>
            </a:extLst>
          </p:cNvPr>
          <p:cNvPicPr>
            <a:picLocks noGrp="1" noChangeAspect="1"/>
          </p:cNvPicPr>
          <p:nvPr>
            <p:ph idx="1"/>
          </p:nvPr>
        </p:nvPicPr>
        <p:blipFill rotWithShape="1">
          <a:blip r:embed="rId2"/>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7" name="Rectangle 26">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57FAF5-0919-5551-5D80-6A4170F9B440}"/>
              </a:ext>
            </a:extLst>
          </p:cNvPr>
          <p:cNvSpPr>
            <a:spLocks noGrp="1"/>
          </p:cNvSpPr>
          <p:nvPr>
            <p:ph type="title"/>
          </p:nvPr>
        </p:nvSpPr>
        <p:spPr>
          <a:xfrm>
            <a:off x="550864" y="549275"/>
            <a:ext cx="3565524" cy="288717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Your file is present in remote repo</a:t>
            </a:r>
          </a:p>
        </p:txBody>
      </p:sp>
      <p:sp>
        <p:nvSpPr>
          <p:cNvPr id="29" name="Rectangle 28">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4E96096-AA1B-FA30-88E8-A2E19689A82C}"/>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F3B15617-D0B8-A358-C286-F41E8150DDC3}"/>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62A3C688-B9E6-4C51-0BE6-9C559C142DD9}"/>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2590714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3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0BF2F-C786-5A5E-383C-9B2D07E0FF8F}"/>
              </a:ext>
            </a:extLst>
          </p:cNvPr>
          <p:cNvSpPr>
            <a:spLocks noGrp="1"/>
          </p:cNvSpPr>
          <p:nvPr>
            <p:ph type="title"/>
          </p:nvPr>
        </p:nvSpPr>
        <p:spPr>
          <a:xfrm>
            <a:off x="8075612" y="549275"/>
            <a:ext cx="3565524" cy="1997855"/>
          </a:xfrm>
        </p:spPr>
        <p:txBody>
          <a:bodyPr wrap="square" anchor="b">
            <a:normAutofit/>
          </a:bodyPr>
          <a:lstStyle/>
          <a:p>
            <a:r>
              <a:rPr lang="en-US" sz="3400"/>
              <a:t>Scenario-5(creating a new branch from your main branch)</a:t>
            </a:r>
          </a:p>
        </p:txBody>
      </p:sp>
      <p:pic>
        <p:nvPicPr>
          <p:cNvPr id="20" name="Content Placeholder 19" descr="Graphical user interface, text, application, email&#10;&#10;Description automatically generated">
            <a:extLst>
              <a:ext uri="{FF2B5EF4-FFF2-40B4-BE49-F238E27FC236}">
                <a16:creationId xmlns:a16="http://schemas.microsoft.com/office/drawing/2014/main" id="{EACE3897-2DF9-175C-B5D9-E214F27595EC}"/>
              </a:ext>
            </a:extLst>
          </p:cNvPr>
          <p:cNvPicPr>
            <a:picLocks noChangeAspect="1"/>
          </p:cNvPicPr>
          <p:nvPr/>
        </p:nvPicPr>
        <p:blipFill rotWithShape="1">
          <a:blip r:embed="rId2"/>
          <a:srcRect l="3186" r="10890" b="-2"/>
          <a:stretch/>
        </p:blipFill>
        <p:spPr>
          <a:xfrm>
            <a:off x="550864" y="1146236"/>
            <a:ext cx="6973882" cy="4565528"/>
          </a:xfrm>
          <a:custGeom>
            <a:avLst/>
            <a:gdLst/>
            <a:ahLst/>
            <a:cxnLst/>
            <a:rect l="l" t="t" r="r" b="b"/>
            <a:pathLst>
              <a:path w="6973882" h="5759451">
                <a:moveTo>
                  <a:pt x="0" y="0"/>
                </a:moveTo>
                <a:lnTo>
                  <a:pt x="6973882" y="0"/>
                </a:lnTo>
                <a:lnTo>
                  <a:pt x="6973882" y="5759451"/>
                </a:lnTo>
                <a:lnTo>
                  <a:pt x="0" y="5759451"/>
                </a:lnTo>
                <a:close/>
              </a:path>
            </a:pathLst>
          </a:custGeom>
        </p:spPr>
      </p:pic>
      <p:sp>
        <p:nvSpPr>
          <p:cNvPr id="34" name="Content Placeholder 23">
            <a:extLst>
              <a:ext uri="{FF2B5EF4-FFF2-40B4-BE49-F238E27FC236}">
                <a16:creationId xmlns:a16="http://schemas.microsoft.com/office/drawing/2014/main" id="{6BA069A4-6FCE-86C6-5F11-6BA1736891DB}"/>
              </a:ext>
            </a:extLst>
          </p:cNvPr>
          <p:cNvSpPr>
            <a:spLocks noGrp="1"/>
          </p:cNvSpPr>
          <p:nvPr>
            <p:ph idx="1"/>
          </p:nvPr>
        </p:nvSpPr>
        <p:spPr>
          <a:xfrm>
            <a:off x="8075611" y="2677306"/>
            <a:ext cx="3565525" cy="3415519"/>
          </a:xfrm>
        </p:spPr>
        <p:txBody>
          <a:bodyPr anchor="t">
            <a:normAutofit/>
          </a:bodyPr>
          <a:lstStyle/>
          <a:p>
            <a:r>
              <a:rPr lang="en-US" sz="1600" dirty="0"/>
              <a:t>Go to our remote repo click on main create a new branch from main and click on create it can be created after creation of branch make some changes in the branch and switch to main there is no change in main.</a:t>
            </a:r>
          </a:p>
        </p:txBody>
      </p:sp>
      <p:sp>
        <p:nvSpPr>
          <p:cNvPr id="41" name="Oval 40">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50CC0995-EAD7-834C-962A-A0A348DC87E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78424492-0909-6026-4CB6-5006096936A2}"/>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EF400FDA-E96F-8FA8-8544-992F0D6A2C5C}"/>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13</a:t>
            </a:fld>
            <a:endParaRPr lang="en-US"/>
          </a:p>
        </p:txBody>
      </p:sp>
    </p:spTree>
    <p:extLst>
      <p:ext uri="{BB962C8B-B14F-4D97-AF65-F5344CB8AC3E}">
        <p14:creationId xmlns:p14="http://schemas.microsoft.com/office/powerpoint/2010/main" val="2111223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7E400-5C76-96BF-EA9E-F71CA5E414CE}"/>
              </a:ext>
            </a:extLst>
          </p:cNvPr>
          <p:cNvSpPr>
            <a:spLocks noGrp="1"/>
          </p:cNvSpPr>
          <p:nvPr>
            <p:ph type="title"/>
          </p:nvPr>
        </p:nvSpPr>
        <p:spPr>
          <a:xfrm>
            <a:off x="550862" y="580363"/>
            <a:ext cx="6379210" cy="1333057"/>
          </a:xfrm>
        </p:spPr>
        <p:txBody>
          <a:bodyPr wrap="square" anchor="t">
            <a:normAutofit/>
          </a:bodyPr>
          <a:lstStyle/>
          <a:p>
            <a:r>
              <a:rPr lang="en-US" sz="4100"/>
              <a:t>Scenario-6(pushing a locally created repo to </a:t>
            </a:r>
            <a:r>
              <a:rPr lang="en-US" sz="4100" err="1"/>
              <a:t>github</a:t>
            </a:r>
            <a:r>
              <a:rPr lang="en-US" sz="4100"/>
              <a:t>)</a:t>
            </a:r>
          </a:p>
        </p:txBody>
      </p:sp>
      <p:sp>
        <p:nvSpPr>
          <p:cNvPr id="29" name="Oval 28">
            <a:extLst>
              <a:ext uri="{FF2B5EF4-FFF2-40B4-BE49-F238E27FC236}">
                <a16:creationId xmlns:a16="http://schemas.microsoft.com/office/drawing/2014/main" id="{6B425BBD-042F-4CF8-A9EE-42CC14D25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0575" y="5492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Content Placeholder 19" descr="Text&#10;&#10;Description automatically generated">
            <a:extLst>
              <a:ext uri="{FF2B5EF4-FFF2-40B4-BE49-F238E27FC236}">
                <a16:creationId xmlns:a16="http://schemas.microsoft.com/office/drawing/2014/main" id="{380F8101-475C-3E19-EC6B-FAD3B11EB9BD}"/>
              </a:ext>
            </a:extLst>
          </p:cNvPr>
          <p:cNvPicPr>
            <a:picLocks noChangeAspect="1"/>
          </p:cNvPicPr>
          <p:nvPr/>
        </p:nvPicPr>
        <p:blipFill rotWithShape="1">
          <a:blip r:embed="rId2"/>
          <a:srcRect r="14076" b="-2"/>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grpSp>
        <p:nvGrpSpPr>
          <p:cNvPr id="31" name="Group 30">
            <a:extLst>
              <a:ext uri="{FF2B5EF4-FFF2-40B4-BE49-F238E27FC236}">
                <a16:creationId xmlns:a16="http://schemas.microsoft.com/office/drawing/2014/main" id="{F8ED97E8-4320-4F9F-8AB2-2EC6D9FC97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0191" y="1665774"/>
            <a:ext cx="1262947" cy="1335600"/>
            <a:chOff x="2678417" y="2427951"/>
            <a:chExt cx="1262947" cy="1335600"/>
          </a:xfrm>
        </p:grpSpPr>
        <p:sp>
          <p:nvSpPr>
            <p:cNvPr id="32" name="Freeform: Shape 31">
              <a:extLst>
                <a:ext uri="{FF2B5EF4-FFF2-40B4-BE49-F238E27FC236}">
                  <a16:creationId xmlns:a16="http://schemas.microsoft.com/office/drawing/2014/main" id="{DDAE1E3F-711D-4F2E-AF4B-0A3CF77C56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717A35D9-9F09-4A9F-AD47-CF2115100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4" name="Content Placeholder 23">
            <a:extLst>
              <a:ext uri="{FF2B5EF4-FFF2-40B4-BE49-F238E27FC236}">
                <a16:creationId xmlns:a16="http://schemas.microsoft.com/office/drawing/2014/main" id="{E468AC0C-C2FA-EB8D-3E0A-1863684BD6AC}"/>
              </a:ext>
            </a:extLst>
          </p:cNvPr>
          <p:cNvSpPr>
            <a:spLocks noGrp="1"/>
          </p:cNvSpPr>
          <p:nvPr>
            <p:ph idx="1"/>
          </p:nvPr>
        </p:nvSpPr>
        <p:spPr>
          <a:xfrm>
            <a:off x="7140575" y="1520825"/>
            <a:ext cx="4500562" cy="2808288"/>
          </a:xfrm>
        </p:spPr>
        <p:txBody>
          <a:bodyPr anchor="t">
            <a:normAutofit fontScale="92500" lnSpcReduction="20000"/>
          </a:bodyPr>
          <a:lstStyle/>
          <a:p>
            <a:r>
              <a:rPr lang="en-US" dirty="0"/>
              <a:t>Go to </a:t>
            </a:r>
            <a:r>
              <a:rPr lang="en-US" dirty="0" err="1"/>
              <a:t>github</a:t>
            </a:r>
            <a:r>
              <a:rPr lang="en-US" dirty="0"/>
              <a:t> repo create a repo with same name with local repo and it cannot be initialize it and come to your local repo give the commands.</a:t>
            </a:r>
          </a:p>
          <a:p>
            <a:r>
              <a:rPr lang="en-US" dirty="0"/>
              <a:t>Git branch –M main</a:t>
            </a:r>
          </a:p>
          <a:p>
            <a:r>
              <a:rPr lang="en-US" dirty="0"/>
              <a:t>Git remote add origin (paste URL)</a:t>
            </a:r>
          </a:p>
          <a:p>
            <a:r>
              <a:rPr lang="en-US" dirty="0"/>
              <a:t>Git push –u origin main</a:t>
            </a:r>
          </a:p>
          <a:p>
            <a:endParaRPr lang="en-US" dirty="0"/>
          </a:p>
        </p:txBody>
      </p:sp>
      <p:grpSp>
        <p:nvGrpSpPr>
          <p:cNvPr id="35" name="Group 34">
            <a:extLst>
              <a:ext uri="{FF2B5EF4-FFF2-40B4-BE49-F238E27FC236}">
                <a16:creationId xmlns:a16="http://schemas.microsoft.com/office/drawing/2014/main" id="{3F071BFC-FCD5-404E-90E6-D596557747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24513" y="5071998"/>
            <a:ext cx="1980000" cy="1336764"/>
            <a:chOff x="7285270" y="3781428"/>
            <a:chExt cx="1980000" cy="1336764"/>
          </a:xfrm>
        </p:grpSpPr>
        <p:sp>
          <p:nvSpPr>
            <p:cNvPr id="36" name="Freeform: Shape 35">
              <a:extLst>
                <a:ext uri="{FF2B5EF4-FFF2-40B4-BE49-F238E27FC236}">
                  <a16:creationId xmlns:a16="http://schemas.microsoft.com/office/drawing/2014/main" id="{BA0B934F-9437-4904-A573-FD6F8B81F3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285270" y="3781428"/>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reeform: Shape 36">
              <a:extLst>
                <a:ext uri="{FF2B5EF4-FFF2-40B4-BE49-F238E27FC236}">
                  <a16:creationId xmlns:a16="http://schemas.microsoft.com/office/drawing/2014/main" id="{E0204A86-ED4C-4DD3-9013-C7A4EFF920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351895" y="3784117"/>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id="{69EEA625-9D71-403F-B693-78E33344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997401" y="4831348"/>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425D8F7F-021F-459C-87EB-5AF697DC3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978427" y="3850321"/>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Date Placeholder 3">
            <a:extLst>
              <a:ext uri="{FF2B5EF4-FFF2-40B4-BE49-F238E27FC236}">
                <a16:creationId xmlns:a16="http://schemas.microsoft.com/office/drawing/2014/main" id="{8577B4CC-6C8E-0905-FA66-728C28500B1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D36DD918-3909-0521-BECA-0CD5C1ED9BAD}"/>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8A9FAFB2-C068-4F95-538C-1125B6CE2872}"/>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14</a:t>
            </a:fld>
            <a:endParaRPr lang="en-US"/>
          </a:p>
        </p:txBody>
      </p:sp>
    </p:spTree>
    <p:extLst>
      <p:ext uri="{BB962C8B-B14F-4D97-AF65-F5344CB8AC3E}">
        <p14:creationId xmlns:p14="http://schemas.microsoft.com/office/powerpoint/2010/main" val="3855474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Graphical user interface, text, application, chat or text message&#10;&#10;Description automatically generated">
            <a:extLst>
              <a:ext uri="{FF2B5EF4-FFF2-40B4-BE49-F238E27FC236}">
                <a16:creationId xmlns:a16="http://schemas.microsoft.com/office/drawing/2014/main" id="{82E791EC-52D4-4C84-9140-3A8CFD83915B}"/>
              </a:ext>
            </a:extLst>
          </p:cNvPr>
          <p:cNvPicPr>
            <a:picLocks noGrp="1" noChangeAspect="1"/>
          </p:cNvPicPr>
          <p:nvPr>
            <p:ph idx="1"/>
          </p:nvPr>
        </p:nvPicPr>
        <p:blipFill rotWithShape="1">
          <a:blip r:embed="rId2"/>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7" name="Rectangle 26">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F597E-6A6E-F35C-8526-7E60219232A0}"/>
              </a:ext>
            </a:extLst>
          </p:cNvPr>
          <p:cNvSpPr>
            <a:spLocks noGrp="1"/>
          </p:cNvSpPr>
          <p:nvPr>
            <p:ph type="title"/>
          </p:nvPr>
        </p:nvSpPr>
        <p:spPr>
          <a:xfrm>
            <a:off x="550864" y="549275"/>
            <a:ext cx="3565524" cy="2887174"/>
          </a:xfrm>
        </p:spPr>
        <p:txBody>
          <a:bodyPr vert="horz" wrap="square" lIns="0" tIns="0" rIns="0" bIns="0" rtlCol="0" anchor="b" anchorCtr="0">
            <a:normAutofit/>
          </a:bodyPr>
          <a:lstStyle/>
          <a:p>
            <a:r>
              <a:rPr lang="en-US" kern="1200">
                <a:solidFill>
                  <a:schemeClr val="tx1"/>
                </a:solidFill>
                <a:latin typeface="+mj-lt"/>
                <a:ea typeface="+mj-ea"/>
                <a:cs typeface="+mj-cs"/>
              </a:rPr>
              <a:t>Now your local repo in present in github</a:t>
            </a:r>
          </a:p>
        </p:txBody>
      </p:sp>
      <p:sp>
        <p:nvSpPr>
          <p:cNvPr id="29" name="Rectangle 28">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34D58FC6-B538-B15E-4830-1DFB9517CBC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286C590A-AA8D-6FC6-C935-A9C6D614D97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801F1BDE-E931-613F-56E0-43B6895089C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Tree>
    <p:extLst>
      <p:ext uri="{BB962C8B-B14F-4D97-AF65-F5344CB8AC3E}">
        <p14:creationId xmlns:p14="http://schemas.microsoft.com/office/powerpoint/2010/main" val="3521748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656AA0-D8D3-1348-76E3-1D67D461060E}"/>
              </a:ext>
            </a:extLst>
          </p:cNvPr>
          <p:cNvSpPr>
            <a:spLocks noGrp="1"/>
          </p:cNvSpPr>
          <p:nvPr>
            <p:ph type="title"/>
          </p:nvPr>
        </p:nvSpPr>
        <p:spPr>
          <a:xfrm>
            <a:off x="550862" y="580363"/>
            <a:ext cx="5437188" cy="1333055"/>
          </a:xfrm>
        </p:spPr>
        <p:txBody>
          <a:bodyPr wrap="square" anchor="t">
            <a:normAutofit/>
          </a:bodyPr>
          <a:lstStyle/>
          <a:p>
            <a:r>
              <a:rPr lang="en-US" sz="3000"/>
              <a:t>Scenario-7(pull all the branches in your local machine)</a:t>
            </a:r>
          </a:p>
        </p:txBody>
      </p:sp>
      <p:grpSp>
        <p:nvGrpSpPr>
          <p:cNvPr id="17" name="Group 16">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8"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Content Placeholder 7" descr="Graphical user interface, text, application&#10;&#10;Description automatically generated">
            <a:extLst>
              <a:ext uri="{FF2B5EF4-FFF2-40B4-BE49-F238E27FC236}">
                <a16:creationId xmlns:a16="http://schemas.microsoft.com/office/drawing/2014/main" id="{D3EEDF31-9B63-21E9-BA10-1004405AD7BF}"/>
              </a:ext>
            </a:extLst>
          </p:cNvPr>
          <p:cNvPicPr>
            <a:picLocks noChangeAspect="1"/>
          </p:cNvPicPr>
          <p:nvPr/>
        </p:nvPicPr>
        <p:blipFill>
          <a:blip r:embed="rId2"/>
          <a:stretch>
            <a:fillRect/>
          </a:stretch>
        </p:blipFill>
        <p:spPr>
          <a:xfrm>
            <a:off x="319361" y="1561723"/>
            <a:ext cx="6270351" cy="4534063"/>
          </a:xfrm>
          <a:custGeom>
            <a:avLst/>
            <a:gdLst/>
            <a:ahLst/>
            <a:cxnLst/>
            <a:rect l="l" t="t" r="r" b="b"/>
            <a:pathLst>
              <a:path w="5773738" h="3779838">
                <a:moveTo>
                  <a:pt x="0" y="0"/>
                </a:moveTo>
                <a:lnTo>
                  <a:pt x="5773738" y="0"/>
                </a:lnTo>
                <a:lnTo>
                  <a:pt x="5773738" y="3779838"/>
                </a:lnTo>
                <a:lnTo>
                  <a:pt x="0" y="3779838"/>
                </a:lnTo>
                <a:close/>
              </a:path>
            </a:pathLst>
          </a:custGeom>
        </p:spPr>
      </p:pic>
      <p:sp>
        <p:nvSpPr>
          <p:cNvPr id="12" name="Content Placeholder 11">
            <a:extLst>
              <a:ext uri="{FF2B5EF4-FFF2-40B4-BE49-F238E27FC236}">
                <a16:creationId xmlns:a16="http://schemas.microsoft.com/office/drawing/2014/main" id="{02179A71-34AC-A7EB-877C-07A62476C4E0}"/>
              </a:ext>
            </a:extLst>
          </p:cNvPr>
          <p:cNvSpPr>
            <a:spLocks noGrp="1"/>
          </p:cNvSpPr>
          <p:nvPr>
            <p:ph idx="1"/>
          </p:nvPr>
        </p:nvSpPr>
        <p:spPr>
          <a:xfrm>
            <a:off x="7140575" y="1520825"/>
            <a:ext cx="4500562" cy="4572000"/>
          </a:xfrm>
        </p:spPr>
        <p:txBody>
          <a:bodyPr anchor="t">
            <a:normAutofit/>
          </a:bodyPr>
          <a:lstStyle/>
          <a:p>
            <a:r>
              <a:rPr lang="en-US" dirty="0"/>
              <a:t>Go to your local machine run the git pull command and git branch –a and checkout the feature –git checkout branch. And see the status and create a files , the files are add to local repo to staging area and staging to remote repo and git push command is used to push the remote repo </a:t>
            </a:r>
            <a:r>
              <a:rPr lang="en-US" dirty="0" err="1"/>
              <a:t>tp</a:t>
            </a:r>
            <a:r>
              <a:rPr lang="en-US" dirty="0"/>
              <a:t> central repo go to the </a:t>
            </a:r>
            <a:r>
              <a:rPr lang="en-US" dirty="0" err="1"/>
              <a:t>github</a:t>
            </a:r>
            <a:r>
              <a:rPr lang="en-US" dirty="0"/>
              <a:t> account and see the </a:t>
            </a:r>
            <a:r>
              <a:rPr lang="en-US" dirty="0" err="1"/>
              <a:t>changes.the</a:t>
            </a:r>
            <a:r>
              <a:rPr lang="en-US" dirty="0"/>
              <a:t> new changes only in branch but not in main.</a:t>
            </a:r>
          </a:p>
        </p:txBody>
      </p:sp>
      <p:sp>
        <p:nvSpPr>
          <p:cNvPr id="4" name="Date Placeholder 3">
            <a:extLst>
              <a:ext uri="{FF2B5EF4-FFF2-40B4-BE49-F238E27FC236}">
                <a16:creationId xmlns:a16="http://schemas.microsoft.com/office/drawing/2014/main" id="{D704A2B1-D275-7C16-5127-64BF45A4D951}"/>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F5070B5C-9284-B432-CCAC-68E0CF3DB4B6}"/>
              </a:ext>
            </a:extLst>
          </p:cNvPr>
          <p:cNvSpPr>
            <a:spLocks noGrp="1"/>
          </p:cNvSpPr>
          <p:nvPr>
            <p:ph type="ftr" sz="quarter" idx="11"/>
          </p:nvPr>
        </p:nvSpPr>
        <p:spPr>
          <a:xfrm>
            <a:off x="3374708"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1CA5B8B7-F862-C4B0-1603-5C0AE9B53961}"/>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16</a:t>
            </a:fld>
            <a:endParaRPr lang="en-US"/>
          </a:p>
        </p:txBody>
      </p:sp>
    </p:spTree>
    <p:extLst>
      <p:ext uri="{BB962C8B-B14F-4D97-AF65-F5344CB8AC3E}">
        <p14:creationId xmlns:p14="http://schemas.microsoft.com/office/powerpoint/2010/main" val="4294396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CA1CC4-0694-ECBB-B41F-7D9A932CF5E8}"/>
              </a:ext>
            </a:extLst>
          </p:cNvPr>
          <p:cNvSpPr>
            <a:spLocks noGrp="1"/>
          </p:cNvSpPr>
          <p:nvPr>
            <p:ph type="title"/>
          </p:nvPr>
        </p:nvSpPr>
        <p:spPr>
          <a:xfrm>
            <a:off x="550862" y="580363"/>
            <a:ext cx="5437188" cy="1333055"/>
          </a:xfrm>
        </p:spPr>
        <p:txBody>
          <a:bodyPr wrap="square" anchor="t">
            <a:normAutofit/>
          </a:bodyPr>
          <a:lstStyle/>
          <a:p>
            <a:r>
              <a:rPr lang="en-US" sz="3000" dirty="0"/>
              <a:t>Scenario-8(merge our feature branch with main branch)</a:t>
            </a:r>
          </a:p>
        </p:txBody>
      </p:sp>
      <p:grpSp>
        <p:nvGrpSpPr>
          <p:cNvPr id="24" name="Group 23">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25"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Content Placeholder 7" descr="A screenshot of a computer&#10;&#10;Description automatically generated">
            <a:extLst>
              <a:ext uri="{FF2B5EF4-FFF2-40B4-BE49-F238E27FC236}">
                <a16:creationId xmlns:a16="http://schemas.microsoft.com/office/drawing/2014/main" id="{CB25AE1A-B8A2-BC31-FC20-41EFC7571EF6}"/>
              </a:ext>
            </a:extLst>
          </p:cNvPr>
          <p:cNvPicPr>
            <a:picLocks noChangeAspect="1"/>
          </p:cNvPicPr>
          <p:nvPr/>
        </p:nvPicPr>
        <p:blipFill>
          <a:blip r:embed="rId2"/>
          <a:stretch>
            <a:fillRect/>
          </a:stretch>
        </p:blipFill>
        <p:spPr>
          <a:xfrm>
            <a:off x="550863" y="2796529"/>
            <a:ext cx="5773738" cy="3247727"/>
          </a:xfrm>
          <a:custGeom>
            <a:avLst/>
            <a:gdLst/>
            <a:ahLst/>
            <a:cxnLst/>
            <a:rect l="l" t="t" r="r" b="b"/>
            <a:pathLst>
              <a:path w="5773738" h="3779838">
                <a:moveTo>
                  <a:pt x="0" y="0"/>
                </a:moveTo>
                <a:lnTo>
                  <a:pt x="5773738" y="0"/>
                </a:lnTo>
                <a:lnTo>
                  <a:pt x="5773738" y="3779838"/>
                </a:lnTo>
                <a:lnTo>
                  <a:pt x="0" y="3779838"/>
                </a:lnTo>
                <a:close/>
              </a:path>
            </a:pathLst>
          </a:custGeom>
        </p:spPr>
      </p:pic>
      <p:sp>
        <p:nvSpPr>
          <p:cNvPr id="12" name="Content Placeholder 11">
            <a:extLst>
              <a:ext uri="{FF2B5EF4-FFF2-40B4-BE49-F238E27FC236}">
                <a16:creationId xmlns:a16="http://schemas.microsoft.com/office/drawing/2014/main" id="{E3735FA6-6EFC-9AC9-5BA9-B6E707D61F20}"/>
              </a:ext>
            </a:extLst>
          </p:cNvPr>
          <p:cNvSpPr>
            <a:spLocks noGrp="1"/>
          </p:cNvSpPr>
          <p:nvPr>
            <p:ph idx="1"/>
          </p:nvPr>
        </p:nvSpPr>
        <p:spPr>
          <a:xfrm>
            <a:off x="7140575" y="1520825"/>
            <a:ext cx="4500562" cy="4572000"/>
          </a:xfrm>
        </p:spPr>
        <p:txBody>
          <a:bodyPr anchor="t">
            <a:normAutofit/>
          </a:bodyPr>
          <a:lstStyle/>
          <a:p>
            <a:r>
              <a:rPr lang="en-US" dirty="0"/>
              <a:t>Go to git hub repo click on create and pull request and commit changes and click on confirm merge and it shows it is merged. And now the changes can be in main.</a:t>
            </a:r>
          </a:p>
        </p:txBody>
      </p:sp>
      <p:sp>
        <p:nvSpPr>
          <p:cNvPr id="4" name="Date Placeholder 3">
            <a:extLst>
              <a:ext uri="{FF2B5EF4-FFF2-40B4-BE49-F238E27FC236}">
                <a16:creationId xmlns:a16="http://schemas.microsoft.com/office/drawing/2014/main" id="{1CB5BFE5-6B57-208B-7E84-3934DAD702DD}"/>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D4BD2B3E-348F-3EE9-71A8-9C644E029161}"/>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2E9AE7ED-6436-ABAA-A8C0-AE9C49902C1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17</a:t>
            </a:fld>
            <a:endParaRPr lang="en-US"/>
          </a:p>
        </p:txBody>
      </p:sp>
    </p:spTree>
    <p:extLst>
      <p:ext uri="{BB962C8B-B14F-4D97-AF65-F5344CB8AC3E}">
        <p14:creationId xmlns:p14="http://schemas.microsoft.com/office/powerpoint/2010/main" val="2025512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390A1-8393-45AC-155A-9CE8B32596E5}"/>
              </a:ext>
            </a:extLst>
          </p:cNvPr>
          <p:cNvSpPr>
            <a:spLocks noGrp="1"/>
          </p:cNvSpPr>
          <p:nvPr>
            <p:ph type="title"/>
          </p:nvPr>
        </p:nvSpPr>
        <p:spPr>
          <a:xfrm>
            <a:off x="550862" y="580363"/>
            <a:ext cx="5437188" cy="1333055"/>
          </a:xfrm>
        </p:spPr>
        <p:txBody>
          <a:bodyPr wrap="square" anchor="t">
            <a:normAutofit/>
          </a:bodyPr>
          <a:lstStyle/>
          <a:p>
            <a:r>
              <a:rPr lang="en-US" dirty="0"/>
              <a:t>Scenario-9(go to local machine)</a:t>
            </a:r>
          </a:p>
        </p:txBody>
      </p:sp>
      <p:grpSp>
        <p:nvGrpSpPr>
          <p:cNvPr id="17" name="Group 16">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18" name="Freeform: Shape 17">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Content Placeholder 7" descr="Text&#10;&#10;Description automatically generated">
            <a:extLst>
              <a:ext uri="{FF2B5EF4-FFF2-40B4-BE49-F238E27FC236}">
                <a16:creationId xmlns:a16="http://schemas.microsoft.com/office/drawing/2014/main" id="{359EDA95-70AC-3F30-1513-D42539009B55}"/>
              </a:ext>
            </a:extLst>
          </p:cNvPr>
          <p:cNvPicPr>
            <a:picLocks noChangeAspect="1"/>
          </p:cNvPicPr>
          <p:nvPr/>
        </p:nvPicPr>
        <p:blipFill rotWithShape="1">
          <a:blip r:embed="rId2"/>
          <a:srcRect r="14076" b="-2"/>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12" name="Content Placeholder 11">
            <a:extLst>
              <a:ext uri="{FF2B5EF4-FFF2-40B4-BE49-F238E27FC236}">
                <a16:creationId xmlns:a16="http://schemas.microsoft.com/office/drawing/2014/main" id="{0C654761-0DF5-35B7-270C-20C1F3AEE835}"/>
              </a:ext>
            </a:extLst>
          </p:cNvPr>
          <p:cNvSpPr>
            <a:spLocks noGrp="1"/>
          </p:cNvSpPr>
          <p:nvPr>
            <p:ph idx="1"/>
          </p:nvPr>
        </p:nvSpPr>
        <p:spPr>
          <a:xfrm>
            <a:off x="7140575" y="1520825"/>
            <a:ext cx="4500562" cy="4572000"/>
          </a:xfrm>
        </p:spPr>
        <p:txBody>
          <a:bodyPr anchor="t">
            <a:normAutofit/>
          </a:bodyPr>
          <a:lstStyle/>
          <a:p>
            <a:r>
              <a:rPr lang="en-US" dirty="0"/>
              <a:t>Go to your local machine and checkout from branch to main. And run the git pull command . the all changes in local repo also see. </a:t>
            </a:r>
          </a:p>
        </p:txBody>
      </p:sp>
      <p:sp>
        <p:nvSpPr>
          <p:cNvPr id="4" name="Date Placeholder 3">
            <a:extLst>
              <a:ext uri="{FF2B5EF4-FFF2-40B4-BE49-F238E27FC236}">
                <a16:creationId xmlns:a16="http://schemas.microsoft.com/office/drawing/2014/main" id="{1A0BCBFF-8707-3632-93BF-82B268A7B81C}"/>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21" name="Freeform: Shape 20">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Footer Placeholder 4">
            <a:extLst>
              <a:ext uri="{FF2B5EF4-FFF2-40B4-BE49-F238E27FC236}">
                <a16:creationId xmlns:a16="http://schemas.microsoft.com/office/drawing/2014/main" id="{807BAB2C-2CF3-D335-A896-DDFBA3754FC2}"/>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3CAF9B36-6F36-FFCA-3B06-304CBF623588}"/>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18</a:t>
            </a:fld>
            <a:endParaRPr lang="en-US"/>
          </a:p>
        </p:txBody>
      </p:sp>
    </p:spTree>
    <p:extLst>
      <p:ext uri="{BB962C8B-B14F-4D97-AF65-F5344CB8AC3E}">
        <p14:creationId xmlns:p14="http://schemas.microsoft.com/office/powerpoint/2010/main" val="2500974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Finally git is a tool. We can do any changes in the code and all the changes can be recorded by version control system.</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52156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769727"/>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319002"/>
            <a:ext cx="4223939" cy="4773823"/>
          </a:xfrm>
        </p:spPr>
        <p:txBody>
          <a:bodyPr/>
          <a:lstStyle/>
          <a:p>
            <a:r>
              <a:rPr lang="en-US" dirty="0"/>
              <a:t>Creating ec2 instances</a:t>
            </a:r>
          </a:p>
          <a:p>
            <a:r>
              <a:rPr lang="en-US" dirty="0"/>
              <a:t>Create repo in local machine</a:t>
            </a:r>
          </a:p>
          <a:p>
            <a:r>
              <a:rPr lang="en-US" dirty="0"/>
              <a:t>Creating repo in remote location</a:t>
            </a:r>
          </a:p>
          <a:p>
            <a:r>
              <a:rPr lang="en-US" dirty="0"/>
              <a:t>Working with remote repo</a:t>
            </a:r>
          </a:p>
          <a:p>
            <a:r>
              <a:rPr lang="en-US" dirty="0"/>
              <a:t>Creating new branch from main branch</a:t>
            </a:r>
          </a:p>
          <a:p>
            <a:r>
              <a:rPr lang="en-US" dirty="0"/>
              <a:t>Pushing a locally created repo to </a:t>
            </a:r>
            <a:r>
              <a:rPr lang="en-US" dirty="0" err="1"/>
              <a:t>github</a:t>
            </a:r>
            <a:endParaRPr lang="en-US" dirty="0"/>
          </a:p>
          <a:p>
            <a:r>
              <a:rPr lang="en-US" dirty="0"/>
              <a:t>Pull all branches in your local machine</a:t>
            </a:r>
          </a:p>
          <a:p>
            <a:r>
              <a:rPr lang="en-US" dirty="0"/>
              <a:t>Merge our feature branch with main branch</a:t>
            </a:r>
          </a:p>
          <a:p>
            <a:r>
              <a:rPr lang="en-US" dirty="0"/>
              <a:t>Go to local machine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5" name="Freeform: Shape 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0"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a:solidFill>
                  <a:schemeClr val="tx1"/>
                </a:solidFill>
                <a:latin typeface="+mj-lt"/>
                <a:ea typeface="+mj-ea"/>
                <a:cs typeface="+mj-cs"/>
              </a:rPr>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b="161"/>
          <a:stretch/>
        </p:blipFill>
        <p:spPr>
          <a:xfrm>
            <a:off x="6556248" y="548640"/>
            <a:ext cx="5084064" cy="2880360"/>
          </a:xfrm>
          <a:custGeom>
            <a:avLst/>
            <a:gdLst/>
            <a:ahLst/>
            <a:cxnLst/>
            <a:rect l="l" t="t" r="r" b="b"/>
            <a:pathLst>
              <a:path w="5083992" h="2880518">
                <a:moveTo>
                  <a:pt x="0" y="0"/>
                </a:moveTo>
                <a:lnTo>
                  <a:pt x="5083992" y="0"/>
                </a:lnTo>
                <a:lnTo>
                  <a:pt x="5083992" y="2880518"/>
                </a:lnTo>
                <a:lnTo>
                  <a:pt x="0" y="2880518"/>
                </a:lnTo>
                <a:close/>
              </a:path>
            </a:pathLst>
          </a:custGeom>
        </p:spPr>
      </p:pic>
      <p:sp>
        <p:nvSpPr>
          <p:cNvPr id="52" name="Oval 51">
            <a:extLst>
              <a:ext uri="{FF2B5EF4-FFF2-40B4-BE49-F238E27FC236}">
                <a16:creationId xmlns:a16="http://schemas.microsoft.com/office/drawing/2014/main" id="{50C7FB67-97F4-4984-8807-A43D643EA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504" y="4787174"/>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r>
              <a:rPr lang="en-US" kern="1200">
                <a:latin typeface="+mn-lt"/>
                <a:ea typeface="+mn-ea"/>
                <a:cs typeface="+mn-cs"/>
              </a:rPr>
              <a:t>Rajesh maddala</a:t>
            </a:r>
          </a:p>
          <a:p>
            <a:pPr marL="0" indent="0">
              <a:lnSpc>
                <a:spcPct val="100000"/>
              </a:lnSpc>
            </a:pPr>
            <a:r>
              <a:rPr lang="en-US" kern="1200">
                <a:latin typeface="+mn-lt"/>
                <a:ea typeface="+mn-ea"/>
                <a:cs typeface="+mn-cs"/>
              </a:rPr>
              <a:t>maddalarajesh78@gmail.com</a:t>
            </a:r>
          </a:p>
          <a:p>
            <a:pPr marL="0" indent="0">
              <a:lnSpc>
                <a:spcPct val="100000"/>
              </a:lnSpc>
            </a:pPr>
            <a:endParaRPr lang="en-US" kern="1200">
              <a:latin typeface="+mn-lt"/>
              <a:ea typeface="+mn-ea"/>
              <a:cs typeface="+mn-cs"/>
            </a:endParaRPr>
          </a:p>
        </p:txBody>
      </p:sp>
      <p:grpSp>
        <p:nvGrpSpPr>
          <p:cNvPr id="54" name="Group 53">
            <a:extLst>
              <a:ext uri="{FF2B5EF4-FFF2-40B4-BE49-F238E27FC236}">
                <a16:creationId xmlns:a16="http://schemas.microsoft.com/office/drawing/2014/main" id="{41F54C07-61D4-4BB1-A209-297754AD9C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61347" y="125399"/>
            <a:ext cx="1404698" cy="1155641"/>
            <a:chOff x="11161347" y="125399"/>
            <a:chExt cx="1404698" cy="1155641"/>
          </a:xfrm>
        </p:grpSpPr>
        <p:sp>
          <p:nvSpPr>
            <p:cNvPr id="55" name="Freeform: Shape 54">
              <a:extLst>
                <a:ext uri="{FF2B5EF4-FFF2-40B4-BE49-F238E27FC236}">
                  <a16:creationId xmlns:a16="http://schemas.microsoft.com/office/drawing/2014/main" id="{2778C56C-3077-4234-BF38-388080D1A1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6" name="Oval 55">
              <a:extLst>
                <a:ext uri="{FF2B5EF4-FFF2-40B4-BE49-F238E27FC236}">
                  <a16:creationId xmlns:a16="http://schemas.microsoft.com/office/drawing/2014/main" id="{CE6009CB-E4A9-4334-904A-8BD104D59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Freeform: Shape 56">
              <a:extLst>
                <a:ext uri="{FF2B5EF4-FFF2-40B4-BE49-F238E27FC236}">
                  <a16:creationId xmlns:a16="http://schemas.microsoft.com/office/drawing/2014/main" id="{88C6B70D-B88E-4EBD-BEA4-6FD2E5FE5C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b="161"/>
          <a:stretch/>
        </p:blipFill>
        <p:spPr>
          <a:xfrm>
            <a:off x="6556248" y="3429000"/>
            <a:ext cx="5084064" cy="2880360"/>
          </a:xfrm>
          <a:custGeom>
            <a:avLst/>
            <a:gdLst/>
            <a:ahLst/>
            <a:cxnLst/>
            <a:rect l="l" t="t" r="r" b="b"/>
            <a:pathLst>
              <a:path w="5083992" h="2880518">
                <a:moveTo>
                  <a:pt x="0" y="0"/>
                </a:moveTo>
                <a:lnTo>
                  <a:pt x="5083992" y="0"/>
                </a:lnTo>
                <a:lnTo>
                  <a:pt x="5083992" y="2880518"/>
                </a:lnTo>
                <a:lnTo>
                  <a:pt x="0" y="2880518"/>
                </a:lnTo>
                <a:close/>
              </a:path>
            </a:pathLst>
          </a:custGeo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20</a:t>
            </a:fld>
            <a:endParaRPr lang="en-US">
              <a:solidFill>
                <a:schemeClr val="tx1">
                  <a:alpha val="80000"/>
                </a:schemeClr>
              </a:solidFill>
            </a:endParaRPr>
          </a:p>
        </p:txBody>
      </p:sp>
    </p:spTree>
    <p:extLst>
      <p:ext uri="{BB962C8B-B14F-4D97-AF65-F5344CB8AC3E}">
        <p14:creationId xmlns:p14="http://schemas.microsoft.com/office/powerpoint/2010/main" val="324779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700"/>
                                        <p:tgtEl>
                                          <p:spTgt spid="2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2"/>
                                        </p:tgtEl>
                                        <p:attrNameLst>
                                          <p:attrName>style.visibility</p:attrName>
                                        </p:attrNameLst>
                                      </p:cBhvr>
                                      <p:to>
                                        <p:strVal val="visible"/>
                                      </p:to>
                                    </p:set>
                                    <p:animEffect transition="in" filter="fade">
                                      <p:cBhvr>
                                        <p:cTn id="10" dur="7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23">
                                            <p:txEl>
                                              <p:pRg st="1" end="1"/>
                                            </p:txEl>
                                          </p:spTgt>
                                        </p:tgtEl>
                                        <p:attrNameLst>
                                          <p:attrName>style.visibility</p:attrName>
                                        </p:attrNameLst>
                                      </p:cBhvr>
                                      <p:to>
                                        <p:strVal val="visible"/>
                                      </p:to>
                                    </p:set>
                                    <p:animEffect transition="in" filter="fade">
                                      <p:cBhvr>
                                        <p:cTn id="15" dur="7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3" name="Group 5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64" name="Freeform: Shape 5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Oval 5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5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Freeform: Shape 5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68" name="Rectangle 5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r="30" b="1"/>
          <a:stretch/>
        </p:blipFill>
        <p:spPr>
          <a:xfrm>
            <a:off x="20" y="1"/>
            <a:ext cx="3049180" cy="3777175"/>
          </a:xfrm>
          <a:custGeom>
            <a:avLst/>
            <a:gdLst/>
            <a:ahLst/>
            <a:cxnLst/>
            <a:rect l="l" t="t" r="r" b="b"/>
            <a:pathLst>
              <a:path w="3049200" h="3777175">
                <a:moveTo>
                  <a:pt x="0" y="0"/>
                </a:moveTo>
                <a:lnTo>
                  <a:pt x="3049200" y="0"/>
                </a:lnTo>
                <a:lnTo>
                  <a:pt x="3049200" y="3777175"/>
                </a:lnTo>
                <a:lnTo>
                  <a:pt x="0" y="3777175"/>
                </a:lnTo>
                <a:close/>
              </a:path>
            </a:pathLst>
          </a:custGeo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l="28" r="1" b="1"/>
          <a:stretch/>
        </p:blipFill>
        <p:spPr>
          <a:xfrm>
            <a:off x="3046800" y="1"/>
            <a:ext cx="3049200" cy="3777175"/>
          </a:xfrm>
          <a:custGeom>
            <a:avLst/>
            <a:gdLst/>
            <a:ahLst/>
            <a:cxnLst/>
            <a:rect l="l" t="t" r="r" b="b"/>
            <a:pathLst>
              <a:path w="3049200" h="3777175">
                <a:moveTo>
                  <a:pt x="0" y="0"/>
                </a:moveTo>
                <a:lnTo>
                  <a:pt x="3049200" y="0"/>
                </a:lnTo>
                <a:lnTo>
                  <a:pt x="3049200" y="3777175"/>
                </a:lnTo>
                <a:lnTo>
                  <a:pt x="0" y="3777175"/>
                </a:lnTo>
                <a:close/>
              </a:path>
            </a:pathLst>
          </a:custGeom>
        </p:spPr>
      </p:pic>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5" cstate="screen">
            <a:extLst>
              <a:ext uri="{28A0092B-C50C-407E-A947-70E740481C1C}">
                <a14:useLocalDpi xmlns:a14="http://schemas.microsoft.com/office/drawing/2010/main" val="0"/>
              </a:ext>
            </a:extLst>
          </a:blip>
          <a:srcRect r="29" b="1"/>
          <a:stretch/>
        </p:blipFill>
        <p:spPr>
          <a:xfrm>
            <a:off x="6093600" y="1"/>
            <a:ext cx="3049200" cy="3777175"/>
          </a:xfrm>
          <a:custGeom>
            <a:avLst/>
            <a:gdLst/>
            <a:ahLst/>
            <a:cxnLst/>
            <a:rect l="l" t="t" r="r" b="b"/>
            <a:pathLst>
              <a:path w="3049200" h="3777175">
                <a:moveTo>
                  <a:pt x="0" y="0"/>
                </a:moveTo>
                <a:lnTo>
                  <a:pt x="3049200" y="0"/>
                </a:lnTo>
                <a:lnTo>
                  <a:pt x="3049200" y="3777175"/>
                </a:lnTo>
                <a:lnTo>
                  <a:pt x="0" y="3777175"/>
                </a:lnTo>
                <a:close/>
              </a:path>
            </a:pathLst>
          </a:custGeo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6" cstate="screen">
            <a:extLst>
              <a:ext uri="{28A0092B-C50C-407E-A947-70E740481C1C}">
                <a14:useLocalDpi xmlns:a14="http://schemas.microsoft.com/office/drawing/2010/main" val="0"/>
              </a:ext>
            </a:extLst>
          </a:blip>
          <a:srcRect r="29" b="1"/>
          <a:stretch/>
        </p:blipFill>
        <p:spPr>
          <a:xfrm>
            <a:off x="9142800" y="1"/>
            <a:ext cx="3049200" cy="3777175"/>
          </a:xfrm>
          <a:custGeom>
            <a:avLst/>
            <a:gdLst/>
            <a:ahLst/>
            <a:cxnLst/>
            <a:rect l="l" t="t" r="r" b="b"/>
            <a:pathLst>
              <a:path w="3049200" h="3777175">
                <a:moveTo>
                  <a:pt x="0" y="0"/>
                </a:moveTo>
                <a:lnTo>
                  <a:pt x="3049200" y="0"/>
                </a:lnTo>
                <a:lnTo>
                  <a:pt x="3049200" y="3777175"/>
                </a:lnTo>
                <a:lnTo>
                  <a:pt x="0" y="3777175"/>
                </a:lnTo>
                <a:close/>
              </a:path>
            </a:pathLst>
          </a:custGeom>
        </p:spPr>
      </p:pic>
      <p:sp>
        <p:nvSpPr>
          <p:cNvPr id="69" name="Rectangle 58">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vert="horz" wrap="square" lIns="0" tIns="0" rIns="0" bIns="0" rtlCol="0" anchor="t" anchorCtr="0">
            <a:normAutofit/>
          </a:bodyPr>
          <a:lstStyle/>
          <a:p>
            <a:pPr>
              <a:lnSpc>
                <a:spcPct val="100000"/>
              </a:lnSpc>
            </a:pPr>
            <a:r>
              <a:rPr lang="en-US" kern="1200" dirty="0">
                <a:solidFill>
                  <a:schemeClr val="tx1"/>
                </a:solidFill>
                <a:latin typeface="+mj-lt"/>
                <a:ea typeface="+mj-ea"/>
                <a:cs typeface="+mj-cs"/>
              </a:rPr>
              <a:t>GIT</a:t>
            </a:r>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7325" y="4507200"/>
            <a:ext cx="6373813" cy="1562959"/>
          </a:xfrm>
        </p:spPr>
        <p:txBody>
          <a:bodyPr vert="horz" wrap="square" lIns="0" tIns="0" rIns="0" bIns="0" rtlCol="0" anchor="t">
            <a:normAutofit fontScale="85000" lnSpcReduction="20000"/>
          </a:bodyPr>
          <a:lstStyle/>
          <a:p>
            <a:pPr marL="0">
              <a:lnSpc>
                <a:spcPct val="100000"/>
              </a:lnSpc>
            </a:pPr>
            <a:r>
              <a:rPr lang="en-US" dirty="0"/>
              <a:t>git is version control system for tracking changes in computer file and is used to help coordinate work among several people on  a project while tracking progress overtime. In other words it is tool that facilitates source code management in software development  </a:t>
            </a:r>
          </a:p>
          <a:p>
            <a:pPr marL="0">
              <a:lnSpc>
                <a:spcPct val="100000"/>
              </a:lnSpc>
            </a:pPr>
            <a:endParaRPr lang="en-US" sz="1200" dirty="0"/>
          </a:p>
          <a:p>
            <a:pPr marL="0">
              <a:lnSpc>
                <a:spcPct val="100000"/>
              </a:lnSpc>
            </a:pPr>
            <a:r>
              <a:rPr lang="en-US" sz="1200" dirty="0"/>
              <a:t>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6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8075613" y="549275"/>
            <a:ext cx="3565524" cy="2887174"/>
          </a:xfrm>
        </p:spPr>
        <p:txBody>
          <a:bodyPr vert="horz" wrap="square" lIns="0" tIns="0" rIns="0" bIns="0" rtlCol="0" anchor="b" anchorCtr="0">
            <a:normAutofit/>
          </a:bodyPr>
          <a:lstStyle/>
          <a:p>
            <a:pPr>
              <a:lnSpc>
                <a:spcPct val="100000"/>
              </a:lnSpc>
            </a:pPr>
            <a:r>
              <a:rPr lang="en-US" sz="4800" kern="1200">
                <a:solidFill>
                  <a:schemeClr val="tx1"/>
                </a:solidFill>
                <a:latin typeface="+mj-lt"/>
                <a:ea typeface="+mj-ea"/>
                <a:cs typeface="+mj-cs"/>
              </a:rPr>
              <a:t>PROJECT-1</a:t>
            </a:r>
          </a:p>
        </p:txBody>
      </p:sp>
      <p:sp>
        <p:nvSpPr>
          <p:cNvPr id="71" name="Rectangle 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8075612" y="3569007"/>
            <a:ext cx="3565525" cy="2523817"/>
          </a:xfrm>
        </p:spPr>
        <p:txBody>
          <a:bodyPr vert="horz" wrap="square" lIns="0" tIns="0" rIns="0" bIns="0" rtlCol="0">
            <a:normAutofit/>
          </a:bodyPr>
          <a:lstStyle/>
          <a:p>
            <a:pPr marL="0" indent="0">
              <a:lnSpc>
                <a:spcPct val="100000"/>
              </a:lnSpc>
            </a:pPr>
            <a:r>
              <a:rPr lang="en-US" sz="2000" kern="1200">
                <a:latin typeface="+mn-lt"/>
                <a:ea typeface="+mn-ea"/>
                <a:cs typeface="+mn-cs"/>
              </a:rPr>
              <a:t>GIT-vcs by using aws</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56002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700"/>
                                        <p:tgtEl>
                                          <p:spTgt spid="16">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Scenario-1</a:t>
            </a:r>
            <a:br>
              <a:rPr lang="en-US" dirty="0"/>
            </a:br>
            <a:r>
              <a:rPr lang="en-US" dirty="0"/>
              <a:t>   </a:t>
            </a:r>
          </a:p>
        </p:txBody>
      </p:sp>
      <p:grpSp>
        <p:nvGrpSpPr>
          <p:cNvPr id="28" name="Group 27">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9"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3" name="Oval 32">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12">
            <a:extLst>
              <a:ext uri="{FF2B5EF4-FFF2-40B4-BE49-F238E27FC236}">
                <a16:creationId xmlns:a16="http://schemas.microsoft.com/office/drawing/2014/main" id="{6812E356-BB71-7FEA-4935-70B97C62D270}"/>
              </a:ext>
            </a:extLst>
          </p:cNvPr>
          <p:cNvSpPr>
            <a:spLocks noGrp="1"/>
          </p:cNvSpPr>
          <p:nvPr>
            <p:ph idx="1"/>
          </p:nvPr>
        </p:nvSpPr>
        <p:spPr>
          <a:xfrm>
            <a:off x="550863" y="2677306"/>
            <a:ext cx="3565525" cy="3415519"/>
          </a:xfrm>
        </p:spPr>
        <p:txBody>
          <a:bodyPr anchor="t">
            <a:normAutofit/>
          </a:bodyPr>
          <a:lstStyle/>
          <a:p>
            <a:r>
              <a:rPr lang="en-US" sz="1600"/>
              <a:t>Login into your aws console and create a server with linux and connect the server to the terminal by using the keypair</a:t>
            </a:r>
          </a:p>
        </p:txBody>
      </p:sp>
      <p:pic>
        <p:nvPicPr>
          <p:cNvPr id="9" name="Content Placeholder 8" descr="A screenshot of a computer&#10;&#10;Description automatically generated">
            <a:extLst>
              <a:ext uri="{FF2B5EF4-FFF2-40B4-BE49-F238E27FC236}">
                <a16:creationId xmlns:a16="http://schemas.microsoft.com/office/drawing/2014/main" id="{D3D313B1-A37D-EFE0-0D0F-C3A84C746807}"/>
              </a:ext>
            </a:extLst>
          </p:cNvPr>
          <p:cNvPicPr>
            <a:picLocks noChangeAspect="1"/>
          </p:cNvPicPr>
          <p:nvPr/>
        </p:nvPicPr>
        <p:blipFill>
          <a:blip r:embed="rId2"/>
          <a:stretch>
            <a:fillRect/>
          </a:stretch>
        </p:blipFill>
        <p:spPr>
          <a:xfrm>
            <a:off x="4550900" y="1434872"/>
            <a:ext cx="7090237" cy="3988257"/>
          </a:xfrm>
          <a:custGeom>
            <a:avLst/>
            <a:gdLst/>
            <a:ahLst/>
            <a:cxnLst/>
            <a:rect l="l" t="t" r="r" b="b"/>
            <a:pathLst>
              <a:path w="7090237" h="5759451">
                <a:moveTo>
                  <a:pt x="0" y="0"/>
                </a:moveTo>
                <a:lnTo>
                  <a:pt x="7090237" y="0"/>
                </a:lnTo>
                <a:lnTo>
                  <a:pt x="7090237" y="5759451"/>
                </a:lnTo>
                <a:lnTo>
                  <a:pt x="0" y="5759451"/>
                </a:lnTo>
                <a:close/>
              </a:path>
            </a:pathLst>
          </a:custGeom>
        </p:spPr>
      </p:pic>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oup 36">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8" name="Freeform: Shape 37">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a:t>Connect the server to the terminal</a:t>
            </a:r>
          </a:p>
        </p:txBody>
      </p:sp>
      <p:grpSp>
        <p:nvGrpSpPr>
          <p:cNvPr id="41" name="Group 40">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2"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Content Placeholder 5" descr="Text&#10;&#10;Description automatically generated">
            <a:extLst>
              <a:ext uri="{FF2B5EF4-FFF2-40B4-BE49-F238E27FC236}">
                <a16:creationId xmlns:a16="http://schemas.microsoft.com/office/drawing/2014/main" id="{9EF03DAE-919B-9980-9B4B-67F524E2BA89}"/>
              </a:ext>
            </a:extLst>
          </p:cNvPr>
          <p:cNvPicPr>
            <a:picLocks noGrp="1" noChangeAspect="1"/>
          </p:cNvPicPr>
          <p:nvPr>
            <p:ph idx="1"/>
          </p:nvPr>
        </p:nvPicPr>
        <p:blipFill>
          <a:blip r:embed="rId2"/>
          <a:stretch>
            <a:fillRect/>
          </a:stretch>
        </p:blipFill>
        <p:spPr>
          <a:xfrm>
            <a:off x="4295776" y="285004"/>
            <a:ext cx="7345363" cy="5210672"/>
          </a:xfrm>
          <a:custGeom>
            <a:avLst/>
            <a:gdLst/>
            <a:ahLst/>
            <a:cxnLst/>
            <a:rect l="l" t="t" r="r" b="b"/>
            <a:pathLst>
              <a:path w="7345363" h="5761037">
                <a:moveTo>
                  <a:pt x="0" y="0"/>
                </a:moveTo>
                <a:lnTo>
                  <a:pt x="7345363" y="0"/>
                </a:lnTo>
                <a:lnTo>
                  <a:pt x="7345363" y="5761037"/>
                </a:lnTo>
                <a:lnTo>
                  <a:pt x="0" y="5761037"/>
                </a:lnTo>
                <a:close/>
              </a:path>
            </a:pathLst>
          </a:custGeom>
        </p:spPr>
      </p:pic>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A3297F-23D4-AFB2-26A7-F7C550948CFB}"/>
              </a:ext>
            </a:extLst>
          </p:cNvPr>
          <p:cNvSpPr>
            <a:spLocks noGrp="1"/>
          </p:cNvSpPr>
          <p:nvPr>
            <p:ph type="title"/>
          </p:nvPr>
        </p:nvSpPr>
        <p:spPr>
          <a:xfrm>
            <a:off x="550864" y="549275"/>
            <a:ext cx="3565524" cy="1997855"/>
          </a:xfrm>
        </p:spPr>
        <p:txBody>
          <a:bodyPr vert="horz" wrap="square" lIns="0" tIns="0" rIns="0" bIns="0" rtlCol="0" anchor="b" anchorCtr="0">
            <a:normAutofit fontScale="90000"/>
          </a:bodyPr>
          <a:lstStyle/>
          <a:p>
            <a:r>
              <a:rPr lang="en-US" dirty="0"/>
              <a:t>Scenario-2(create repo in local machine)</a:t>
            </a:r>
          </a:p>
        </p:txBody>
      </p:sp>
      <p:grpSp>
        <p:nvGrpSpPr>
          <p:cNvPr id="83" name="Group 82">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84"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6"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8" name="Oval 87">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Content Placeholder 11">
            <a:extLst>
              <a:ext uri="{FF2B5EF4-FFF2-40B4-BE49-F238E27FC236}">
                <a16:creationId xmlns:a16="http://schemas.microsoft.com/office/drawing/2014/main" id="{BF48E1C4-8325-FC3F-E1EF-1B89E03F21C2}"/>
              </a:ext>
            </a:extLst>
          </p:cNvPr>
          <p:cNvSpPr>
            <a:spLocks noGrp="1"/>
          </p:cNvSpPr>
          <p:nvPr>
            <p:ph idx="1"/>
          </p:nvPr>
        </p:nvSpPr>
        <p:spPr>
          <a:xfrm>
            <a:off x="550863" y="2677306"/>
            <a:ext cx="3565525" cy="3415519"/>
          </a:xfrm>
        </p:spPr>
        <p:txBody>
          <a:bodyPr vert="horz" lIns="0" tIns="0" rIns="0" bIns="0" rtlCol="0" anchor="t">
            <a:normAutofit/>
          </a:bodyPr>
          <a:lstStyle/>
          <a:p>
            <a:pPr marL="0" indent="0">
              <a:buNone/>
            </a:pPr>
            <a:r>
              <a:rPr lang="en-US" sz="1600" dirty="0"/>
              <a:t>Create a folder in the local repo using the git </a:t>
            </a:r>
            <a:r>
              <a:rPr lang="en-US" sz="1600" dirty="0" err="1"/>
              <a:t>init</a:t>
            </a:r>
            <a:r>
              <a:rPr lang="en-US" sz="1600" dirty="0"/>
              <a:t> command and after go to that folder create one empty file , see the status and it shows a file present and untracked by git and then add the file git add and git commit the file.</a:t>
            </a:r>
          </a:p>
        </p:txBody>
      </p:sp>
      <p:pic>
        <p:nvPicPr>
          <p:cNvPr id="8" name="Content Placeholder 7" descr="Text&#10;&#10;Description automatically generated">
            <a:extLst>
              <a:ext uri="{FF2B5EF4-FFF2-40B4-BE49-F238E27FC236}">
                <a16:creationId xmlns:a16="http://schemas.microsoft.com/office/drawing/2014/main" id="{12D07CAA-049B-0D0B-B23D-682CBA739D20}"/>
              </a:ext>
            </a:extLst>
          </p:cNvPr>
          <p:cNvPicPr>
            <a:picLocks noChangeAspect="1"/>
          </p:cNvPicPr>
          <p:nvPr/>
        </p:nvPicPr>
        <p:blipFill rotWithShape="1">
          <a:blip r:embed="rId2"/>
          <a:srcRect r="14076" b="-2"/>
          <a:stretch/>
        </p:blipFill>
        <p:spPr>
          <a:xfrm>
            <a:off x="4550900" y="1108149"/>
            <a:ext cx="7090237" cy="4641702"/>
          </a:xfrm>
          <a:custGeom>
            <a:avLst/>
            <a:gdLst/>
            <a:ahLst/>
            <a:cxnLst/>
            <a:rect l="l" t="t" r="r" b="b"/>
            <a:pathLst>
              <a:path w="7090237" h="5759451">
                <a:moveTo>
                  <a:pt x="0" y="0"/>
                </a:moveTo>
                <a:lnTo>
                  <a:pt x="7090237" y="0"/>
                </a:lnTo>
                <a:lnTo>
                  <a:pt x="7090237" y="5759451"/>
                </a:lnTo>
                <a:lnTo>
                  <a:pt x="0" y="5759451"/>
                </a:lnTo>
                <a:close/>
              </a:path>
            </a:pathLst>
          </a:custGeom>
        </p:spPr>
      </p:pic>
      <p:sp>
        <p:nvSpPr>
          <p:cNvPr id="4" name="Date Placeholder 3">
            <a:extLst>
              <a:ext uri="{FF2B5EF4-FFF2-40B4-BE49-F238E27FC236}">
                <a16:creationId xmlns:a16="http://schemas.microsoft.com/office/drawing/2014/main" id="{3D37C0F7-0D31-6281-2A38-1993BB30B6D0}"/>
              </a:ext>
            </a:extLst>
          </p:cNvPr>
          <p:cNvSpPr>
            <a:spLocks noGrp="1"/>
          </p:cNvSpPr>
          <p:nvPr>
            <p:ph type="dt" sz="half" idx="10"/>
          </p:nvPr>
        </p:nvSpPr>
        <p:spPr>
          <a:xfrm>
            <a:off x="550863" y="6507212"/>
            <a:ext cx="2628900" cy="153888"/>
          </a:xfrm>
        </p:spPr>
        <p:txBody>
          <a:bodyPr vert="horz" lIns="0" tIns="0" rIns="0" bIns="0" rtlCol="0">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F6D8FE94-2391-8506-6FE5-3741A4149F80}"/>
              </a:ext>
            </a:extLst>
          </p:cNvPr>
          <p:cNvSpPr>
            <a:spLocks noGrp="1"/>
          </p:cNvSpPr>
          <p:nvPr>
            <p:ph type="ftr" sz="quarter" idx="11"/>
          </p:nvPr>
        </p:nvSpPr>
        <p:spPr>
          <a:xfrm>
            <a:off x="3359150" y="6507212"/>
            <a:ext cx="6379210" cy="153888"/>
          </a:xfrm>
        </p:spPr>
        <p:txBody>
          <a:bodyPr vert="horz" lIns="0" tIns="0" rIns="0" bIns="0" rtlCol="0">
            <a:normAutofit/>
          </a:bodyPr>
          <a:lstStyle/>
          <a:p>
            <a:pPr>
              <a:spcAft>
                <a:spcPts val="600"/>
              </a:spcAft>
            </a:pPr>
            <a:r>
              <a:rPr lang="en-US" kern="1200">
                <a:latin typeface="+mn-lt"/>
                <a:ea typeface="+mn-ea"/>
                <a:cs typeface="+mn-cs"/>
              </a:rPr>
              <a:t>Sample Footer Text</a:t>
            </a:r>
          </a:p>
        </p:txBody>
      </p:sp>
      <p:sp>
        <p:nvSpPr>
          <p:cNvPr id="6" name="Slide Number Placeholder 5">
            <a:extLst>
              <a:ext uri="{FF2B5EF4-FFF2-40B4-BE49-F238E27FC236}">
                <a16:creationId xmlns:a16="http://schemas.microsoft.com/office/drawing/2014/main" id="{151B5196-9C88-93C6-9836-0B4D2FD504A4}"/>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7</a:t>
            </a:fld>
            <a:endParaRPr lang="en-US"/>
          </a:p>
        </p:txBody>
      </p:sp>
    </p:spTree>
    <p:extLst>
      <p:ext uri="{BB962C8B-B14F-4D97-AF65-F5344CB8AC3E}">
        <p14:creationId xmlns:p14="http://schemas.microsoft.com/office/powerpoint/2010/main" val="200303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oup 2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2" name="Freeform: Shape 2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7"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Text&#10;&#10;Description automatically generated">
            <a:extLst>
              <a:ext uri="{FF2B5EF4-FFF2-40B4-BE49-F238E27FC236}">
                <a16:creationId xmlns:a16="http://schemas.microsoft.com/office/drawing/2014/main" id="{967F21EE-A31E-2BD6-CB5E-C0F44E3D19D8}"/>
              </a:ext>
            </a:extLst>
          </p:cNvPr>
          <p:cNvPicPr>
            <a:picLocks noGrp="1" noChangeAspect="1"/>
          </p:cNvPicPr>
          <p:nvPr>
            <p:ph idx="1"/>
          </p:nvPr>
        </p:nvPicPr>
        <p:blipFill rotWithShape="1">
          <a:blip r:embed="rId2"/>
          <a:srcRect/>
          <a:stretch/>
        </p:blipFill>
        <p:spPr>
          <a:xfrm>
            <a:off x="20" y="-196899"/>
            <a:ext cx="12191980" cy="6857999"/>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9" name="Rectangle 2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DC807-DD07-7ACF-EE32-7E9F2A0BCFE5}"/>
              </a:ext>
            </a:extLst>
          </p:cNvPr>
          <p:cNvSpPr>
            <a:spLocks noGrp="1"/>
          </p:cNvSpPr>
          <p:nvPr>
            <p:ph type="title"/>
          </p:nvPr>
        </p:nvSpPr>
        <p:spPr>
          <a:xfrm>
            <a:off x="8075613" y="549274"/>
            <a:ext cx="3565524" cy="3865157"/>
          </a:xfrm>
        </p:spPr>
        <p:txBody>
          <a:bodyPr vert="horz" wrap="square" lIns="0" tIns="0" rIns="0" bIns="0" rtlCol="0" anchor="b" anchorCtr="0">
            <a:normAutofit fontScale="90000"/>
          </a:bodyPr>
          <a:lstStyle/>
          <a:p>
            <a:pPr>
              <a:lnSpc>
                <a:spcPct val="100000"/>
              </a:lnSpc>
            </a:pPr>
            <a:r>
              <a:rPr lang="en-US" kern="1200" dirty="0">
                <a:solidFill>
                  <a:schemeClr val="tx1"/>
                </a:solidFill>
                <a:latin typeface="+mj-lt"/>
                <a:ea typeface="+mj-ea"/>
                <a:cs typeface="+mj-cs"/>
              </a:rPr>
              <a:t>After git commit and again see the status it shows working tree clean</a:t>
            </a:r>
          </a:p>
        </p:txBody>
      </p:sp>
      <p:sp>
        <p:nvSpPr>
          <p:cNvPr id="31" name="Rectangle 3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CEB4B059-6AB8-F4D5-D136-1672D543BF69}"/>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F9FF7427-0FA6-A741-9B90-9D9CC70DDD0A}"/>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D377EEEF-D072-C74A-AFA1-DE56236A579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955894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3F17F-DD5E-D080-6B51-804CB355B8C0}"/>
              </a:ext>
            </a:extLst>
          </p:cNvPr>
          <p:cNvSpPr>
            <a:spLocks noGrp="1"/>
          </p:cNvSpPr>
          <p:nvPr>
            <p:ph type="title"/>
          </p:nvPr>
        </p:nvSpPr>
        <p:spPr>
          <a:xfrm>
            <a:off x="550864" y="549275"/>
            <a:ext cx="3565524" cy="1997855"/>
          </a:xfrm>
        </p:spPr>
        <p:txBody>
          <a:bodyPr wrap="square" anchor="b">
            <a:normAutofit/>
          </a:bodyPr>
          <a:lstStyle/>
          <a:p>
            <a:r>
              <a:rPr lang="en-US" sz="3400"/>
              <a:t>Scenario-3 (create repo in remote location)</a:t>
            </a:r>
            <a:br>
              <a:rPr lang="en-US" sz="3400"/>
            </a:br>
            <a:endParaRPr lang="en-US" sz="3400"/>
          </a:p>
        </p:txBody>
      </p:sp>
      <p:sp>
        <p:nvSpPr>
          <p:cNvPr id="12" name="Content Placeholder 11">
            <a:extLst>
              <a:ext uri="{FF2B5EF4-FFF2-40B4-BE49-F238E27FC236}">
                <a16:creationId xmlns:a16="http://schemas.microsoft.com/office/drawing/2014/main" id="{F3BA09E2-07B5-3D1B-BAAD-067DE9FA9223}"/>
              </a:ext>
            </a:extLst>
          </p:cNvPr>
          <p:cNvSpPr>
            <a:spLocks noGrp="1"/>
          </p:cNvSpPr>
          <p:nvPr>
            <p:ph idx="1"/>
          </p:nvPr>
        </p:nvSpPr>
        <p:spPr>
          <a:xfrm>
            <a:off x="550863" y="2678400"/>
            <a:ext cx="3565525" cy="3414425"/>
          </a:xfrm>
        </p:spPr>
        <p:txBody>
          <a:bodyPr anchor="t">
            <a:normAutofit/>
          </a:bodyPr>
          <a:lstStyle/>
          <a:p>
            <a:r>
              <a:rPr lang="en-US" sz="1600"/>
              <a:t>Go to your git hub account  create a new repo by click on new give a name for repo and the git account is private after add the README file and click on create repo.</a:t>
            </a:r>
          </a:p>
        </p:txBody>
      </p:sp>
      <p:sp>
        <p:nvSpPr>
          <p:cNvPr id="4" name="Date Placeholder 3">
            <a:extLst>
              <a:ext uri="{FF2B5EF4-FFF2-40B4-BE49-F238E27FC236}">
                <a16:creationId xmlns:a16="http://schemas.microsoft.com/office/drawing/2014/main" id="{308D3395-1731-E3BE-D3BF-D3A6564156F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pic>
        <p:nvPicPr>
          <p:cNvPr id="8" name="Content Placeholder 7" descr="A screenshot of a computer&#10;&#10;Description automatically generated">
            <a:extLst>
              <a:ext uri="{FF2B5EF4-FFF2-40B4-BE49-F238E27FC236}">
                <a16:creationId xmlns:a16="http://schemas.microsoft.com/office/drawing/2014/main" id="{AE17EF28-3E4D-8FF0-749A-7FFAC3932AB1}"/>
              </a:ext>
            </a:extLst>
          </p:cNvPr>
          <p:cNvPicPr>
            <a:picLocks noChangeAspect="1"/>
          </p:cNvPicPr>
          <p:nvPr/>
        </p:nvPicPr>
        <p:blipFill rotWithShape="1">
          <a:blip r:embed="rId2"/>
          <a:srcRect l="10780" r="26547"/>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43" name="Rectangle 3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56F8E93A-8330-1C7A-7604-ADEAF54EF9CC}"/>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12F1C368-5F58-DA15-51A7-3008F645CA69}"/>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9</a:t>
            </a:fld>
            <a:endParaRPr lang="en-US"/>
          </a:p>
        </p:txBody>
      </p:sp>
    </p:spTree>
    <p:extLst>
      <p:ext uri="{BB962C8B-B14F-4D97-AF65-F5344CB8AC3E}">
        <p14:creationId xmlns:p14="http://schemas.microsoft.com/office/powerpoint/2010/main" val="406862824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{7FEA1F4B-A8AE-4C75-BE62-86F62A7B6688}tf33713516_win32</Template>
  <TotalTime>277</TotalTime>
  <Words>878</Words>
  <Application>Microsoft Office PowerPoint</Application>
  <PresentationFormat>Widescreen</PresentationFormat>
  <Paragraphs>112</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Walbaum Display</vt:lpstr>
      <vt:lpstr>3DFloatVTI</vt:lpstr>
      <vt:lpstr>GIT Version control system by using AWS</vt:lpstr>
      <vt:lpstr>AGENDA</vt:lpstr>
      <vt:lpstr>GIT</vt:lpstr>
      <vt:lpstr>PROJECT-1</vt:lpstr>
      <vt:lpstr>Scenario-1    </vt:lpstr>
      <vt:lpstr>Connect the server to the terminal</vt:lpstr>
      <vt:lpstr>Scenario-2(create repo in local machine)</vt:lpstr>
      <vt:lpstr>After git commit and again see the status it shows working tree clean</vt:lpstr>
      <vt:lpstr>Scenario-3 (create repo in remote location) </vt:lpstr>
      <vt:lpstr>Your remote repo</vt:lpstr>
      <vt:lpstr>Scenario-4(working with remote repo)</vt:lpstr>
      <vt:lpstr>Your file is present in remote repo</vt:lpstr>
      <vt:lpstr>Scenario-5(creating a new branch from your main branch)</vt:lpstr>
      <vt:lpstr>Scenario-6(pushing a locally created repo to github)</vt:lpstr>
      <vt:lpstr>Now your local repo in present in github</vt:lpstr>
      <vt:lpstr>Scenario-7(pull all the branches in your local machine)</vt:lpstr>
      <vt:lpstr>Scenario-8(merge our feature branch with main branch)</vt:lpstr>
      <vt:lpstr>Scenario-9(go to local machine)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Version control system by using AWS</dc:title>
  <dc:creator>sairaj mahesh</dc:creator>
  <cp:lastModifiedBy>sairaj mahesh</cp:lastModifiedBy>
  <cp:revision>2</cp:revision>
  <dcterms:created xsi:type="dcterms:W3CDTF">2022-11-19T05:05:41Z</dcterms:created>
  <dcterms:modified xsi:type="dcterms:W3CDTF">2022-11-19T09:43:36Z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