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1" r:id="rId3"/>
    <p:sldId id="4422" r:id="rId4"/>
    <p:sldId id="4423" r:id="rId5"/>
    <p:sldId id="4425" r:id="rId6"/>
    <p:sldId id="4424" r:id="rId7"/>
    <p:sldId id="4429" r:id="rId8"/>
    <p:sldId id="4430" r:id="rId9"/>
    <p:sldId id="4428" r:id="rId10"/>
    <p:sldId id="4426" r:id="rId11"/>
    <p:sldId id="44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Embedded LSP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7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March,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Maddali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Santhosh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6" y="4070764"/>
            <a:ext cx="7526490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 Multi-Party Conference Chat (MPCC)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B47A-4B30-BA3F-C201-79C00C495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B8C7C19-2192-3318-85D6-66CFAC258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51BC98B-CA0E-1719-DC59-1202AE3AC03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29AC-0BAA-64B6-B909-78E6D3D9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18A91-57DB-8B43-A98F-5744C6647DAD}"/>
              </a:ext>
            </a:extLst>
          </p:cNvPr>
          <p:cNvSpPr txBox="1"/>
          <p:nvPr/>
        </p:nvSpPr>
        <p:spPr>
          <a:xfrm>
            <a:off x="3933527" y="198756"/>
            <a:ext cx="4324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    </a:t>
            </a: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Results &amp;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192A6-B373-190B-2C3D-396E6AB37335}"/>
              </a:ext>
            </a:extLst>
          </p:cNvPr>
          <p:cNvSpPr txBox="1"/>
          <p:nvPr/>
        </p:nvSpPr>
        <p:spPr>
          <a:xfrm>
            <a:off x="754396" y="721976"/>
            <a:ext cx="113185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✅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Findings :</a:t>
            </a:r>
          </a:p>
          <a:p>
            <a:endParaRPr lang="en-US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/>
              <a:t>Real-time messaging and logging work efficiently.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/>
              <a:t>Secure authentication prevents unauthorised access.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/>
              <a:t>Handles multiple clients with minimal resources usage.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/>
              <a:t>Stability &amp; Reliability Improvements</a:t>
            </a:r>
            <a:endParaRPr lang="en-US" dirty="0"/>
          </a:p>
          <a:p>
            <a:endParaRPr lang="en-US" dirty="0"/>
          </a:p>
          <a:p>
            <a:r>
              <a:rPr lang="en-IN" b="1" dirty="0"/>
              <a:t>✅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Success Rate &amp; Major Failures:</a:t>
            </a:r>
          </a:p>
          <a:p>
            <a:endParaRPr lang="en-US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b="1" dirty="0"/>
              <a:t>Overall Success Rate: Satisfied</a:t>
            </a:r>
            <a:endParaRPr lang="en-IN" dirty="0"/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b="1" dirty="0"/>
              <a:t>Major Failures Identified</a:t>
            </a:r>
            <a:r>
              <a:rPr lang="en-IN" dirty="0"/>
              <a:t>: 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IN" dirty="0"/>
              <a:t>Successfully implemented multi-client chat system.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dirty="0"/>
              <a:t>The disconnected client can see the chat history in </a:t>
            </a:r>
            <a:r>
              <a:rPr lang="en-US" dirty="0" err="1"/>
              <a:t>textfile</a:t>
            </a:r>
            <a:r>
              <a:rPr lang="en-US" dirty="0"/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035143-AA09-994E-6CEF-981FB6007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78436"/>
              </p:ext>
            </p:extLst>
          </p:nvPr>
        </p:nvGraphicFramePr>
        <p:xfrm>
          <a:off x="838199" y="4689112"/>
          <a:ext cx="10515601" cy="1729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843">
                  <a:extLst>
                    <a:ext uri="{9D8B030D-6E8A-4147-A177-3AD203B41FA5}">
                      <a16:colId xmlns:a16="http://schemas.microsoft.com/office/drawing/2014/main" val="3096886079"/>
                    </a:ext>
                  </a:extLst>
                </a:gridCol>
                <a:gridCol w="2855495">
                  <a:extLst>
                    <a:ext uri="{9D8B030D-6E8A-4147-A177-3AD203B41FA5}">
                      <a16:colId xmlns:a16="http://schemas.microsoft.com/office/drawing/2014/main" val="20528084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6425307"/>
                    </a:ext>
                  </a:extLst>
                </a:gridCol>
                <a:gridCol w="2386263">
                  <a:extLst>
                    <a:ext uri="{9D8B030D-6E8A-4147-A177-3AD203B41FA5}">
                      <a16:colId xmlns:a16="http://schemas.microsoft.com/office/drawing/2014/main" val="1528468834"/>
                    </a:ext>
                  </a:extLst>
                </a:gridCol>
              </a:tblGrid>
              <a:tr h="576489">
                <a:tc>
                  <a:txBody>
                    <a:bodyPr/>
                    <a:lstStyle/>
                    <a:p>
                      <a:r>
                        <a:rPr lang="en-IN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IN" dirty="0" err="1"/>
                        <a:t>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71577"/>
                  </a:ext>
                </a:extLst>
              </a:tr>
              <a:tr h="576489">
                <a:tc>
                  <a:txBody>
                    <a:bodyPr/>
                    <a:lstStyle/>
                    <a:p>
                      <a:r>
                        <a:rPr lang="en-US" dirty="0"/>
                        <a:t>New 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N" dirty="0" err="1"/>
                        <a:t>ogin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IN" dirty="0" err="1"/>
                        <a:t>nter</a:t>
                      </a:r>
                      <a:r>
                        <a:rPr lang="en-IN" dirty="0"/>
                        <a:t> into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8412"/>
                  </a:ext>
                </a:extLst>
              </a:tr>
              <a:tr h="576489">
                <a:tc>
                  <a:txBody>
                    <a:bodyPr/>
                    <a:lstStyle/>
                    <a:p>
                      <a:r>
                        <a:rPr lang="en-US" dirty="0"/>
                        <a:t>Existing 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N" dirty="0" err="1"/>
                        <a:t>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IN" dirty="0" err="1"/>
                        <a:t>xit</a:t>
                      </a:r>
                      <a:r>
                        <a:rPr lang="en-IN" dirty="0"/>
                        <a:t>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2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1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78174-5744-97DF-B9B2-F7DDD3732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E7FA80C-7917-9369-0E4F-8D5E52E8B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371582D-D957-42F8-30BD-588C2B70F00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58E9-9BF6-AF2C-A635-CC169083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6CB88-6D02-BF60-6257-59001693278D}"/>
              </a:ext>
            </a:extLst>
          </p:cNvPr>
          <p:cNvSpPr txBox="1"/>
          <p:nvPr/>
        </p:nvSpPr>
        <p:spPr>
          <a:xfrm>
            <a:off x="21427" y="1900238"/>
            <a:ext cx="127587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102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Q&amp;A SESSION</a:t>
            </a:r>
            <a:endParaRPr lang="en-IN" sz="10200" b="1" u="sng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108073" y="58460"/>
            <a:ext cx="10102565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US" sz="6000" b="1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4F4AA-FB26-9EC7-C016-271610D6C1D9}"/>
              </a:ext>
            </a:extLst>
          </p:cNvPr>
          <p:cNvSpPr txBox="1"/>
          <p:nvPr/>
        </p:nvSpPr>
        <p:spPr>
          <a:xfrm>
            <a:off x="273075" y="1258402"/>
            <a:ext cx="116141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Overview :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system follows a Client-Server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Clients communicate with the each other including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server handles multiple clients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2D280-B78B-B2CF-6530-66CFA0653DED}"/>
              </a:ext>
            </a:extLst>
          </p:cNvPr>
          <p:cNvSpPr txBox="1"/>
          <p:nvPr/>
        </p:nvSpPr>
        <p:spPr>
          <a:xfrm>
            <a:off x="368156" y="2935823"/>
            <a:ext cx="11455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latin typeface="Algerian" panose="04020705040A02060702" pitchFamily="82" charset="0"/>
            </a:endParaRPr>
          </a:p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Objective :</a:t>
            </a:r>
          </a:p>
          <a:p>
            <a:endParaRPr lang="en-US" sz="4000" dirty="0"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primary objective of this presentation is to develop a real-time chat system for multiple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Implement a Client-Server architecture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Support multiple concurrent users with minimal resource usage.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9D4E7-834A-37CC-FD02-390A3E6B3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2DE161E-E385-1F0F-A92C-E8FE54A6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F98FBD4-F2B9-3E25-708D-1BF230B9FDE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B447-8B60-F853-E423-23A514EE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63F13-D2E5-8230-D593-5C31FF647ABC}"/>
              </a:ext>
            </a:extLst>
          </p:cNvPr>
          <p:cNvSpPr txBox="1"/>
          <p:nvPr/>
        </p:nvSpPr>
        <p:spPr>
          <a:xfrm>
            <a:off x="754396" y="714186"/>
            <a:ext cx="108470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Problem STATEMENT :</a:t>
            </a:r>
          </a:p>
          <a:p>
            <a:r>
              <a:rPr lang="en-US" sz="2400" dirty="0"/>
              <a:t>• Real-time communication is essential for collaboration.</a:t>
            </a:r>
          </a:p>
          <a:p>
            <a:r>
              <a:rPr lang="en-US" sz="2400" dirty="0"/>
              <a:t>• Existing solutions are complex or require high infrastructure.</a:t>
            </a:r>
          </a:p>
          <a:p>
            <a:r>
              <a:rPr lang="en-US" sz="2400" dirty="0"/>
              <a:t>• Need a lightweight, efficient CLI-based chat system.</a:t>
            </a:r>
          </a:p>
          <a:p>
            <a:r>
              <a:rPr lang="en-US" sz="2400" dirty="0"/>
              <a:t>• Must support multiple users with minimal resource consumption.</a:t>
            </a:r>
          </a:p>
          <a:p>
            <a:r>
              <a:rPr lang="en-US" dirty="0">
                <a:cs typeface="Arial" panose="020B0604020202020204" pitchFamily="34" charset="0"/>
              </a:rPr>
              <a:t>.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F613-281B-7B7D-76CB-6EF451CAD47A}"/>
              </a:ext>
            </a:extLst>
          </p:cNvPr>
          <p:cNvSpPr txBox="1"/>
          <p:nvPr/>
        </p:nvSpPr>
        <p:spPr>
          <a:xfrm>
            <a:off x="754396" y="3269405"/>
            <a:ext cx="102155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Project Scope :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User Registration &amp; Authentication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Real-time Multi-Client Communication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Message Broadcasting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Encryption &amp; Security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/>
              <a:t>Logging &amp;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77133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6A061-70AC-C83B-8C0A-D5EB7AD5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4E8E85-BC35-D9E6-D66B-94730858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2907823-88DA-B0B1-DF71-B034EBA5300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87C2-2DDC-3A91-B8A9-DAB57F27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E9F84-E6D2-9437-BE0B-FABBC05D5696}"/>
              </a:ext>
            </a:extLst>
          </p:cNvPr>
          <p:cNvSpPr txBox="1"/>
          <p:nvPr/>
        </p:nvSpPr>
        <p:spPr>
          <a:xfrm>
            <a:off x="1480260" y="1212612"/>
            <a:ext cx="11229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Technologies Used :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/>
              <a:t>          </a:t>
            </a:r>
            <a:r>
              <a:rPr lang="en-IN" sz="1800" dirty="0"/>
              <a:t>🛠️ </a:t>
            </a:r>
            <a:r>
              <a:rPr lang="en-IN" sz="2400" dirty="0"/>
              <a:t>Programming Language: C</a:t>
            </a:r>
          </a:p>
          <a:p>
            <a:r>
              <a:rPr lang="en-IN" sz="2400" dirty="0"/>
              <a:t>          🖥️ Networking: TCP Sockets</a:t>
            </a:r>
          </a:p>
          <a:p>
            <a:r>
              <a:rPr lang="en-IN" sz="2400" dirty="0"/>
              <a:t>          📌 </a:t>
            </a:r>
            <a:r>
              <a:rPr lang="en-US" sz="2400" dirty="0"/>
              <a:t>Concurrency Handling: select() System Call</a:t>
            </a:r>
            <a:endParaRPr lang="en-IN" sz="2400" dirty="0"/>
          </a:p>
          <a:p>
            <a:r>
              <a:rPr lang="en-US" sz="2400" dirty="0"/>
              <a:t>          📁 </a:t>
            </a:r>
            <a:r>
              <a:rPr lang="en-IN" sz="2400" dirty="0"/>
              <a:t>File Handling:</a:t>
            </a:r>
          </a:p>
          <a:p>
            <a:r>
              <a:rPr lang="en-IN" sz="2400" dirty="0"/>
              <a:t>          📜 Security &amp; Encryption: XOR-based Encryption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0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6B62-F565-0F01-7DA2-8DD9326B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D186445-278A-4EE2-3A9D-1D43571D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B7FCDF7-0772-ADAA-D047-D774AD87DD4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EC3D-3E1C-4201-7D17-63073E7A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D5464-CA43-F0B2-82B7-1C7D78E1C821}"/>
              </a:ext>
            </a:extLst>
          </p:cNvPr>
          <p:cNvSpPr txBox="1"/>
          <p:nvPr/>
        </p:nvSpPr>
        <p:spPr>
          <a:xfrm>
            <a:off x="3049191" y="136525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methadology</a:t>
            </a:r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87A96-CDD0-4E9D-27A1-930F7398B456}"/>
              </a:ext>
            </a:extLst>
          </p:cNvPr>
          <p:cNvSpPr txBox="1"/>
          <p:nvPr/>
        </p:nvSpPr>
        <p:spPr>
          <a:xfrm>
            <a:off x="879467" y="629681"/>
            <a:ext cx="118740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Requirement Analysis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Identified the need for real-time chat with multiple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Defined key featured such as message </a:t>
            </a:r>
            <a:r>
              <a:rPr lang="en-US" sz="2000" dirty="0" err="1"/>
              <a:t>broadcasting,authentication</a:t>
            </a:r>
            <a:r>
              <a:rPr lang="en-US" sz="2000" dirty="0"/>
              <a:t> and encryption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E7E00-C29B-6CA9-A171-DB9BB1E82446}"/>
              </a:ext>
            </a:extLst>
          </p:cNvPr>
          <p:cNvSpPr txBox="1"/>
          <p:nvPr/>
        </p:nvSpPr>
        <p:spPr>
          <a:xfrm>
            <a:off x="879467" y="1636412"/>
            <a:ext cx="1105301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Design: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Designed a Client-Server Architecture using TCP sockets.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Planned security features like XOR encryption and user authentication.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Defined logging mechanisms for tracking user activity.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&amp; Implementation: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Implemented the server and client using C programming and TCP sockets.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Implemented message encryption and user authentication.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Used select() for handling multiple clients in a single process.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Testing &amp; Debugging: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Unit testing individual functions (authentication, message encryption).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Integration testing to check server-client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Stress testing to evaluate performance with multiple users.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Deployment &amp; Maintenance: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Server runs on Linux-based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Logs user activity for future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5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4C97-8802-C555-CD25-D632D43EE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40DD273-E5DA-81EC-5628-1822CC4AA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ED55FF8-030C-B417-0F56-E268A46B4BCC}"/>
              </a:ext>
            </a:extLst>
          </p:cNvPr>
          <p:cNvSpPr txBox="1"/>
          <p:nvPr/>
        </p:nvSpPr>
        <p:spPr>
          <a:xfrm>
            <a:off x="4519025" y="6460833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F816-7BBA-5A9E-41A1-863A38D5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96108-9995-BACE-61ED-1E7E4A1CE47B}"/>
              </a:ext>
            </a:extLst>
          </p:cNvPr>
          <p:cNvSpPr txBox="1"/>
          <p:nvPr/>
        </p:nvSpPr>
        <p:spPr>
          <a:xfrm>
            <a:off x="108630" y="156502"/>
            <a:ext cx="11978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</a:t>
            </a:r>
            <a:r>
              <a:rPr lang="en-IN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mplementation</a:t>
            </a:r>
            <a:endParaRPr lang="en-IN" sz="2800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75343-A62E-FF38-F8C7-1548BA973019}"/>
              </a:ext>
            </a:extLst>
          </p:cNvPr>
          <p:cNvSpPr txBox="1"/>
          <p:nvPr/>
        </p:nvSpPr>
        <p:spPr>
          <a:xfrm>
            <a:off x="1017837" y="1184312"/>
            <a:ext cx="111585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Client-Server Communication: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server listens for client connection using socket(), bind(), listen().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client connects using connect() and messages are exchanged using send() &amp; </a:t>
            </a:r>
            <a:r>
              <a:rPr lang="en-US" sz="2000" dirty="0" err="1"/>
              <a:t>recv</a:t>
            </a:r>
            <a:r>
              <a:rPr lang="en-US" sz="2000" dirty="0"/>
              <a:t>().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Registration &amp; Authentication: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User details are encrypted using XOR and stored in registered_users.txt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Authentication is performed by checking encrypted credentials.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Message Broadcasting: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Server receives a message and forwards it to all connected clients.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Implemented using a loop with send() function.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Handling Multiple Clients (Concurrency):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Uses the select() system call to manage multiple connections.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No need for multi-threading or separate process.</a:t>
            </a:r>
          </a:p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Logging &amp; Security: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All user </a:t>
            </a:r>
            <a:r>
              <a:rPr lang="en-US" sz="2000" dirty="0" err="1"/>
              <a:t>sctivities</a:t>
            </a:r>
            <a:r>
              <a:rPr lang="en-US" sz="2000" dirty="0"/>
              <a:t> and messages are logged in server_log.txt.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Messages and passwords are encrypted before storage.</a:t>
            </a:r>
          </a:p>
        </p:txBody>
      </p:sp>
    </p:spTree>
    <p:extLst>
      <p:ext uri="{BB962C8B-B14F-4D97-AF65-F5344CB8AC3E}">
        <p14:creationId xmlns:p14="http://schemas.microsoft.com/office/powerpoint/2010/main" val="9388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FEFAA8-A2FA-BD94-EB49-306DDE1A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4" y="1886597"/>
            <a:ext cx="5389331" cy="2658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DF855-5049-58C0-6F25-3055A386FC28}"/>
              </a:ext>
            </a:extLst>
          </p:cNvPr>
          <p:cNvSpPr txBox="1"/>
          <p:nvPr/>
        </p:nvSpPr>
        <p:spPr>
          <a:xfrm>
            <a:off x="3881120" y="3690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Architecture and Use case Diagrams </a:t>
            </a:r>
            <a:endParaRPr lang="en-IN" sz="2000" b="1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5F5F2-CC1E-7789-D362-A71FFBB7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05" y="1886597"/>
            <a:ext cx="5730737" cy="349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95726-E4DB-EFBE-73CA-977DDD24A9F5}"/>
              </a:ext>
            </a:extLst>
          </p:cNvPr>
          <p:cNvSpPr txBox="1"/>
          <p:nvPr/>
        </p:nvSpPr>
        <p:spPr>
          <a:xfrm>
            <a:off x="1178560" y="5285471"/>
            <a:ext cx="10078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Fig 1,2: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diagram shows how the "Client" interacts with the MPCC system to join a chat, send and receive messages, manage participants, and leave the chat. The "Server" handles broadcasting messages and managing connection errors.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0FA07-8F2D-659E-5970-910E0B626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8" y="6301134"/>
            <a:ext cx="646232" cy="42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D8FE3-5706-CCC7-F2D7-010F77C3DAF0}"/>
              </a:ext>
            </a:extLst>
          </p:cNvPr>
          <p:cNvSpPr txBox="1"/>
          <p:nvPr/>
        </p:nvSpPr>
        <p:spPr>
          <a:xfrm>
            <a:off x="5906274" y="6503437"/>
            <a:ext cx="6094428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89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E30E2-39E4-0747-F15A-31883C44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0" t="21333" r="9334" b="15852"/>
          <a:stretch/>
        </p:blipFill>
        <p:spPr>
          <a:xfrm>
            <a:off x="1527143" y="1178140"/>
            <a:ext cx="8900258" cy="505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EBE45-148E-ABD5-76D7-4CC6A3DCC13E}"/>
              </a:ext>
            </a:extLst>
          </p:cNvPr>
          <p:cNvSpPr txBox="1"/>
          <p:nvPr/>
        </p:nvSpPr>
        <p:spPr>
          <a:xfrm>
            <a:off x="3302000" y="621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Detailed pictorial explanation of how it works</a:t>
            </a:r>
            <a:endParaRPr lang="en-IN" sz="1800" b="1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904BF-F84C-159B-643B-1D600E66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1" y="6236732"/>
            <a:ext cx="774286" cy="504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A8F03-6149-AB3F-B327-7FA2AC66C3EA}"/>
              </a:ext>
            </a:extLst>
          </p:cNvPr>
          <p:cNvSpPr txBox="1"/>
          <p:nvPr/>
        </p:nvSpPr>
        <p:spPr>
          <a:xfrm>
            <a:off x="5980771" y="6469123"/>
            <a:ext cx="6094428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</a:t>
            </a:r>
            <a:r>
              <a:rPr lang="en-US" sz="1800" spc="140" dirty="0">
                <a:solidFill>
                  <a:srgbClr val="000000"/>
                </a:solidFill>
                <a:latin typeface="HK Grotesk Light"/>
              </a:rPr>
              <a:t> - </a:t>
            </a: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918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E6694D-BF12-6DE8-B28C-A2D1F47EA8B3}"/>
              </a:ext>
            </a:extLst>
          </p:cNvPr>
          <p:cNvSpPr txBox="1"/>
          <p:nvPr/>
        </p:nvSpPr>
        <p:spPr>
          <a:xfrm>
            <a:off x="2377440" y="172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Results and execution reports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557D9-5A5D-8617-A187-A3B018BE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8" y="623555"/>
            <a:ext cx="4277361" cy="2805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58F06-2513-7915-7452-FB4DD21C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8" y="3819351"/>
            <a:ext cx="4370028" cy="2636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66319E-3C85-7C3D-15C2-FD79518C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8"/>
          <a:stretch/>
        </p:blipFill>
        <p:spPr>
          <a:xfrm>
            <a:off x="6454133" y="3736763"/>
            <a:ext cx="4811307" cy="2497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BCCE76-CBB8-0A18-8426-534C0CDA7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33" y="623555"/>
            <a:ext cx="4549146" cy="2727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70676A-492B-FECC-C241-71B180599638}"/>
              </a:ext>
            </a:extLst>
          </p:cNvPr>
          <p:cNvSpPr txBox="1"/>
          <p:nvPr/>
        </p:nvSpPr>
        <p:spPr>
          <a:xfrm>
            <a:off x="1950723" y="335147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at server side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78FFB-E512-8E3D-D03D-9692BC6A72C6}"/>
              </a:ext>
            </a:extLst>
          </p:cNvPr>
          <p:cNvSpPr txBox="1"/>
          <p:nvPr/>
        </p:nvSpPr>
        <p:spPr>
          <a:xfrm>
            <a:off x="6289040" y="328054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</a:t>
            </a:r>
            <a:r>
              <a:rPr lang="en-US" sz="16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Registration,sending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&amp; receiving messages between clients 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E64E4A-5C96-5C81-A1D0-2815DC7908C8}"/>
              </a:ext>
            </a:extLst>
          </p:cNvPr>
          <p:cNvSpPr txBox="1"/>
          <p:nvPr/>
        </p:nvSpPr>
        <p:spPr>
          <a:xfrm>
            <a:off x="789940" y="6428521"/>
            <a:ext cx="619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User2 </a:t>
            </a:r>
            <a:r>
              <a:rPr lang="en-US" sz="16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registered,able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to send &amp; receive messages </a:t>
            </a:r>
            <a:endParaRPr lang="en-IN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F6424-A6D1-07EC-68F1-229B22002828}"/>
              </a:ext>
            </a:extLst>
          </p:cNvPr>
          <p:cNvSpPr txBox="1"/>
          <p:nvPr/>
        </p:nvSpPr>
        <p:spPr>
          <a:xfrm>
            <a:off x="7487920" y="6246776"/>
            <a:ext cx="619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Invalid Credentials of client </a:t>
            </a:r>
            <a:endParaRPr lang="en-IN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26BD7F-8087-C7C8-9B0B-EAD077FA3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62" y="6315778"/>
            <a:ext cx="646232" cy="4206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9250A2-046D-C3EF-EA22-9AF1E7375164}"/>
              </a:ext>
            </a:extLst>
          </p:cNvPr>
          <p:cNvSpPr txBox="1"/>
          <p:nvPr/>
        </p:nvSpPr>
        <p:spPr>
          <a:xfrm>
            <a:off x="4874757" y="6532681"/>
            <a:ext cx="6839146" cy="33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7052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722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Aptos</vt:lpstr>
      <vt:lpstr>Aptos Display</vt:lpstr>
      <vt:lpstr>Arial</vt:lpstr>
      <vt:lpstr>Calibri</vt:lpstr>
      <vt:lpstr>HK Grotesk</vt:lpstr>
      <vt:lpstr>HK Grotesk Light</vt:lpstr>
      <vt:lpstr>HK Grotesk Light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Pesala Priyanka</cp:lastModifiedBy>
  <cp:revision>13</cp:revision>
  <dcterms:created xsi:type="dcterms:W3CDTF">2024-05-04T13:11:57Z</dcterms:created>
  <dcterms:modified xsi:type="dcterms:W3CDTF">2025-03-07T11:26:29Z</dcterms:modified>
</cp:coreProperties>
</file>