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legreya Sans SC Bold" charset="1" panose="00000800000000000000"/>
      <p:regular r:id="rId16"/>
    </p:embeddedFont>
    <p:embeddedFont>
      <p:font typeface="Arimo" charset="1" panose="020B0604020202020204"/>
      <p:regular r:id="rId17"/>
    </p:embeddedFont>
    <p:embeddedFont>
      <p:font typeface="Arimo Italics" charset="1" panose="020B0604020202090204"/>
      <p:regular r:id="rId18"/>
    </p:embeddedFont>
    <p:embeddedFont>
      <p:font typeface="Fira Sans" charset="1" panose="020B0503050000020004"/>
      <p:regular r:id="rId19"/>
    </p:embeddedFont>
    <p:embeddedFont>
      <p:font typeface="Fira Sans Bold" charset="1" panose="020B0803050000020004"/>
      <p:regular r:id="rId20"/>
    </p:embeddedFont>
    <p:embeddedFont>
      <p:font typeface="Alegreya Sans SC"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jpeg" Type="http://schemas.openxmlformats.org/officeDocument/2006/relationships/image"/><Relationship Id="rId11" Target="../media/image12.jpe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https://github.com/nanocurrency/nano-node" TargetMode="External" Type="http://schemas.openxmlformats.org/officeDocument/2006/relationships/hyperlink"/><Relationship Id="rId5" Target="https://www.mdpi.com/2813-5288/2/4/17#:~:text=To%20verify%20each%20voter's%20information,biometric%20and%20facial%20recognition%20systems" TargetMode="External" Type="http://schemas.openxmlformats.org/officeDocument/2006/relationships/hyperlink"/><Relationship Id="rId6" Target="https://ethereum.org/en/developers/docs/" TargetMode="External" Type="http://schemas.openxmlformats.org/officeDocument/2006/relationships/hyperlink"/><Relationship Id="rId7" Target="https://nano.org" TargetMode="External" Type="http://schemas.openxmlformats.org/officeDocument/2006/relationships/hyperlink"/><Relationship Id="rId8" Target="../media/image1.png" Type="http://schemas.openxmlformats.org/officeDocument/2006/relationships/image"/><Relationship Id="rId9"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476399" y="2173146"/>
            <a:ext cx="5249238" cy="6896447"/>
          </a:xfrm>
          <a:custGeom>
            <a:avLst/>
            <a:gdLst/>
            <a:ahLst/>
            <a:cxnLst/>
            <a:rect r="r" b="b" t="t" l="l"/>
            <a:pathLst>
              <a:path h="6896447" w="5249238">
                <a:moveTo>
                  <a:pt x="0" y="0"/>
                </a:moveTo>
                <a:lnTo>
                  <a:pt x="5249238" y="0"/>
                </a:lnTo>
                <a:lnTo>
                  <a:pt x="5249238" y="6896447"/>
                </a:lnTo>
                <a:lnTo>
                  <a:pt x="0" y="6896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10800000">
            <a:off x="-286818" y="1217407"/>
            <a:ext cx="5208407" cy="6842803"/>
          </a:xfrm>
          <a:custGeom>
            <a:avLst/>
            <a:gdLst/>
            <a:ahLst/>
            <a:cxnLst/>
            <a:rect r="r" b="b" t="t" l="l"/>
            <a:pathLst>
              <a:path h="6842803" w="5208407">
                <a:moveTo>
                  <a:pt x="0" y="0"/>
                </a:moveTo>
                <a:lnTo>
                  <a:pt x="5208407" y="0"/>
                </a:lnTo>
                <a:lnTo>
                  <a:pt x="5208407" y="6842803"/>
                </a:lnTo>
                <a:lnTo>
                  <a:pt x="0" y="68428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false" flipV="false" rot="0">
            <a:off x="4921589" y="3557484"/>
            <a:ext cx="13366411" cy="3043429"/>
          </a:xfrm>
          <a:custGeom>
            <a:avLst/>
            <a:gdLst/>
            <a:ahLst/>
            <a:cxnLst/>
            <a:rect r="r" b="b" t="t" l="l"/>
            <a:pathLst>
              <a:path h="3043429" w="13366411">
                <a:moveTo>
                  <a:pt x="0" y="0"/>
                </a:moveTo>
                <a:lnTo>
                  <a:pt x="13366411" y="0"/>
                </a:lnTo>
                <a:lnTo>
                  <a:pt x="13366411" y="3043429"/>
                </a:lnTo>
                <a:lnTo>
                  <a:pt x="0" y="30434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false" flipV="false" rot="0">
            <a:off x="5866539" y="-839993"/>
            <a:ext cx="6554923" cy="4114800"/>
          </a:xfrm>
          <a:custGeom>
            <a:avLst/>
            <a:gdLst/>
            <a:ahLst/>
            <a:cxnLst/>
            <a:rect r="r" b="b" t="t" l="l"/>
            <a:pathLst>
              <a:path h="4114800" w="6554923">
                <a:moveTo>
                  <a:pt x="0" y="0"/>
                </a:moveTo>
                <a:lnTo>
                  <a:pt x="6554922" y="0"/>
                </a:lnTo>
                <a:lnTo>
                  <a:pt x="6554922"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false" rot="0">
            <a:off x="13780228" y="-659099"/>
            <a:ext cx="11605199" cy="11605199"/>
          </a:xfrm>
          <a:custGeom>
            <a:avLst/>
            <a:gdLst/>
            <a:ahLst/>
            <a:cxnLst/>
            <a:rect r="r" b="b" t="t" l="l"/>
            <a:pathLst>
              <a:path h="11605199" w="11605199">
                <a:moveTo>
                  <a:pt x="0" y="0"/>
                </a:moveTo>
                <a:lnTo>
                  <a:pt x="11605198" y="0"/>
                </a:lnTo>
                <a:lnTo>
                  <a:pt x="11605198" y="11605198"/>
                </a:lnTo>
                <a:lnTo>
                  <a:pt x="0" y="116051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0" y="108524"/>
            <a:ext cx="18288000" cy="1978660"/>
          </a:xfrm>
          <a:prstGeom prst="rect">
            <a:avLst/>
          </a:prstGeom>
        </p:spPr>
        <p:txBody>
          <a:bodyPr anchor="t" rtlCol="false" tIns="0" lIns="0" bIns="0" rIns="0">
            <a:spAutoFit/>
          </a:bodyPr>
          <a:lstStyle/>
          <a:p>
            <a:pPr algn="ctr">
              <a:lnSpc>
                <a:spcPts val="7069"/>
              </a:lnSpc>
            </a:pPr>
            <a:r>
              <a:rPr lang="en-US" sz="6999" b="true">
                <a:solidFill>
                  <a:srgbClr val="D7FDFF"/>
                </a:solidFill>
                <a:latin typeface="Alegreya Sans SC Bold"/>
                <a:ea typeface="Alegreya Sans SC Bold"/>
                <a:cs typeface="Alegreya Sans SC Bold"/>
                <a:sym typeface="Alegreya Sans SC Bold"/>
              </a:rPr>
              <a:t>Decentralized e-voting system leveraging the nano blockchain</a:t>
            </a:r>
          </a:p>
        </p:txBody>
      </p:sp>
      <p:sp>
        <p:nvSpPr>
          <p:cNvPr name="TextBox 8" id="8"/>
          <p:cNvSpPr txBox="true"/>
          <p:nvPr/>
        </p:nvSpPr>
        <p:spPr>
          <a:xfrm rot="0">
            <a:off x="0" y="2125284"/>
            <a:ext cx="18288000" cy="796290"/>
          </a:xfrm>
          <a:prstGeom prst="rect">
            <a:avLst/>
          </a:prstGeom>
        </p:spPr>
        <p:txBody>
          <a:bodyPr anchor="t" rtlCol="false" tIns="0" lIns="0" bIns="0" rIns="0">
            <a:spAutoFit/>
          </a:bodyPr>
          <a:lstStyle/>
          <a:p>
            <a:pPr algn="ctr">
              <a:lnSpc>
                <a:spcPts val="3030"/>
              </a:lnSpc>
            </a:pPr>
            <a:r>
              <a:rPr lang="en-US" sz="3000">
                <a:solidFill>
                  <a:srgbClr val="D7FDFF"/>
                </a:solidFill>
                <a:latin typeface="Arimo"/>
                <a:ea typeface="Arimo"/>
                <a:cs typeface="Arimo"/>
                <a:sym typeface="Arimo"/>
              </a:rPr>
              <a:t>INNOVATIVE PROJECT  3</a:t>
            </a:r>
          </a:p>
          <a:p>
            <a:pPr algn="ctr">
              <a:lnSpc>
                <a:spcPts val="3030"/>
              </a:lnSpc>
            </a:pPr>
            <a:r>
              <a:rPr lang="en-US" sz="3000">
                <a:solidFill>
                  <a:srgbClr val="D7FDFF"/>
                </a:solidFill>
                <a:latin typeface="Arimo"/>
                <a:ea typeface="Arimo"/>
                <a:cs typeface="Arimo"/>
                <a:sym typeface="Arimo"/>
              </a:rPr>
              <a:t>(PRJCS581)</a:t>
            </a:r>
          </a:p>
        </p:txBody>
      </p:sp>
      <p:sp>
        <p:nvSpPr>
          <p:cNvPr name="TextBox 9" id="9"/>
          <p:cNvSpPr txBox="true"/>
          <p:nvPr/>
        </p:nvSpPr>
        <p:spPr>
          <a:xfrm rot="0">
            <a:off x="-19050" y="3139771"/>
            <a:ext cx="18288000" cy="796290"/>
          </a:xfrm>
          <a:prstGeom prst="rect">
            <a:avLst/>
          </a:prstGeom>
        </p:spPr>
        <p:txBody>
          <a:bodyPr anchor="t" rtlCol="false" tIns="0" lIns="0" bIns="0" rIns="0">
            <a:spAutoFit/>
          </a:bodyPr>
          <a:lstStyle/>
          <a:p>
            <a:pPr algn="ctr">
              <a:lnSpc>
                <a:spcPts val="3030"/>
              </a:lnSpc>
            </a:pPr>
            <a:r>
              <a:rPr lang="en-US" sz="3000" i="true">
                <a:solidFill>
                  <a:srgbClr val="D7FDFF"/>
                </a:solidFill>
                <a:latin typeface="Arimo Italics"/>
                <a:ea typeface="Arimo Italics"/>
                <a:cs typeface="Arimo Italics"/>
                <a:sym typeface="Arimo Italics"/>
              </a:rPr>
              <a:t>In partial fulfilment for the Degree of</a:t>
            </a:r>
          </a:p>
          <a:p>
            <a:pPr algn="ctr">
              <a:lnSpc>
                <a:spcPts val="3030"/>
              </a:lnSpc>
            </a:pPr>
            <a:r>
              <a:rPr lang="en-US" sz="3000" i="true">
                <a:solidFill>
                  <a:srgbClr val="D7FDFF"/>
                </a:solidFill>
                <a:latin typeface="Arimo Italics"/>
                <a:ea typeface="Arimo Italics"/>
                <a:cs typeface="Arimo Italics"/>
                <a:sym typeface="Arimo Italics"/>
              </a:rPr>
              <a:t>Bachelor of Technology </a:t>
            </a:r>
          </a:p>
        </p:txBody>
      </p:sp>
      <p:sp>
        <p:nvSpPr>
          <p:cNvPr name="TextBox 10" id="10"/>
          <p:cNvSpPr txBox="true"/>
          <p:nvPr/>
        </p:nvSpPr>
        <p:spPr>
          <a:xfrm rot="0">
            <a:off x="-19050" y="4154258"/>
            <a:ext cx="18288000" cy="2446655"/>
          </a:xfrm>
          <a:prstGeom prst="rect">
            <a:avLst/>
          </a:prstGeom>
        </p:spPr>
        <p:txBody>
          <a:bodyPr anchor="t" rtlCol="false" tIns="0" lIns="0" bIns="0" rIns="0">
            <a:spAutoFit/>
          </a:bodyPr>
          <a:lstStyle/>
          <a:p>
            <a:pPr algn="ctr">
              <a:lnSpc>
                <a:spcPts val="3030"/>
              </a:lnSpc>
            </a:pPr>
            <a:r>
              <a:rPr lang="en-US" sz="3000" i="true">
                <a:solidFill>
                  <a:srgbClr val="D7FDFF"/>
                </a:solidFill>
                <a:latin typeface="Arimo Italics"/>
                <a:ea typeface="Arimo Italics"/>
                <a:cs typeface="Arimo Italics"/>
                <a:sym typeface="Arimo Italics"/>
              </a:rPr>
              <a:t>Submitted by</a:t>
            </a:r>
          </a:p>
          <a:p>
            <a:pPr algn="ctr">
              <a:lnSpc>
                <a:spcPts val="4039"/>
              </a:lnSpc>
            </a:pPr>
            <a:r>
              <a:rPr lang="en-US" sz="3999">
                <a:solidFill>
                  <a:srgbClr val="D7FDFF"/>
                </a:solidFill>
                <a:latin typeface="Arimo"/>
                <a:ea typeface="Arimo"/>
                <a:cs typeface="Arimo"/>
                <a:sym typeface="Arimo"/>
              </a:rPr>
              <a:t>Utsav Sarda</a:t>
            </a:r>
          </a:p>
          <a:p>
            <a:pPr algn="ctr">
              <a:lnSpc>
                <a:spcPts val="4039"/>
              </a:lnSpc>
            </a:pPr>
            <a:r>
              <a:rPr lang="en-US" sz="3999">
                <a:solidFill>
                  <a:srgbClr val="D7FDFF"/>
                </a:solidFill>
                <a:latin typeface="Arimo"/>
                <a:ea typeface="Arimo"/>
                <a:cs typeface="Arimo"/>
                <a:sym typeface="Arimo"/>
              </a:rPr>
              <a:t>12022002019058</a:t>
            </a:r>
          </a:p>
          <a:p>
            <a:pPr algn="ctr">
              <a:lnSpc>
                <a:spcPts val="4039"/>
              </a:lnSpc>
            </a:pPr>
            <a:r>
              <a:rPr lang="en-US" sz="3999">
                <a:solidFill>
                  <a:srgbClr val="D7FDFF"/>
                </a:solidFill>
                <a:latin typeface="Arimo"/>
                <a:ea typeface="Arimo"/>
                <a:cs typeface="Arimo"/>
                <a:sym typeface="Arimo"/>
              </a:rPr>
              <a:t>Roll No: 30</a:t>
            </a:r>
          </a:p>
          <a:p>
            <a:pPr algn="ctr">
              <a:lnSpc>
                <a:spcPts val="4039"/>
              </a:lnSpc>
            </a:pPr>
            <a:r>
              <a:rPr lang="en-US" sz="3999">
                <a:solidFill>
                  <a:srgbClr val="D7FDFF"/>
                </a:solidFill>
                <a:latin typeface="Arimo"/>
                <a:ea typeface="Arimo"/>
                <a:cs typeface="Arimo"/>
                <a:sym typeface="Arimo"/>
              </a:rPr>
              <a:t>CSE(IoT)</a:t>
            </a:r>
          </a:p>
        </p:txBody>
      </p:sp>
      <p:sp>
        <p:nvSpPr>
          <p:cNvPr name="TextBox 11" id="11"/>
          <p:cNvSpPr txBox="true"/>
          <p:nvPr/>
        </p:nvSpPr>
        <p:spPr>
          <a:xfrm rot="0">
            <a:off x="-19050" y="6924763"/>
            <a:ext cx="18288000" cy="932180"/>
          </a:xfrm>
          <a:prstGeom prst="rect">
            <a:avLst/>
          </a:prstGeom>
        </p:spPr>
        <p:txBody>
          <a:bodyPr anchor="t" rtlCol="false" tIns="0" lIns="0" bIns="0" rIns="0">
            <a:spAutoFit/>
          </a:bodyPr>
          <a:lstStyle/>
          <a:p>
            <a:pPr algn="ctr">
              <a:lnSpc>
                <a:spcPts val="3030"/>
              </a:lnSpc>
            </a:pPr>
            <a:r>
              <a:rPr lang="en-US" sz="3000">
                <a:solidFill>
                  <a:srgbClr val="D7FDFF"/>
                </a:solidFill>
                <a:latin typeface="Arimo"/>
                <a:ea typeface="Arimo"/>
                <a:cs typeface="Arimo"/>
                <a:sym typeface="Arimo"/>
              </a:rPr>
              <a:t>Under the Guidance of</a:t>
            </a:r>
          </a:p>
          <a:p>
            <a:pPr algn="ctr">
              <a:lnSpc>
                <a:spcPts val="4039"/>
              </a:lnSpc>
            </a:pPr>
            <a:r>
              <a:rPr lang="en-US" sz="3999">
                <a:solidFill>
                  <a:srgbClr val="D7FDFF"/>
                </a:solidFill>
                <a:latin typeface="Arimo"/>
                <a:ea typeface="Arimo"/>
                <a:cs typeface="Arimo"/>
                <a:sym typeface="Arimo"/>
              </a:rPr>
              <a:t>Prof. Swagatam Basu </a:t>
            </a:r>
          </a:p>
        </p:txBody>
      </p:sp>
      <p:sp>
        <p:nvSpPr>
          <p:cNvPr name="TextBox 12" id="12"/>
          <p:cNvSpPr txBox="true"/>
          <p:nvPr/>
        </p:nvSpPr>
        <p:spPr>
          <a:xfrm rot="0">
            <a:off x="0" y="8193560"/>
            <a:ext cx="18288000" cy="1417955"/>
          </a:xfrm>
          <a:prstGeom prst="rect">
            <a:avLst/>
          </a:prstGeom>
        </p:spPr>
        <p:txBody>
          <a:bodyPr anchor="t" rtlCol="false" tIns="0" lIns="0" bIns="0" rIns="0">
            <a:spAutoFit/>
          </a:bodyPr>
          <a:lstStyle/>
          <a:p>
            <a:pPr algn="ctr">
              <a:lnSpc>
                <a:spcPts val="4039"/>
              </a:lnSpc>
            </a:pPr>
            <a:r>
              <a:rPr lang="en-US" sz="3999">
                <a:solidFill>
                  <a:srgbClr val="D7FDFF"/>
                </a:solidFill>
                <a:latin typeface="Arimo"/>
                <a:ea typeface="Arimo"/>
                <a:cs typeface="Arimo"/>
                <a:sym typeface="Arimo"/>
              </a:rPr>
              <a:t>Institute of Engineering and Management</a:t>
            </a:r>
          </a:p>
          <a:p>
            <a:pPr algn="ctr">
              <a:lnSpc>
                <a:spcPts val="4039"/>
              </a:lnSpc>
            </a:pPr>
            <a:r>
              <a:rPr lang="en-US" sz="3999">
                <a:solidFill>
                  <a:srgbClr val="D7FDFF"/>
                </a:solidFill>
                <a:latin typeface="Arimo"/>
                <a:ea typeface="Arimo"/>
                <a:cs typeface="Arimo"/>
                <a:sym typeface="Arimo"/>
              </a:rPr>
              <a:t>Kolkata</a:t>
            </a:r>
          </a:p>
          <a:p>
            <a:pPr algn="ctr">
              <a:lnSpc>
                <a:spcPts val="3030"/>
              </a:lnSpc>
            </a:pPr>
            <a:r>
              <a:rPr lang="en-US" sz="3000">
                <a:solidFill>
                  <a:srgbClr val="D7FDFF"/>
                </a:solidFill>
                <a:latin typeface="Arimo"/>
                <a:ea typeface="Arimo"/>
                <a:cs typeface="Arimo"/>
                <a:sym typeface="Arimo"/>
              </a:rPr>
              <a:t>NOVEMBER,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476399" y="2173146"/>
            <a:ext cx="5249238" cy="6896447"/>
          </a:xfrm>
          <a:custGeom>
            <a:avLst/>
            <a:gdLst/>
            <a:ahLst/>
            <a:cxnLst/>
            <a:rect r="r" b="b" t="t" l="l"/>
            <a:pathLst>
              <a:path h="6896447" w="5249238">
                <a:moveTo>
                  <a:pt x="0" y="0"/>
                </a:moveTo>
                <a:lnTo>
                  <a:pt x="5249238" y="0"/>
                </a:lnTo>
                <a:lnTo>
                  <a:pt x="5249238" y="6896447"/>
                </a:lnTo>
                <a:lnTo>
                  <a:pt x="0" y="6896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10800000">
            <a:off x="-286818" y="1217407"/>
            <a:ext cx="5208407" cy="6842803"/>
          </a:xfrm>
          <a:custGeom>
            <a:avLst/>
            <a:gdLst/>
            <a:ahLst/>
            <a:cxnLst/>
            <a:rect r="r" b="b" t="t" l="l"/>
            <a:pathLst>
              <a:path h="6842803" w="5208407">
                <a:moveTo>
                  <a:pt x="0" y="0"/>
                </a:moveTo>
                <a:lnTo>
                  <a:pt x="5208407" y="0"/>
                </a:lnTo>
                <a:lnTo>
                  <a:pt x="5208407" y="6842803"/>
                </a:lnTo>
                <a:lnTo>
                  <a:pt x="0" y="68428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false" flipV="false" rot="0">
            <a:off x="4921589" y="3557484"/>
            <a:ext cx="13366411" cy="3043429"/>
          </a:xfrm>
          <a:custGeom>
            <a:avLst/>
            <a:gdLst/>
            <a:ahLst/>
            <a:cxnLst/>
            <a:rect r="r" b="b" t="t" l="l"/>
            <a:pathLst>
              <a:path h="3043429" w="13366411">
                <a:moveTo>
                  <a:pt x="0" y="0"/>
                </a:moveTo>
                <a:lnTo>
                  <a:pt x="13366411" y="0"/>
                </a:lnTo>
                <a:lnTo>
                  <a:pt x="13366411" y="3043429"/>
                </a:lnTo>
                <a:lnTo>
                  <a:pt x="0" y="30434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false" flipV="false" rot="0">
            <a:off x="13780228" y="-659099"/>
            <a:ext cx="11605199" cy="11605199"/>
          </a:xfrm>
          <a:custGeom>
            <a:avLst/>
            <a:gdLst/>
            <a:ahLst/>
            <a:cxnLst/>
            <a:rect r="r" b="b" t="t" l="l"/>
            <a:pathLst>
              <a:path h="11605199" w="11605199">
                <a:moveTo>
                  <a:pt x="0" y="0"/>
                </a:moveTo>
                <a:lnTo>
                  <a:pt x="11605198" y="0"/>
                </a:lnTo>
                <a:lnTo>
                  <a:pt x="11605198" y="11605198"/>
                </a:lnTo>
                <a:lnTo>
                  <a:pt x="0" y="116051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6315970" y="4223324"/>
            <a:ext cx="7464258" cy="1821302"/>
          </a:xfrm>
          <a:prstGeom prst="rect">
            <a:avLst/>
          </a:prstGeom>
        </p:spPr>
        <p:txBody>
          <a:bodyPr anchor="t" rtlCol="false" tIns="0" lIns="0" bIns="0" rIns="0">
            <a:spAutoFit/>
          </a:bodyPr>
          <a:lstStyle/>
          <a:p>
            <a:pPr algn="l">
              <a:lnSpc>
                <a:spcPts val="11985"/>
              </a:lnSpc>
            </a:pPr>
            <a:r>
              <a:rPr lang="en-US" sz="11866">
                <a:solidFill>
                  <a:srgbClr val="D7FDFF"/>
                </a:solidFill>
                <a:latin typeface="Alegreya Sans SC"/>
                <a:ea typeface="Alegreya Sans SC"/>
                <a:cs typeface="Alegreya Sans SC"/>
                <a:sym typeface="Alegreya Sans SC"/>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14080307" y="-1732119"/>
            <a:ext cx="8415386" cy="8415386"/>
          </a:xfrm>
          <a:custGeom>
            <a:avLst/>
            <a:gdLst/>
            <a:ahLst/>
            <a:cxnLst/>
            <a:rect r="r" b="b" t="t" l="l"/>
            <a:pathLst>
              <a:path h="8415386" w="8415386">
                <a:moveTo>
                  <a:pt x="0" y="0"/>
                </a:moveTo>
                <a:lnTo>
                  <a:pt x="8415386" y="0"/>
                </a:lnTo>
                <a:lnTo>
                  <a:pt x="8415386" y="8415386"/>
                </a:lnTo>
                <a:lnTo>
                  <a:pt x="0" y="84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806057" y="2766572"/>
            <a:ext cx="14481943" cy="5580963"/>
          </a:xfrm>
          <a:prstGeom prst="rect">
            <a:avLst/>
          </a:prstGeom>
        </p:spPr>
        <p:txBody>
          <a:bodyPr anchor="t" rtlCol="false" tIns="0" lIns="0" bIns="0" rIns="0">
            <a:spAutoFit/>
          </a:bodyPr>
          <a:lstStyle/>
          <a:p>
            <a:pPr algn="l">
              <a:lnSpc>
                <a:spcPts val="6337"/>
              </a:lnSpc>
            </a:pPr>
            <a:r>
              <a:rPr lang="en-US" sz="4527">
                <a:solidFill>
                  <a:srgbClr val="D7FDFF"/>
                </a:solidFill>
                <a:latin typeface="Fira Sans"/>
                <a:ea typeface="Fira Sans"/>
                <a:cs typeface="Fira Sans"/>
                <a:sym typeface="Fira Sans"/>
              </a:rPr>
              <a:t>▪︎ Problem Definition</a:t>
            </a:r>
          </a:p>
          <a:p>
            <a:pPr algn="l">
              <a:lnSpc>
                <a:spcPts val="6337"/>
              </a:lnSpc>
            </a:pPr>
            <a:r>
              <a:rPr lang="en-US" sz="4527">
                <a:solidFill>
                  <a:srgbClr val="D7FDFF"/>
                </a:solidFill>
                <a:latin typeface="Fira Sans"/>
                <a:ea typeface="Fira Sans"/>
                <a:cs typeface="Fira Sans"/>
                <a:sym typeface="Fira Sans"/>
              </a:rPr>
              <a:t>▪︎ Introduction</a:t>
            </a:r>
          </a:p>
          <a:p>
            <a:pPr algn="l">
              <a:lnSpc>
                <a:spcPts val="6337"/>
              </a:lnSpc>
            </a:pPr>
            <a:r>
              <a:rPr lang="en-US" sz="4527">
                <a:solidFill>
                  <a:srgbClr val="D7FDFF"/>
                </a:solidFill>
                <a:latin typeface="Fira Sans"/>
                <a:ea typeface="Fira Sans"/>
                <a:cs typeface="Fira Sans"/>
                <a:sym typeface="Fira Sans"/>
              </a:rPr>
              <a:t>▪︎ Work Done</a:t>
            </a:r>
          </a:p>
          <a:p>
            <a:pPr algn="l">
              <a:lnSpc>
                <a:spcPts val="6337"/>
              </a:lnSpc>
            </a:pPr>
            <a:r>
              <a:rPr lang="en-US" sz="4527">
                <a:solidFill>
                  <a:srgbClr val="D7FDFF"/>
                </a:solidFill>
                <a:latin typeface="Fira Sans"/>
                <a:ea typeface="Fira Sans"/>
                <a:cs typeface="Fira Sans"/>
                <a:sym typeface="Fira Sans"/>
              </a:rPr>
              <a:t>▪︎ Remaining work to be accomplished</a:t>
            </a:r>
          </a:p>
          <a:p>
            <a:pPr algn="l">
              <a:lnSpc>
                <a:spcPts val="6337"/>
              </a:lnSpc>
            </a:pPr>
            <a:r>
              <a:rPr lang="en-US" sz="4527">
                <a:solidFill>
                  <a:srgbClr val="D7FDFF"/>
                </a:solidFill>
                <a:latin typeface="Fira Sans"/>
                <a:ea typeface="Fira Sans"/>
                <a:cs typeface="Fira Sans"/>
                <a:sym typeface="Fira Sans"/>
              </a:rPr>
              <a:t>▪︎ Conclusion</a:t>
            </a:r>
          </a:p>
          <a:p>
            <a:pPr algn="l">
              <a:lnSpc>
                <a:spcPts val="6337"/>
              </a:lnSpc>
            </a:pPr>
            <a:r>
              <a:rPr lang="en-US" sz="4527">
                <a:solidFill>
                  <a:srgbClr val="D7FDFF"/>
                </a:solidFill>
                <a:latin typeface="Fira Sans"/>
                <a:ea typeface="Fira Sans"/>
                <a:cs typeface="Fira Sans"/>
                <a:sym typeface="Fira Sans"/>
              </a:rPr>
              <a:t>▪︎ References</a:t>
            </a:r>
          </a:p>
          <a:p>
            <a:pPr algn="l">
              <a:lnSpc>
                <a:spcPts val="6337"/>
              </a:lnSpc>
              <a:spcBef>
                <a:spcPct val="0"/>
              </a:spcBef>
            </a:pPr>
          </a:p>
        </p:txBody>
      </p:sp>
      <p:sp>
        <p:nvSpPr>
          <p:cNvPr name="Freeform 5" id="5">
            <a:extLst>
              <a:ext uri="{C183D7F6-B498-43B3-948B-1728B52AA6E4}">
                <adec:decorative xmlns:adec="http://schemas.microsoft.com/office/drawing/2017/decorative" val="1"/>
              </a:ext>
            </a:extLst>
          </p:cNvPr>
          <p:cNvSpPr/>
          <p:nvPr/>
        </p:nvSpPr>
        <p:spPr>
          <a:xfrm flipH="false" flipV="false" rot="-10800000">
            <a:off x="853604" y="472515"/>
            <a:ext cx="2952452" cy="3878930"/>
          </a:xfrm>
          <a:custGeom>
            <a:avLst/>
            <a:gdLst/>
            <a:ahLst/>
            <a:cxnLst/>
            <a:rect r="r" b="b" t="t" l="l"/>
            <a:pathLst>
              <a:path h="3878930" w="2952452">
                <a:moveTo>
                  <a:pt x="0" y="0"/>
                </a:moveTo>
                <a:lnTo>
                  <a:pt x="2952453" y="0"/>
                </a:lnTo>
                <a:lnTo>
                  <a:pt x="2952453" y="3878931"/>
                </a:lnTo>
                <a:lnTo>
                  <a:pt x="0" y="38789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false" rot="0">
            <a:off x="-4609329" y="3260610"/>
            <a:ext cx="8415386" cy="8415386"/>
          </a:xfrm>
          <a:custGeom>
            <a:avLst/>
            <a:gdLst/>
            <a:ahLst/>
            <a:cxnLst/>
            <a:rect r="r" b="b" t="t" l="l"/>
            <a:pathLst>
              <a:path h="8415386" w="8415386">
                <a:moveTo>
                  <a:pt x="0" y="0"/>
                </a:moveTo>
                <a:lnTo>
                  <a:pt x="8415386" y="0"/>
                </a:lnTo>
                <a:lnTo>
                  <a:pt x="8415386" y="8415386"/>
                </a:lnTo>
                <a:lnTo>
                  <a:pt x="0" y="84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true" rot="-10800000">
            <a:off x="0" y="-59259"/>
            <a:ext cx="2952452" cy="3878930"/>
          </a:xfrm>
          <a:custGeom>
            <a:avLst/>
            <a:gdLst/>
            <a:ahLst/>
            <a:cxnLst/>
            <a:rect r="r" b="b" t="t" l="l"/>
            <a:pathLst>
              <a:path h="3878930" w="2952452">
                <a:moveTo>
                  <a:pt x="2952452" y="3878931"/>
                </a:moveTo>
                <a:lnTo>
                  <a:pt x="0" y="3878931"/>
                </a:lnTo>
                <a:lnTo>
                  <a:pt x="0" y="0"/>
                </a:lnTo>
                <a:lnTo>
                  <a:pt x="2952452" y="0"/>
                </a:lnTo>
                <a:lnTo>
                  <a:pt x="2952452" y="387893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false" flipV="false" rot="0">
            <a:off x="14481943" y="5876296"/>
            <a:ext cx="2952452" cy="3878930"/>
          </a:xfrm>
          <a:custGeom>
            <a:avLst/>
            <a:gdLst/>
            <a:ahLst/>
            <a:cxnLst/>
            <a:rect r="r" b="b" t="t" l="l"/>
            <a:pathLst>
              <a:path h="3878930" w="2952452">
                <a:moveTo>
                  <a:pt x="0" y="0"/>
                </a:moveTo>
                <a:lnTo>
                  <a:pt x="2952453" y="0"/>
                </a:lnTo>
                <a:lnTo>
                  <a:pt x="2952453" y="3878930"/>
                </a:lnTo>
                <a:lnTo>
                  <a:pt x="0" y="38789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true" flipV="true" rot="0">
            <a:off x="15335548" y="6408070"/>
            <a:ext cx="2952452" cy="3878930"/>
          </a:xfrm>
          <a:custGeom>
            <a:avLst/>
            <a:gdLst/>
            <a:ahLst/>
            <a:cxnLst/>
            <a:rect r="r" b="b" t="t" l="l"/>
            <a:pathLst>
              <a:path h="3878930" w="2952452">
                <a:moveTo>
                  <a:pt x="2952452" y="3878930"/>
                </a:moveTo>
                <a:lnTo>
                  <a:pt x="0" y="3878930"/>
                </a:lnTo>
                <a:lnTo>
                  <a:pt x="0" y="0"/>
                </a:lnTo>
                <a:lnTo>
                  <a:pt x="2952452" y="0"/>
                </a:lnTo>
                <a:lnTo>
                  <a:pt x="2952452" y="387893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4937373" y="476334"/>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INDEX</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39935" y="2574275"/>
            <a:ext cx="12808130" cy="6327775"/>
          </a:xfrm>
          <a:prstGeom prst="rect">
            <a:avLst/>
          </a:prstGeom>
        </p:spPr>
        <p:txBody>
          <a:bodyPr anchor="t" rtlCol="false" tIns="0" lIns="0" bIns="0" rIns="0">
            <a:spAutoFit/>
          </a:bodyPr>
          <a:lstStyle/>
          <a:p>
            <a:pPr algn="ctr">
              <a:lnSpc>
                <a:spcPts val="5600"/>
              </a:lnSpc>
              <a:spcBef>
                <a:spcPct val="0"/>
              </a:spcBef>
            </a:pPr>
            <a:r>
              <a:rPr lang="en-US" sz="4000">
                <a:solidFill>
                  <a:srgbClr val="D7FDFF"/>
                </a:solidFill>
                <a:latin typeface="Fira Sans"/>
                <a:ea typeface="Fira Sans"/>
                <a:cs typeface="Fira Sans"/>
                <a:sym typeface="Fira Sans"/>
              </a:rPr>
              <a:t>Traditional voting systems face challenges like vote tampering, fraud, and unauthorized access, compromising election results. Transparency and centralized systems are vulnerable to cyberattacks. In the digital era, a secure, transparent, scalable, and accessible voting system is needed. This project proposes a decentralized voting system using Nano's blockchain technology to ensure trust, integrity, and efficiency in elections. </a:t>
            </a:r>
          </a:p>
        </p:txBody>
      </p:sp>
      <p:sp>
        <p:nvSpPr>
          <p:cNvPr name="TextBox 4" id="4"/>
          <p:cNvSpPr txBox="true"/>
          <p:nvPr/>
        </p:nvSpPr>
        <p:spPr>
          <a:xfrm rot="0">
            <a:off x="4784487" y="317360"/>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Problem Definition</a:t>
            </a:r>
          </a:p>
        </p:txBody>
      </p:sp>
      <p:sp>
        <p:nvSpPr>
          <p:cNvPr name="Freeform 5" id="5">
            <a:extLst>
              <a:ext uri="{C183D7F6-B498-43B3-948B-1728B52AA6E4}">
                <adec:decorative xmlns:adec="http://schemas.microsoft.com/office/drawing/2017/decorative" val="1"/>
              </a:ext>
            </a:extLst>
          </p:cNvPr>
          <p:cNvSpPr/>
          <p:nvPr/>
        </p:nvSpPr>
        <p:spPr>
          <a:xfrm flipH="false" flipV="true" rot="0">
            <a:off x="15548065" y="6970644"/>
            <a:ext cx="2300142" cy="3021926"/>
          </a:xfrm>
          <a:custGeom>
            <a:avLst/>
            <a:gdLst/>
            <a:ahLst/>
            <a:cxnLst/>
            <a:rect r="r" b="b" t="t" l="l"/>
            <a:pathLst>
              <a:path h="3021926" w="2300142">
                <a:moveTo>
                  <a:pt x="0" y="3021926"/>
                </a:moveTo>
                <a:lnTo>
                  <a:pt x="2300142" y="3021926"/>
                </a:lnTo>
                <a:lnTo>
                  <a:pt x="2300142" y="0"/>
                </a:lnTo>
                <a:lnTo>
                  <a:pt x="0" y="0"/>
                </a:lnTo>
                <a:lnTo>
                  <a:pt x="0" y="302192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true" rot="-10800000">
            <a:off x="15372969" y="5781025"/>
            <a:ext cx="3772662" cy="4956521"/>
          </a:xfrm>
          <a:custGeom>
            <a:avLst/>
            <a:gdLst/>
            <a:ahLst/>
            <a:cxnLst/>
            <a:rect r="r" b="b" t="t" l="l"/>
            <a:pathLst>
              <a:path h="4956521" w="3772662">
                <a:moveTo>
                  <a:pt x="0" y="4956522"/>
                </a:moveTo>
                <a:lnTo>
                  <a:pt x="3772662" y="4956522"/>
                </a:lnTo>
                <a:lnTo>
                  <a:pt x="3772662" y="0"/>
                </a:lnTo>
                <a:lnTo>
                  <a:pt x="0" y="0"/>
                </a:lnTo>
                <a:lnTo>
                  <a:pt x="0" y="495652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false" flipV="false" rot="0">
            <a:off x="-3209211" y="1721233"/>
            <a:ext cx="6538053" cy="6538053"/>
          </a:xfrm>
          <a:custGeom>
            <a:avLst/>
            <a:gdLst/>
            <a:ahLst/>
            <a:cxnLst/>
            <a:rect r="r" b="b" t="t" l="l"/>
            <a:pathLst>
              <a:path h="6538053" w="6538053">
                <a:moveTo>
                  <a:pt x="0" y="0"/>
                </a:moveTo>
                <a:lnTo>
                  <a:pt x="6538053" y="0"/>
                </a:lnTo>
                <a:lnTo>
                  <a:pt x="6538053"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0">
            <a:off x="1028700" y="210270"/>
            <a:ext cx="2300142" cy="3021926"/>
          </a:xfrm>
          <a:custGeom>
            <a:avLst/>
            <a:gdLst/>
            <a:ahLst/>
            <a:cxnLst/>
            <a:rect r="r" b="b" t="t" l="l"/>
            <a:pathLst>
              <a:path h="3021926" w="2300142">
                <a:moveTo>
                  <a:pt x="2300142" y="0"/>
                </a:moveTo>
                <a:lnTo>
                  <a:pt x="0" y="0"/>
                </a:lnTo>
                <a:lnTo>
                  <a:pt x="0" y="3021926"/>
                </a:lnTo>
                <a:lnTo>
                  <a:pt x="2300142" y="3021926"/>
                </a:lnTo>
                <a:lnTo>
                  <a:pt x="23001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true" flipV="false" rot="-10800000">
            <a:off x="-857631" y="-364188"/>
            <a:ext cx="3772662" cy="4956521"/>
          </a:xfrm>
          <a:custGeom>
            <a:avLst/>
            <a:gdLst/>
            <a:ahLst/>
            <a:cxnLst/>
            <a:rect r="r" b="b" t="t" l="l"/>
            <a:pathLst>
              <a:path h="4956521" w="3772662">
                <a:moveTo>
                  <a:pt x="3772662" y="0"/>
                </a:moveTo>
                <a:lnTo>
                  <a:pt x="0" y="0"/>
                </a:lnTo>
                <a:lnTo>
                  <a:pt x="0" y="4956522"/>
                </a:lnTo>
                <a:lnTo>
                  <a:pt x="3772662" y="4956522"/>
                </a:lnTo>
                <a:lnTo>
                  <a:pt x="37726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a:extLst>
              <a:ext uri="{C183D7F6-B498-43B3-948B-1728B52AA6E4}">
                <adec:decorative xmlns:adec="http://schemas.microsoft.com/office/drawing/2017/decorative" val="1"/>
              </a:ext>
            </a:extLst>
          </p:cNvPr>
          <p:cNvSpPr/>
          <p:nvPr/>
        </p:nvSpPr>
        <p:spPr>
          <a:xfrm flipH="false" flipV="false" rot="0">
            <a:off x="14960838" y="2114073"/>
            <a:ext cx="6538053" cy="6538053"/>
          </a:xfrm>
          <a:custGeom>
            <a:avLst/>
            <a:gdLst/>
            <a:ahLst/>
            <a:cxnLst/>
            <a:rect r="r" b="b" t="t" l="l"/>
            <a:pathLst>
              <a:path h="6538053" w="6538053">
                <a:moveTo>
                  <a:pt x="0" y="0"/>
                </a:moveTo>
                <a:lnTo>
                  <a:pt x="6538054" y="0"/>
                </a:lnTo>
                <a:lnTo>
                  <a:pt x="6538054"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784487" y="183889"/>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Introduction</a:t>
            </a:r>
          </a:p>
        </p:txBody>
      </p:sp>
      <p:sp>
        <p:nvSpPr>
          <p:cNvPr name="Freeform 3" id="3">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81991" y="2004292"/>
            <a:ext cx="12808130" cy="7737475"/>
          </a:xfrm>
          <a:prstGeom prst="rect">
            <a:avLst/>
          </a:prstGeom>
        </p:spPr>
        <p:txBody>
          <a:bodyPr anchor="t" rtlCol="false" tIns="0" lIns="0" bIns="0" rIns="0">
            <a:spAutoFit/>
          </a:bodyPr>
          <a:lstStyle/>
          <a:p>
            <a:pPr algn="ctr">
              <a:lnSpc>
                <a:spcPts val="5600"/>
              </a:lnSpc>
              <a:spcBef>
                <a:spcPct val="0"/>
              </a:spcBef>
            </a:pPr>
            <a:r>
              <a:rPr lang="en-US" sz="4000">
                <a:solidFill>
                  <a:srgbClr val="D7FDFF"/>
                </a:solidFill>
                <a:latin typeface="Fira Sans"/>
                <a:ea typeface="Fira Sans"/>
                <a:cs typeface="Fira Sans"/>
                <a:sym typeface="Fira Sans"/>
              </a:rPr>
              <a:t>The project aims to develop an e-voting system using the Nano blockchain, a decentralized, fast, and energy-efficient cryptocurrency platform. The system uses a unique block-lattice structure for high scalability, low latency, and feeless transactions. It ensures security, transparency, accessibility, and efficiency, eliminating delays in vote counting with real-time updates. This project demonstrates the potential of Nano blockchain technology in solving real-world problems and serves as a foundation for secure, decentralized voting applications in various domains. </a:t>
            </a:r>
          </a:p>
        </p:txBody>
      </p:sp>
      <p:sp>
        <p:nvSpPr>
          <p:cNvPr name="Freeform 5" id="5">
            <a:extLst>
              <a:ext uri="{C183D7F6-B498-43B3-948B-1728B52AA6E4}">
                <adec:decorative xmlns:adec="http://schemas.microsoft.com/office/drawing/2017/decorative" val="1"/>
              </a:ext>
            </a:extLst>
          </p:cNvPr>
          <p:cNvSpPr/>
          <p:nvPr/>
        </p:nvSpPr>
        <p:spPr>
          <a:xfrm flipH="true" flipV="true" rot="-10800000">
            <a:off x="1086558" y="6425555"/>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true" rot="0">
            <a:off x="239162" y="5259319"/>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true" rot="-10800000">
            <a:off x="15390121" y="1822870"/>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true" rot="0">
            <a:off x="14542725" y="656634"/>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3343097" y="3582539"/>
            <a:ext cx="6258128" cy="6258128"/>
          </a:xfrm>
          <a:custGeom>
            <a:avLst/>
            <a:gdLst/>
            <a:ahLst/>
            <a:cxnLst/>
            <a:rect r="r" b="b" t="t" l="l"/>
            <a:pathLst>
              <a:path h="6258128" w="6258128">
                <a:moveTo>
                  <a:pt x="0" y="0"/>
                </a:moveTo>
                <a:lnTo>
                  <a:pt x="6258128" y="0"/>
                </a:lnTo>
                <a:lnTo>
                  <a:pt x="6258128" y="6258128"/>
                </a:lnTo>
                <a:lnTo>
                  <a:pt x="0" y="62581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true" flipV="false" rot="-10800000">
            <a:off x="-857631" y="-364188"/>
            <a:ext cx="3772662" cy="4956521"/>
          </a:xfrm>
          <a:custGeom>
            <a:avLst/>
            <a:gdLst/>
            <a:ahLst/>
            <a:cxnLst/>
            <a:rect r="r" b="b" t="t" l="l"/>
            <a:pathLst>
              <a:path h="4956521" w="3772662">
                <a:moveTo>
                  <a:pt x="3772662" y="0"/>
                </a:moveTo>
                <a:lnTo>
                  <a:pt x="0" y="0"/>
                </a:lnTo>
                <a:lnTo>
                  <a:pt x="0" y="4956522"/>
                </a:lnTo>
                <a:lnTo>
                  <a:pt x="3772662" y="4956522"/>
                </a:lnTo>
                <a:lnTo>
                  <a:pt x="37726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false" flipV="false" rot="0">
            <a:off x="1511640" y="2802626"/>
            <a:ext cx="316295" cy="316295"/>
          </a:xfrm>
          <a:custGeom>
            <a:avLst/>
            <a:gdLst/>
            <a:ahLst/>
            <a:cxnLst/>
            <a:rect r="r" b="b" t="t" l="l"/>
            <a:pathLst>
              <a:path h="316295" w="316295">
                <a:moveTo>
                  <a:pt x="0" y="0"/>
                </a:moveTo>
                <a:lnTo>
                  <a:pt x="316295" y="0"/>
                </a:lnTo>
                <a:lnTo>
                  <a:pt x="316295" y="316295"/>
                </a:lnTo>
                <a:lnTo>
                  <a:pt x="0" y="3162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204223" y="2537024"/>
            <a:ext cx="13876999" cy="2760222"/>
          </a:xfrm>
          <a:prstGeom prst="rect">
            <a:avLst/>
          </a:prstGeom>
        </p:spPr>
        <p:txBody>
          <a:bodyPr anchor="t" rtlCol="false" tIns="0" lIns="0" bIns="0" rIns="0">
            <a:spAutoFit/>
          </a:bodyPr>
          <a:lstStyle/>
          <a:p>
            <a:pPr algn="just">
              <a:lnSpc>
                <a:spcPts val="5606"/>
              </a:lnSpc>
            </a:pPr>
            <a:r>
              <a:rPr lang="en-US" sz="4004" b="true">
                <a:solidFill>
                  <a:srgbClr val="D7FDFF"/>
                </a:solidFill>
                <a:latin typeface="Fira Sans Bold"/>
                <a:ea typeface="Fira Sans Bold"/>
                <a:cs typeface="Fira Sans Bold"/>
                <a:sym typeface="Fira Sans Bold"/>
              </a:rPr>
              <a:t>NANO_NODE API INTEGRATION VIA RPC:</a:t>
            </a:r>
          </a:p>
          <a:p>
            <a:pPr algn="just">
              <a:lnSpc>
                <a:spcPts val="4066"/>
              </a:lnSpc>
              <a:spcBef>
                <a:spcPct val="0"/>
              </a:spcBef>
            </a:pPr>
            <a:r>
              <a:rPr lang="en-US" sz="2904">
                <a:solidFill>
                  <a:srgbClr val="D7FDFF"/>
                </a:solidFill>
                <a:latin typeface="Fira Sans"/>
                <a:ea typeface="Fira Sans"/>
                <a:cs typeface="Fira Sans"/>
                <a:sym typeface="Fira Sans"/>
              </a:rPr>
              <a:t>While Nano doesn't directly support smart contracts, you could leverage other blockchain platforms like Ethereum or Solana to implement complex voting logic and enforce rules.</a:t>
            </a:r>
            <a:r>
              <a:rPr lang="en-US" b="true" sz="2904">
                <a:solidFill>
                  <a:srgbClr val="D7FDFF"/>
                </a:solidFill>
                <a:latin typeface="Fira Sans Bold"/>
                <a:ea typeface="Fira Sans Bold"/>
                <a:cs typeface="Fira Sans Bold"/>
                <a:sym typeface="Fira Sans Bold"/>
              </a:rPr>
              <a:t> </a:t>
            </a:r>
            <a:r>
              <a:rPr lang="en-US" sz="2904">
                <a:solidFill>
                  <a:srgbClr val="D7FDFF"/>
                </a:solidFill>
                <a:latin typeface="Fira Sans"/>
                <a:ea typeface="Fira Sans"/>
                <a:cs typeface="Fira Sans"/>
                <a:sym typeface="Fira Sans"/>
              </a:rPr>
              <a:t>Instead of a Python library, HTTP requests are used to interact with a Nano node.</a:t>
            </a:r>
          </a:p>
        </p:txBody>
      </p:sp>
      <p:sp>
        <p:nvSpPr>
          <p:cNvPr name="TextBox 6" id="6"/>
          <p:cNvSpPr txBox="true"/>
          <p:nvPr/>
        </p:nvSpPr>
        <p:spPr>
          <a:xfrm rot="0">
            <a:off x="4783209" y="183889"/>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Work Done</a:t>
            </a:r>
          </a:p>
        </p:txBody>
      </p:sp>
      <p:sp>
        <p:nvSpPr>
          <p:cNvPr name="TextBox 7" id="7"/>
          <p:cNvSpPr txBox="true"/>
          <p:nvPr/>
        </p:nvSpPr>
        <p:spPr>
          <a:xfrm rot="0">
            <a:off x="2204223" y="6103723"/>
            <a:ext cx="13876999" cy="2245872"/>
          </a:xfrm>
          <a:prstGeom prst="rect">
            <a:avLst/>
          </a:prstGeom>
        </p:spPr>
        <p:txBody>
          <a:bodyPr anchor="t" rtlCol="false" tIns="0" lIns="0" bIns="0" rIns="0">
            <a:spAutoFit/>
          </a:bodyPr>
          <a:lstStyle/>
          <a:p>
            <a:pPr algn="just">
              <a:lnSpc>
                <a:spcPts val="5606"/>
              </a:lnSpc>
            </a:pPr>
            <a:r>
              <a:rPr lang="en-US" sz="4004" b="true">
                <a:solidFill>
                  <a:srgbClr val="D7FDFF"/>
                </a:solidFill>
                <a:latin typeface="Fira Sans Bold"/>
                <a:ea typeface="Fira Sans Bold"/>
                <a:cs typeface="Fira Sans Bold"/>
                <a:sym typeface="Fira Sans Bold"/>
              </a:rPr>
              <a:t>MySQL DATABASE INTEGRATION:</a:t>
            </a:r>
          </a:p>
          <a:p>
            <a:pPr algn="just">
              <a:lnSpc>
                <a:spcPts val="4066"/>
              </a:lnSpc>
            </a:pPr>
            <a:r>
              <a:rPr lang="en-US" sz="2904">
                <a:solidFill>
                  <a:srgbClr val="D7FDFF"/>
                </a:solidFill>
                <a:latin typeface="Fira Sans"/>
                <a:ea typeface="Fira Sans"/>
                <a:cs typeface="Fira Sans"/>
                <a:sym typeface="Fira Sans"/>
              </a:rPr>
              <a:t>MySQL Database is integrated to check the validity of the Voters and ensure</a:t>
            </a:r>
          </a:p>
          <a:p>
            <a:pPr algn="just">
              <a:lnSpc>
                <a:spcPts val="4066"/>
              </a:lnSpc>
            </a:pPr>
            <a:r>
              <a:rPr lang="en-US" sz="2904">
                <a:solidFill>
                  <a:srgbClr val="D7FDFF"/>
                </a:solidFill>
                <a:latin typeface="Fira Sans"/>
                <a:ea typeface="Fira Sans"/>
                <a:cs typeface="Fira Sans"/>
                <a:sym typeface="Fira Sans"/>
              </a:rPr>
              <a:t>only registered users are allowed to vote.</a:t>
            </a:r>
          </a:p>
          <a:p>
            <a:pPr algn="just">
              <a:lnSpc>
                <a:spcPts val="4066"/>
              </a:lnSpc>
              <a:spcBef>
                <a:spcPct val="0"/>
              </a:spcBef>
            </a:pPr>
          </a:p>
        </p:txBody>
      </p:sp>
      <p:sp>
        <p:nvSpPr>
          <p:cNvPr name="Freeform 8" id="8">
            <a:extLst>
              <a:ext uri="{C183D7F6-B498-43B3-948B-1728B52AA6E4}">
                <adec:decorative xmlns:adec="http://schemas.microsoft.com/office/drawing/2017/decorative" val="1"/>
              </a:ext>
            </a:extLst>
          </p:cNvPr>
          <p:cNvSpPr/>
          <p:nvPr/>
        </p:nvSpPr>
        <p:spPr>
          <a:xfrm flipH="false" flipV="false" rot="0">
            <a:off x="1511640" y="6366972"/>
            <a:ext cx="316295" cy="316295"/>
          </a:xfrm>
          <a:custGeom>
            <a:avLst/>
            <a:gdLst/>
            <a:ahLst/>
            <a:cxnLst/>
            <a:rect r="r" b="b" t="t" l="l"/>
            <a:pathLst>
              <a:path h="316295" w="316295">
                <a:moveTo>
                  <a:pt x="0" y="0"/>
                </a:moveTo>
                <a:lnTo>
                  <a:pt x="316295" y="0"/>
                </a:lnTo>
                <a:lnTo>
                  <a:pt x="316295" y="316295"/>
                </a:lnTo>
                <a:lnTo>
                  <a:pt x="0" y="3162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a:extLst>
              <a:ext uri="{C183D7F6-B498-43B3-948B-1728B52AA6E4}">
                <adec:decorative xmlns:adec="http://schemas.microsoft.com/office/drawing/2017/decorative" val="1"/>
              </a:ext>
            </a:extLst>
          </p:cNvPr>
          <p:cNvSpPr/>
          <p:nvPr/>
        </p:nvSpPr>
        <p:spPr>
          <a:xfrm flipH="true" flipV="false" rot="0">
            <a:off x="15370413" y="-445426"/>
            <a:ext cx="7128693" cy="7128693"/>
          </a:xfrm>
          <a:custGeom>
            <a:avLst/>
            <a:gdLst/>
            <a:ahLst/>
            <a:cxnLst/>
            <a:rect r="r" b="b" t="t" l="l"/>
            <a:pathLst>
              <a:path h="7128693" w="7128693">
                <a:moveTo>
                  <a:pt x="7128693" y="0"/>
                </a:moveTo>
                <a:lnTo>
                  <a:pt x="0" y="0"/>
                </a:lnTo>
                <a:lnTo>
                  <a:pt x="0" y="7128693"/>
                </a:lnTo>
                <a:lnTo>
                  <a:pt x="7128693" y="7128693"/>
                </a:lnTo>
                <a:lnTo>
                  <a:pt x="7128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a:extLst>
              <a:ext uri="{C183D7F6-B498-43B3-948B-1728B52AA6E4}">
                <adec:decorative xmlns:adec="http://schemas.microsoft.com/office/drawing/2017/decorative" val="1"/>
              </a:ext>
            </a:extLst>
          </p:cNvPr>
          <p:cNvSpPr/>
          <p:nvPr/>
        </p:nvSpPr>
        <p:spPr>
          <a:xfrm flipH="true" flipV="false" rot="0">
            <a:off x="15551448" y="6691720"/>
            <a:ext cx="2736552" cy="3595280"/>
          </a:xfrm>
          <a:custGeom>
            <a:avLst/>
            <a:gdLst/>
            <a:ahLst/>
            <a:cxnLst/>
            <a:rect r="r" b="b" t="t" l="l"/>
            <a:pathLst>
              <a:path h="3595280" w="2736552">
                <a:moveTo>
                  <a:pt x="2736552" y="0"/>
                </a:moveTo>
                <a:lnTo>
                  <a:pt x="0" y="0"/>
                </a:lnTo>
                <a:lnTo>
                  <a:pt x="0" y="3595280"/>
                </a:lnTo>
                <a:lnTo>
                  <a:pt x="2736552" y="3595280"/>
                </a:lnTo>
                <a:lnTo>
                  <a:pt x="273655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3343097" y="3582539"/>
            <a:ext cx="6258128" cy="6258128"/>
          </a:xfrm>
          <a:custGeom>
            <a:avLst/>
            <a:gdLst/>
            <a:ahLst/>
            <a:cxnLst/>
            <a:rect r="r" b="b" t="t" l="l"/>
            <a:pathLst>
              <a:path h="6258128" w="6258128">
                <a:moveTo>
                  <a:pt x="0" y="0"/>
                </a:moveTo>
                <a:lnTo>
                  <a:pt x="6258128" y="0"/>
                </a:lnTo>
                <a:lnTo>
                  <a:pt x="6258128" y="6258128"/>
                </a:lnTo>
                <a:lnTo>
                  <a:pt x="0" y="62581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true" flipV="false" rot="-10800000">
            <a:off x="-857631" y="-364188"/>
            <a:ext cx="3772662" cy="4956521"/>
          </a:xfrm>
          <a:custGeom>
            <a:avLst/>
            <a:gdLst/>
            <a:ahLst/>
            <a:cxnLst/>
            <a:rect r="r" b="b" t="t" l="l"/>
            <a:pathLst>
              <a:path h="4956521" w="3772662">
                <a:moveTo>
                  <a:pt x="3772662" y="0"/>
                </a:moveTo>
                <a:lnTo>
                  <a:pt x="0" y="0"/>
                </a:lnTo>
                <a:lnTo>
                  <a:pt x="0" y="4956522"/>
                </a:lnTo>
                <a:lnTo>
                  <a:pt x="3772662" y="4956522"/>
                </a:lnTo>
                <a:lnTo>
                  <a:pt x="37726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false" flipV="false" rot="0">
            <a:off x="438994" y="3122828"/>
            <a:ext cx="316295" cy="316295"/>
          </a:xfrm>
          <a:custGeom>
            <a:avLst/>
            <a:gdLst/>
            <a:ahLst/>
            <a:cxnLst/>
            <a:rect r="r" b="b" t="t" l="l"/>
            <a:pathLst>
              <a:path h="316295" w="316295">
                <a:moveTo>
                  <a:pt x="0" y="0"/>
                </a:moveTo>
                <a:lnTo>
                  <a:pt x="316294" y="0"/>
                </a:lnTo>
                <a:lnTo>
                  <a:pt x="316294" y="316294"/>
                </a:lnTo>
                <a:lnTo>
                  <a:pt x="0" y="316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2893686"/>
            <a:ext cx="13876999" cy="688853"/>
          </a:xfrm>
          <a:prstGeom prst="rect">
            <a:avLst/>
          </a:prstGeom>
        </p:spPr>
        <p:txBody>
          <a:bodyPr anchor="t" rtlCol="false" tIns="0" lIns="0" bIns="0" rIns="0">
            <a:spAutoFit/>
          </a:bodyPr>
          <a:lstStyle/>
          <a:p>
            <a:pPr algn="just">
              <a:lnSpc>
                <a:spcPts val="5606"/>
              </a:lnSpc>
              <a:spcBef>
                <a:spcPct val="0"/>
              </a:spcBef>
            </a:pPr>
            <a:r>
              <a:rPr lang="en-US" b="true" sz="4004">
                <a:solidFill>
                  <a:srgbClr val="D7FDFF"/>
                </a:solidFill>
                <a:latin typeface="Fira Sans Bold"/>
                <a:ea typeface="Fira Sans Bold"/>
                <a:cs typeface="Fira Sans Bold"/>
                <a:sym typeface="Fira Sans Bold"/>
              </a:rPr>
              <a:t>WEBSITE DEVELOPMENT:-</a:t>
            </a:r>
          </a:p>
        </p:txBody>
      </p:sp>
      <p:sp>
        <p:nvSpPr>
          <p:cNvPr name="Freeform 6" id="6">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false" rot="0">
            <a:off x="15370413" y="-445426"/>
            <a:ext cx="7128693" cy="7128693"/>
          </a:xfrm>
          <a:custGeom>
            <a:avLst/>
            <a:gdLst/>
            <a:ahLst/>
            <a:cxnLst/>
            <a:rect r="r" b="b" t="t" l="l"/>
            <a:pathLst>
              <a:path h="7128693" w="7128693">
                <a:moveTo>
                  <a:pt x="7128693" y="0"/>
                </a:moveTo>
                <a:lnTo>
                  <a:pt x="0" y="0"/>
                </a:lnTo>
                <a:lnTo>
                  <a:pt x="0" y="7128693"/>
                </a:lnTo>
                <a:lnTo>
                  <a:pt x="7128693" y="7128693"/>
                </a:lnTo>
                <a:lnTo>
                  <a:pt x="7128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0">
            <a:off x="15551448" y="6691720"/>
            <a:ext cx="2736552" cy="3595280"/>
          </a:xfrm>
          <a:custGeom>
            <a:avLst/>
            <a:gdLst/>
            <a:ahLst/>
            <a:cxnLst/>
            <a:rect r="r" b="b" t="t" l="l"/>
            <a:pathLst>
              <a:path h="3595280" w="2736552">
                <a:moveTo>
                  <a:pt x="2736552" y="0"/>
                </a:moveTo>
                <a:lnTo>
                  <a:pt x="0" y="0"/>
                </a:lnTo>
                <a:lnTo>
                  <a:pt x="0" y="3595280"/>
                </a:lnTo>
                <a:lnTo>
                  <a:pt x="2736552" y="3595280"/>
                </a:lnTo>
                <a:lnTo>
                  <a:pt x="273655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6754795" y="1352669"/>
            <a:ext cx="11245351" cy="5493822"/>
          </a:xfrm>
          <a:custGeom>
            <a:avLst/>
            <a:gdLst/>
            <a:ahLst/>
            <a:cxnLst/>
            <a:rect r="r" b="b" t="t" l="l"/>
            <a:pathLst>
              <a:path h="5493822" w="11245351">
                <a:moveTo>
                  <a:pt x="0" y="0"/>
                </a:moveTo>
                <a:lnTo>
                  <a:pt x="11245351" y="0"/>
                </a:lnTo>
                <a:lnTo>
                  <a:pt x="11245351" y="5493823"/>
                </a:lnTo>
                <a:lnTo>
                  <a:pt x="0" y="5493823"/>
                </a:lnTo>
                <a:lnTo>
                  <a:pt x="0" y="0"/>
                </a:lnTo>
                <a:close/>
              </a:path>
            </a:pathLst>
          </a:custGeom>
          <a:blipFill>
            <a:blip r:embed="rId10"/>
            <a:stretch>
              <a:fillRect l="0" t="0" r="0" b="0"/>
            </a:stretch>
          </a:blipFill>
        </p:spPr>
      </p:sp>
      <p:sp>
        <p:nvSpPr>
          <p:cNvPr name="Freeform 10" id="10"/>
          <p:cNvSpPr/>
          <p:nvPr/>
        </p:nvSpPr>
        <p:spPr>
          <a:xfrm flipH="false" flipV="false" rot="0">
            <a:off x="0" y="6063068"/>
            <a:ext cx="8912032" cy="4223932"/>
          </a:xfrm>
          <a:custGeom>
            <a:avLst/>
            <a:gdLst/>
            <a:ahLst/>
            <a:cxnLst/>
            <a:rect r="r" b="b" t="t" l="l"/>
            <a:pathLst>
              <a:path h="4223932" w="8912032">
                <a:moveTo>
                  <a:pt x="0" y="0"/>
                </a:moveTo>
                <a:lnTo>
                  <a:pt x="8912032" y="0"/>
                </a:lnTo>
                <a:lnTo>
                  <a:pt x="8912032" y="4223932"/>
                </a:lnTo>
                <a:lnTo>
                  <a:pt x="0" y="4223932"/>
                </a:lnTo>
                <a:lnTo>
                  <a:pt x="0" y="0"/>
                </a:lnTo>
                <a:close/>
              </a:path>
            </a:pathLst>
          </a:custGeom>
          <a:blipFill>
            <a:blip r:embed="rId11"/>
            <a:stretch>
              <a:fillRect l="0" t="0" r="0" b="0"/>
            </a:stretch>
          </a:blipFill>
        </p:spPr>
      </p:sp>
      <p:sp>
        <p:nvSpPr>
          <p:cNvPr name="TextBox 11" id="11"/>
          <p:cNvSpPr txBox="true"/>
          <p:nvPr/>
        </p:nvSpPr>
        <p:spPr>
          <a:xfrm rot="0">
            <a:off x="4783209" y="183889"/>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Work Done</a:t>
            </a:r>
          </a:p>
        </p:txBody>
      </p:sp>
      <p:sp>
        <p:nvSpPr>
          <p:cNvPr name="TextBox 12" id="12"/>
          <p:cNvSpPr txBox="true"/>
          <p:nvPr/>
        </p:nvSpPr>
        <p:spPr>
          <a:xfrm rot="0">
            <a:off x="0" y="5360367"/>
            <a:ext cx="6754795" cy="497717"/>
          </a:xfrm>
          <a:prstGeom prst="rect">
            <a:avLst/>
          </a:prstGeom>
        </p:spPr>
        <p:txBody>
          <a:bodyPr anchor="t" rtlCol="false" tIns="0" lIns="0" bIns="0" rIns="0">
            <a:spAutoFit/>
          </a:bodyPr>
          <a:lstStyle/>
          <a:p>
            <a:pPr algn="ctr">
              <a:lnSpc>
                <a:spcPts val="4066"/>
              </a:lnSpc>
              <a:spcBef>
                <a:spcPct val="0"/>
              </a:spcBef>
            </a:pPr>
            <a:r>
              <a:rPr lang="en-US" sz="2904">
                <a:solidFill>
                  <a:srgbClr val="D7FDFF"/>
                </a:solidFill>
                <a:latin typeface="Fira Sans"/>
                <a:ea typeface="Fira Sans"/>
                <a:cs typeface="Fira Sans"/>
                <a:sym typeface="Fira Sans"/>
              </a:rPr>
              <a:t>LOGIN PAGE</a:t>
            </a:r>
          </a:p>
        </p:txBody>
      </p:sp>
      <p:sp>
        <p:nvSpPr>
          <p:cNvPr name="TextBox 13" id="13"/>
          <p:cNvSpPr txBox="true"/>
          <p:nvPr/>
        </p:nvSpPr>
        <p:spPr>
          <a:xfrm rot="0">
            <a:off x="8912032" y="6922205"/>
            <a:ext cx="9375968" cy="497717"/>
          </a:xfrm>
          <a:prstGeom prst="rect">
            <a:avLst/>
          </a:prstGeom>
        </p:spPr>
        <p:txBody>
          <a:bodyPr anchor="t" rtlCol="false" tIns="0" lIns="0" bIns="0" rIns="0">
            <a:spAutoFit/>
          </a:bodyPr>
          <a:lstStyle/>
          <a:p>
            <a:pPr algn="ctr">
              <a:lnSpc>
                <a:spcPts val="4066"/>
              </a:lnSpc>
              <a:spcBef>
                <a:spcPct val="0"/>
              </a:spcBef>
            </a:pPr>
            <a:r>
              <a:rPr lang="en-US" sz="2904">
                <a:solidFill>
                  <a:srgbClr val="D7FDFF"/>
                </a:solidFill>
                <a:latin typeface="Fira Sans"/>
                <a:ea typeface="Fira Sans"/>
                <a:cs typeface="Fira Sans"/>
                <a:sym typeface="Fira Sans"/>
              </a:rPr>
              <a:t>ADMIN PAGE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true" flipV="false" rot="-10800000">
            <a:off x="-767315" y="-135036"/>
            <a:ext cx="3274057" cy="4301455"/>
          </a:xfrm>
          <a:custGeom>
            <a:avLst/>
            <a:gdLst/>
            <a:ahLst/>
            <a:cxnLst/>
            <a:rect r="r" b="b" t="t" l="l"/>
            <a:pathLst>
              <a:path h="4301455" w="3274057">
                <a:moveTo>
                  <a:pt x="3274057" y="0"/>
                </a:moveTo>
                <a:lnTo>
                  <a:pt x="0" y="0"/>
                </a:lnTo>
                <a:lnTo>
                  <a:pt x="0" y="4301455"/>
                </a:lnTo>
                <a:lnTo>
                  <a:pt x="3274057" y="4301455"/>
                </a:lnTo>
                <a:lnTo>
                  <a:pt x="32740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0">
            <a:off x="1822187" y="7643470"/>
            <a:ext cx="316295" cy="316295"/>
          </a:xfrm>
          <a:custGeom>
            <a:avLst/>
            <a:gdLst/>
            <a:ahLst/>
            <a:cxnLst/>
            <a:rect r="r" b="b" t="t" l="l"/>
            <a:pathLst>
              <a:path h="316295" w="316295">
                <a:moveTo>
                  <a:pt x="0" y="0"/>
                </a:moveTo>
                <a:lnTo>
                  <a:pt x="316295" y="0"/>
                </a:lnTo>
                <a:lnTo>
                  <a:pt x="316295" y="316294"/>
                </a:lnTo>
                <a:lnTo>
                  <a:pt x="0" y="3162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784487" y="59065"/>
            <a:ext cx="8719027" cy="2708798"/>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Remaining work to be accomplished</a:t>
            </a:r>
          </a:p>
        </p:txBody>
      </p:sp>
      <p:sp>
        <p:nvSpPr>
          <p:cNvPr name="Freeform 5" id="5">
            <a:extLst>
              <a:ext uri="{C183D7F6-B498-43B3-948B-1728B52AA6E4}">
                <adec:decorative xmlns:adec="http://schemas.microsoft.com/office/drawing/2017/decorative" val="1"/>
              </a:ext>
            </a:extLst>
          </p:cNvPr>
          <p:cNvSpPr/>
          <p:nvPr/>
        </p:nvSpPr>
        <p:spPr>
          <a:xfrm flipH="false" flipV="false" rot="0">
            <a:off x="0" y="7744192"/>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285135" y="5083592"/>
            <a:ext cx="13876999" cy="606302"/>
          </a:xfrm>
          <a:prstGeom prst="rect">
            <a:avLst/>
          </a:prstGeom>
        </p:spPr>
        <p:txBody>
          <a:bodyPr anchor="t" rtlCol="false" tIns="0" lIns="0" bIns="0" rIns="0">
            <a:spAutoFit/>
          </a:bodyPr>
          <a:lstStyle/>
          <a:p>
            <a:pPr algn="just">
              <a:lnSpc>
                <a:spcPts val="4906"/>
              </a:lnSpc>
              <a:spcBef>
                <a:spcPct val="0"/>
              </a:spcBef>
            </a:pPr>
            <a:r>
              <a:rPr lang="en-US" sz="3504">
                <a:solidFill>
                  <a:srgbClr val="D7FDFF"/>
                </a:solidFill>
                <a:latin typeface="Fira Sans"/>
                <a:ea typeface="Fira Sans"/>
                <a:cs typeface="Fira Sans"/>
                <a:sym typeface="Fira Sans"/>
              </a:rPr>
              <a:t>Generation of Nano Wallets</a:t>
            </a:r>
          </a:p>
        </p:txBody>
      </p:sp>
      <p:sp>
        <p:nvSpPr>
          <p:cNvPr name="Freeform 7" id="7">
            <a:extLst>
              <a:ext uri="{C183D7F6-B498-43B3-948B-1728B52AA6E4}">
                <adec:decorative xmlns:adec="http://schemas.microsoft.com/office/drawing/2017/decorative" val="1"/>
              </a:ext>
            </a:extLst>
          </p:cNvPr>
          <p:cNvSpPr/>
          <p:nvPr/>
        </p:nvSpPr>
        <p:spPr>
          <a:xfrm flipH="false" flipV="true" rot="0">
            <a:off x="1222889" y="-387411"/>
            <a:ext cx="2567706" cy="3373451"/>
          </a:xfrm>
          <a:custGeom>
            <a:avLst/>
            <a:gdLst/>
            <a:ahLst/>
            <a:cxnLst/>
            <a:rect r="r" b="b" t="t" l="l"/>
            <a:pathLst>
              <a:path h="3373451" w="2567706">
                <a:moveTo>
                  <a:pt x="0" y="3373452"/>
                </a:moveTo>
                <a:lnTo>
                  <a:pt x="2567706" y="3373452"/>
                </a:lnTo>
                <a:lnTo>
                  <a:pt x="2567706" y="0"/>
                </a:lnTo>
                <a:lnTo>
                  <a:pt x="0" y="0"/>
                </a:lnTo>
                <a:lnTo>
                  <a:pt x="0" y="33734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false" flipV="true" rot="-10800000">
            <a:off x="14786756" y="7403374"/>
            <a:ext cx="2582789" cy="3393268"/>
          </a:xfrm>
          <a:custGeom>
            <a:avLst/>
            <a:gdLst/>
            <a:ahLst/>
            <a:cxnLst/>
            <a:rect r="r" b="b" t="t" l="l"/>
            <a:pathLst>
              <a:path h="3393268" w="2582789">
                <a:moveTo>
                  <a:pt x="0" y="3393267"/>
                </a:moveTo>
                <a:lnTo>
                  <a:pt x="2582789" y="3393267"/>
                </a:lnTo>
                <a:lnTo>
                  <a:pt x="2582789" y="0"/>
                </a:lnTo>
                <a:lnTo>
                  <a:pt x="0" y="0"/>
                </a:lnTo>
                <a:lnTo>
                  <a:pt x="0" y="3393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true" flipV="false" rot="0">
            <a:off x="16078150" y="6216062"/>
            <a:ext cx="3293290" cy="4326723"/>
          </a:xfrm>
          <a:custGeom>
            <a:avLst/>
            <a:gdLst/>
            <a:ahLst/>
            <a:cxnLst/>
            <a:rect r="r" b="b" t="t" l="l"/>
            <a:pathLst>
              <a:path h="4326723" w="3293290">
                <a:moveTo>
                  <a:pt x="3293290" y="0"/>
                </a:moveTo>
                <a:lnTo>
                  <a:pt x="0" y="0"/>
                </a:lnTo>
                <a:lnTo>
                  <a:pt x="0" y="4326722"/>
                </a:lnTo>
                <a:lnTo>
                  <a:pt x="3293290" y="4326722"/>
                </a:lnTo>
                <a:lnTo>
                  <a:pt x="329329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a:extLst>
              <a:ext uri="{C183D7F6-B498-43B3-948B-1728B52AA6E4}">
                <adec:decorative xmlns:adec="http://schemas.microsoft.com/office/drawing/2017/decorative" val="1"/>
              </a:ext>
            </a:extLst>
          </p:cNvPr>
          <p:cNvSpPr/>
          <p:nvPr/>
        </p:nvSpPr>
        <p:spPr>
          <a:xfrm flipH="false" flipV="false" rot="0">
            <a:off x="1810693" y="6422300"/>
            <a:ext cx="316295" cy="316295"/>
          </a:xfrm>
          <a:custGeom>
            <a:avLst/>
            <a:gdLst/>
            <a:ahLst/>
            <a:cxnLst/>
            <a:rect r="r" b="b" t="t" l="l"/>
            <a:pathLst>
              <a:path h="316295" w="316295">
                <a:moveTo>
                  <a:pt x="0" y="0"/>
                </a:moveTo>
                <a:lnTo>
                  <a:pt x="316294" y="0"/>
                </a:lnTo>
                <a:lnTo>
                  <a:pt x="316294" y="316295"/>
                </a:lnTo>
                <a:lnTo>
                  <a:pt x="0" y="3162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a:extLst>
              <a:ext uri="{C183D7F6-B498-43B3-948B-1728B52AA6E4}">
                <adec:decorative xmlns:adec="http://schemas.microsoft.com/office/drawing/2017/decorative" val="1"/>
              </a:ext>
            </a:extLst>
          </p:cNvPr>
          <p:cNvSpPr/>
          <p:nvPr/>
        </p:nvSpPr>
        <p:spPr>
          <a:xfrm flipH="false" flipV="false" rot="0">
            <a:off x="1822187" y="5266696"/>
            <a:ext cx="316295" cy="316295"/>
          </a:xfrm>
          <a:custGeom>
            <a:avLst/>
            <a:gdLst/>
            <a:ahLst/>
            <a:cxnLst/>
            <a:rect r="r" b="b" t="t" l="l"/>
            <a:pathLst>
              <a:path h="316295" w="316295">
                <a:moveTo>
                  <a:pt x="0" y="0"/>
                </a:moveTo>
                <a:lnTo>
                  <a:pt x="316295" y="0"/>
                </a:lnTo>
                <a:lnTo>
                  <a:pt x="316295" y="316295"/>
                </a:lnTo>
                <a:lnTo>
                  <a:pt x="0" y="3162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a:extLst>
              <a:ext uri="{C183D7F6-B498-43B3-948B-1728B52AA6E4}">
                <adec:decorative xmlns:adec="http://schemas.microsoft.com/office/drawing/2017/decorative" val="1"/>
              </a:ext>
            </a:extLst>
          </p:cNvPr>
          <p:cNvSpPr/>
          <p:nvPr/>
        </p:nvSpPr>
        <p:spPr>
          <a:xfrm flipH="false" flipV="false" rot="0">
            <a:off x="1822187" y="4047294"/>
            <a:ext cx="316295" cy="316295"/>
          </a:xfrm>
          <a:custGeom>
            <a:avLst/>
            <a:gdLst/>
            <a:ahLst/>
            <a:cxnLst/>
            <a:rect r="r" b="b" t="t" l="l"/>
            <a:pathLst>
              <a:path h="316295" w="316295">
                <a:moveTo>
                  <a:pt x="0" y="0"/>
                </a:moveTo>
                <a:lnTo>
                  <a:pt x="316295" y="0"/>
                </a:lnTo>
                <a:lnTo>
                  <a:pt x="316295" y="316295"/>
                </a:lnTo>
                <a:lnTo>
                  <a:pt x="0" y="3162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a:extLst>
              <a:ext uri="{C183D7F6-B498-43B3-948B-1728B52AA6E4}">
                <adec:decorative xmlns:adec="http://schemas.microsoft.com/office/drawing/2017/decorative" val="1"/>
              </a:ext>
            </a:extLst>
          </p:cNvPr>
          <p:cNvSpPr/>
          <p:nvPr/>
        </p:nvSpPr>
        <p:spPr>
          <a:xfrm flipH="false" flipV="false" rot="0">
            <a:off x="1810693" y="2827893"/>
            <a:ext cx="316295" cy="316295"/>
          </a:xfrm>
          <a:custGeom>
            <a:avLst/>
            <a:gdLst/>
            <a:ahLst/>
            <a:cxnLst/>
            <a:rect r="r" b="b" t="t" l="l"/>
            <a:pathLst>
              <a:path h="316295" w="316295">
                <a:moveTo>
                  <a:pt x="0" y="0"/>
                </a:moveTo>
                <a:lnTo>
                  <a:pt x="316294" y="0"/>
                </a:lnTo>
                <a:lnTo>
                  <a:pt x="316294" y="316295"/>
                </a:lnTo>
                <a:lnTo>
                  <a:pt x="0" y="3162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2285135" y="6239196"/>
            <a:ext cx="13876999" cy="606302"/>
          </a:xfrm>
          <a:prstGeom prst="rect">
            <a:avLst/>
          </a:prstGeom>
        </p:spPr>
        <p:txBody>
          <a:bodyPr anchor="t" rtlCol="false" tIns="0" lIns="0" bIns="0" rIns="0">
            <a:spAutoFit/>
          </a:bodyPr>
          <a:lstStyle/>
          <a:p>
            <a:pPr algn="just">
              <a:lnSpc>
                <a:spcPts val="4906"/>
              </a:lnSpc>
              <a:spcBef>
                <a:spcPct val="0"/>
              </a:spcBef>
            </a:pPr>
            <a:r>
              <a:rPr lang="en-US" sz="3504">
                <a:solidFill>
                  <a:srgbClr val="D7FDFF"/>
                </a:solidFill>
                <a:latin typeface="Fira Sans"/>
                <a:ea typeface="Fira Sans"/>
                <a:cs typeface="Fira Sans"/>
                <a:sym typeface="Fira Sans"/>
              </a:rPr>
              <a:t>Cryptography of Votes and Voters</a:t>
            </a:r>
          </a:p>
        </p:txBody>
      </p:sp>
      <p:sp>
        <p:nvSpPr>
          <p:cNvPr name="TextBox 15" id="15"/>
          <p:cNvSpPr txBox="true"/>
          <p:nvPr/>
        </p:nvSpPr>
        <p:spPr>
          <a:xfrm rot="0">
            <a:off x="2285135" y="2691663"/>
            <a:ext cx="13876999" cy="606302"/>
          </a:xfrm>
          <a:prstGeom prst="rect">
            <a:avLst/>
          </a:prstGeom>
        </p:spPr>
        <p:txBody>
          <a:bodyPr anchor="t" rtlCol="false" tIns="0" lIns="0" bIns="0" rIns="0">
            <a:spAutoFit/>
          </a:bodyPr>
          <a:lstStyle/>
          <a:p>
            <a:pPr algn="just">
              <a:lnSpc>
                <a:spcPts val="4906"/>
              </a:lnSpc>
              <a:spcBef>
                <a:spcPct val="0"/>
              </a:spcBef>
            </a:pPr>
            <a:r>
              <a:rPr lang="en-US" sz="3504">
                <a:solidFill>
                  <a:srgbClr val="D7FDFF"/>
                </a:solidFill>
                <a:latin typeface="Fira Sans"/>
                <a:ea typeface="Fira Sans"/>
                <a:cs typeface="Fira Sans"/>
                <a:sym typeface="Fira Sans"/>
              </a:rPr>
              <a:t>Authentication of Registered Users Using Biometric Data</a:t>
            </a:r>
          </a:p>
        </p:txBody>
      </p:sp>
      <p:sp>
        <p:nvSpPr>
          <p:cNvPr name="TextBox 16" id="16"/>
          <p:cNvSpPr txBox="true"/>
          <p:nvPr/>
        </p:nvSpPr>
        <p:spPr>
          <a:xfrm rot="0">
            <a:off x="2285135" y="3887627"/>
            <a:ext cx="13876999" cy="606302"/>
          </a:xfrm>
          <a:prstGeom prst="rect">
            <a:avLst/>
          </a:prstGeom>
        </p:spPr>
        <p:txBody>
          <a:bodyPr anchor="t" rtlCol="false" tIns="0" lIns="0" bIns="0" rIns="0">
            <a:spAutoFit/>
          </a:bodyPr>
          <a:lstStyle/>
          <a:p>
            <a:pPr algn="just">
              <a:lnSpc>
                <a:spcPts val="4906"/>
              </a:lnSpc>
              <a:spcBef>
                <a:spcPct val="0"/>
              </a:spcBef>
            </a:pPr>
            <a:r>
              <a:rPr lang="en-US" sz="3504">
                <a:solidFill>
                  <a:srgbClr val="D7FDFF"/>
                </a:solidFill>
                <a:latin typeface="Fira Sans"/>
                <a:ea typeface="Fira Sans"/>
                <a:cs typeface="Fira Sans"/>
                <a:sym typeface="Fira Sans"/>
              </a:rPr>
              <a:t>Generation of Principal Nano Node for the Admin</a:t>
            </a:r>
          </a:p>
        </p:txBody>
      </p:sp>
      <p:sp>
        <p:nvSpPr>
          <p:cNvPr name="TextBox 17" id="17"/>
          <p:cNvSpPr txBox="true"/>
          <p:nvPr/>
        </p:nvSpPr>
        <p:spPr>
          <a:xfrm rot="0">
            <a:off x="2285135" y="7460366"/>
            <a:ext cx="13876999" cy="606302"/>
          </a:xfrm>
          <a:prstGeom prst="rect">
            <a:avLst/>
          </a:prstGeom>
        </p:spPr>
        <p:txBody>
          <a:bodyPr anchor="t" rtlCol="false" tIns="0" lIns="0" bIns="0" rIns="0">
            <a:spAutoFit/>
          </a:bodyPr>
          <a:lstStyle/>
          <a:p>
            <a:pPr algn="just">
              <a:lnSpc>
                <a:spcPts val="4906"/>
              </a:lnSpc>
              <a:spcBef>
                <a:spcPct val="0"/>
              </a:spcBef>
            </a:pPr>
            <a:r>
              <a:rPr lang="en-US" sz="3504">
                <a:solidFill>
                  <a:srgbClr val="D7FDFF"/>
                </a:solidFill>
                <a:latin typeface="Fira Sans"/>
                <a:ea typeface="Fira Sans"/>
                <a:cs typeface="Fira Sans"/>
                <a:sym typeface="Fira Sans"/>
              </a:rPr>
              <a:t>Display Live Vote Results on the Homepage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true" flipV="true" rot="-10800000">
            <a:off x="1086558" y="6425555"/>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true" flipV="true" rot="0">
            <a:off x="239162" y="5259319"/>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true" flipV="true" rot="-10800000">
            <a:off x="15390121" y="1822870"/>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true" rot="0">
            <a:off x="14542725" y="656634"/>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206002" y="1737145"/>
            <a:ext cx="11875996" cy="7737353"/>
          </a:xfrm>
          <a:prstGeom prst="rect">
            <a:avLst/>
          </a:prstGeom>
        </p:spPr>
        <p:txBody>
          <a:bodyPr anchor="t" rtlCol="false" tIns="0" lIns="0" bIns="0" rIns="0">
            <a:spAutoFit/>
          </a:bodyPr>
          <a:lstStyle/>
          <a:p>
            <a:pPr algn="ctr">
              <a:lnSpc>
                <a:spcPts val="5606"/>
              </a:lnSpc>
              <a:spcBef>
                <a:spcPct val="0"/>
              </a:spcBef>
            </a:pPr>
            <a:r>
              <a:rPr lang="en-US" sz="4004">
                <a:solidFill>
                  <a:srgbClr val="D7FDFF"/>
                </a:solidFill>
                <a:latin typeface="Fira Sans"/>
                <a:ea typeface="Fira Sans"/>
                <a:cs typeface="Fira Sans"/>
                <a:sym typeface="Fira Sans"/>
              </a:rPr>
              <a:t>The blockchain-based e-voting system has advanced, integrating Nano nodes, an admin interface, and login pages connected to a MySQL database. This system ensures secure, decentralized vote recording and user authentication. However, more work is needed to complete the project, including creating Nano wallets for registered users, robust cryptographic measures, and biometric authentication. A Principal Nano node for admin and a real-time vote results dashboard are also essential. </a:t>
            </a:r>
          </a:p>
        </p:txBody>
      </p:sp>
      <p:sp>
        <p:nvSpPr>
          <p:cNvPr name="TextBox 8" id="8"/>
          <p:cNvSpPr txBox="true"/>
          <p:nvPr/>
        </p:nvSpPr>
        <p:spPr>
          <a:xfrm rot="0">
            <a:off x="4784487" y="30232"/>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Conclusion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39935" y="1841500"/>
            <a:ext cx="12808130" cy="7416800"/>
          </a:xfrm>
          <a:prstGeom prst="rect">
            <a:avLst/>
          </a:prstGeom>
        </p:spPr>
        <p:txBody>
          <a:bodyPr anchor="t" rtlCol="false" tIns="0" lIns="0" bIns="0" rIns="0">
            <a:spAutoFit/>
          </a:bodyPr>
          <a:lstStyle/>
          <a:p>
            <a:pPr algn="ctr" marL="755654" indent="-377827" lvl="1">
              <a:lnSpc>
                <a:spcPts val="4900"/>
              </a:lnSpc>
              <a:buAutoNum type="arabicPeriod" startAt="1"/>
            </a:pPr>
            <a:r>
              <a:rPr lang="en-US" sz="3500">
                <a:solidFill>
                  <a:srgbClr val="D7FDFF"/>
                </a:solidFill>
                <a:latin typeface="Fira Sans"/>
                <a:ea typeface="Fira Sans"/>
                <a:cs typeface="Fira Sans"/>
                <a:sym typeface="Fira Sans"/>
              </a:rPr>
              <a:t>Nano Node Repository. (n.d.). Retrieved from </a:t>
            </a:r>
            <a:r>
              <a:rPr lang="en-US" sz="3500" u="sng">
                <a:solidFill>
                  <a:srgbClr val="D7FDFF"/>
                </a:solidFill>
                <a:latin typeface="Fira Sans"/>
                <a:ea typeface="Fira Sans"/>
                <a:cs typeface="Fira Sans"/>
                <a:sym typeface="Fira Sans"/>
                <a:hlinkClick r:id="rId4" tooltip="https://github.com/nanocurrency/nano-node"/>
              </a:rPr>
              <a:t>https://github.com/nanocurrency/nano-node</a:t>
            </a:r>
          </a:p>
          <a:p>
            <a:pPr algn="ctr" marL="755654" indent="-377827" lvl="1">
              <a:lnSpc>
                <a:spcPts val="4900"/>
              </a:lnSpc>
              <a:buAutoNum type="arabicPeriod" startAt="1"/>
            </a:pPr>
            <a:r>
              <a:rPr lang="en-US" sz="3500">
                <a:solidFill>
                  <a:srgbClr val="D7FDFF"/>
                </a:solidFill>
                <a:latin typeface="Fira Sans"/>
                <a:ea typeface="Fira Sans"/>
                <a:cs typeface="Fira Sans"/>
                <a:sym typeface="Fira Sans"/>
              </a:rPr>
              <a:t>Voter Authentication Using Biometric and Facial Recognition Systems. (2023). MDPI. Retrieved from </a:t>
            </a:r>
            <a:r>
              <a:rPr lang="en-US" sz="3500" u="sng">
                <a:solidFill>
                  <a:srgbClr val="D7FDFF"/>
                </a:solidFill>
                <a:latin typeface="Fira Sans"/>
                <a:ea typeface="Fira Sans"/>
                <a:cs typeface="Fira Sans"/>
                <a:sym typeface="Fira Sans"/>
                <a:hlinkClick r:id="rId5" tooltip="https://www.mdpi.com/2813-5288/2/4/17#:~:text=To%20verify%20each%20voter's%20information,biometric%20and%20facial%20recognition%20systems"/>
              </a:rPr>
              <a:t>https://www.mdpi.com/2813-5288/2/4/17#:~:text=To%20verify%20each%20voter's%20information,biometric%20and%20facial%20recognition%20systems</a:t>
            </a:r>
          </a:p>
          <a:p>
            <a:pPr algn="ctr" marL="755654" indent="-377827" lvl="1">
              <a:lnSpc>
                <a:spcPts val="4900"/>
              </a:lnSpc>
              <a:buAutoNum type="arabicPeriod" startAt="1"/>
            </a:pPr>
            <a:r>
              <a:rPr lang="en-US" sz="3500">
                <a:solidFill>
                  <a:srgbClr val="D7FDFF"/>
                </a:solidFill>
                <a:latin typeface="Fira Sans"/>
                <a:ea typeface="Fira Sans"/>
                <a:cs typeface="Fira Sans"/>
                <a:sym typeface="Fira Sans"/>
              </a:rPr>
              <a:t> </a:t>
            </a:r>
            <a:r>
              <a:rPr lang="en-US" sz="3500">
                <a:solidFill>
                  <a:srgbClr val="D7FDFF"/>
                </a:solidFill>
                <a:latin typeface="Fira Sans"/>
                <a:ea typeface="Fira Sans"/>
                <a:cs typeface="Fira Sans"/>
                <a:sym typeface="Fira Sans"/>
              </a:rPr>
              <a:t>Ethereum Documentation. (n.d.). Retrieved from </a:t>
            </a:r>
            <a:r>
              <a:rPr lang="en-US" sz="3500" u="sng">
                <a:solidFill>
                  <a:srgbClr val="D7FDFF"/>
                </a:solidFill>
                <a:latin typeface="Fira Sans"/>
                <a:ea typeface="Fira Sans"/>
                <a:cs typeface="Fira Sans"/>
                <a:sym typeface="Fira Sans"/>
                <a:hlinkClick r:id="rId6" tooltip="https://ethereum.org/en/developers/docs/"/>
              </a:rPr>
              <a:t>https://ethereum.org/en/developers/docs/</a:t>
            </a:r>
          </a:p>
          <a:p>
            <a:pPr algn="ctr" marL="755654" indent="-377827" lvl="1">
              <a:lnSpc>
                <a:spcPts val="4900"/>
              </a:lnSpc>
              <a:spcBef>
                <a:spcPct val="0"/>
              </a:spcBef>
              <a:buAutoNum type="arabicPeriod" startAt="1"/>
            </a:pPr>
            <a:r>
              <a:rPr lang="en-US" sz="3500">
                <a:solidFill>
                  <a:srgbClr val="D7FDFF"/>
                </a:solidFill>
                <a:latin typeface="Fira Sans"/>
                <a:ea typeface="Fira Sans"/>
                <a:cs typeface="Fira Sans"/>
                <a:sym typeface="Fira Sans"/>
              </a:rPr>
              <a:t>Nano Community. (2023). Nano: The Fast, Feeless Cryptocurrency. Retrieved from </a:t>
            </a:r>
            <a:r>
              <a:rPr lang="en-US" sz="3500" u="sng">
                <a:solidFill>
                  <a:srgbClr val="D7FDFF"/>
                </a:solidFill>
                <a:latin typeface="Fira Sans"/>
                <a:ea typeface="Fira Sans"/>
                <a:cs typeface="Fira Sans"/>
                <a:sym typeface="Fira Sans"/>
                <a:hlinkClick r:id="rId7" tooltip="https://nano.org"/>
              </a:rPr>
              <a:t>https://nano.org/</a:t>
            </a:r>
          </a:p>
        </p:txBody>
      </p:sp>
      <p:sp>
        <p:nvSpPr>
          <p:cNvPr name="TextBox 4" id="4"/>
          <p:cNvSpPr txBox="true"/>
          <p:nvPr/>
        </p:nvSpPr>
        <p:spPr>
          <a:xfrm rot="0">
            <a:off x="4784487" y="183889"/>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References </a:t>
            </a:r>
          </a:p>
        </p:txBody>
      </p:sp>
      <p:sp>
        <p:nvSpPr>
          <p:cNvPr name="Freeform 5" id="5">
            <a:extLst>
              <a:ext uri="{C183D7F6-B498-43B3-948B-1728B52AA6E4}">
                <adec:decorative xmlns:adec="http://schemas.microsoft.com/office/drawing/2017/decorative" val="1"/>
              </a:ext>
            </a:extLst>
          </p:cNvPr>
          <p:cNvSpPr/>
          <p:nvPr/>
        </p:nvSpPr>
        <p:spPr>
          <a:xfrm flipH="false" flipV="true" rot="0">
            <a:off x="15548065" y="6970644"/>
            <a:ext cx="2300142" cy="3021926"/>
          </a:xfrm>
          <a:custGeom>
            <a:avLst/>
            <a:gdLst/>
            <a:ahLst/>
            <a:cxnLst/>
            <a:rect r="r" b="b" t="t" l="l"/>
            <a:pathLst>
              <a:path h="3021926" w="2300142">
                <a:moveTo>
                  <a:pt x="0" y="3021926"/>
                </a:moveTo>
                <a:lnTo>
                  <a:pt x="2300142" y="3021926"/>
                </a:lnTo>
                <a:lnTo>
                  <a:pt x="2300142" y="0"/>
                </a:lnTo>
                <a:lnTo>
                  <a:pt x="0" y="0"/>
                </a:lnTo>
                <a:lnTo>
                  <a:pt x="0" y="3021926"/>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true" rot="-10800000">
            <a:off x="15372969" y="5781025"/>
            <a:ext cx="3772662" cy="4956521"/>
          </a:xfrm>
          <a:custGeom>
            <a:avLst/>
            <a:gdLst/>
            <a:ahLst/>
            <a:cxnLst/>
            <a:rect r="r" b="b" t="t" l="l"/>
            <a:pathLst>
              <a:path h="4956521" w="3772662">
                <a:moveTo>
                  <a:pt x="0" y="4956522"/>
                </a:moveTo>
                <a:lnTo>
                  <a:pt x="3772662" y="4956522"/>
                </a:lnTo>
                <a:lnTo>
                  <a:pt x="3772662" y="0"/>
                </a:lnTo>
                <a:lnTo>
                  <a:pt x="0" y="0"/>
                </a:lnTo>
                <a:lnTo>
                  <a:pt x="0" y="4956522"/>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false" flipV="false" rot="0">
            <a:off x="-3209211" y="1721233"/>
            <a:ext cx="6538053" cy="6538053"/>
          </a:xfrm>
          <a:custGeom>
            <a:avLst/>
            <a:gdLst/>
            <a:ahLst/>
            <a:cxnLst/>
            <a:rect r="r" b="b" t="t" l="l"/>
            <a:pathLst>
              <a:path h="6538053" w="6538053">
                <a:moveTo>
                  <a:pt x="0" y="0"/>
                </a:moveTo>
                <a:lnTo>
                  <a:pt x="6538053" y="0"/>
                </a:lnTo>
                <a:lnTo>
                  <a:pt x="6538053" y="6538053"/>
                </a:lnTo>
                <a:lnTo>
                  <a:pt x="0" y="653805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0">
            <a:off x="1028700" y="210270"/>
            <a:ext cx="2300142" cy="3021926"/>
          </a:xfrm>
          <a:custGeom>
            <a:avLst/>
            <a:gdLst/>
            <a:ahLst/>
            <a:cxnLst/>
            <a:rect r="r" b="b" t="t" l="l"/>
            <a:pathLst>
              <a:path h="3021926" w="2300142">
                <a:moveTo>
                  <a:pt x="2300142" y="0"/>
                </a:moveTo>
                <a:lnTo>
                  <a:pt x="0" y="0"/>
                </a:lnTo>
                <a:lnTo>
                  <a:pt x="0" y="3021926"/>
                </a:lnTo>
                <a:lnTo>
                  <a:pt x="2300142" y="3021926"/>
                </a:lnTo>
                <a:lnTo>
                  <a:pt x="230014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true" flipV="false" rot="-10800000">
            <a:off x="-857631" y="-364188"/>
            <a:ext cx="3772662" cy="4956521"/>
          </a:xfrm>
          <a:custGeom>
            <a:avLst/>
            <a:gdLst/>
            <a:ahLst/>
            <a:cxnLst/>
            <a:rect r="r" b="b" t="t" l="l"/>
            <a:pathLst>
              <a:path h="4956521" w="3772662">
                <a:moveTo>
                  <a:pt x="3772662" y="0"/>
                </a:moveTo>
                <a:lnTo>
                  <a:pt x="0" y="0"/>
                </a:lnTo>
                <a:lnTo>
                  <a:pt x="0" y="4956522"/>
                </a:lnTo>
                <a:lnTo>
                  <a:pt x="3772662" y="4956522"/>
                </a:lnTo>
                <a:lnTo>
                  <a:pt x="377266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a:extLst>
              <a:ext uri="{C183D7F6-B498-43B3-948B-1728B52AA6E4}">
                <adec:decorative xmlns:adec="http://schemas.microsoft.com/office/drawing/2017/decorative" val="1"/>
              </a:ext>
            </a:extLst>
          </p:cNvPr>
          <p:cNvSpPr/>
          <p:nvPr/>
        </p:nvSpPr>
        <p:spPr>
          <a:xfrm flipH="false" flipV="false" rot="0">
            <a:off x="14960838" y="2114073"/>
            <a:ext cx="6538053" cy="6538053"/>
          </a:xfrm>
          <a:custGeom>
            <a:avLst/>
            <a:gdLst/>
            <a:ahLst/>
            <a:cxnLst/>
            <a:rect r="r" b="b" t="t" l="l"/>
            <a:pathLst>
              <a:path h="6538053" w="6538053">
                <a:moveTo>
                  <a:pt x="0" y="0"/>
                </a:moveTo>
                <a:lnTo>
                  <a:pt x="6538054" y="0"/>
                </a:lnTo>
                <a:lnTo>
                  <a:pt x="6538054" y="6538053"/>
                </a:lnTo>
                <a:lnTo>
                  <a:pt x="0" y="653805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DAGXhohCLjM</dc:identifier>
  <dcterms:modified xsi:type="dcterms:W3CDTF">2011-08-01T06:04:30Z</dcterms:modified>
  <cp:revision>1</cp:revision>
  <dc:title>Tosca Black Gradient Abstract Project Presentation </dc:title>
</cp:coreProperties>
</file>