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5947" y="781938"/>
            <a:ext cx="10700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C00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5947" y="1472012"/>
            <a:ext cx="10700105" cy="4070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06034" y="6464680"/>
            <a:ext cx="9810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Rishabh</a:t>
            </a:r>
            <a:r>
              <a:rPr spc="-70" dirty="0"/>
              <a:t> </a:t>
            </a:r>
            <a:r>
              <a:rPr spc="-5" dirty="0"/>
              <a:t>Mishra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4.png"/><Relationship Id="rId9" Type="http://schemas.openxmlformats.org/officeDocument/2006/relationships/hyperlink" Target="SQL%20Query%20-%20Financial%20Dashboard%20Data.sq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" y="1231391"/>
              <a:ext cx="9916668" cy="26502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34974" y="1546301"/>
            <a:ext cx="839279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spc="-60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CREDIT</a:t>
            </a:r>
            <a:r>
              <a:rPr sz="9600" b="1" spc="-9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 </a:t>
            </a:r>
            <a:r>
              <a:rPr sz="9600" b="1" spc="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CARD</a:t>
            </a:r>
            <a:endParaRPr sz="9600" dirty="0">
              <a:solidFill>
                <a:schemeClr val="tx2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6719" y="3121151"/>
            <a:ext cx="11261090" cy="3235960"/>
            <a:chOff x="426719" y="3121151"/>
            <a:chExt cx="11261090" cy="323596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24288" y="4593335"/>
              <a:ext cx="1763268" cy="176326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6719" y="3121151"/>
              <a:ext cx="3535679" cy="16047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6719" y="3989831"/>
              <a:ext cx="5832348" cy="160477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870305" y="3331540"/>
            <a:ext cx="4907915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spc="-770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WEEKLY</a:t>
            </a:r>
            <a:endParaRPr sz="5700" dirty="0">
              <a:solidFill>
                <a:schemeClr val="tx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5700" spc="-685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S</a:t>
            </a:r>
            <a:r>
              <a:rPr sz="5700" spc="-975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T</a:t>
            </a:r>
            <a:r>
              <a:rPr sz="5700" spc="-1035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A</a:t>
            </a:r>
            <a:r>
              <a:rPr sz="5700" spc="-685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TUS</a:t>
            </a:r>
            <a:r>
              <a:rPr sz="5700" spc="-285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 </a:t>
            </a:r>
            <a:r>
              <a:rPr sz="5700" spc="-730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REPO</a:t>
            </a:r>
            <a:r>
              <a:rPr sz="5700" spc="-830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R</a:t>
            </a:r>
            <a:r>
              <a:rPr sz="5700" spc="-630" dirty="0">
                <a:solidFill>
                  <a:schemeClr val="tx2">
                    <a:lumMod val="60000"/>
                    <a:lumOff val="40000"/>
                  </a:schemeClr>
                </a:solidFill>
                <a:latin typeface="Arial MT"/>
                <a:cs typeface="Arial MT"/>
              </a:rPr>
              <a:t>T</a:t>
            </a:r>
            <a:endParaRPr sz="5700" dirty="0">
              <a:solidFill>
                <a:schemeClr val="tx2">
                  <a:lumMod val="60000"/>
                  <a:lumOff val="40000"/>
                </a:schemeClr>
              </a:solidFill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465226"/>
            <a:ext cx="7980680" cy="4823460"/>
          </a:xfrm>
          <a:prstGeom prst="rect">
            <a:avLst/>
          </a:prstGeom>
        </p:spPr>
        <p:txBody>
          <a:bodyPr vert="horz" wrap="square" lIns="0" tIns="328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90"/>
              </a:spcBef>
            </a:pPr>
            <a:r>
              <a:rPr sz="40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Content</a:t>
            </a:r>
            <a:endParaRPr sz="4000" dirty="0">
              <a:solidFill>
                <a:schemeClr val="tx2">
                  <a:lumMod val="60000"/>
                  <a:lumOff val="40000"/>
                </a:schemeClr>
              </a:solidFill>
              <a:latin typeface="Arial Black"/>
              <a:cs typeface="Arial Black"/>
            </a:endParaRPr>
          </a:p>
          <a:p>
            <a:pPr marL="777875" indent="-744220">
              <a:lnSpc>
                <a:spcPct val="100000"/>
              </a:lnSpc>
              <a:spcBef>
                <a:spcPts val="248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5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processing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DAX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1000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endParaRPr sz="4000" dirty="0">
              <a:latin typeface="Calibri"/>
              <a:cs typeface="Calibri"/>
            </a:endParaRPr>
          </a:p>
          <a:p>
            <a:pPr marL="777875" indent="-744220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777875" algn="l"/>
                <a:tab pos="77851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Export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688" y="2275332"/>
            <a:ext cx="4401311" cy="38160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5605462" y="6398919"/>
            <a:ext cx="125253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Maddela Mohan</a:t>
            </a:r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5947" y="781938"/>
            <a:ext cx="7203440" cy="4929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/>
                <a:cs typeface="Arial Black"/>
              </a:rPr>
              <a:t>Project</a:t>
            </a:r>
            <a:r>
              <a:rPr sz="4000" spc="-35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/>
                <a:cs typeface="Arial Black"/>
              </a:rPr>
              <a:t> </a:t>
            </a:r>
            <a:r>
              <a:rPr sz="4000" spc="-20" dirty="0">
                <a:solidFill>
                  <a:schemeClr val="tx2">
                    <a:lumMod val="40000"/>
                    <a:lumOff val="60000"/>
                  </a:schemeClr>
                </a:solidFill>
                <a:latin typeface="Arial Black"/>
                <a:cs typeface="Arial Black"/>
              </a:rPr>
              <a:t>Objective</a:t>
            </a:r>
            <a:endParaRPr sz="4000" dirty="0">
              <a:solidFill>
                <a:schemeClr val="tx2">
                  <a:lumMod val="40000"/>
                  <a:lumOff val="60000"/>
                </a:schemeClr>
              </a:solidFill>
              <a:latin typeface="Arial Black"/>
              <a:cs typeface="Arial Black"/>
            </a:endParaRPr>
          </a:p>
          <a:p>
            <a:pPr marL="12700" marR="5080">
              <a:lnSpc>
                <a:spcPct val="90000"/>
              </a:lnSpc>
              <a:spcBef>
                <a:spcPts val="3570"/>
              </a:spcBef>
            </a:pPr>
            <a:r>
              <a:rPr sz="4000" spc="-18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develop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comprehensive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8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weekly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that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real-time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insights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65" dirty="0">
                <a:solidFill>
                  <a:srgbClr val="FFFFFF"/>
                </a:solidFill>
                <a:latin typeface="Calibri"/>
                <a:cs typeface="Calibri"/>
              </a:rPr>
              <a:t>key </a:t>
            </a:r>
            <a:r>
              <a:rPr sz="4000" spc="-8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metrics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trends,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enabling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stakeholders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monitor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 and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analyze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credit </a:t>
            </a:r>
            <a:r>
              <a:rPr sz="4000" spc="-30" dirty="0">
                <a:solidFill>
                  <a:srgbClr val="FFFFFF"/>
                </a:solidFill>
                <a:latin typeface="Calibri"/>
                <a:cs typeface="Calibri"/>
              </a:rPr>
              <a:t>card 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operations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45" dirty="0">
                <a:solidFill>
                  <a:srgbClr val="FFFFFF"/>
                </a:solidFill>
                <a:latin typeface="Calibri"/>
                <a:cs typeface="Calibri"/>
              </a:rPr>
              <a:t>effectively.</a:t>
            </a:r>
            <a:endParaRPr sz="40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153400" y="1548383"/>
            <a:ext cx="3773804" cy="4913630"/>
            <a:chOff x="8153400" y="1548383"/>
            <a:chExt cx="3773804" cy="49136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06939" y="1633727"/>
              <a:ext cx="1379220" cy="6553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51464" y="2147315"/>
              <a:ext cx="705612" cy="6964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82939" y="2080259"/>
              <a:ext cx="961644" cy="95554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2636519"/>
              <a:ext cx="3773424" cy="38252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85147" y="1548383"/>
              <a:ext cx="836676" cy="76047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508117" y="6465812"/>
            <a:ext cx="11757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Maddela Mohan</a:t>
            </a:r>
            <a:endParaRPr lang="en-US"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4210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Download</a:t>
            </a:r>
            <a:r>
              <a:rPr spc="-7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802383"/>
            <a:ext cx="8738870" cy="2070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720"/>
              </a:lnSpc>
              <a:spcBef>
                <a:spcPts val="105"/>
              </a:spcBef>
            </a:pPr>
            <a:r>
              <a:rPr sz="3200" b="1" spc="-5" dirty="0">
                <a:solidFill>
                  <a:srgbClr val="FFFFFF"/>
                </a:solidFill>
                <a:latin typeface="Calibri"/>
                <a:cs typeface="Calibri"/>
              </a:rPr>
              <a:t>GitHub:</a:t>
            </a:r>
            <a:endParaRPr sz="3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r>
              <a:rPr lang="en-IN" sz="33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/>
                <a:cs typeface="Calibri"/>
              </a:rPr>
              <a:t>https://github.com/MaddelaMohan/Credit_Card_Financial_Dashboard</a:t>
            </a:r>
            <a:endParaRPr sz="3300" dirty="0">
              <a:solidFill>
                <a:schemeClr val="tx2">
                  <a:lumMod val="60000"/>
                  <a:lumOff val="40000"/>
                </a:schemeClr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endParaRPr sz="3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959" y="1662683"/>
            <a:ext cx="1194816" cy="134569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431631" y="6464680"/>
            <a:ext cx="132873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5" dirty="0"/>
              <a:t>Maddela Mohan</a:t>
            </a: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8046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Import</a:t>
            </a:r>
            <a:r>
              <a:rPr spc="-2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2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</a:t>
            </a:r>
            <a:r>
              <a:rPr spc="-1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 </a:t>
            </a:r>
            <a:r>
              <a:rPr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SQL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5947" y="1637563"/>
            <a:ext cx="5507355" cy="205295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756285" indent="-74422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Prepare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 csv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 file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sz="4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r>
              <a:rPr sz="4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  <a:p>
            <a:pPr marL="756285" indent="-744220">
              <a:lnSpc>
                <a:spcPct val="100000"/>
              </a:lnSpc>
              <a:spcBef>
                <a:spcPts val="53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import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csv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FFFFFF"/>
                </a:solidFill>
                <a:latin typeface="Calibri"/>
                <a:cs typeface="Calibri"/>
              </a:rPr>
              <a:t>into</a:t>
            </a:r>
            <a:r>
              <a:rPr sz="4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endParaRPr sz="4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052" y="3268979"/>
            <a:ext cx="900683" cy="81838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390894" y="4258817"/>
            <a:ext cx="3529965" cy="1160145"/>
            <a:chOff x="6390894" y="4258817"/>
            <a:chExt cx="3529965" cy="116014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9944" y="4277867"/>
              <a:ext cx="3491484" cy="112166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400419" y="4268342"/>
              <a:ext cx="3510915" cy="1141095"/>
            </a:xfrm>
            <a:custGeom>
              <a:avLst/>
              <a:gdLst/>
              <a:ahLst/>
              <a:cxnLst/>
              <a:rect l="l" t="t" r="r" b="b"/>
              <a:pathLst>
                <a:path w="3510915" h="1141095">
                  <a:moveTo>
                    <a:pt x="0" y="1140713"/>
                  </a:moveTo>
                  <a:lnTo>
                    <a:pt x="3510534" y="1140713"/>
                  </a:lnTo>
                  <a:lnTo>
                    <a:pt x="3510534" y="0"/>
                  </a:lnTo>
                  <a:lnTo>
                    <a:pt x="0" y="0"/>
                  </a:lnTo>
                  <a:lnTo>
                    <a:pt x="0" y="1140713"/>
                  </a:lnTo>
                  <a:close/>
                </a:path>
              </a:pathLst>
            </a:custGeom>
            <a:ln w="19050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82200" y="4216908"/>
            <a:ext cx="899922" cy="75818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207752" y="1546860"/>
            <a:ext cx="1106805" cy="1619250"/>
            <a:chOff x="10207752" y="1546860"/>
            <a:chExt cx="1106805" cy="161925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07752" y="1546860"/>
              <a:ext cx="1106424" cy="11003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07624" y="2674620"/>
              <a:ext cx="180594" cy="38633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19232" y="2816352"/>
              <a:ext cx="227838" cy="349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92384" y="2823972"/>
              <a:ext cx="290322" cy="3421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5947" y="5750763"/>
            <a:ext cx="99072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" dirty="0">
                <a:solidFill>
                  <a:srgbClr val="FFFFFF"/>
                </a:solidFill>
                <a:latin typeface="Calibri"/>
                <a:cs typeface="Calibri"/>
              </a:rPr>
              <a:t>NOTE:</a:t>
            </a:r>
            <a:r>
              <a:rPr sz="17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Find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SQL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queries</a:t>
            </a:r>
            <a:r>
              <a:rPr sz="17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7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lang="en-IN" sz="17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9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 action="ppaction://hlinkfile"/>
              </a:rPr>
              <a:t>github.com/</a:t>
            </a:r>
            <a:r>
              <a:rPr lang="en-US" sz="1900" u="heavy" spc="-5" dirty="0" err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 action="ppaction://hlinkfile"/>
              </a:rPr>
              <a:t>MaddelaMohan</a:t>
            </a:r>
            <a:r>
              <a:rPr lang="en-US" sz="19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 action="ppaction://hlinkfile"/>
              </a:rPr>
              <a:t>/</a:t>
            </a:r>
            <a:r>
              <a:rPr lang="en-US" sz="1900" u="heavy" spc="-5" dirty="0" err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9" action="ppaction://hlinkfile"/>
              </a:rPr>
              <a:t>Credit_Card_Financial_Dashboard</a:t>
            </a:r>
            <a:endParaRPr sz="19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5546217" y="6464680"/>
            <a:ext cx="10995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Maddela Mohan</a:t>
            </a:r>
            <a:endParaRPr spc="-5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DAX</a:t>
            </a:r>
            <a:r>
              <a:rPr spc="-9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552062"/>
            <a:ext cx="7964805" cy="46056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AgeGroup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SWITCH(</a:t>
            </a:r>
            <a:endParaRPr sz="1600" dirty="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4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 algn="just">
              <a:lnSpc>
                <a:spcPct val="100000"/>
              </a:lnSpc>
              <a:spcBef>
                <a:spcPts val="19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30,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"20-30",</a:t>
            </a:r>
            <a:endParaRPr sz="1600" dirty="0">
              <a:latin typeface="Calibri"/>
              <a:cs typeface="Calibri"/>
            </a:endParaRPr>
          </a:p>
          <a:p>
            <a:pPr marL="242570" marR="5080" algn="just">
              <a:lnSpc>
                <a:spcPct val="110400"/>
              </a:lnSpc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30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40, "30-40",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40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50, "40-50",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 50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 60, "50-60",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cust_detail'[customer_age]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60,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"60+",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9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 dirty="0">
              <a:latin typeface="Calibri"/>
              <a:cs typeface="Calibri"/>
            </a:endParaRPr>
          </a:p>
          <a:p>
            <a:pPr marL="242570" marR="5880735" indent="-230504">
              <a:lnSpc>
                <a:spcPct val="110000"/>
              </a:lnSpc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IncomeGroup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SWITCH(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TRUE(),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&lt;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35000,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"Low",</a:t>
            </a:r>
            <a:endParaRPr sz="1600" dirty="0">
              <a:latin typeface="Calibri"/>
              <a:cs typeface="Calibri"/>
            </a:endParaRPr>
          </a:p>
          <a:p>
            <a:pPr marL="242570" marR="651510">
              <a:lnSpc>
                <a:spcPct val="110000"/>
              </a:lnSpc>
              <a:spcBef>
                <a:spcPts val="15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35000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&amp;&amp;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&lt;70000,</a:t>
            </a:r>
            <a:r>
              <a:rPr sz="1600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"Med",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cust_detail'[income]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&gt;=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70000,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"High",</a:t>
            </a:r>
            <a:endParaRPr sz="1600" dirty="0">
              <a:latin typeface="Calibri"/>
              <a:cs typeface="Calibri"/>
            </a:endParaRPr>
          </a:p>
          <a:p>
            <a:pPr marL="242570">
              <a:lnSpc>
                <a:spcPct val="100000"/>
              </a:lnSpc>
              <a:spcBef>
                <a:spcPts val="200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"unknown"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508117" y="6464680"/>
            <a:ext cx="11757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Maddela Mohan</a:t>
            </a:r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5947" y="781938"/>
            <a:ext cx="350075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DAX</a:t>
            </a:r>
            <a:r>
              <a:rPr spc="-9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Queries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7076" y="3473196"/>
            <a:ext cx="4344924" cy="25176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5947" y="1715516"/>
            <a:ext cx="9453880" cy="3896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week_num2</a:t>
            </a:r>
            <a:r>
              <a:rPr sz="16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WEEKNUM('public</a:t>
            </a:r>
            <a:r>
              <a:rPr sz="16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cc_detail'[week_start_date])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cc_detail'[annual_fees]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cc_detail'[total_trans_amt]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16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cc_detail'[interest_earned]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Calibri"/>
              <a:cs typeface="Calibri"/>
            </a:endParaRPr>
          </a:p>
          <a:p>
            <a:pPr marL="196850" marR="6122670" indent="-184785">
              <a:lnSpc>
                <a:spcPct val="110700"/>
              </a:lnSpc>
              <a:spcBef>
                <a:spcPts val="5"/>
              </a:spcBef>
            </a:pP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Current_week_Reveneue</a:t>
            </a:r>
            <a:r>
              <a:rPr sz="1600" b="1" spc="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cc_detail'[week_num2])))</a:t>
            </a:r>
            <a:endParaRPr sz="1600">
              <a:latin typeface="Calibri"/>
              <a:cs typeface="Calibri"/>
            </a:endParaRPr>
          </a:p>
          <a:p>
            <a:pPr marL="196850" marR="6038215" indent="-184785">
              <a:lnSpc>
                <a:spcPct val="110700"/>
              </a:lnSpc>
              <a:spcBef>
                <a:spcPts val="1390"/>
              </a:spcBef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Previous_week_Reveneue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CALCULATE( </a:t>
            </a:r>
            <a:r>
              <a:rPr sz="1600" spc="-3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SUM('public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cc_detail'[Revenue]),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FILTER(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190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ALL('public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cc_detail'),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204"/>
              </a:spcBef>
            </a:pP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'public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</a:t>
            </a:r>
            <a:r>
              <a:rPr sz="16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MAX('public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cc_detail'[week_num2])-1))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546217" y="6442314"/>
            <a:ext cx="1099566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Maddela Mohan</a:t>
            </a:r>
            <a:endParaRPr lang="en-US"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247" y="781938"/>
            <a:ext cx="99961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700770" algn="l"/>
              </a:tabLst>
            </a:pP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Project</a:t>
            </a:r>
            <a:r>
              <a:rPr spc="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Insights-</a:t>
            </a:r>
            <a:r>
              <a:rPr spc="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3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Week</a:t>
            </a:r>
            <a:r>
              <a:rPr spc="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pc="-5" dirty="0">
                <a:solidFill>
                  <a:schemeClr val="tx2">
                    <a:lumMod val="60000"/>
                    <a:lumOff val="40000"/>
                  </a:schemeClr>
                </a:solidFill>
              </a:rPr>
              <a:t>53</a:t>
            </a:r>
            <a:r>
              <a:rPr spc="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(31</a:t>
            </a:r>
            <a:r>
              <a:rPr sz="3975" baseline="25157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	</a:t>
            </a:r>
            <a:r>
              <a:rPr sz="4000" spc="-1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Dec)</a:t>
            </a:r>
            <a:endParaRPr sz="40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427719" y="2019300"/>
            <a:ext cx="3538854" cy="4409440"/>
            <a:chOff x="8427719" y="2019300"/>
            <a:chExt cx="3538854" cy="440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58883" y="2019300"/>
              <a:ext cx="1789176" cy="85039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7719" y="2840736"/>
              <a:ext cx="3538728" cy="3587496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45947" y="1524000"/>
            <a:ext cx="10760253" cy="47480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b="1" spc="-35" dirty="0">
                <a:solidFill>
                  <a:srgbClr val="FFFFFF"/>
                </a:solidFill>
                <a:latin typeface="Calibri"/>
                <a:cs typeface="Calibri"/>
              </a:rPr>
              <a:t>WoW</a:t>
            </a:r>
            <a:r>
              <a:rPr sz="22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change: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28.8%,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Amt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&amp;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Count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2.22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1.80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Customer count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increased by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1.80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%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b="1" spc="-10" dirty="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sz="2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FFFFFF"/>
                </a:solidFill>
                <a:latin typeface="Calibri"/>
                <a:cs typeface="Calibri"/>
              </a:rPr>
              <a:t>YTD:</a:t>
            </a:r>
            <a:endParaRPr sz="22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interest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8M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4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transaction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amount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46M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Male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20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31M,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female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26M</a:t>
            </a:r>
            <a:endParaRPr sz="2000" dirty="0">
              <a:latin typeface="Calibri"/>
              <a:cs typeface="Calibri"/>
            </a:endParaRPr>
          </a:p>
          <a:p>
            <a:pPr marL="454659" marR="3837304" indent="-360045">
              <a:lnSpc>
                <a:spcPct val="70000"/>
              </a:lnSpc>
              <a:spcBef>
                <a:spcPts val="994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Platinum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 </a:t>
            </a:r>
            <a:r>
              <a:rPr lang="en-US" sz="2000" spc="-5" dirty="0">
                <a:solidFill>
                  <a:srgbClr val="FFFFFF"/>
                </a:solidFill>
                <a:latin typeface="Calibri"/>
                <a:cs typeface="Calibri"/>
              </a:rPr>
              <a:t>Coral</a:t>
            </a:r>
            <a:r>
              <a:rPr sz="20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credit</a:t>
            </a:r>
            <a:r>
              <a:rPr sz="20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card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contributing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93%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4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transactions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TX,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NY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CA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 contributing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68%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Activation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57.5%</a:t>
            </a:r>
            <a:endParaRPr sz="2000" dirty="0">
              <a:latin typeface="Calibri"/>
              <a:cs typeface="Calibri"/>
            </a:endParaRPr>
          </a:p>
          <a:p>
            <a:pPr marL="454659" indent="-360045">
              <a:lnSpc>
                <a:spcPts val="2230"/>
              </a:lnSpc>
              <a:spcBef>
                <a:spcPts val="275"/>
              </a:spcBef>
              <a:buFont typeface="Arial MT"/>
              <a:buChar char="•"/>
              <a:tabLst>
                <a:tab pos="454025" algn="l"/>
                <a:tab pos="454659" algn="l"/>
              </a:tabLst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0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FFFF"/>
                </a:solidFill>
                <a:latin typeface="Calibri"/>
                <a:cs typeface="Calibri"/>
              </a:rPr>
              <a:t>Delinquent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rate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 is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6.06%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5508116" y="6428232"/>
            <a:ext cx="1175768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dirty="0"/>
              <a:t>Maddela Mohan</a:t>
            </a:r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561</Words>
  <Application>Microsoft Office PowerPoint</Application>
  <PresentationFormat>Widescreen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Arial MT</vt:lpstr>
      <vt:lpstr>Calibri</vt:lpstr>
      <vt:lpstr>Office Theme</vt:lpstr>
      <vt:lpstr>CREDIT CARD</vt:lpstr>
      <vt:lpstr>PowerPoint Presentation</vt:lpstr>
      <vt:lpstr>PowerPoint Presentation</vt:lpstr>
      <vt:lpstr>Download Data</vt:lpstr>
      <vt:lpstr>Import data to SQL database</vt:lpstr>
      <vt:lpstr>DAX Queries</vt:lpstr>
      <vt:lpstr>DAX Queries</vt:lpstr>
      <vt:lpstr>Project Insights- Week 53 (31st Dec)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Analyst Roadmap</dc:title>
  <dc:creator>Rishabh Mishra</dc:creator>
  <cp:lastModifiedBy>Maddela Mohan</cp:lastModifiedBy>
  <cp:revision>6</cp:revision>
  <dcterms:created xsi:type="dcterms:W3CDTF">2024-07-02T16:52:15Z</dcterms:created>
  <dcterms:modified xsi:type="dcterms:W3CDTF">2024-07-02T17:46:11Z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2024-07-02T00:00:00Z</vt:filetime>
  </property>
</Properties>
</file>