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64" r:id="rId2"/>
    <p:sldId id="265" r:id="rId3"/>
    <p:sldId id="267" r:id="rId4"/>
    <p:sldId id="268" r:id="rId5"/>
    <p:sldId id="269" r:id="rId6"/>
    <p:sldId id="256" r:id="rId7"/>
    <p:sldId id="258" r:id="rId8"/>
    <p:sldId id="260" r:id="rId9"/>
    <p:sldId id="257" r:id="rId10"/>
    <p:sldId id="262" r:id="rId11"/>
    <p:sldId id="263" r:id="rId12"/>
    <p:sldId id="270" r:id="rId13"/>
  </p:sldIdLst>
  <p:sldSz cx="12192000" cy="6858000"/>
  <p:notesSz cx="6858000" cy="9144000"/>
  <p:embeddedFontLst>
    <p:embeddedFont>
      <p:font typeface="MesloLGL Nerd Font" panose="020B0609030804020204" pitchFamily="50"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E28"/>
    <a:srgbClr val="F0F0F0"/>
    <a:srgbClr val="DDE1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0" autoAdjust="0"/>
    <p:restoredTop sz="94660"/>
  </p:normalViewPr>
  <p:slideViewPr>
    <p:cSldViewPr snapToGrid="0">
      <p:cViewPr>
        <p:scale>
          <a:sx n="75" d="100"/>
          <a:sy n="75" d="100"/>
        </p:scale>
        <p:origin x="1380"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7B7E0-A68C-4DAA-AF91-6077EE0C5710}"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CF0FC-764E-442F-ADE2-B13E54AB479E}" type="slidenum">
              <a:rPr lang="en-US" smtClean="0"/>
              <a:t>‹#›</a:t>
            </a:fld>
            <a:endParaRPr lang="en-US"/>
          </a:p>
        </p:txBody>
      </p:sp>
    </p:spTree>
    <p:extLst>
      <p:ext uri="{BB962C8B-B14F-4D97-AF65-F5344CB8AC3E}">
        <p14:creationId xmlns:p14="http://schemas.microsoft.com/office/powerpoint/2010/main" val="2926496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5CF0FC-764E-442F-ADE2-B13E54AB479E}" type="slidenum">
              <a:rPr lang="en-US" smtClean="0"/>
              <a:t>8</a:t>
            </a:fld>
            <a:endParaRPr lang="en-US"/>
          </a:p>
        </p:txBody>
      </p:sp>
    </p:spTree>
    <p:extLst>
      <p:ext uri="{BB962C8B-B14F-4D97-AF65-F5344CB8AC3E}">
        <p14:creationId xmlns:p14="http://schemas.microsoft.com/office/powerpoint/2010/main" val="212925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5CF0FC-764E-442F-ADE2-B13E54AB479E}" type="slidenum">
              <a:rPr lang="en-US" smtClean="0"/>
              <a:t>9</a:t>
            </a:fld>
            <a:endParaRPr lang="en-US"/>
          </a:p>
        </p:txBody>
      </p:sp>
    </p:spTree>
    <p:extLst>
      <p:ext uri="{BB962C8B-B14F-4D97-AF65-F5344CB8AC3E}">
        <p14:creationId xmlns:p14="http://schemas.microsoft.com/office/powerpoint/2010/main" val="137510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474F-FE1C-7FD1-00B0-9A6F48EB15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5D894-5E29-F027-F49E-AC6490FB5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7D2561-A17D-1FF3-A17D-13206C028CD0}"/>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5" name="Footer Placeholder 4">
            <a:extLst>
              <a:ext uri="{FF2B5EF4-FFF2-40B4-BE49-F238E27FC236}">
                <a16:creationId xmlns:a16="http://schemas.microsoft.com/office/drawing/2014/main" id="{9BB10A06-9C15-D191-1E3E-9001B91C5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B17BE-C298-994E-1D36-3C2AD29314A8}"/>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186782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8E34-457B-9E89-D55B-0EE606B9B6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F94454-C617-2830-948D-CF1110671D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F9F20-52DF-767E-2CF9-50E2C684366C}"/>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5" name="Footer Placeholder 4">
            <a:extLst>
              <a:ext uri="{FF2B5EF4-FFF2-40B4-BE49-F238E27FC236}">
                <a16:creationId xmlns:a16="http://schemas.microsoft.com/office/drawing/2014/main" id="{B02D83E4-81DD-DFA9-CEE6-53D93046D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1F318-6876-32EC-E8EC-419CE9C56D57}"/>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5392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C487D-2E2E-42D3-763C-114BDA6D92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54972E-A6C1-D425-1BB1-0B25962A7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004DF-35F2-F80F-B3B1-5C2022721009}"/>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5" name="Footer Placeholder 4">
            <a:extLst>
              <a:ext uri="{FF2B5EF4-FFF2-40B4-BE49-F238E27FC236}">
                <a16:creationId xmlns:a16="http://schemas.microsoft.com/office/drawing/2014/main" id="{894D210F-0092-B9BC-5925-34F494336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74ACB-49B4-64EB-EE09-64A0D438EE26}"/>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230739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4B86-D49C-AA44-75BD-22FB78297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93C089-B41C-60D9-CE11-638210A39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80AD7-3852-CCCF-0494-59EA009F41F7}"/>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5" name="Footer Placeholder 4">
            <a:extLst>
              <a:ext uri="{FF2B5EF4-FFF2-40B4-BE49-F238E27FC236}">
                <a16:creationId xmlns:a16="http://schemas.microsoft.com/office/drawing/2014/main" id="{6F7F5EB1-2FB9-CEF2-B4FB-DAAAD95D0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1B19A-9C35-DDEE-8018-132A06BE6F63}"/>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24375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F84C-9977-877A-9089-B2841A0EA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5CA2E8-4E92-1B3A-1D61-489DCE2754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311B2-5F2E-087D-B513-5D9CE9C66B44}"/>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5" name="Footer Placeholder 4">
            <a:extLst>
              <a:ext uri="{FF2B5EF4-FFF2-40B4-BE49-F238E27FC236}">
                <a16:creationId xmlns:a16="http://schemas.microsoft.com/office/drawing/2014/main" id="{04732975-76CB-9F98-E5E6-3B87CDDBD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AB43D-96B8-2768-2F6B-7811548EC51E}"/>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397033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80A9-63FD-54EB-5EA4-0459F00A1E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5F9E31-8891-9A74-2AA6-15273DC8BA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98AA02-8E98-44AE-93FC-E6E8CD7554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AB2A58-B104-D733-7FA2-BF5DA31990E8}"/>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6" name="Footer Placeholder 5">
            <a:extLst>
              <a:ext uri="{FF2B5EF4-FFF2-40B4-BE49-F238E27FC236}">
                <a16:creationId xmlns:a16="http://schemas.microsoft.com/office/drawing/2014/main" id="{5500648C-8586-DB5D-1F73-8561D84E4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44D8B-7376-25DD-5A0F-0C3AA9BA2F8B}"/>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62523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6F7E-90C2-709A-A9EC-A218AF3331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B09BB6-87C6-1B94-0623-5D95681D5D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E3C759-4618-FA2D-A23D-A6EE11D07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A6B30-E699-13E6-40D9-2FCECD6B5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D1D2A-9558-D697-5B79-B02D672EC8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ED7075-4011-2C90-F9E8-A18FA54D3789}"/>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8" name="Footer Placeholder 7">
            <a:extLst>
              <a:ext uri="{FF2B5EF4-FFF2-40B4-BE49-F238E27FC236}">
                <a16:creationId xmlns:a16="http://schemas.microsoft.com/office/drawing/2014/main" id="{74DD25B4-7A58-0E52-5E55-6765A6A1E6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9C7E9B-9411-EDC4-AFC8-18FEC0CF4BF2}"/>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253856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BE85-C997-749D-BE04-327D6D42DC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2FB481-1560-9750-5F58-293C7B0F16EC}"/>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4" name="Footer Placeholder 3">
            <a:extLst>
              <a:ext uri="{FF2B5EF4-FFF2-40B4-BE49-F238E27FC236}">
                <a16:creationId xmlns:a16="http://schemas.microsoft.com/office/drawing/2014/main" id="{93B1B992-3BFC-0AA9-F0B7-C9CED35851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734228-BD62-6D43-9FCC-E2F3AA66F03D}"/>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371013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7B1416-ABBC-DFE9-B6C3-D542806990FB}"/>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3" name="Footer Placeholder 2">
            <a:extLst>
              <a:ext uri="{FF2B5EF4-FFF2-40B4-BE49-F238E27FC236}">
                <a16:creationId xmlns:a16="http://schemas.microsoft.com/office/drawing/2014/main" id="{58400BB6-CA26-4BE9-9B30-15D200BD5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BFCAD5-4959-3B25-E29A-E104062BACA3}"/>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1215181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E646-106B-7AFA-E19A-6B9CF116C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D7DC24-A284-9DD0-7F0A-7D2A395E4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BB31F8-782B-489D-C90E-797C85802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A87B0-9008-55F3-CA4E-DF3D6E900347}"/>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6" name="Footer Placeholder 5">
            <a:extLst>
              <a:ext uri="{FF2B5EF4-FFF2-40B4-BE49-F238E27FC236}">
                <a16:creationId xmlns:a16="http://schemas.microsoft.com/office/drawing/2014/main" id="{33DA1681-A39F-5132-960A-AD5F754E0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37DDE-869C-505E-6E76-241362997311}"/>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144123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9441-D132-223E-2AF5-BDB1C6A1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4C0D82-20AB-9EA1-90C9-8365850B2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48C05-AEA0-752C-C11D-9850CCDEC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AB0FC-F8C2-9644-258F-718E3E51A82F}"/>
              </a:ext>
            </a:extLst>
          </p:cNvPr>
          <p:cNvSpPr>
            <a:spLocks noGrp="1"/>
          </p:cNvSpPr>
          <p:nvPr>
            <p:ph type="dt" sz="half" idx="10"/>
          </p:nvPr>
        </p:nvSpPr>
        <p:spPr/>
        <p:txBody>
          <a:bodyPr/>
          <a:lstStyle/>
          <a:p>
            <a:fld id="{7B25DEA9-182A-45D7-B41B-D0AEE31D0B09}" type="datetimeFigureOut">
              <a:rPr lang="en-US" smtClean="0"/>
              <a:t>10/8/2024</a:t>
            </a:fld>
            <a:endParaRPr lang="en-US"/>
          </a:p>
        </p:txBody>
      </p:sp>
      <p:sp>
        <p:nvSpPr>
          <p:cNvPr id="6" name="Footer Placeholder 5">
            <a:extLst>
              <a:ext uri="{FF2B5EF4-FFF2-40B4-BE49-F238E27FC236}">
                <a16:creationId xmlns:a16="http://schemas.microsoft.com/office/drawing/2014/main" id="{3A3EFABF-751C-EE1E-74DB-BE9319C45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4CFEB-A87A-6DF8-A5AF-FA2A0E07C8B4}"/>
              </a:ext>
            </a:extLst>
          </p:cNvPr>
          <p:cNvSpPr>
            <a:spLocks noGrp="1"/>
          </p:cNvSpPr>
          <p:nvPr>
            <p:ph type="sldNum" sz="quarter" idx="12"/>
          </p:nvPr>
        </p:nvSpPr>
        <p:spPr/>
        <p:txBody>
          <a:bodyPr/>
          <a:lstStyle/>
          <a:p>
            <a:fld id="{53565B12-F7D2-4CD0-832F-E2A665E1BA98}" type="slidenum">
              <a:rPr lang="en-US" smtClean="0"/>
              <a:t>‹#›</a:t>
            </a:fld>
            <a:endParaRPr lang="en-US"/>
          </a:p>
        </p:txBody>
      </p:sp>
    </p:spTree>
    <p:extLst>
      <p:ext uri="{BB962C8B-B14F-4D97-AF65-F5344CB8AC3E}">
        <p14:creationId xmlns:p14="http://schemas.microsoft.com/office/powerpoint/2010/main" val="316143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CCDA5E-D9A3-6ACF-3FDB-616683FF3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CC55F8-FE3D-EF54-41A8-E906843B7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47E5C-83AF-6A9E-8B8D-C9ED118A3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25DEA9-182A-45D7-B41B-D0AEE31D0B09}" type="datetimeFigureOut">
              <a:rPr lang="en-US" smtClean="0"/>
              <a:t>10/8/2024</a:t>
            </a:fld>
            <a:endParaRPr lang="en-US"/>
          </a:p>
        </p:txBody>
      </p:sp>
      <p:sp>
        <p:nvSpPr>
          <p:cNvPr id="5" name="Footer Placeholder 4">
            <a:extLst>
              <a:ext uri="{FF2B5EF4-FFF2-40B4-BE49-F238E27FC236}">
                <a16:creationId xmlns:a16="http://schemas.microsoft.com/office/drawing/2014/main" id="{0F217A01-B7BA-0D33-81E7-93B0189E5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A4DC5FA-1917-C1B1-60E3-78D252D108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565B12-F7D2-4CD0-832F-E2A665E1BA98}" type="slidenum">
              <a:rPr lang="en-US" smtClean="0"/>
              <a:t>‹#›</a:t>
            </a:fld>
            <a:endParaRPr lang="en-US"/>
          </a:p>
        </p:txBody>
      </p:sp>
    </p:spTree>
    <p:extLst>
      <p:ext uri="{BB962C8B-B14F-4D97-AF65-F5344CB8AC3E}">
        <p14:creationId xmlns:p14="http://schemas.microsoft.com/office/powerpoint/2010/main" val="1290840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xcalidraw.com/#json=Ql1FCbUSjPzRS730WTkHv,rc7TJKr2tlAALnXvV-LF_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B0489F45-2C5D-6B97-D6B3-639401030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57C665E-87C6-2CF6-1201-570ACDAB7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86DD077-7500-5721-B166-CAEFD9FEF5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EF4F8486-655E-7845-379A-AD3E909B44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8" name="Straight Connector 7">
              <a:extLst>
                <a:ext uri="{FF2B5EF4-FFF2-40B4-BE49-F238E27FC236}">
                  <a16:creationId xmlns:a16="http://schemas.microsoft.com/office/drawing/2014/main" id="{9D863BE2-3997-B1AC-ED56-C48BD47BF5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3CF3A-38BF-7705-68A2-A85F67FB5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6FA40DCE-DB8D-1F00-0720-F3F19137F672}"/>
              </a:ext>
            </a:extLst>
          </p:cNvPr>
          <p:cNvPicPr>
            <a:picLocks noChangeAspect="1"/>
          </p:cNvPicPr>
          <p:nvPr/>
        </p:nvPicPr>
        <p:blipFill>
          <a:blip r:embed="rId2"/>
          <a:stretch>
            <a:fillRect/>
          </a:stretch>
        </p:blipFill>
        <p:spPr>
          <a:xfrm>
            <a:off x="3136900" y="2195522"/>
            <a:ext cx="5918200" cy="2466956"/>
          </a:xfrm>
          <a:prstGeom prst="rect">
            <a:avLst/>
          </a:prstGeom>
        </p:spPr>
      </p:pic>
    </p:spTree>
    <p:extLst>
      <p:ext uri="{BB962C8B-B14F-4D97-AF65-F5344CB8AC3E}">
        <p14:creationId xmlns:p14="http://schemas.microsoft.com/office/powerpoint/2010/main" val="254939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39EA-8F9E-B6FB-7C61-665C315A1635}"/>
              </a:ext>
            </a:extLst>
          </p:cNvPr>
          <p:cNvSpPr>
            <a:spLocks noGrp="1"/>
          </p:cNvSpPr>
          <p:nvPr>
            <p:ph type="ctrTitle"/>
          </p:nvPr>
        </p:nvSpPr>
        <p:spPr>
          <a:xfrm>
            <a:off x="4217870" y="185962"/>
            <a:ext cx="3756253" cy="831850"/>
          </a:xfrm>
        </p:spPr>
        <p:txBody>
          <a:bodyPr>
            <a:normAutofit/>
          </a:bodyPr>
          <a:lstStyle/>
          <a:p>
            <a:r>
              <a:rPr lang="en-US" sz="31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Merge Conflicts</a:t>
            </a:r>
          </a:p>
        </p:txBody>
      </p:sp>
      <p:sp>
        <p:nvSpPr>
          <p:cNvPr id="3" name="TextBox 2">
            <a:extLst>
              <a:ext uri="{FF2B5EF4-FFF2-40B4-BE49-F238E27FC236}">
                <a16:creationId xmlns:a16="http://schemas.microsoft.com/office/drawing/2014/main" id="{DCEB73CF-55B2-775F-23FB-21E17199B3EC}"/>
              </a:ext>
            </a:extLst>
          </p:cNvPr>
          <p:cNvSpPr txBox="1"/>
          <p:nvPr/>
        </p:nvSpPr>
        <p:spPr>
          <a:xfrm>
            <a:off x="830259" y="1639668"/>
            <a:ext cx="10531476" cy="646331"/>
          </a:xfrm>
          <a:prstGeom prst="rect">
            <a:avLst/>
          </a:prstGeom>
          <a:noFill/>
        </p:spPr>
        <p:txBody>
          <a:bodyPr wrap="square" rtlCol="0">
            <a:spAutoFit/>
          </a:bodyPr>
          <a:lstStyle/>
          <a:p>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A </a:t>
            </a: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merge conflict</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happens when Git cannot automatically combine these changes because they affect the same part of the code in different ways.</a:t>
            </a:r>
          </a:p>
        </p:txBody>
      </p:sp>
      <p:sp>
        <p:nvSpPr>
          <p:cNvPr id="21" name="TextBox 20">
            <a:extLst>
              <a:ext uri="{FF2B5EF4-FFF2-40B4-BE49-F238E27FC236}">
                <a16:creationId xmlns:a16="http://schemas.microsoft.com/office/drawing/2014/main" id="{0F0C08C0-9EDD-EE30-8239-B1504629B085}"/>
              </a:ext>
            </a:extLst>
          </p:cNvPr>
          <p:cNvSpPr txBox="1"/>
          <p:nvPr/>
        </p:nvSpPr>
        <p:spPr>
          <a:xfrm>
            <a:off x="2333172" y="3575393"/>
            <a:ext cx="8671560" cy="769441"/>
          </a:xfrm>
          <a:prstGeom prst="rect">
            <a:avLst/>
          </a:prstGeom>
          <a:noFill/>
        </p:spPr>
        <p:txBody>
          <a:bodyPr wrap="square">
            <a:spAutoFit/>
          </a:bodyPr>
          <a:lstStyle/>
          <a:p>
            <a:r>
              <a:rPr lang="en-US" sz="44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hlinkClick r:id="rId2">
                  <a:extLst>
                    <a:ext uri="{A12FA001-AC4F-418D-AE19-62706E023703}">
                      <ahyp:hlinkClr xmlns:ahyp="http://schemas.microsoft.com/office/drawing/2018/hyperlinkcolor" val="tx"/>
                    </a:ext>
                  </a:extLst>
                </a:hlinkClick>
              </a:rPr>
              <a:t>Flowchart</a:t>
            </a:r>
            <a:r>
              <a:rPr lang="en-US" sz="44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a:t>
            </a:r>
            <a:r>
              <a:rPr lang="en-US" sz="4400" i="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(&lt;- hyperlink)</a:t>
            </a:r>
          </a:p>
        </p:txBody>
      </p:sp>
      <p:sp>
        <p:nvSpPr>
          <p:cNvPr id="22" name="Oval 21">
            <a:extLst>
              <a:ext uri="{FF2B5EF4-FFF2-40B4-BE49-F238E27FC236}">
                <a16:creationId xmlns:a16="http://schemas.microsoft.com/office/drawing/2014/main" id="{929EE2BD-3BDC-C12E-88D0-9273B6694269}"/>
              </a:ext>
            </a:extLst>
          </p:cNvPr>
          <p:cNvSpPr/>
          <p:nvPr/>
        </p:nvSpPr>
        <p:spPr>
          <a:xfrm>
            <a:off x="1990268" y="3197892"/>
            <a:ext cx="3898900" cy="1524445"/>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458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a:extLst>
            <a:ext uri="{FF2B5EF4-FFF2-40B4-BE49-F238E27FC236}">
              <a16:creationId xmlns:a16="http://schemas.microsoft.com/office/drawing/2014/main" id="{EBAC2327-C8E6-B5AC-5498-AA0BEA1220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869F65-9222-92B8-F611-212C55C60F23}"/>
              </a:ext>
            </a:extLst>
          </p:cNvPr>
          <p:cNvSpPr>
            <a:spLocks noGrp="1"/>
          </p:cNvSpPr>
          <p:nvPr>
            <p:ph type="ctrTitle"/>
          </p:nvPr>
        </p:nvSpPr>
        <p:spPr>
          <a:xfrm>
            <a:off x="4217870" y="163121"/>
            <a:ext cx="3756253" cy="831850"/>
          </a:xfrm>
        </p:spPr>
        <p:txBody>
          <a:bodyPr>
            <a:normAutofit/>
          </a:bodyPr>
          <a:lstStyle/>
          <a:p>
            <a:r>
              <a:rPr lang="en-US" sz="31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Forking</a:t>
            </a:r>
          </a:p>
        </p:txBody>
      </p:sp>
      <p:sp>
        <p:nvSpPr>
          <p:cNvPr id="3" name="TextBox 2">
            <a:extLst>
              <a:ext uri="{FF2B5EF4-FFF2-40B4-BE49-F238E27FC236}">
                <a16:creationId xmlns:a16="http://schemas.microsoft.com/office/drawing/2014/main" id="{DDC7A041-AB79-1F38-4B7D-95D0E3CCEAD4}"/>
              </a:ext>
            </a:extLst>
          </p:cNvPr>
          <p:cNvSpPr txBox="1"/>
          <p:nvPr/>
        </p:nvSpPr>
        <p:spPr>
          <a:xfrm>
            <a:off x="830258" y="2782669"/>
            <a:ext cx="10531476" cy="646331"/>
          </a:xfrm>
          <a:prstGeom prst="rect">
            <a:avLst/>
          </a:prstGeom>
          <a:noFill/>
        </p:spPr>
        <p:txBody>
          <a:bodyPr wrap="square" rtlCol="0">
            <a:spAutoFit/>
          </a:bodyPr>
          <a:lstStyle/>
          <a:p>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creating a personal copy of a repository. This allows you to make changes independently without affecting the original project.</a:t>
            </a:r>
          </a:p>
        </p:txBody>
      </p:sp>
    </p:spTree>
    <p:extLst>
      <p:ext uri="{BB962C8B-B14F-4D97-AF65-F5344CB8AC3E}">
        <p14:creationId xmlns:p14="http://schemas.microsoft.com/office/powerpoint/2010/main" val="349276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a:extLst>
            <a:ext uri="{FF2B5EF4-FFF2-40B4-BE49-F238E27FC236}">
              <a16:creationId xmlns:a16="http://schemas.microsoft.com/office/drawing/2014/main" id="{E7F3BF61-710C-5A62-BC2C-231A0EB68C7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E79CB5B-6EDC-F077-C0B1-B1E545EE45B1}"/>
              </a:ext>
            </a:extLst>
          </p:cNvPr>
          <p:cNvSpPr txBox="1"/>
          <p:nvPr/>
        </p:nvSpPr>
        <p:spPr>
          <a:xfrm>
            <a:off x="2300730" y="2644170"/>
            <a:ext cx="7590539" cy="1569660"/>
          </a:xfrm>
          <a:prstGeom prst="rect">
            <a:avLst/>
          </a:prstGeom>
          <a:noFill/>
        </p:spPr>
        <p:txBody>
          <a:bodyPr wrap="none" rtlCol="0">
            <a:spAutoFit/>
          </a:bodyPr>
          <a:lstStyle/>
          <a:p>
            <a:r>
              <a:rPr lang="en-US" sz="96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Thank You!</a:t>
            </a:r>
          </a:p>
        </p:txBody>
      </p:sp>
      <p:sp>
        <p:nvSpPr>
          <p:cNvPr id="6" name="TextBox 5">
            <a:extLst>
              <a:ext uri="{FF2B5EF4-FFF2-40B4-BE49-F238E27FC236}">
                <a16:creationId xmlns:a16="http://schemas.microsoft.com/office/drawing/2014/main" id="{D0FFCA86-5B83-7336-1DB1-40E60F6169F5}"/>
              </a:ext>
            </a:extLst>
          </p:cNvPr>
          <p:cNvSpPr txBox="1"/>
          <p:nvPr/>
        </p:nvSpPr>
        <p:spPr>
          <a:xfrm>
            <a:off x="9992869" y="5753100"/>
            <a:ext cx="1997663" cy="923330"/>
          </a:xfrm>
          <a:prstGeom prst="rect">
            <a:avLst/>
          </a:prstGeom>
          <a:noFill/>
          <a:ln>
            <a:solidFill>
              <a:schemeClr val="bg1"/>
            </a:solidFill>
          </a:ln>
        </p:spPr>
        <p:txBody>
          <a:bodyPr wrap="none" rtlCol="0">
            <a:spAutoFit/>
          </a:bodyPr>
          <a:lstStyle/>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Presented By:</a:t>
            </a:r>
          </a:p>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a:t>
            </a:r>
            <a:r>
              <a:rPr lang="en-US" b="1" dirty="0" err="1">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Jyesht</a:t>
            </a: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M</a:t>
            </a:r>
          </a:p>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M Tarun</a:t>
            </a:r>
          </a:p>
        </p:txBody>
      </p:sp>
    </p:spTree>
    <p:extLst>
      <p:ext uri="{BB962C8B-B14F-4D97-AF65-F5344CB8AC3E}">
        <p14:creationId xmlns:p14="http://schemas.microsoft.com/office/powerpoint/2010/main" val="99798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a:extLst>
            <a:ext uri="{FF2B5EF4-FFF2-40B4-BE49-F238E27FC236}">
              <a16:creationId xmlns:a16="http://schemas.microsoft.com/office/drawing/2014/main" id="{A8133600-C7C8-8B03-0132-AC52C5D1BDE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79882E9-5469-7D4F-DA5A-919C67FD8433}"/>
              </a:ext>
            </a:extLst>
          </p:cNvPr>
          <p:cNvSpPr txBox="1">
            <a:spLocks/>
          </p:cNvSpPr>
          <p:nvPr/>
        </p:nvSpPr>
        <p:spPr>
          <a:xfrm>
            <a:off x="2696729" y="152400"/>
            <a:ext cx="6798541" cy="6950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Introduction to Git</a:t>
            </a:r>
          </a:p>
        </p:txBody>
      </p:sp>
      <p:sp>
        <p:nvSpPr>
          <p:cNvPr id="6" name="Content Placeholder 2">
            <a:extLst>
              <a:ext uri="{FF2B5EF4-FFF2-40B4-BE49-F238E27FC236}">
                <a16:creationId xmlns:a16="http://schemas.microsoft.com/office/drawing/2014/main" id="{9324E7B1-E4DA-EE54-4662-8DD6C2083E4E}"/>
              </a:ext>
            </a:extLst>
          </p:cNvPr>
          <p:cNvSpPr txBox="1">
            <a:spLocks/>
          </p:cNvSpPr>
          <p:nvPr/>
        </p:nvSpPr>
        <p:spPr>
          <a:xfrm>
            <a:off x="352275" y="1683142"/>
            <a:ext cx="11487450" cy="502245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What is Git?</a:t>
            </a:r>
          </a:p>
          <a:p>
            <a:pPr algn="l"/>
            <a:endParaRPr lang="en-US" alt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pPr algn="l" eaLnBrk="0" fontAlgn="base" hangingPunct="0">
              <a:spcBef>
                <a:spcPct val="0"/>
              </a:spcBef>
              <a:spcAft>
                <a:spcPct val="0"/>
              </a:spcAft>
            </a:pPr>
            <a:r>
              <a:rPr lang="en-US" sz="2000"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Git is a tool that helps you track changes in your code and manage different versions of it. It allows you to work on new features or fixes in separate copies without affecting the main code. This makes collaboration with others easier, as multiple people can work on the project at the same time and combine their efforts seamlessly. You can even work offline, making it versatile for various development needs.</a:t>
            </a:r>
          </a:p>
          <a:p>
            <a:pPr algn="l" eaLnBrk="0" fontAlgn="base" hangingPunct="0">
              <a:spcBef>
                <a:spcPct val="0"/>
              </a:spcBef>
              <a:spcAft>
                <a:spcPct val="0"/>
              </a:spcAft>
            </a:pPr>
            <a:endParaRPr lang="en-US" sz="20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pPr algn="l" eaLnBrk="0" fontAlgn="base" hangingPunct="0">
              <a:spcBef>
                <a:spcPct val="0"/>
              </a:spcBef>
              <a:spcAft>
                <a:spcPct val="0"/>
              </a:spcAft>
            </a:pPr>
            <a:endParaRPr lang="en-US" sz="20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pPr algn="l"/>
            <a:r>
              <a:rPr lang="en-US" sz="20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Why Use Git?</a:t>
            </a:r>
          </a:p>
          <a:p>
            <a:pPr algn="l"/>
            <a:endParaRPr lang="en-US" sz="20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pPr algn="l">
              <a:buFont typeface="Arial" panose="020B0604020202020204" pitchFamily="34" charset="0"/>
              <a:buChar char="•"/>
            </a:pPr>
            <a:r>
              <a:rPr lang="en-US" sz="2000"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Maintains a history of changes.</a:t>
            </a:r>
          </a:p>
          <a:p>
            <a:pPr algn="l">
              <a:buFont typeface="Arial" panose="020B0604020202020204" pitchFamily="34" charset="0"/>
              <a:buChar char="•"/>
            </a:pPr>
            <a:r>
              <a:rPr lang="en-US" sz="2000"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Facilitates teamwork.</a:t>
            </a:r>
          </a:p>
          <a:p>
            <a:pPr algn="l">
              <a:buFont typeface="Arial" panose="020B0604020202020204" pitchFamily="34" charset="0"/>
              <a:buChar char="•"/>
            </a:pPr>
            <a:r>
              <a:rPr lang="en-US" sz="2000"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Easy to revert to previous versions.</a:t>
            </a:r>
          </a:p>
          <a:p>
            <a:pPr algn="l"/>
            <a:endParaRPr lang="en-US" sz="2000"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p:txBody>
      </p:sp>
    </p:spTree>
    <p:extLst>
      <p:ext uri="{BB962C8B-B14F-4D97-AF65-F5344CB8AC3E}">
        <p14:creationId xmlns:p14="http://schemas.microsoft.com/office/powerpoint/2010/main" val="40209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6B1AFB-18F2-6EB3-5F31-053FC34442D2}"/>
              </a:ext>
            </a:extLst>
          </p:cNvPr>
          <p:cNvSpPr>
            <a:spLocks noGrp="1"/>
          </p:cNvSpPr>
          <p:nvPr>
            <p:ph type="title"/>
          </p:nvPr>
        </p:nvSpPr>
        <p:spPr>
          <a:xfrm>
            <a:off x="838200" y="118237"/>
            <a:ext cx="10515600" cy="1325563"/>
          </a:xfrm>
        </p:spPr>
        <p:txBody>
          <a:bodyPr/>
          <a:lstStyle/>
          <a:p>
            <a:pPr algn="ctr"/>
            <a:r>
              <a:rPr lang="en-US"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Creating a Git Repository</a:t>
            </a:r>
            <a:b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br>
            <a:endPar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p:txBody>
      </p:sp>
      <p:sp>
        <p:nvSpPr>
          <p:cNvPr id="5" name="Rectangle 2">
            <a:extLst>
              <a:ext uri="{FF2B5EF4-FFF2-40B4-BE49-F238E27FC236}">
                <a16:creationId xmlns:a16="http://schemas.microsoft.com/office/drawing/2014/main" id="{8724D280-0094-49F5-C1B9-5A9F377F0FB1}"/>
              </a:ext>
            </a:extLst>
          </p:cNvPr>
          <p:cNvSpPr>
            <a:spLocks noGrp="1" noChangeArrowheads="1"/>
          </p:cNvSpPr>
          <p:nvPr>
            <p:ph idx="1"/>
          </p:nvPr>
        </p:nvSpPr>
        <p:spPr bwMode="auto">
          <a:xfrm>
            <a:off x="838200" y="1370588"/>
            <a:ext cx="10515600" cy="478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u="sng"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git add</a:t>
            </a: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What it does:</a:t>
            </a:r>
            <a:r>
              <a:rPr kumimoji="0" lang="en-US" altLang="en-US" sz="1900" b="0"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 Prepares files to be included in the next commit.</a:t>
            </a: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Why use it:</a:t>
            </a:r>
            <a:r>
              <a:rPr kumimoji="0" lang="en-US" altLang="en-US" sz="1900" b="0"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 It tells Git which specific files or changes you want to save in your project.</a:t>
            </a: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Usage Examples:</a:t>
            </a:r>
            <a:endParaRPr kumimoji="0" lang="en-US" altLang="en-US" sz="1900" b="0"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endParaRPr>
          </a:p>
          <a:p>
            <a:pPr lvl="1" eaLnBrk="0" fontAlgn="base" hangingPunct="0">
              <a:lnSpc>
                <a:spcPct val="100000"/>
              </a:lnSpc>
              <a:spcBef>
                <a:spcPct val="0"/>
              </a:spcBef>
              <a:spcAft>
                <a:spcPct val="0"/>
              </a:spcAft>
            </a:pPr>
            <a:r>
              <a:rPr kumimoji="0" lang="en-US" altLang="en-US" sz="1900" b="0" i="1"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git add index.html </a:t>
            </a:r>
            <a:r>
              <a:rPr kumimoji="0" lang="en-US" altLang="en-US" sz="1900" b="0"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 Stages a single file.</a:t>
            </a:r>
          </a:p>
          <a:p>
            <a:pPr lvl="1" eaLnBrk="0" fontAlgn="base" hangingPunct="0">
              <a:lnSpc>
                <a:spcPct val="100000"/>
              </a:lnSpc>
              <a:spcBef>
                <a:spcPct val="0"/>
              </a:spcBef>
              <a:spcAft>
                <a:spcPct val="0"/>
              </a:spcAft>
            </a:pPr>
            <a:r>
              <a:rPr kumimoji="0" lang="en-US" altLang="en-US" sz="1900" b="0" i="1"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git add .</a:t>
            </a:r>
            <a:r>
              <a:rPr kumimoji="0" lang="en-US" altLang="en-US" sz="1900" b="0"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 :: Stages all changes in the current directory.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2.</a:t>
            </a:r>
            <a:r>
              <a:rPr kumimoji="0" lang="en-US" altLang="en-US" sz="2500" b="1" u="sng"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git commit -m "message"</a:t>
            </a: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What it does:</a:t>
            </a:r>
            <a:r>
              <a:rPr kumimoji="0" lang="en-US" altLang="en-US" sz="1900" b="0"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 Takes a snapshot of your staged changes.</a:t>
            </a: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Why use it:</a:t>
            </a:r>
            <a:r>
              <a:rPr kumimoji="0" lang="en-US" altLang="en-US" sz="1900" b="0"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 It records your progress and attaches a message that describes what was done.</a:t>
            </a: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Usage Example:</a:t>
            </a:r>
            <a:endParaRPr kumimoji="0" lang="en-US" altLang="en-US" sz="1900" b="0"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endParaRPr>
          </a:p>
          <a:p>
            <a:pPr lvl="1" eaLnBrk="0" fontAlgn="base" hangingPunct="0">
              <a:lnSpc>
                <a:spcPct val="100000"/>
              </a:lnSpc>
              <a:spcBef>
                <a:spcPct val="0"/>
              </a:spcBef>
              <a:spcAft>
                <a:spcPct val="0"/>
              </a:spcAft>
            </a:pPr>
            <a:r>
              <a:rPr kumimoji="0" lang="en-US" altLang="en-US" sz="1900" b="0" i="1"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git commit -m "Added homepage layout“  </a:t>
            </a:r>
            <a:r>
              <a:rPr kumimoji="0" lang="en-US" altLang="en-US" sz="1900" b="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a:t>
            </a:r>
            <a:r>
              <a:rPr kumimoji="0" lang="en-US" altLang="en-US" sz="1900" b="0" i="0" u="none" strike="noStrike" cap="none" normalizeH="0" baseline="0" dirty="0">
                <a:ln>
                  <a:noFill/>
                </a:ln>
                <a:solidFill>
                  <a:schemeClr val="bg1"/>
                </a:solidFill>
                <a:effectLst/>
                <a:latin typeface="MesloLGL Nerd Font" panose="020B0609030804020204" pitchFamily="50" charset="0"/>
                <a:ea typeface="MesloLGL Nerd Font" panose="020B0609030804020204" pitchFamily="50" charset="0"/>
                <a:cs typeface="MesloLGL Nerd Font" panose="020B0609030804020204" pitchFamily="50" charset="0"/>
              </a:rPr>
              <a:t> Saves the changes with a short message.</a:t>
            </a:r>
          </a:p>
        </p:txBody>
      </p:sp>
    </p:spTree>
    <p:extLst>
      <p:ext uri="{BB962C8B-B14F-4D97-AF65-F5344CB8AC3E}">
        <p14:creationId xmlns:p14="http://schemas.microsoft.com/office/powerpoint/2010/main" val="83707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a:extLst>
            <a:ext uri="{FF2B5EF4-FFF2-40B4-BE49-F238E27FC236}">
              <a16:creationId xmlns:a16="http://schemas.microsoft.com/office/drawing/2014/main" id="{39F07E62-C87E-804F-029C-8A03E5EFCF1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7A23A0E-7A18-EBF9-EC8E-640A35D2A5B4}"/>
              </a:ext>
            </a:extLst>
          </p:cNvPr>
          <p:cNvSpPr txBox="1">
            <a:spLocks/>
          </p:cNvSpPr>
          <p:nvPr/>
        </p:nvSpPr>
        <p:spPr>
          <a:xfrm>
            <a:off x="1789176" y="-52184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Reviewing Project History</a:t>
            </a:r>
          </a:p>
        </p:txBody>
      </p:sp>
      <p:sp>
        <p:nvSpPr>
          <p:cNvPr id="6" name="Content Placeholder 2">
            <a:extLst>
              <a:ext uri="{FF2B5EF4-FFF2-40B4-BE49-F238E27FC236}">
                <a16:creationId xmlns:a16="http://schemas.microsoft.com/office/drawing/2014/main" id="{B0B0601D-D8BE-24A8-793A-DEBBCCFEEE84}"/>
              </a:ext>
            </a:extLst>
          </p:cNvPr>
          <p:cNvSpPr txBox="1">
            <a:spLocks/>
          </p:cNvSpPr>
          <p:nvPr/>
        </p:nvSpPr>
        <p:spPr>
          <a:xfrm>
            <a:off x="838200" y="1386713"/>
            <a:ext cx="10515600" cy="4351338"/>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buFont typeface="+mj-lt"/>
              <a:buAutoNum type="arabicPeriod"/>
            </a:pPr>
            <a:r>
              <a:rPr lang="en-US" sz="3600"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git log</a:t>
            </a:r>
          </a:p>
          <a:p>
            <a:pPr algn="l">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What it does:</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Shows the full commit history of your project.</a:t>
            </a:r>
          </a:p>
          <a:p>
            <a:pPr algn="l">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Why use it:</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It helps you track who made changes, when, and why.</a:t>
            </a:r>
          </a:p>
          <a:p>
            <a:pPr algn="l">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Example:</a:t>
            </a:r>
            <a:endPar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pPr marL="742950" lvl="1" indent="-285750" algn="l">
              <a:buFont typeface="Arial" panose="020B0604020202020204" pitchFamily="34" charset="0"/>
              <a:buChar char="•"/>
            </a:pPr>
            <a:r>
              <a:rPr lang="en-US" sz="2800"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Shows commit details like author, date, and commit message.</a:t>
            </a:r>
          </a:p>
          <a:p>
            <a:pPr lvl="1" algn="l"/>
            <a:endParaRPr lang="en-US" sz="2800"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pPr algn="l"/>
            <a:r>
              <a:rPr lang="en-US" sz="3600" b="1" i="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2. </a:t>
            </a:r>
            <a:r>
              <a:rPr lang="en-US" sz="3600"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git log --</a:t>
            </a:r>
            <a:r>
              <a:rPr lang="en-US" sz="3600" b="1" u="sng" dirty="0" err="1">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oneline</a:t>
            </a:r>
            <a:endParaRPr lang="en-US" sz="3600"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pPr algn="l">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What it does:</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Displays a condensed version of the commit history.</a:t>
            </a:r>
          </a:p>
          <a:p>
            <a:pPr algn="l">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Why use it:</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Quickly shows the list of commits in a clean, one-line format for easier navigation.</a:t>
            </a:r>
          </a:p>
          <a:p>
            <a:pPr algn="l">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Example:</a:t>
            </a:r>
            <a:endPar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pPr marL="742950" lvl="1" indent="-285750" algn="l">
              <a:buFont typeface="Arial" panose="020B0604020202020204" pitchFamily="34" charset="0"/>
              <a:buChar char="•"/>
            </a:pPr>
            <a:r>
              <a:rPr lang="en-US" sz="2800"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Each commit is shown with its short hash and commit message in one line.</a:t>
            </a:r>
          </a:p>
        </p:txBody>
      </p:sp>
    </p:spTree>
    <p:extLst>
      <p:ext uri="{BB962C8B-B14F-4D97-AF65-F5344CB8AC3E}">
        <p14:creationId xmlns:p14="http://schemas.microsoft.com/office/powerpoint/2010/main" val="202513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a:extLst>
            <a:ext uri="{FF2B5EF4-FFF2-40B4-BE49-F238E27FC236}">
              <a16:creationId xmlns:a16="http://schemas.microsoft.com/office/drawing/2014/main" id="{FA601D28-930F-F71F-C9F1-7F5C9734DBE0}"/>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DC139BD-D08D-1E74-4305-505082315799}"/>
              </a:ext>
            </a:extLst>
          </p:cNvPr>
          <p:cNvSpPr txBox="1">
            <a:spLocks/>
          </p:cNvSpPr>
          <p:nvPr/>
        </p:nvSpPr>
        <p:spPr>
          <a:xfrm>
            <a:off x="838200" y="-66363"/>
            <a:ext cx="10515600" cy="7591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200"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Undoing in Git</a:t>
            </a:r>
          </a:p>
        </p:txBody>
      </p:sp>
      <p:sp>
        <p:nvSpPr>
          <p:cNvPr id="8" name="TextBox 7">
            <a:extLst>
              <a:ext uri="{FF2B5EF4-FFF2-40B4-BE49-F238E27FC236}">
                <a16:creationId xmlns:a16="http://schemas.microsoft.com/office/drawing/2014/main" id="{19F86284-CA02-992E-5E16-89DA5BC262AE}"/>
              </a:ext>
            </a:extLst>
          </p:cNvPr>
          <p:cNvSpPr txBox="1"/>
          <p:nvPr/>
        </p:nvSpPr>
        <p:spPr>
          <a:xfrm>
            <a:off x="605852" y="692774"/>
            <a:ext cx="10747948" cy="5909310"/>
          </a:xfrm>
          <a:prstGeom prst="rect">
            <a:avLst/>
          </a:prstGeom>
          <a:noFill/>
        </p:spPr>
        <p:txBody>
          <a:bodyPr wrap="square" rtlCol="0">
            <a:spAutoFit/>
          </a:bodyPr>
          <a:lstStyle/>
          <a:p>
            <a:pPr marL="342900" indent="-342900">
              <a:buAutoNum type="arabicPeriod"/>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git reset &lt;commit hash&gt;</a:t>
            </a:r>
          </a:p>
          <a:p>
            <a:pPr marL="285750" indent="-285750">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Purpose:</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Undo changes while keeping your files.</a:t>
            </a:r>
          </a:p>
          <a:p>
            <a:pPr marL="285750" indent="-285750">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Use Case: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If you want to remove recent changes, keep the work in case you need it later.</a:t>
            </a:r>
          </a:p>
          <a:p>
            <a:pPr marL="285750" indent="-285750">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What Happens:</a:t>
            </a:r>
          </a:p>
          <a:p>
            <a:pPr lvl="1"/>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Changes are undone in the Git history (commits are removed).</a:t>
            </a:r>
          </a:p>
          <a:p>
            <a:pPr lvl="1"/>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Files remain in your project (they're not deleted).</a:t>
            </a:r>
          </a:p>
          <a:p>
            <a:pPr marL="285750" indent="-285750">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Example:</a:t>
            </a:r>
          </a:p>
          <a:p>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You added a Help page to your website but removed it from the live  	version while keeping the code.</a:t>
            </a:r>
          </a:p>
          <a:p>
            <a:endPar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2. git reset --hard &lt;commit hash&gt;</a:t>
            </a:r>
          </a:p>
          <a:p>
            <a:pPr marL="285750" indent="-285750">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Purpose: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Completely erase changes.</a:t>
            </a:r>
          </a:p>
          <a:p>
            <a:pPr marL="285750" indent="-285750">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Use Case: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When you're certain you want to erase both the changes and the files.</a:t>
            </a:r>
          </a:p>
          <a:p>
            <a:pPr marL="285750" indent="-285750">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What Happens:</a:t>
            </a:r>
          </a:p>
          <a:p>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Changes are undone in Git history (commits are removed).</a:t>
            </a:r>
          </a:p>
          <a:p>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Files are deleted from your project (you can’t recover them).</a:t>
            </a:r>
          </a:p>
          <a:p>
            <a:pPr marL="285750" indent="-285750">
              <a:buFont typeface="Arial" panose="020B0604020202020204" pitchFamily="34" charset="0"/>
              <a:buChar char="•"/>
            </a:pPr>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Example:</a:t>
            </a:r>
          </a:p>
          <a:p>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You added a Help page and decide you don’t need it at all—both</a:t>
            </a:r>
          </a:p>
          <a:p>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the code and the commit history are erased.</a:t>
            </a:r>
          </a:p>
        </p:txBody>
      </p:sp>
    </p:spTree>
    <p:extLst>
      <p:ext uri="{BB962C8B-B14F-4D97-AF65-F5344CB8AC3E}">
        <p14:creationId xmlns:p14="http://schemas.microsoft.com/office/powerpoint/2010/main" val="287499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39EA-8F9E-B6FB-7C61-665C315A1635}"/>
              </a:ext>
            </a:extLst>
          </p:cNvPr>
          <p:cNvSpPr>
            <a:spLocks noGrp="1"/>
          </p:cNvSpPr>
          <p:nvPr>
            <p:ph type="ctrTitle"/>
          </p:nvPr>
        </p:nvSpPr>
        <p:spPr>
          <a:xfrm>
            <a:off x="5403693" y="2768599"/>
            <a:ext cx="3492500" cy="1320800"/>
          </a:xfrm>
        </p:spPr>
        <p:txBody>
          <a:bodyPr>
            <a:normAutofit/>
          </a:bodyPr>
          <a:lstStyle/>
          <a:p>
            <a:r>
              <a:rPr lang="en-US" sz="72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GitHub</a:t>
            </a:r>
          </a:p>
        </p:txBody>
      </p:sp>
      <p:pic>
        <p:nvPicPr>
          <p:cNvPr id="12" name="Picture 11">
            <a:extLst>
              <a:ext uri="{FF2B5EF4-FFF2-40B4-BE49-F238E27FC236}">
                <a16:creationId xmlns:a16="http://schemas.microsoft.com/office/drawing/2014/main" id="{D4E0BB94-ECD0-8221-9F2B-EB2A0EAFF817}"/>
              </a:ext>
            </a:extLst>
          </p:cNvPr>
          <p:cNvPicPr>
            <a:picLocks noChangeAspect="1"/>
          </p:cNvPicPr>
          <p:nvPr/>
        </p:nvPicPr>
        <p:blipFill>
          <a:blip r:embed="rId2"/>
          <a:srcRect l="15039" t="15093" r="15147" b="16228"/>
          <a:stretch/>
        </p:blipFill>
        <p:spPr>
          <a:xfrm>
            <a:off x="3346293" y="2491976"/>
            <a:ext cx="1905000" cy="1874045"/>
          </a:xfrm>
          <a:prstGeom prst="rect">
            <a:avLst/>
          </a:prstGeom>
        </p:spPr>
      </p:pic>
    </p:spTree>
    <p:extLst>
      <p:ext uri="{BB962C8B-B14F-4D97-AF65-F5344CB8AC3E}">
        <p14:creationId xmlns:p14="http://schemas.microsoft.com/office/powerpoint/2010/main" val="77849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39EA-8F9E-B6FB-7C61-665C315A1635}"/>
              </a:ext>
            </a:extLst>
          </p:cNvPr>
          <p:cNvSpPr>
            <a:spLocks noGrp="1"/>
          </p:cNvSpPr>
          <p:nvPr>
            <p:ph type="ctrTitle"/>
          </p:nvPr>
        </p:nvSpPr>
        <p:spPr>
          <a:xfrm>
            <a:off x="830261" y="297543"/>
            <a:ext cx="3756253" cy="831850"/>
          </a:xfrm>
        </p:spPr>
        <p:txBody>
          <a:bodyPr>
            <a:normAutofit/>
          </a:bodyPr>
          <a:lstStyle/>
          <a:p>
            <a:r>
              <a:rPr lang="en-US" sz="31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What is GitHub?</a:t>
            </a:r>
          </a:p>
        </p:txBody>
      </p:sp>
      <p:sp>
        <p:nvSpPr>
          <p:cNvPr id="3" name="TextBox 2">
            <a:extLst>
              <a:ext uri="{FF2B5EF4-FFF2-40B4-BE49-F238E27FC236}">
                <a16:creationId xmlns:a16="http://schemas.microsoft.com/office/drawing/2014/main" id="{DCEB73CF-55B2-775F-23FB-21E17199B3EC}"/>
              </a:ext>
            </a:extLst>
          </p:cNvPr>
          <p:cNvSpPr txBox="1"/>
          <p:nvPr/>
        </p:nvSpPr>
        <p:spPr>
          <a:xfrm>
            <a:off x="830262" y="1312706"/>
            <a:ext cx="10531476" cy="923330"/>
          </a:xfrm>
          <a:prstGeom prst="rect">
            <a:avLst/>
          </a:prstGeom>
          <a:noFill/>
        </p:spPr>
        <p:txBody>
          <a:bodyPr wrap="square" rtlCol="0">
            <a:spAutoFit/>
          </a:bodyPr>
          <a:lstStyle/>
          <a:p>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GitHub is a website where you can store and share your code. It helps you keep track of changes, work with others, and organize your projects in one place. Think of it like a big online folder for your programming work.</a:t>
            </a:r>
          </a:p>
        </p:txBody>
      </p:sp>
      <p:sp>
        <p:nvSpPr>
          <p:cNvPr id="4" name="Title 1">
            <a:extLst>
              <a:ext uri="{FF2B5EF4-FFF2-40B4-BE49-F238E27FC236}">
                <a16:creationId xmlns:a16="http://schemas.microsoft.com/office/drawing/2014/main" id="{04AFAAE5-7A1E-1254-6D48-1B7E038088D5}"/>
              </a:ext>
            </a:extLst>
          </p:cNvPr>
          <p:cNvSpPr txBox="1">
            <a:spLocks/>
          </p:cNvSpPr>
          <p:nvPr/>
        </p:nvSpPr>
        <p:spPr>
          <a:xfrm>
            <a:off x="830261" y="2419349"/>
            <a:ext cx="8342769" cy="831850"/>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Difference between Git and GitHub?</a:t>
            </a:r>
          </a:p>
        </p:txBody>
      </p:sp>
      <p:sp>
        <p:nvSpPr>
          <p:cNvPr id="5" name="TextBox 4">
            <a:extLst>
              <a:ext uri="{FF2B5EF4-FFF2-40B4-BE49-F238E27FC236}">
                <a16:creationId xmlns:a16="http://schemas.microsoft.com/office/drawing/2014/main" id="{808F7A47-F7C6-6F1A-BAE7-9E54A79BCE2B}"/>
              </a:ext>
            </a:extLst>
          </p:cNvPr>
          <p:cNvSpPr txBox="1"/>
          <p:nvPr/>
        </p:nvSpPr>
        <p:spPr>
          <a:xfrm>
            <a:off x="830261" y="3429000"/>
            <a:ext cx="10531476" cy="2308324"/>
          </a:xfrm>
          <a:prstGeom prst="rect">
            <a:avLst/>
          </a:prstGeom>
          <a:noFill/>
        </p:spPr>
        <p:txBody>
          <a:bodyPr wrap="square" rtlCol="0">
            <a:spAutoFit/>
          </a:bodyPr>
          <a:lstStyle/>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Git</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is a tool that helps you manage changes to files on your computer. It allows you to track different versions of your code, collaborate with others, and undo mistakes.</a:t>
            </a:r>
          </a:p>
          <a:p>
            <a:endPar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GitHub</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on the other hand, is a website that uses Git to let you store your code online. It makes it easy to share your projects, work with others, and showcase your work. In simple terms, Git is the tool, and GitHub is a platform that uses that tool.</a:t>
            </a:r>
          </a:p>
        </p:txBody>
      </p:sp>
    </p:spTree>
    <p:extLst>
      <p:ext uri="{BB962C8B-B14F-4D97-AF65-F5344CB8AC3E}">
        <p14:creationId xmlns:p14="http://schemas.microsoft.com/office/powerpoint/2010/main" val="104324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C531DE-62C2-2A7F-5472-A200CA6782F4}"/>
              </a:ext>
            </a:extLst>
          </p:cNvPr>
          <p:cNvSpPr txBox="1"/>
          <p:nvPr/>
        </p:nvSpPr>
        <p:spPr>
          <a:xfrm>
            <a:off x="4330132" y="0"/>
            <a:ext cx="3531736" cy="369332"/>
          </a:xfrm>
          <a:prstGeom prst="rect">
            <a:avLst/>
          </a:prstGeom>
          <a:noFill/>
        </p:spPr>
        <p:txBody>
          <a:bodyPr wrap="none" rtlCol="0">
            <a:spAutoFit/>
          </a:bodyPr>
          <a:lstStyle/>
          <a:p>
            <a:r>
              <a:rPr lang="en-US"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Commands used for GitHub</a:t>
            </a:r>
          </a:p>
        </p:txBody>
      </p:sp>
      <p:sp>
        <p:nvSpPr>
          <p:cNvPr id="9" name="TextBox 8">
            <a:extLst>
              <a:ext uri="{FF2B5EF4-FFF2-40B4-BE49-F238E27FC236}">
                <a16:creationId xmlns:a16="http://schemas.microsoft.com/office/drawing/2014/main" id="{87F688A2-80F2-BF29-60C7-F14DF2C8CD66}"/>
              </a:ext>
            </a:extLst>
          </p:cNvPr>
          <p:cNvSpPr txBox="1"/>
          <p:nvPr/>
        </p:nvSpPr>
        <p:spPr>
          <a:xfrm>
            <a:off x="1530928" y="1039091"/>
            <a:ext cx="9755908" cy="923330"/>
          </a:xfrm>
          <a:prstGeom prst="rect">
            <a:avLst/>
          </a:prstGeom>
          <a:noFill/>
          <a:ln>
            <a:solidFill>
              <a:schemeClr val="bg1"/>
            </a:solidFill>
          </a:ln>
        </p:spPr>
        <p:txBody>
          <a:bodyPr wrap="square" rtlCol="0">
            <a:spAutoFit/>
          </a:bodyPr>
          <a:lstStyle/>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1) git remote add origin &lt;link&gt; ::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to link the repository to your local computer</a:t>
            </a:r>
          </a:p>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2) git remote -v ::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to verify the remote</a:t>
            </a:r>
          </a:p>
        </p:txBody>
      </p:sp>
      <p:sp>
        <p:nvSpPr>
          <p:cNvPr id="10" name="TextBox 9">
            <a:extLst>
              <a:ext uri="{FF2B5EF4-FFF2-40B4-BE49-F238E27FC236}">
                <a16:creationId xmlns:a16="http://schemas.microsoft.com/office/drawing/2014/main" id="{20022327-2801-4087-F2DB-6F39E5D95A36}"/>
              </a:ext>
            </a:extLst>
          </p:cNvPr>
          <p:cNvSpPr txBox="1"/>
          <p:nvPr/>
        </p:nvSpPr>
        <p:spPr>
          <a:xfrm>
            <a:off x="5573670" y="4487509"/>
            <a:ext cx="6230504" cy="2077403"/>
          </a:xfrm>
          <a:prstGeom prst="ellipse">
            <a:avLst/>
          </a:prstGeom>
          <a:noFill/>
          <a:ln>
            <a:solidFill>
              <a:schemeClr val="bg1"/>
            </a:solidFill>
          </a:ln>
        </p:spPr>
        <p:txBody>
          <a:bodyPr wrap="square" rtlCol="0">
            <a:spAutoFit/>
          </a:bodyPr>
          <a:lstStyle/>
          <a:p>
            <a:r>
              <a:rPr lang="en-US" sz="900" i="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branch allows you to work on the new features without affecting the main code. When a branch is created, it acts as a copy of the main branch letting you make changes freely. Once satisfied with the changes, you can MERGE the branch back to the main branch saving your changes in the main program. Ex: Xerox copy of a PDF</a:t>
            </a:r>
          </a:p>
          <a:p>
            <a:endParaRPr lang="en-US" sz="900" i="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endParaRPr>
          </a:p>
          <a:p>
            <a:r>
              <a:rPr lang="en-US" sz="900" i="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 the transition from "master" to "main" reflects a significant cultural shift towards inclusivity in the tech community.</a:t>
            </a:r>
          </a:p>
        </p:txBody>
      </p:sp>
      <p:sp>
        <p:nvSpPr>
          <p:cNvPr id="11" name="TextBox 10">
            <a:extLst>
              <a:ext uri="{FF2B5EF4-FFF2-40B4-BE49-F238E27FC236}">
                <a16:creationId xmlns:a16="http://schemas.microsoft.com/office/drawing/2014/main" id="{FD278410-056A-E454-5729-66BE568AC9BE}"/>
              </a:ext>
            </a:extLst>
          </p:cNvPr>
          <p:cNvSpPr txBox="1"/>
          <p:nvPr/>
        </p:nvSpPr>
        <p:spPr>
          <a:xfrm>
            <a:off x="1448632" y="620803"/>
            <a:ext cx="2137124" cy="369332"/>
          </a:xfrm>
          <a:prstGeom prst="rect">
            <a:avLst/>
          </a:prstGeom>
          <a:noFill/>
        </p:spPr>
        <p:txBody>
          <a:bodyPr wrap="none" rtlCol="0">
            <a:spAutoFit/>
          </a:bodyPr>
          <a:lstStyle/>
          <a:p>
            <a:r>
              <a:rPr lang="en-US"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Basic Commands</a:t>
            </a:r>
          </a:p>
        </p:txBody>
      </p:sp>
      <p:sp>
        <p:nvSpPr>
          <p:cNvPr id="12" name="TextBox 11">
            <a:extLst>
              <a:ext uri="{FF2B5EF4-FFF2-40B4-BE49-F238E27FC236}">
                <a16:creationId xmlns:a16="http://schemas.microsoft.com/office/drawing/2014/main" id="{99F4030C-1952-257D-E7C5-C6893E3C96F6}"/>
              </a:ext>
            </a:extLst>
          </p:cNvPr>
          <p:cNvSpPr txBox="1"/>
          <p:nvPr/>
        </p:nvSpPr>
        <p:spPr>
          <a:xfrm>
            <a:off x="1448632" y="2185709"/>
            <a:ext cx="2276585" cy="369332"/>
          </a:xfrm>
          <a:prstGeom prst="rect">
            <a:avLst/>
          </a:prstGeom>
          <a:noFill/>
        </p:spPr>
        <p:txBody>
          <a:bodyPr wrap="none" rtlCol="0">
            <a:spAutoFit/>
          </a:bodyPr>
          <a:lstStyle/>
          <a:p>
            <a:r>
              <a:rPr lang="en-US"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Branch Commands</a:t>
            </a:r>
          </a:p>
        </p:txBody>
      </p:sp>
      <p:sp>
        <p:nvSpPr>
          <p:cNvPr id="13" name="TextBox 12">
            <a:extLst>
              <a:ext uri="{FF2B5EF4-FFF2-40B4-BE49-F238E27FC236}">
                <a16:creationId xmlns:a16="http://schemas.microsoft.com/office/drawing/2014/main" id="{3852FFB2-BCF5-687D-9576-138F0B8E1089}"/>
              </a:ext>
            </a:extLst>
          </p:cNvPr>
          <p:cNvSpPr txBox="1"/>
          <p:nvPr/>
        </p:nvSpPr>
        <p:spPr>
          <a:xfrm>
            <a:off x="1530928" y="2591893"/>
            <a:ext cx="9755908" cy="1477328"/>
          </a:xfrm>
          <a:prstGeom prst="rect">
            <a:avLst/>
          </a:prstGeom>
          <a:noFill/>
          <a:ln>
            <a:solidFill>
              <a:schemeClr val="bg1"/>
            </a:solidFill>
          </a:ln>
        </p:spPr>
        <p:txBody>
          <a:bodyPr wrap="square" rtlCol="0">
            <a:spAutoFit/>
          </a:bodyPr>
          <a:lstStyle/>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1) git branch ::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to check branch*</a:t>
            </a:r>
          </a:p>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2) git branch -M main ::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used to rename the branch to main**</a:t>
            </a:r>
          </a:p>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3) git checkout –b &lt;new-branch name&gt; ::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to create new branch</a:t>
            </a:r>
          </a:p>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4) git checkout &lt;branch&gt; ::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switch to another branch</a:t>
            </a:r>
          </a:p>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4) git branch -d &lt;branch-name&gt; ::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to delete branch</a:t>
            </a:r>
          </a:p>
        </p:txBody>
      </p:sp>
    </p:spTree>
    <p:extLst>
      <p:ext uri="{BB962C8B-B14F-4D97-AF65-F5344CB8AC3E}">
        <p14:creationId xmlns:p14="http://schemas.microsoft.com/office/powerpoint/2010/main" val="293152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E28"/>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C531DE-62C2-2A7F-5472-A200CA6782F4}"/>
              </a:ext>
            </a:extLst>
          </p:cNvPr>
          <p:cNvSpPr txBox="1"/>
          <p:nvPr/>
        </p:nvSpPr>
        <p:spPr>
          <a:xfrm>
            <a:off x="4330132" y="0"/>
            <a:ext cx="3531736" cy="369332"/>
          </a:xfrm>
          <a:prstGeom prst="rect">
            <a:avLst/>
          </a:prstGeom>
          <a:noFill/>
        </p:spPr>
        <p:txBody>
          <a:bodyPr wrap="none" rtlCol="0">
            <a:spAutoFit/>
          </a:bodyPr>
          <a:lstStyle/>
          <a:p>
            <a:r>
              <a:rPr lang="en-US"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Commands used for GitHub</a:t>
            </a:r>
          </a:p>
        </p:txBody>
      </p:sp>
      <p:sp>
        <p:nvSpPr>
          <p:cNvPr id="9" name="TextBox 8">
            <a:extLst>
              <a:ext uri="{FF2B5EF4-FFF2-40B4-BE49-F238E27FC236}">
                <a16:creationId xmlns:a16="http://schemas.microsoft.com/office/drawing/2014/main" id="{87F688A2-80F2-BF29-60C7-F14DF2C8CD66}"/>
              </a:ext>
            </a:extLst>
          </p:cNvPr>
          <p:cNvSpPr txBox="1"/>
          <p:nvPr/>
        </p:nvSpPr>
        <p:spPr>
          <a:xfrm>
            <a:off x="1530928" y="1039091"/>
            <a:ext cx="9755908" cy="923330"/>
          </a:xfrm>
          <a:prstGeom prst="rect">
            <a:avLst/>
          </a:prstGeom>
          <a:noFill/>
          <a:ln>
            <a:solidFill>
              <a:schemeClr val="bg1"/>
            </a:solidFill>
          </a:ln>
        </p:spPr>
        <p:txBody>
          <a:bodyPr wrap="square" rtlCol="0">
            <a:spAutoFit/>
          </a:bodyPr>
          <a:lstStyle/>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1) git diff &lt;branch-name&gt; ::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to compare commits, branches, files, etc.</a:t>
            </a:r>
          </a:p>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2) git merge &lt;branch-name&gt;::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to merge 2 branches</a:t>
            </a:r>
          </a:p>
        </p:txBody>
      </p:sp>
      <p:sp>
        <p:nvSpPr>
          <p:cNvPr id="11" name="TextBox 10">
            <a:extLst>
              <a:ext uri="{FF2B5EF4-FFF2-40B4-BE49-F238E27FC236}">
                <a16:creationId xmlns:a16="http://schemas.microsoft.com/office/drawing/2014/main" id="{FD278410-056A-E454-5729-66BE568AC9BE}"/>
              </a:ext>
            </a:extLst>
          </p:cNvPr>
          <p:cNvSpPr txBox="1"/>
          <p:nvPr/>
        </p:nvSpPr>
        <p:spPr>
          <a:xfrm>
            <a:off x="1448632" y="620803"/>
            <a:ext cx="2416046" cy="369332"/>
          </a:xfrm>
          <a:prstGeom prst="rect">
            <a:avLst/>
          </a:prstGeom>
          <a:noFill/>
        </p:spPr>
        <p:txBody>
          <a:bodyPr wrap="none" rtlCol="0">
            <a:spAutoFit/>
          </a:bodyPr>
          <a:lstStyle/>
          <a:p>
            <a:r>
              <a:rPr lang="en-US"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Merging Commands</a:t>
            </a:r>
          </a:p>
        </p:txBody>
      </p:sp>
      <p:sp>
        <p:nvSpPr>
          <p:cNvPr id="12" name="TextBox 11">
            <a:extLst>
              <a:ext uri="{FF2B5EF4-FFF2-40B4-BE49-F238E27FC236}">
                <a16:creationId xmlns:a16="http://schemas.microsoft.com/office/drawing/2014/main" id="{99F4030C-1952-257D-E7C5-C6893E3C96F6}"/>
              </a:ext>
            </a:extLst>
          </p:cNvPr>
          <p:cNvSpPr txBox="1"/>
          <p:nvPr/>
        </p:nvSpPr>
        <p:spPr>
          <a:xfrm>
            <a:off x="1448632" y="2185709"/>
            <a:ext cx="3113353" cy="369332"/>
          </a:xfrm>
          <a:prstGeom prst="rect">
            <a:avLst/>
          </a:prstGeom>
          <a:noFill/>
        </p:spPr>
        <p:txBody>
          <a:bodyPr wrap="none" rtlCol="0">
            <a:spAutoFit/>
          </a:bodyPr>
          <a:lstStyle/>
          <a:p>
            <a:r>
              <a:rPr lang="en-US"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Merging (Another way)</a:t>
            </a:r>
          </a:p>
        </p:txBody>
      </p:sp>
      <p:sp>
        <p:nvSpPr>
          <p:cNvPr id="13" name="TextBox 12">
            <a:extLst>
              <a:ext uri="{FF2B5EF4-FFF2-40B4-BE49-F238E27FC236}">
                <a16:creationId xmlns:a16="http://schemas.microsoft.com/office/drawing/2014/main" id="{3852FFB2-BCF5-687D-9576-138F0B8E1089}"/>
              </a:ext>
            </a:extLst>
          </p:cNvPr>
          <p:cNvSpPr txBox="1"/>
          <p:nvPr/>
        </p:nvSpPr>
        <p:spPr>
          <a:xfrm>
            <a:off x="1530928" y="2591893"/>
            <a:ext cx="9755908" cy="646331"/>
          </a:xfrm>
          <a:prstGeom prst="rect">
            <a:avLst/>
          </a:prstGeom>
          <a:noFill/>
          <a:ln>
            <a:solidFill>
              <a:schemeClr val="bg1"/>
            </a:solidFill>
          </a:ln>
        </p:spPr>
        <p:txBody>
          <a:bodyPr wrap="square" rtlCol="0">
            <a:spAutoFit/>
          </a:bodyPr>
          <a:lstStyle/>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1) Pull Request: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tells other about changes pushed to branch in a repo on GitHub</a:t>
            </a:r>
          </a:p>
        </p:txBody>
      </p:sp>
      <p:sp>
        <p:nvSpPr>
          <p:cNvPr id="19" name="TextBox 18">
            <a:extLst>
              <a:ext uri="{FF2B5EF4-FFF2-40B4-BE49-F238E27FC236}">
                <a16:creationId xmlns:a16="http://schemas.microsoft.com/office/drawing/2014/main" id="{5CD57C72-00C3-7395-F99C-A1BC5088AEBD}"/>
              </a:ext>
            </a:extLst>
          </p:cNvPr>
          <p:cNvSpPr txBox="1"/>
          <p:nvPr/>
        </p:nvSpPr>
        <p:spPr>
          <a:xfrm>
            <a:off x="1448632" y="3619776"/>
            <a:ext cx="1858201" cy="369332"/>
          </a:xfrm>
          <a:prstGeom prst="rect">
            <a:avLst/>
          </a:prstGeom>
          <a:noFill/>
        </p:spPr>
        <p:txBody>
          <a:bodyPr wrap="none" rtlCol="0">
            <a:spAutoFit/>
          </a:bodyPr>
          <a:lstStyle/>
          <a:p>
            <a:r>
              <a:rPr lang="en-US" b="1" u="sng"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Pull Command</a:t>
            </a:r>
          </a:p>
        </p:txBody>
      </p:sp>
      <p:sp>
        <p:nvSpPr>
          <p:cNvPr id="20" name="TextBox 19">
            <a:extLst>
              <a:ext uri="{FF2B5EF4-FFF2-40B4-BE49-F238E27FC236}">
                <a16:creationId xmlns:a16="http://schemas.microsoft.com/office/drawing/2014/main" id="{CBE1D633-938B-EC5B-BBF3-A69313566730}"/>
              </a:ext>
            </a:extLst>
          </p:cNvPr>
          <p:cNvSpPr txBox="1"/>
          <p:nvPr/>
        </p:nvSpPr>
        <p:spPr>
          <a:xfrm>
            <a:off x="1530928" y="3989108"/>
            <a:ext cx="9755908" cy="923330"/>
          </a:xfrm>
          <a:prstGeom prst="rect">
            <a:avLst/>
          </a:prstGeom>
          <a:noFill/>
          <a:ln>
            <a:solidFill>
              <a:schemeClr val="bg1"/>
            </a:solidFill>
          </a:ln>
        </p:spPr>
        <p:txBody>
          <a:bodyPr wrap="square" rtlCol="0">
            <a:spAutoFit/>
          </a:bodyPr>
          <a:lstStyle/>
          <a:p>
            <a:r>
              <a:rPr lang="en-US" b="1"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1) git pull origin main: </a:t>
            </a:r>
            <a:r>
              <a:rPr lang="en-US" dirty="0">
                <a:solidFill>
                  <a:schemeClr val="bg1"/>
                </a:solidFill>
                <a:latin typeface="MesloLGL Nerd Font" panose="020B0609030804020204" pitchFamily="50" charset="0"/>
                <a:ea typeface="MesloLGL Nerd Font" panose="020B0609030804020204" pitchFamily="50" charset="0"/>
                <a:cs typeface="MesloLGL Nerd Font" panose="020B0609030804020204" pitchFamily="50" charset="0"/>
              </a:rPr>
              <a:t>updates the local repo(the file in the system) according to the changes made in the remote repo(the files in the GitHub repo)</a:t>
            </a:r>
          </a:p>
        </p:txBody>
      </p:sp>
    </p:spTree>
    <p:extLst>
      <p:ext uri="{BB962C8B-B14F-4D97-AF65-F5344CB8AC3E}">
        <p14:creationId xmlns:p14="http://schemas.microsoft.com/office/powerpoint/2010/main" val="1939154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493</TotalTime>
  <Words>1018</Words>
  <Application>Microsoft Office PowerPoint</Application>
  <PresentationFormat>Widescreen</PresentationFormat>
  <Paragraphs>94</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MesloLGL Nerd Font</vt:lpstr>
      <vt:lpstr>Arial</vt:lpstr>
      <vt:lpstr>Aptos Display</vt:lpstr>
      <vt:lpstr>Office Theme</vt:lpstr>
      <vt:lpstr>PowerPoint Presentation</vt:lpstr>
      <vt:lpstr>PowerPoint Presentation</vt:lpstr>
      <vt:lpstr>Creating a Git Repository </vt:lpstr>
      <vt:lpstr>PowerPoint Presentation</vt:lpstr>
      <vt:lpstr>PowerPoint Presentation</vt:lpstr>
      <vt:lpstr>GitHub</vt:lpstr>
      <vt:lpstr>What is GitHub?</vt:lpstr>
      <vt:lpstr>PowerPoint Presentation</vt:lpstr>
      <vt:lpstr>PowerPoint Presentation</vt:lpstr>
      <vt:lpstr>Merge Conflicts</vt:lpstr>
      <vt:lpstr>Forking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dc:creator>
  <cp:lastModifiedBy>Tarun</cp:lastModifiedBy>
  <cp:revision>71</cp:revision>
  <dcterms:created xsi:type="dcterms:W3CDTF">2024-10-06T03:13:38Z</dcterms:created>
  <dcterms:modified xsi:type="dcterms:W3CDTF">2024-10-08T13:39:39Z</dcterms:modified>
</cp:coreProperties>
</file>