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2"/>
  </p:notesMasterIdLst>
  <p:handoutMasterIdLst>
    <p:handoutMasterId r:id="rId83"/>
  </p:handoutMasterIdLst>
  <p:sldIdLst>
    <p:sldId id="258" r:id="rId2"/>
    <p:sldId id="530" r:id="rId3"/>
    <p:sldId id="454" r:id="rId4"/>
    <p:sldId id="455" r:id="rId5"/>
    <p:sldId id="515" r:id="rId6"/>
    <p:sldId id="516" r:id="rId7"/>
    <p:sldId id="460" r:id="rId8"/>
    <p:sldId id="475" r:id="rId9"/>
    <p:sldId id="421" r:id="rId10"/>
    <p:sldId id="518" r:id="rId11"/>
    <p:sldId id="519" r:id="rId12"/>
    <p:sldId id="520" r:id="rId13"/>
    <p:sldId id="521" r:id="rId14"/>
    <p:sldId id="522" r:id="rId15"/>
    <p:sldId id="532" r:id="rId16"/>
    <p:sldId id="462" r:id="rId17"/>
    <p:sldId id="517" r:id="rId18"/>
    <p:sldId id="457" r:id="rId19"/>
    <p:sldId id="539" r:id="rId20"/>
    <p:sldId id="461" r:id="rId21"/>
    <p:sldId id="395" r:id="rId22"/>
    <p:sldId id="439" r:id="rId23"/>
    <p:sldId id="422" r:id="rId24"/>
    <p:sldId id="420" r:id="rId25"/>
    <p:sldId id="414" r:id="rId26"/>
    <p:sldId id="536" r:id="rId27"/>
    <p:sldId id="429" r:id="rId28"/>
    <p:sldId id="526" r:id="rId29"/>
    <p:sldId id="396" r:id="rId30"/>
    <p:sldId id="533" r:id="rId31"/>
    <p:sldId id="411" r:id="rId32"/>
    <p:sldId id="456" r:id="rId33"/>
    <p:sldId id="531" r:id="rId34"/>
    <p:sldId id="418" r:id="rId35"/>
    <p:sldId id="527" r:id="rId36"/>
    <p:sldId id="431" r:id="rId37"/>
    <p:sldId id="424" r:id="rId38"/>
    <p:sldId id="425" r:id="rId39"/>
    <p:sldId id="534" r:id="rId40"/>
    <p:sldId id="435" r:id="rId41"/>
    <p:sldId id="427" r:id="rId42"/>
    <p:sldId id="434" r:id="rId43"/>
    <p:sldId id="511" r:id="rId44"/>
    <p:sldId id="514" r:id="rId45"/>
    <p:sldId id="501" r:id="rId46"/>
    <p:sldId id="502" r:id="rId47"/>
    <p:sldId id="503" r:id="rId48"/>
    <p:sldId id="537" r:id="rId49"/>
    <p:sldId id="504" r:id="rId50"/>
    <p:sldId id="505" r:id="rId51"/>
    <p:sldId id="506" r:id="rId52"/>
    <p:sldId id="507" r:id="rId53"/>
    <p:sldId id="529" r:id="rId54"/>
    <p:sldId id="509" r:id="rId55"/>
    <p:sldId id="510" r:id="rId56"/>
    <p:sldId id="512" r:id="rId57"/>
    <p:sldId id="535" r:id="rId58"/>
    <p:sldId id="513" r:id="rId59"/>
    <p:sldId id="486" r:id="rId60"/>
    <p:sldId id="487" r:id="rId61"/>
    <p:sldId id="524" r:id="rId62"/>
    <p:sldId id="488" r:id="rId63"/>
    <p:sldId id="489" r:id="rId64"/>
    <p:sldId id="490" r:id="rId65"/>
    <p:sldId id="525" r:id="rId66"/>
    <p:sldId id="433" r:id="rId67"/>
    <p:sldId id="440" r:id="rId68"/>
    <p:sldId id="413" r:id="rId69"/>
    <p:sldId id="416" r:id="rId70"/>
    <p:sldId id="448" r:id="rId71"/>
    <p:sldId id="447" r:id="rId72"/>
    <p:sldId id="432" r:id="rId73"/>
    <p:sldId id="446" r:id="rId74"/>
    <p:sldId id="409" r:id="rId75"/>
    <p:sldId id="436" r:id="rId76"/>
    <p:sldId id="481" r:id="rId77"/>
    <p:sldId id="540" r:id="rId78"/>
    <p:sldId id="419" r:id="rId79"/>
    <p:sldId id="437" r:id="rId80"/>
    <p:sldId id="538" r:id="rId81"/>
  </p:sldIdLst>
  <p:sldSz cx="9144000" cy="6858000" type="screen4x3"/>
  <p:notesSz cx="6781800" cy="9067800"/>
  <p:custDataLst>
    <p:tags r:id="rId84"/>
  </p:custDataLst>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3300"/>
    <a:srgbClr val="3333CC"/>
    <a:srgbClr val="3333FF"/>
    <a:srgbClr val="660033"/>
    <a:srgbClr val="006666"/>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3" autoAdjust="0"/>
    <p:restoredTop sz="80528" autoAdjust="0"/>
  </p:normalViewPr>
  <p:slideViewPr>
    <p:cSldViewPr>
      <p:cViewPr varScale="1">
        <p:scale>
          <a:sx n="66" d="100"/>
          <a:sy n="66" d="100"/>
        </p:scale>
        <p:origin x="194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2376" y="-72"/>
      </p:cViewPr>
      <p:guideLst>
        <p:guide orient="horz" pos="2856"/>
        <p:guide pos="21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AC0A4FB-370A-4E01-870B-DC87DB291AB8}"/>
              </a:ext>
            </a:extLst>
          </p:cNvPr>
          <p:cNvSpPr>
            <a:spLocks noGrp="1" noChangeArrowheads="1"/>
          </p:cNvSpPr>
          <p:nvPr>
            <p:ph type="hdr" sz="quarter"/>
          </p:nvPr>
        </p:nvSpPr>
        <p:spPr bwMode="auto">
          <a:xfrm>
            <a:off x="0" y="0"/>
            <a:ext cx="2938463" cy="454025"/>
          </a:xfrm>
          <a:prstGeom prst="rect">
            <a:avLst/>
          </a:prstGeom>
          <a:noFill/>
          <a:ln w="9525">
            <a:noFill/>
            <a:miter lim="800000"/>
            <a:headEnd/>
            <a:tailEnd/>
          </a:ln>
          <a:effectLst/>
        </p:spPr>
        <p:txBody>
          <a:bodyPr vert="horz" wrap="square" lIns="91191" tIns="45596" rIns="91191" bIns="45596" numCol="1" anchor="t" anchorCtr="0" compatLnSpc="1">
            <a:prstTxWarp prst="textNoShape">
              <a:avLst/>
            </a:prstTxWarp>
          </a:bodyPr>
          <a:lstStyle>
            <a:lvl1pPr eaLnBrk="0" hangingPunct="0">
              <a:defRPr sz="1200"/>
            </a:lvl1pPr>
          </a:lstStyle>
          <a:p>
            <a:pPr>
              <a:defRPr/>
            </a:pPr>
            <a:endParaRPr lang="en-US"/>
          </a:p>
        </p:txBody>
      </p:sp>
      <p:sp>
        <p:nvSpPr>
          <p:cNvPr id="3075" name="Rectangle 3">
            <a:extLst>
              <a:ext uri="{FF2B5EF4-FFF2-40B4-BE49-F238E27FC236}">
                <a16:creationId xmlns:a16="http://schemas.microsoft.com/office/drawing/2014/main" id="{1C7CA971-C6CA-4524-8526-908E5E733313}"/>
              </a:ext>
            </a:extLst>
          </p:cNvPr>
          <p:cNvSpPr>
            <a:spLocks noGrp="1" noChangeArrowheads="1"/>
          </p:cNvSpPr>
          <p:nvPr>
            <p:ph type="dt" sz="quarter" idx="1"/>
          </p:nvPr>
        </p:nvSpPr>
        <p:spPr bwMode="auto">
          <a:xfrm>
            <a:off x="3843338" y="0"/>
            <a:ext cx="2938462" cy="454025"/>
          </a:xfrm>
          <a:prstGeom prst="rect">
            <a:avLst/>
          </a:prstGeom>
          <a:noFill/>
          <a:ln w="9525">
            <a:noFill/>
            <a:miter lim="800000"/>
            <a:headEnd/>
            <a:tailEnd/>
          </a:ln>
          <a:effectLst/>
        </p:spPr>
        <p:txBody>
          <a:bodyPr vert="horz" wrap="square" lIns="91191" tIns="45596" rIns="91191" bIns="45596" numCol="1" anchor="t" anchorCtr="0" compatLnSpc="1">
            <a:prstTxWarp prst="textNoShape">
              <a:avLst/>
            </a:prstTxWarp>
          </a:bodyPr>
          <a:lstStyle>
            <a:lvl1pPr algn="r" eaLnBrk="0" hangingPunct="0">
              <a:defRPr sz="1200"/>
            </a:lvl1pPr>
          </a:lstStyle>
          <a:p>
            <a:pPr>
              <a:defRPr/>
            </a:pPr>
            <a:endParaRPr lang="en-US"/>
          </a:p>
        </p:txBody>
      </p:sp>
      <p:sp>
        <p:nvSpPr>
          <p:cNvPr id="3076" name="Rectangle 4">
            <a:extLst>
              <a:ext uri="{FF2B5EF4-FFF2-40B4-BE49-F238E27FC236}">
                <a16:creationId xmlns:a16="http://schemas.microsoft.com/office/drawing/2014/main" id="{1DE0DA7B-27CE-4067-AF4F-21A8391E2647}"/>
              </a:ext>
            </a:extLst>
          </p:cNvPr>
          <p:cNvSpPr>
            <a:spLocks noGrp="1" noChangeArrowheads="1"/>
          </p:cNvSpPr>
          <p:nvPr>
            <p:ph type="ftr" sz="quarter" idx="2"/>
          </p:nvPr>
        </p:nvSpPr>
        <p:spPr bwMode="auto">
          <a:xfrm>
            <a:off x="0" y="8613775"/>
            <a:ext cx="2938463" cy="454025"/>
          </a:xfrm>
          <a:prstGeom prst="rect">
            <a:avLst/>
          </a:prstGeom>
          <a:noFill/>
          <a:ln w="9525">
            <a:noFill/>
            <a:miter lim="800000"/>
            <a:headEnd/>
            <a:tailEnd/>
          </a:ln>
          <a:effectLst/>
        </p:spPr>
        <p:txBody>
          <a:bodyPr vert="horz" wrap="square" lIns="91191" tIns="45596" rIns="91191" bIns="45596" numCol="1" anchor="b" anchorCtr="0" compatLnSpc="1">
            <a:prstTxWarp prst="textNoShape">
              <a:avLst/>
            </a:prstTxWarp>
          </a:bodyPr>
          <a:lstStyle>
            <a:lvl1pPr eaLnBrk="0" hangingPunct="0">
              <a:defRPr sz="1200"/>
            </a:lvl1pPr>
          </a:lstStyle>
          <a:p>
            <a:pPr>
              <a:defRPr/>
            </a:pPr>
            <a:endParaRPr lang="en-US"/>
          </a:p>
        </p:txBody>
      </p:sp>
      <p:sp>
        <p:nvSpPr>
          <p:cNvPr id="3077" name="Rectangle 5">
            <a:extLst>
              <a:ext uri="{FF2B5EF4-FFF2-40B4-BE49-F238E27FC236}">
                <a16:creationId xmlns:a16="http://schemas.microsoft.com/office/drawing/2014/main" id="{A44B48BC-F79A-4FA8-A1D9-277253625D31}"/>
              </a:ext>
            </a:extLst>
          </p:cNvPr>
          <p:cNvSpPr>
            <a:spLocks noGrp="1" noChangeArrowheads="1"/>
          </p:cNvSpPr>
          <p:nvPr>
            <p:ph type="sldNum" sz="quarter" idx="3"/>
          </p:nvPr>
        </p:nvSpPr>
        <p:spPr bwMode="auto">
          <a:xfrm>
            <a:off x="3843338" y="8613775"/>
            <a:ext cx="2938462" cy="454025"/>
          </a:xfrm>
          <a:prstGeom prst="rect">
            <a:avLst/>
          </a:prstGeom>
          <a:noFill/>
          <a:ln w="9525">
            <a:noFill/>
            <a:miter lim="800000"/>
            <a:headEnd/>
            <a:tailEnd/>
          </a:ln>
          <a:effectLst/>
        </p:spPr>
        <p:txBody>
          <a:bodyPr vert="horz" wrap="square" lIns="91191" tIns="45596" rIns="91191" bIns="45596" numCol="1" anchor="b" anchorCtr="0" compatLnSpc="1">
            <a:prstTxWarp prst="textNoShape">
              <a:avLst/>
            </a:prstTxWarp>
          </a:bodyPr>
          <a:lstStyle>
            <a:lvl1pPr algn="r">
              <a:defRPr sz="1200"/>
            </a:lvl1pPr>
          </a:lstStyle>
          <a:p>
            <a:fld id="{654AA8E9-D254-4994-83F7-6CAE112E598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3CF9A0F-F6F2-43DF-99DA-0E6A5F3864A2}"/>
              </a:ext>
            </a:extLst>
          </p:cNvPr>
          <p:cNvSpPr>
            <a:spLocks noGrp="1" noChangeArrowheads="1"/>
          </p:cNvSpPr>
          <p:nvPr>
            <p:ph type="hdr" sz="quarter"/>
          </p:nvPr>
        </p:nvSpPr>
        <p:spPr bwMode="auto">
          <a:xfrm>
            <a:off x="0" y="0"/>
            <a:ext cx="2938463" cy="454025"/>
          </a:xfrm>
          <a:prstGeom prst="rect">
            <a:avLst/>
          </a:prstGeom>
          <a:noFill/>
          <a:ln w="9525">
            <a:noFill/>
            <a:miter lim="800000"/>
            <a:headEnd/>
            <a:tailEnd/>
          </a:ln>
          <a:effectLst/>
        </p:spPr>
        <p:txBody>
          <a:bodyPr vert="horz" wrap="square" lIns="91191" tIns="45596" rIns="91191" bIns="45596" numCol="1" anchor="t" anchorCtr="0" compatLnSpc="1">
            <a:prstTxWarp prst="textNoShape">
              <a:avLst/>
            </a:prstTxWarp>
          </a:bodyPr>
          <a:lstStyle>
            <a:lvl1pPr eaLnBrk="0" hangingPunct="0">
              <a:defRPr sz="1200"/>
            </a:lvl1pPr>
          </a:lstStyle>
          <a:p>
            <a:pPr>
              <a:defRPr/>
            </a:pPr>
            <a:endParaRPr lang="en-US"/>
          </a:p>
        </p:txBody>
      </p:sp>
      <p:sp>
        <p:nvSpPr>
          <p:cNvPr id="2051" name="Rectangle 3">
            <a:extLst>
              <a:ext uri="{FF2B5EF4-FFF2-40B4-BE49-F238E27FC236}">
                <a16:creationId xmlns:a16="http://schemas.microsoft.com/office/drawing/2014/main" id="{903293A2-5567-4F3D-9040-D6ABA86D4117}"/>
              </a:ext>
            </a:extLst>
          </p:cNvPr>
          <p:cNvSpPr>
            <a:spLocks noGrp="1" noChangeArrowheads="1"/>
          </p:cNvSpPr>
          <p:nvPr>
            <p:ph type="dt" idx="1"/>
          </p:nvPr>
        </p:nvSpPr>
        <p:spPr bwMode="auto">
          <a:xfrm>
            <a:off x="3843338" y="0"/>
            <a:ext cx="2938462" cy="454025"/>
          </a:xfrm>
          <a:prstGeom prst="rect">
            <a:avLst/>
          </a:prstGeom>
          <a:noFill/>
          <a:ln w="9525">
            <a:noFill/>
            <a:miter lim="800000"/>
            <a:headEnd/>
            <a:tailEnd/>
          </a:ln>
          <a:effectLst/>
        </p:spPr>
        <p:txBody>
          <a:bodyPr vert="horz" wrap="square" lIns="91191" tIns="45596" rIns="91191" bIns="45596" numCol="1" anchor="t" anchorCtr="0" compatLnSpc="1">
            <a:prstTxWarp prst="textNoShape">
              <a:avLst/>
            </a:prstTxWarp>
          </a:bodyPr>
          <a:lstStyle>
            <a:lvl1pPr algn="r" eaLnBrk="0" hangingPunct="0">
              <a:defRPr sz="1200"/>
            </a:lvl1pPr>
          </a:lstStyle>
          <a:p>
            <a:pPr>
              <a:defRPr/>
            </a:pPr>
            <a:endParaRPr lang="en-US"/>
          </a:p>
        </p:txBody>
      </p:sp>
      <p:sp>
        <p:nvSpPr>
          <p:cNvPr id="13316" name="Rectangle 4">
            <a:extLst>
              <a:ext uri="{FF2B5EF4-FFF2-40B4-BE49-F238E27FC236}">
                <a16:creationId xmlns:a16="http://schemas.microsoft.com/office/drawing/2014/main" id="{AC4DE8CA-D806-465F-898D-D9A8DFE6D67E}"/>
              </a:ext>
            </a:extLst>
          </p:cNvPr>
          <p:cNvSpPr>
            <a:spLocks noGrp="1" noRot="1" noChangeAspect="1" noChangeArrowheads="1" noTextEdit="1"/>
          </p:cNvSpPr>
          <p:nvPr>
            <p:ph type="sldImg" idx="2"/>
          </p:nvPr>
        </p:nvSpPr>
        <p:spPr bwMode="auto">
          <a:xfrm>
            <a:off x="1127125" y="681038"/>
            <a:ext cx="4527550" cy="3397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B3178AD7-F8B4-4E9F-AEA0-8D90DF071500}"/>
              </a:ext>
            </a:extLst>
          </p:cNvPr>
          <p:cNvSpPr>
            <a:spLocks noGrp="1" noChangeArrowheads="1"/>
          </p:cNvSpPr>
          <p:nvPr>
            <p:ph type="body" sz="quarter" idx="3"/>
          </p:nvPr>
        </p:nvSpPr>
        <p:spPr bwMode="auto">
          <a:xfrm>
            <a:off x="904875" y="4306888"/>
            <a:ext cx="4972050" cy="4081462"/>
          </a:xfrm>
          <a:prstGeom prst="rect">
            <a:avLst/>
          </a:prstGeom>
          <a:noFill/>
          <a:ln w="9525">
            <a:noFill/>
            <a:miter lim="800000"/>
            <a:headEnd/>
            <a:tailEnd/>
          </a:ln>
          <a:effectLst/>
        </p:spPr>
        <p:txBody>
          <a:bodyPr vert="horz" wrap="square" lIns="91191" tIns="45596" rIns="91191" bIns="455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7046" name="Rectangle 8">
            <a:extLst>
              <a:ext uri="{FF2B5EF4-FFF2-40B4-BE49-F238E27FC236}">
                <a16:creationId xmlns:a16="http://schemas.microsoft.com/office/drawing/2014/main" id="{543E2D26-5F8D-45E3-ADF5-09D4474AB3D6}"/>
              </a:ext>
            </a:extLst>
          </p:cNvPr>
          <p:cNvSpPr>
            <a:spLocks noChangeArrowheads="1"/>
          </p:cNvSpPr>
          <p:nvPr/>
        </p:nvSpPr>
        <p:spPr bwMode="auto">
          <a:xfrm>
            <a:off x="1355725" y="8613775"/>
            <a:ext cx="54260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91" tIns="45596" rIns="91191" bIns="45596" anchor="b"/>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r" eaLnBrk="1" hangingPunct="1"/>
            <a:r>
              <a:rPr lang="en-US" altLang="en-US" sz="1200"/>
              <a:t>©A+ Computer Science     www.apluscompsci.com                 </a:t>
            </a:r>
            <a:fld id="{F92C6AA7-EE7D-4515-95F3-F6275C4DD3BF}" type="slidenum">
              <a:rPr lang="en-US" altLang="en-US" sz="1200"/>
              <a:pPr algn="r" eaLnBrk="1" hangingPunct="1"/>
              <a:t>‹#›</a:t>
            </a:fld>
            <a:endParaRPr lang="en-US" altLang="en-US" sz="240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EC15C8F-33CF-45A0-BF32-8727DA878F53}"/>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1943EBE-765B-4AA2-B490-47BD9A9AE7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3A7203-9815-48F7-8195-B9CEF10CAE0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D415B504-5E22-4340-9DE0-918D3DD8B9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This Collections hierarchy chart is very important.  It is a must to know which classes implement which interfaces and which interfaces extend which interfaces.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EFD9B722-6728-4F89-8742-2FF747F5D307}"/>
              </a:ext>
            </a:extLst>
          </p:cNvPr>
          <p:cNvSpPr>
            <a:spLocks noGrp="1" noRot="1" noChangeAspect="1" noChangeArrowheads="1" noTextEdit="1"/>
          </p:cNvSpPr>
          <p:nvPr>
            <p:ph type="sldImg"/>
          </p:nvPr>
        </p:nvSpPr>
        <p:spPr>
          <a:xfrm>
            <a:off x="1123950" y="679450"/>
            <a:ext cx="4533900" cy="3400425"/>
          </a:xfrm>
          <a:ln/>
        </p:spPr>
      </p:sp>
      <p:sp>
        <p:nvSpPr>
          <p:cNvPr id="168963" name="Rectangle 3">
            <a:extLst>
              <a:ext uri="{FF2B5EF4-FFF2-40B4-BE49-F238E27FC236}">
                <a16:creationId xmlns:a16="http://schemas.microsoft.com/office/drawing/2014/main" id="{DA21B7D8-672F-412D-BB47-A736E2EC0106}"/>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7442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38B62EFD-1A83-4DE5-8CBB-838D521DAEE6}"/>
              </a:ext>
            </a:extLst>
          </p:cNvPr>
          <p:cNvSpPr>
            <a:spLocks noGrp="1" noRot="1" noChangeAspect="1" noChangeArrowheads="1" noTextEdit="1"/>
          </p:cNvSpPr>
          <p:nvPr>
            <p:ph type="sldImg"/>
          </p:nvPr>
        </p:nvSpPr>
        <p:spPr>
          <a:xfrm>
            <a:off x="1123950" y="679450"/>
            <a:ext cx="4533900" cy="3400425"/>
          </a:xfrm>
          <a:ln/>
        </p:spPr>
      </p:sp>
      <p:sp>
        <p:nvSpPr>
          <p:cNvPr id="171011" name="Rectangle 3">
            <a:extLst>
              <a:ext uri="{FF2B5EF4-FFF2-40B4-BE49-F238E27FC236}">
                <a16:creationId xmlns:a16="http://schemas.microsoft.com/office/drawing/2014/main" id="{A3B00497-18E1-441C-AA37-EE168F37D525}"/>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2025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2472205F-8C42-41BD-AF9B-DA2632052915}"/>
              </a:ext>
            </a:extLst>
          </p:cNvPr>
          <p:cNvSpPr>
            <a:spLocks noGrp="1" noRot="1" noChangeAspect="1" noChangeArrowheads="1" noTextEdit="1"/>
          </p:cNvSpPr>
          <p:nvPr>
            <p:ph type="sldImg"/>
          </p:nvPr>
        </p:nvSpPr>
        <p:spPr>
          <a:ln/>
        </p:spPr>
      </p:sp>
      <p:sp>
        <p:nvSpPr>
          <p:cNvPr id="173059" name="Rectangle 3">
            <a:extLst>
              <a:ext uri="{FF2B5EF4-FFF2-40B4-BE49-F238E27FC236}">
                <a16:creationId xmlns:a16="http://schemas.microsoft.com/office/drawing/2014/main" id="{E52FC9FA-06AF-42E9-818B-82E79BEBC361}"/>
              </a:ext>
            </a:extLst>
          </p:cNvPr>
          <p:cNvSpPr>
            <a:spLocks noGrp="1" noChangeArrowheads="1"/>
          </p:cNvSpPr>
          <p:nvPr>
            <p:ph type="body" idx="1"/>
          </p:nvPr>
        </p:nvSpPr>
        <p:spPr>
          <a:xfrm>
            <a:off x="677863" y="4306888"/>
            <a:ext cx="5500687"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In the example above, ray is an ArrayList that stores Object references.   In order to call non-Object methods on a spot in ray, casting would be required.</a:t>
            </a:r>
          </a:p>
          <a:p>
            <a:pPr eaLnBrk="1" hangingPunct="1"/>
            <a:endParaRPr lang="en-US" altLang="en-US" sz="1600"/>
          </a:p>
          <a:p>
            <a:pPr eaLnBrk="1" hangingPunct="1"/>
            <a:r>
              <a:rPr lang="en-US" altLang="en-US" sz="1600">
                <a:latin typeface="Courier New" panose="02070309020205020404" pitchFamily="49" charset="0"/>
              </a:rPr>
              <a:t>ray.add(0,"hello");</a:t>
            </a:r>
          </a:p>
          <a:p>
            <a:pPr eaLnBrk="1" hangingPunct="1"/>
            <a:r>
              <a:rPr lang="en-US" altLang="en-US" sz="1600">
                <a:latin typeface="Courier New" panose="02070309020205020404" pitchFamily="49" charset="0"/>
              </a:rPr>
              <a:t>out.println(((String)ray.get(0)).charAt(0));</a:t>
            </a:r>
          </a:p>
        </p:txBody>
      </p:sp>
    </p:spTree>
    <p:extLst>
      <p:ext uri="{BB962C8B-B14F-4D97-AF65-F5344CB8AC3E}">
        <p14:creationId xmlns:p14="http://schemas.microsoft.com/office/powerpoint/2010/main" val="1237530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1910354-5381-4906-B89E-5FFFA794F84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912103AD-16EB-44C8-9146-F147C0E0ED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FB20BD5-A313-4543-94FC-3BEA4CCD31D2}"/>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10143E6-1707-4235-A621-380FDC4E754F}"/>
              </a:ext>
            </a:extLst>
          </p:cNvPr>
          <p:cNvSpPr>
            <a:spLocks noGrp="1" noChangeArrowheads="1"/>
          </p:cNvSpPr>
          <p:nvPr>
            <p:ph type="body" idx="1"/>
          </p:nvPr>
        </p:nvSpPr>
        <p:spPr>
          <a:xfrm>
            <a:off x="677863" y="4306888"/>
            <a:ext cx="5500687"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In the example above, ray is an ArrayList that stores String references.   Casting would not be required to call non-Object methods on ray.</a:t>
            </a:r>
          </a:p>
          <a:p>
            <a:pPr eaLnBrk="1" hangingPunct="1"/>
            <a:endParaRPr lang="en-US" altLang="en-US" sz="1600"/>
          </a:p>
          <a:p>
            <a:pPr eaLnBrk="1" hangingPunct="1"/>
            <a:r>
              <a:rPr lang="en-US" altLang="en-US" sz="1600">
                <a:latin typeface="Courier New" panose="02070309020205020404" pitchFamily="49" charset="0"/>
              </a:rPr>
              <a:t>ray.add(0,"hello");</a:t>
            </a:r>
          </a:p>
          <a:p>
            <a:pPr eaLnBrk="1" hangingPunct="1"/>
            <a:r>
              <a:rPr lang="en-US" altLang="en-US" sz="1600">
                <a:latin typeface="Courier New" panose="02070309020205020404" pitchFamily="49" charset="0"/>
              </a:rPr>
              <a:t>ray.add(1,"chicken");</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out.println(ray.get(0).charAt(0));</a:t>
            </a:r>
          </a:p>
          <a:p>
            <a:pPr eaLnBrk="1" hangingPunct="1"/>
            <a:r>
              <a:rPr lang="en-US" altLang="en-US" sz="1600">
                <a:latin typeface="Courier New" panose="02070309020205020404" pitchFamily="49" charset="0"/>
              </a:rPr>
              <a:t>out.println(ray.get(1).charAt(5));</a:t>
            </a:r>
          </a:p>
          <a:p>
            <a:pPr eaLnBrk="1" hangingPunct="1"/>
            <a:endParaRPr lang="en-US" altLang="en-US" sz="1600">
              <a:latin typeface="Courier New" panose="02070309020205020404" pitchFamily="49"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6D7C99E-8E95-4B55-ADF4-CEE67181098C}"/>
              </a:ext>
            </a:extLst>
          </p:cNvPr>
          <p:cNvSpPr>
            <a:spLocks noGrp="1" noRot="1" noChangeAspect="1" noChangeArrowheads="1" noTextEdit="1"/>
          </p:cNvSpPr>
          <p:nvPr>
            <p:ph type="sldImg"/>
          </p:nvPr>
        </p:nvSpPr>
        <p:spPr>
          <a:xfrm>
            <a:off x="1123950" y="679450"/>
            <a:ext cx="4533900" cy="3400425"/>
          </a:xfrm>
          <a:ln/>
        </p:spPr>
      </p:sp>
      <p:sp>
        <p:nvSpPr>
          <p:cNvPr id="39939" name="Rectangle 3">
            <a:extLst>
              <a:ext uri="{FF2B5EF4-FFF2-40B4-BE49-F238E27FC236}">
                <a16:creationId xmlns:a16="http://schemas.microsoft.com/office/drawing/2014/main" id="{D54132FF-E9D7-4FF3-BF9E-D12F0D75DF2B}"/>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A reference variable is used to store the location of an Object.  In most situations, a reference stores the actual memory address of an Object.</a:t>
            </a:r>
          </a:p>
          <a:p>
            <a:pPr eaLnBrk="1" hangingPunct="1"/>
            <a:r>
              <a:rPr lang="en-US" altLang="en-US" sz="1600">
                <a:latin typeface="Courier New" panose="02070309020205020404" pitchFamily="49" charset="0"/>
                <a:cs typeface="Courier New" panose="02070309020205020404" pitchFamily="49" charset="0"/>
              </a:rPr>
              <a:t>list </a:t>
            </a:r>
            <a:r>
              <a:rPr lang="en-US" altLang="en-US" sz="1600"/>
              <a:t>stores the location / memory address of an ArrayList.</a:t>
            </a:r>
          </a:p>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EAA8750-193F-436D-A633-83D1937D0265}"/>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7A4F5370-2BCC-4419-AFCD-FBA7A205AAB7}"/>
              </a:ext>
            </a:extLst>
          </p:cNvPr>
          <p:cNvSpPr>
            <a:spLocks noGrp="1" noChangeArrowheads="1"/>
          </p:cNvSpPr>
          <p:nvPr>
            <p:ph type="body" idx="1"/>
          </p:nvPr>
        </p:nvSpPr>
        <p:spPr>
          <a:xfrm>
            <a:off x="677863" y="4306888"/>
            <a:ext cx="5500687"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In the example above, ray is an ArrayList that stores Object references.   In order to call non-Object methods on a spot in ray, casting would be required.</a:t>
            </a:r>
          </a:p>
          <a:p>
            <a:pPr eaLnBrk="1" hangingPunct="1"/>
            <a:endParaRPr lang="en-US" altLang="en-US" sz="1600"/>
          </a:p>
          <a:p>
            <a:pPr eaLnBrk="1" hangingPunct="1"/>
            <a:r>
              <a:rPr lang="en-US" altLang="en-US" sz="1600">
                <a:latin typeface="Courier New" panose="02070309020205020404" pitchFamily="49" charset="0"/>
              </a:rPr>
              <a:t>ray.add(0,"hello");</a:t>
            </a:r>
          </a:p>
          <a:p>
            <a:pPr eaLnBrk="1" hangingPunct="1"/>
            <a:r>
              <a:rPr lang="en-US" altLang="en-US" sz="1600">
                <a:latin typeface="Courier New" panose="02070309020205020404" pitchFamily="49" charset="0"/>
              </a:rPr>
              <a:t>out.println(((String)ray.get(0)).charAt(0));</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578C423-47E4-4266-90C0-B436DBE26AE7}"/>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559B4FDD-3856-4625-9D82-48AEF5B070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In the example above, words can only store String references.   decNums can only store Double references.</a:t>
            </a:r>
          </a:p>
          <a:p>
            <a:pPr eaLnBrk="1" hangingPunct="1"/>
            <a:r>
              <a:rPr lang="en-US" altLang="en-US" sz="1600"/>
              <a:t>Java knows the exact type of reference in both ArrayLists; thus, there is no need for casting when accessing class specific methods.</a:t>
            </a:r>
          </a:p>
          <a:p>
            <a:pPr eaLnBrk="1" hangingPunct="1"/>
            <a:endParaRPr lang="en-US" altLang="en-US" sz="1600"/>
          </a:p>
          <a:p>
            <a:pPr eaLnBrk="1" hangingPunct="1"/>
            <a:r>
              <a:rPr lang="en-US" altLang="en-US" sz="1600">
                <a:latin typeface="Courier New" panose="02070309020205020404" pitchFamily="49" charset="0"/>
              </a:rPr>
              <a:t>words.add("Hello");</a:t>
            </a:r>
          </a:p>
          <a:p>
            <a:pPr eaLnBrk="1" hangingPunct="1"/>
            <a:r>
              <a:rPr lang="en-US" altLang="en-US" sz="1600">
                <a:latin typeface="Courier New" panose="02070309020205020404" pitchFamily="49" charset="0"/>
              </a:rPr>
              <a:t>out.println(words.get(0).charAt(0));</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1900422-3F9E-4491-AB9C-7B886F8D2B40}"/>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0E81C989-2F7F-4D77-A0D0-A4AD8E8206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39C5B1B-C11D-4F9B-9165-AE2D76C04FE6}"/>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7785C67E-7987-43CA-B18B-B101191ED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ArrayList can store a reference to any type of Object.   ArrayList was built using an array[] of object references.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505118E-8AED-4825-9FD8-D1C1862C6740}"/>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B427C715-E02A-4EB8-9BAA-9EDEBBFB05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5B70514-5EB9-4A97-B821-5EF08F6B3D4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94DC8BD5-B111-4FCF-8E47-81A4033AAC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8016305-569C-4529-B7E5-E1BBD8E2D06F}"/>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F2BBE5D2-3169-47E1-8D70-49FFD3A89A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t>
            </a:r>
            <a:r>
              <a:rPr lang="en-US" altLang="en-US" sz="1600">
                <a:latin typeface="Courier New" panose="02070309020205020404" pitchFamily="49" charset="0"/>
              </a:rPr>
              <a:t>add(item)</a:t>
            </a:r>
            <a:r>
              <a:rPr lang="en-US" altLang="en-US" sz="1600"/>
              <a:t> method adds item to the end of the ArrayList.</a:t>
            </a:r>
          </a:p>
          <a:p>
            <a:pPr eaLnBrk="1" hangingPunct="1"/>
            <a:r>
              <a:rPr lang="en-US" altLang="en-US" sz="1600"/>
              <a:t>The </a:t>
            </a:r>
            <a:r>
              <a:rPr lang="en-US" altLang="en-US" sz="1600">
                <a:latin typeface="Courier New" panose="02070309020205020404" pitchFamily="49" charset="0"/>
              </a:rPr>
              <a:t>add(spot, item)</a:t>
            </a:r>
            <a:r>
              <a:rPr lang="en-US" altLang="en-US" sz="1600"/>
              <a:t> method adds the item at the spot specified.  All other items are shifted toward the end of the ArrayList.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9C3E928-4BFC-4727-9E8A-71AB42615643}"/>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24D90668-3E02-446D-8A5E-06DF6A9837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t>
            </a:r>
            <a:r>
              <a:rPr lang="en-US" altLang="en-US" sz="1600">
                <a:latin typeface="Courier New" panose="02070309020205020404" pitchFamily="49" charset="0"/>
              </a:rPr>
              <a:t>add(item)</a:t>
            </a:r>
            <a:r>
              <a:rPr lang="en-US" altLang="en-US" sz="1600"/>
              <a:t> method adds item to the end of the ArrayList.</a:t>
            </a:r>
          </a:p>
          <a:p>
            <a:pPr eaLnBrk="1" hangingPunct="1"/>
            <a:r>
              <a:rPr lang="en-US" altLang="en-US" sz="1600"/>
              <a:t>The </a:t>
            </a:r>
            <a:r>
              <a:rPr lang="en-US" altLang="en-US" sz="1600">
                <a:latin typeface="Courier New" panose="02070309020205020404" pitchFamily="49" charset="0"/>
              </a:rPr>
              <a:t>add(spot, item)</a:t>
            </a:r>
            <a:r>
              <a:rPr lang="en-US" altLang="en-US" sz="1600"/>
              <a:t> method adds the item at the spot specified.  All other items are shifted toward the end of the ArrayList.</a:t>
            </a:r>
          </a:p>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D0A6015-EED3-4B9B-B028-38712A0A9E9F}"/>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73202DAE-B60A-477E-9D30-43CEE7C42F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7BEFE92-EC70-4099-A16C-5F1B7BD94B0D}"/>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C89B248D-F2E1-452A-A31D-4B69909B97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t>
            </a:r>
            <a:r>
              <a:rPr lang="en-US" altLang="en-US" sz="1600">
                <a:latin typeface="Courier New" panose="02070309020205020404" pitchFamily="49" charset="0"/>
              </a:rPr>
              <a:t>add(item)</a:t>
            </a:r>
            <a:r>
              <a:rPr lang="en-US" altLang="en-US" sz="1600"/>
              <a:t> method adds item to the end of the ArrayList.</a:t>
            </a:r>
          </a:p>
          <a:p>
            <a:pPr eaLnBrk="1" hangingPunct="1"/>
            <a:r>
              <a:rPr lang="en-US" altLang="en-US" sz="1600"/>
              <a:t>The </a:t>
            </a:r>
            <a:r>
              <a:rPr lang="en-US" altLang="en-US" sz="1600">
                <a:latin typeface="Courier New" panose="02070309020205020404" pitchFamily="49" charset="0"/>
              </a:rPr>
              <a:t>set(spot, item)</a:t>
            </a:r>
            <a:r>
              <a:rPr lang="en-US" altLang="en-US" sz="1600"/>
              <a:t> method replaces the reference at spot with item.   The location / address of item is placed in spot.</a:t>
            </a:r>
          </a:p>
          <a:p>
            <a:pPr eaLnBrk="1" hangingPunct="1"/>
            <a:endParaRPr lang="en-US" altLang="en-US" sz="1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A25CC3F-D53B-4E3D-BC91-4FC41D22F051}"/>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23EDDEA4-B79D-4435-AFF4-E3AA6BD59F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t>
            </a:r>
            <a:r>
              <a:rPr lang="en-US" altLang="en-US" sz="1600">
                <a:latin typeface="Courier New" panose="02070309020205020404" pitchFamily="49" charset="0"/>
              </a:rPr>
              <a:t>add(item)</a:t>
            </a:r>
            <a:r>
              <a:rPr lang="en-US" altLang="en-US" sz="1600"/>
              <a:t> method adds item to the end of the ArrayList.</a:t>
            </a:r>
          </a:p>
          <a:p>
            <a:pPr eaLnBrk="1" hangingPunct="1"/>
            <a:r>
              <a:rPr lang="en-US" altLang="en-US" sz="1600"/>
              <a:t>The </a:t>
            </a:r>
            <a:r>
              <a:rPr lang="en-US" altLang="en-US" sz="1600">
                <a:latin typeface="Courier New" panose="02070309020205020404" pitchFamily="49" charset="0"/>
              </a:rPr>
              <a:t>set(spot, item)</a:t>
            </a:r>
            <a:r>
              <a:rPr lang="en-US" altLang="en-US" sz="1600"/>
              <a:t> method replaces the reference at spot with item.   The location / address of item is placed in spot.</a:t>
            </a:r>
          </a:p>
          <a:p>
            <a:pPr eaLnBrk="1" hangingPunct="1"/>
            <a:endParaRPr lang="en-US" altLang="en-US" sz="16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63272FF-9F0C-45BC-AED3-7942DA05EE14}"/>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A19E082A-8690-401E-8C33-E9D79F7751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43606BB-92BB-4F85-83C4-432CDEB54288}"/>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38E1DAC5-2065-497D-B5C9-099423D9BE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t>
            </a:r>
            <a:r>
              <a:rPr lang="en-US" altLang="en-US" sz="1600">
                <a:latin typeface="Courier New" panose="02070309020205020404" pitchFamily="49" charset="0"/>
                <a:cs typeface="Courier New" panose="02070309020205020404" pitchFamily="49" charset="0"/>
              </a:rPr>
              <a:t>size()</a:t>
            </a:r>
            <a:r>
              <a:rPr lang="en-US" altLang="en-US" sz="1600"/>
              <a:t> method returns the number of items in the ArrayList.  If the ArrayList is storing seven references, </a:t>
            </a:r>
            <a:r>
              <a:rPr lang="en-US" altLang="en-US" sz="1600">
                <a:latin typeface="Courier New" panose="02070309020205020404" pitchFamily="49" charset="0"/>
                <a:cs typeface="Courier New" panose="02070309020205020404" pitchFamily="49" charset="0"/>
              </a:rPr>
              <a:t>size()</a:t>
            </a:r>
            <a:r>
              <a:rPr lang="en-US" altLang="en-US" sz="1600"/>
              <a:t> would return a 7.</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7776DA8-335E-4E49-B8A8-F8EDB2A4EA6B}"/>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427151EB-4B2C-49BE-BEAA-C03505E27E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t>
            </a:r>
            <a:r>
              <a:rPr lang="en-US" altLang="en-US" sz="1600">
                <a:latin typeface="Courier New" panose="02070309020205020404" pitchFamily="49" charset="0"/>
                <a:cs typeface="Courier New" panose="02070309020205020404" pitchFamily="49" charset="0"/>
              </a:rPr>
              <a:t>size()</a:t>
            </a:r>
            <a:r>
              <a:rPr lang="en-US" altLang="en-US" sz="1600"/>
              <a:t> method returns the number of items in the ArrayList.  If the ArrayList is storing seven references, </a:t>
            </a:r>
            <a:r>
              <a:rPr lang="en-US" altLang="en-US" sz="1600">
                <a:latin typeface="Courier New" panose="02070309020205020404" pitchFamily="49" charset="0"/>
                <a:cs typeface="Courier New" panose="02070309020205020404" pitchFamily="49" charset="0"/>
              </a:rPr>
              <a:t>size()</a:t>
            </a:r>
            <a:r>
              <a:rPr lang="en-US" altLang="en-US" sz="1600"/>
              <a:t> would return a 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D16EB3D-0375-443C-AC84-67FB33B7FEE8}"/>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49CACD3B-F4BE-48EE-AFA3-12FD352307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DC562D3-94AF-463D-98D5-6A1C818DD066}"/>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6E47916A-8FB2-4650-8471-6E23E52C42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get(spot) method returns the reference stored at spot.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EE4BC00-A63A-42E3-BC14-364D5A87208B}"/>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86845CE9-6692-419F-A1C9-3C0E11376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get(spot) method returns the reference stored at spot.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D793709-C360-4C90-9523-7F1FDF60589D}"/>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761EA318-5691-4773-B048-E3C9853747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get(spot) method returns the reference stored at spot.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2848525-67F7-40F5-AF99-5062A5CD8E24}"/>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9A385E31-2EC4-4E84-BF4F-D36557BFEA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361E479-010A-482F-ACAD-F25C956A26F6}"/>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00B29B14-5788-467B-8BEA-E57EDBE0EB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8F03066-167C-47D2-9433-B67BF392B077}"/>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75292811-4A80-4769-AE8B-200289C5DC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A32A274-7A2E-41C3-9940-FC0CB1287B7A}"/>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AADBCF92-31DE-4387-BFB9-4CAA75EB7A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remove method will remove the item at the specified spot / location or the specified value.   When an item is removed, all items above the removed item are shifted down toward the front of the ArrayList.  All items are shifted to the left.</a:t>
            </a:r>
            <a:br>
              <a:rPr lang="en-US" altLang="en-US" sz="1600"/>
            </a:br>
            <a:r>
              <a:rPr lang="en-US" altLang="en-US" sz="1600"/>
              <a:t>  </a:t>
            </a:r>
          </a:p>
          <a:p>
            <a:pPr eaLnBrk="1" hangingPunct="1"/>
            <a:r>
              <a:rPr lang="en-US" altLang="en-US" sz="1600">
                <a:latin typeface="Courier New" panose="02070309020205020404" pitchFamily="49" charset="0"/>
                <a:cs typeface="Courier New" panose="02070309020205020404" pitchFamily="49" charset="0"/>
              </a:rPr>
              <a:t>[a, b]</a:t>
            </a:r>
            <a:r>
              <a:rPr lang="en-US" altLang="en-US" sz="1600"/>
              <a:t>  becomes </a:t>
            </a:r>
            <a:r>
              <a:rPr lang="en-US" altLang="en-US" sz="1600">
                <a:latin typeface="Courier New" panose="02070309020205020404" pitchFamily="49" charset="0"/>
                <a:cs typeface="Courier New" panose="02070309020205020404" pitchFamily="49" charset="0"/>
              </a:rPr>
              <a:t>[b]</a:t>
            </a:r>
          </a:p>
          <a:p>
            <a:pPr eaLnBrk="1" hangingPunct="1"/>
            <a:endParaRPr lang="en-US" altLang="en-US" sz="16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[b, c, d]</a:t>
            </a:r>
            <a:r>
              <a:rPr lang="en-US" altLang="en-US" sz="1600"/>
              <a:t> becomes </a:t>
            </a:r>
            <a:r>
              <a:rPr lang="en-US" altLang="en-US" sz="1600">
                <a:latin typeface="Courier New" panose="02070309020205020404" pitchFamily="49" charset="0"/>
                <a:cs typeface="Courier New" panose="02070309020205020404" pitchFamily="49" charset="0"/>
              </a:rPr>
              <a:t>[c, 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5771AF6-812F-4644-AF48-51CBD412D85E}"/>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B2A7038E-1CED-4E28-8C5B-B8101ED265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remove method will remove the item at the specified spot / location or the specified value.   When an item is removed, all items above the removed item are shifted down toward the front of the ArrayList.  All items are shifted to the left.</a:t>
            </a:r>
            <a:br>
              <a:rPr lang="en-US" altLang="en-US" sz="1600"/>
            </a:br>
            <a:r>
              <a:rPr lang="en-US" altLang="en-US" sz="1600"/>
              <a:t>  </a:t>
            </a:r>
          </a:p>
          <a:p>
            <a:pPr eaLnBrk="1" hangingPunct="1"/>
            <a:r>
              <a:rPr lang="en-US" altLang="en-US" sz="1600">
                <a:latin typeface="Courier New" panose="02070309020205020404" pitchFamily="49" charset="0"/>
                <a:cs typeface="Courier New" panose="02070309020205020404" pitchFamily="49" charset="0"/>
              </a:rPr>
              <a:t>[a, b]</a:t>
            </a:r>
            <a:r>
              <a:rPr lang="en-US" altLang="en-US" sz="1600"/>
              <a:t>  becomes </a:t>
            </a:r>
            <a:r>
              <a:rPr lang="en-US" altLang="en-US" sz="1600">
                <a:latin typeface="Courier New" panose="02070309020205020404" pitchFamily="49" charset="0"/>
                <a:cs typeface="Courier New" panose="02070309020205020404" pitchFamily="49" charset="0"/>
              </a:rPr>
              <a:t>[b]</a:t>
            </a:r>
          </a:p>
          <a:p>
            <a:pPr eaLnBrk="1" hangingPunct="1"/>
            <a:endParaRPr lang="en-US" altLang="en-US" sz="16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[b, c, d]</a:t>
            </a:r>
            <a:r>
              <a:rPr lang="en-US" altLang="en-US" sz="1600"/>
              <a:t> becomes </a:t>
            </a:r>
            <a:r>
              <a:rPr lang="en-US" altLang="en-US" sz="1600">
                <a:latin typeface="Courier New" panose="02070309020205020404" pitchFamily="49" charset="0"/>
                <a:cs typeface="Courier New" panose="02070309020205020404" pitchFamily="49" charset="0"/>
              </a:rPr>
              <a:t>[b, c]</a:t>
            </a:r>
          </a:p>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D512503-E240-4E8D-A30F-23DE10EEFE54}"/>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C9552D02-E0C2-4953-A74A-20B8815DC5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remove method will remove the item at the specified spot / location or the specified value.   When an item is removed, all items above the removed item are shifted down toward the front of the ArrayList.  All items are shifted to the left.</a:t>
            </a:r>
            <a:br>
              <a:rPr lang="en-US" altLang="en-US" sz="1600"/>
            </a:br>
            <a:r>
              <a:rPr lang="en-US" altLang="en-US" sz="1600"/>
              <a:t>  </a:t>
            </a:r>
          </a:p>
          <a:p>
            <a:pPr eaLnBrk="1" hangingPunct="1"/>
            <a:r>
              <a:rPr lang="en-US" altLang="en-US" sz="1600">
                <a:latin typeface="Courier New" panose="02070309020205020404" pitchFamily="49" charset="0"/>
                <a:cs typeface="Courier New" panose="02070309020205020404" pitchFamily="49" charset="0"/>
              </a:rPr>
              <a:t>[a, b]</a:t>
            </a:r>
            <a:r>
              <a:rPr lang="en-US" altLang="en-US" sz="1600"/>
              <a:t>  becomes </a:t>
            </a:r>
            <a:r>
              <a:rPr lang="en-US" altLang="en-US" sz="1600">
                <a:latin typeface="Courier New" panose="02070309020205020404" pitchFamily="49" charset="0"/>
                <a:cs typeface="Courier New" panose="02070309020205020404" pitchFamily="49" charset="0"/>
              </a:rPr>
              <a:t>[b]</a:t>
            </a:r>
          </a:p>
          <a:p>
            <a:pPr eaLnBrk="1" hangingPunct="1"/>
            <a:endParaRPr lang="en-US" altLang="en-US" sz="16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[b, c, d]</a:t>
            </a:r>
            <a:r>
              <a:rPr lang="en-US" altLang="en-US" sz="1600"/>
              <a:t> becomes </a:t>
            </a:r>
            <a:r>
              <a:rPr lang="en-US" altLang="en-US" sz="1600">
                <a:latin typeface="Courier New" panose="02070309020205020404" pitchFamily="49" charset="0"/>
                <a:cs typeface="Courier New" panose="02070309020205020404" pitchFamily="49" charset="0"/>
              </a:rPr>
              <a:t>[b, c]</a:t>
            </a:r>
          </a:p>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40852E54-496A-4D34-9321-070A28BE1AA0}"/>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1B62EE0E-057A-4403-9A36-C7E4D195B0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AE3EA7D-37DB-49F4-81B5-1459C77E76D8}"/>
              </a:ext>
            </a:extLst>
          </p:cNvPr>
          <p:cNvSpPr>
            <a:spLocks noGrp="1" noRot="1" noChangeAspect="1" noChangeArrowheads="1" noTextEdit="1"/>
          </p:cNvSpPr>
          <p:nvPr>
            <p:ph type="sldImg"/>
          </p:nvPr>
        </p:nvSpPr>
        <p:spPr>
          <a:xfrm>
            <a:off x="1123950" y="679450"/>
            <a:ext cx="4533900" cy="3400425"/>
          </a:xfrm>
          <a:ln/>
        </p:spPr>
      </p:sp>
      <p:sp>
        <p:nvSpPr>
          <p:cNvPr id="23555" name="Rectangle 3">
            <a:extLst>
              <a:ext uri="{FF2B5EF4-FFF2-40B4-BE49-F238E27FC236}">
                <a16:creationId xmlns:a16="http://schemas.microsoft.com/office/drawing/2014/main" id="{06309571-38A7-4191-A23B-998611D9EBF5}"/>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A reference variable is used to store the location of an Object.  In most situations, a reference stores the actual memory address of an Object.</a:t>
            </a:r>
          </a:p>
          <a:p>
            <a:pPr eaLnBrk="1" hangingPunct="1"/>
            <a:r>
              <a:rPr lang="en-US" altLang="en-US" sz="1600">
                <a:latin typeface="Courier New" panose="02070309020205020404" pitchFamily="49" charset="0"/>
                <a:cs typeface="Courier New" panose="02070309020205020404" pitchFamily="49" charset="0"/>
              </a:rPr>
              <a:t>list</a:t>
            </a:r>
            <a:r>
              <a:rPr lang="en-US" altLang="en-US" sz="1600"/>
              <a:t> stores the location / memory address of an ArrayList.</a:t>
            </a:r>
          </a:p>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F642D27-42A8-41E0-8555-1C55A578E61C}"/>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360EFEB6-56FE-490A-8458-4117CC55B0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t>
            </a:r>
            <a:r>
              <a:rPr lang="en-US" altLang="en-US" sz="1600">
                <a:latin typeface="Courier New" panose="02070309020205020404" pitchFamily="49" charset="0"/>
                <a:cs typeface="Courier New" panose="02070309020205020404" pitchFamily="49" charset="0"/>
              </a:rPr>
              <a:t>clear()</a:t>
            </a:r>
            <a:r>
              <a:rPr lang="en-US" altLang="en-US" sz="1600"/>
              <a:t> method removes all items from the ArrayList.  The ArrayList becomes an </a:t>
            </a:r>
            <a:r>
              <a:rPr lang="en-US" altLang="en-US" sz="1600">
                <a:latin typeface="Courier New" panose="02070309020205020404" pitchFamily="49" charset="0"/>
                <a:cs typeface="Courier New" panose="02070309020205020404" pitchFamily="49" charset="0"/>
              </a:rPr>
              <a:t>[]</a:t>
            </a:r>
            <a:r>
              <a:rPr lang="en-US" altLang="en-US" sz="1600"/>
              <a:t> empty ArrayList.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3C40C6D-A2FC-4030-8BD0-15490DFCA6A9}"/>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E2BF3618-80A4-4C53-BF16-7E09BCA16B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E1DB6E2-8468-4900-B3C6-A76BEC0D6FC2}"/>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6600F30D-37BD-4B19-83FB-7DA5C9D65A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new for loop is great to print out Arrays and Collections.  The new for loop extracts an item from ray each time it iterates.  The new for loop is an iterator based loop.  Once the loop reaches the end of ray, it stops iterating.</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8364B39-DD1C-4619-9EB6-767DF524F80C}"/>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38308C92-5D42-4CB7-A53E-D9BE93E27D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31CD57A-4D4E-45D9-A402-77C8E43E9FE7}"/>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9B8BF2D9-5C9C-4FC9-8F83-B51043C240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5F72BC1E-678A-4033-A6D8-D3F5155E6030}"/>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E342A412-F75F-4093-8BA2-0AF0CABABA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34BEC6C-DF11-4915-85E0-2C93106C06B2}"/>
              </a:ext>
            </a:extLst>
          </p:cNvPr>
          <p:cNvSpPr>
            <a:spLocks noGrp="1" noRot="1" noChangeAspect="1" noChangeArrowheads="1" noTextEdit="1"/>
          </p:cNvSpPr>
          <p:nvPr>
            <p:ph type="sldImg"/>
          </p:nvPr>
        </p:nvSpPr>
        <p:spPr>
          <a:xfrm>
            <a:off x="1123950" y="679450"/>
            <a:ext cx="4533900" cy="3400425"/>
          </a:xfrm>
          <a:ln/>
        </p:spPr>
      </p:sp>
      <p:sp>
        <p:nvSpPr>
          <p:cNvPr id="101379" name="Rectangle 3">
            <a:extLst>
              <a:ext uri="{FF2B5EF4-FFF2-40B4-BE49-F238E27FC236}">
                <a16:creationId xmlns:a16="http://schemas.microsoft.com/office/drawing/2014/main" id="{B27B2D47-5CC9-4FD2-82E3-9B7071BE10B2}"/>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For each of the primitive types, there is a corresponding wrapper class.</a:t>
            </a:r>
          </a:p>
          <a:p>
            <a:pPr eaLnBrk="1" hangingPunct="1"/>
            <a:endParaRPr lang="en-US" altLang="en-US" sz="16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int</a:t>
            </a:r>
            <a:r>
              <a:rPr lang="en-US" altLang="en-US" sz="1600"/>
              <a:t> has a corresponding wrapper class named </a:t>
            </a:r>
            <a:r>
              <a:rPr lang="en-US" altLang="en-US" sz="1600">
                <a:latin typeface="Courier New" panose="02070309020205020404" pitchFamily="49" charset="0"/>
                <a:cs typeface="Courier New" panose="02070309020205020404" pitchFamily="49" charset="0"/>
              </a:rPr>
              <a:t>Integer</a:t>
            </a:r>
            <a:r>
              <a:rPr lang="en-US" altLang="en-US" sz="1600"/>
              <a:t>.</a:t>
            </a:r>
          </a:p>
          <a:p>
            <a:pPr eaLnBrk="1" hangingPunct="1"/>
            <a:r>
              <a:rPr lang="en-US" altLang="en-US" sz="1600">
                <a:latin typeface="Courier New" panose="02070309020205020404" pitchFamily="49" charset="0"/>
                <a:cs typeface="Courier New" panose="02070309020205020404" pitchFamily="49" charset="0"/>
              </a:rPr>
              <a:t>int</a:t>
            </a:r>
            <a:r>
              <a:rPr lang="en-US" altLang="en-US" sz="1600"/>
              <a:t> stores a non-decimal value.</a:t>
            </a:r>
          </a:p>
          <a:p>
            <a:pPr eaLnBrk="1" hangingPunct="1"/>
            <a:r>
              <a:rPr lang="en-US" altLang="en-US" sz="1600">
                <a:latin typeface="Courier New" panose="02070309020205020404" pitchFamily="49" charset="0"/>
                <a:cs typeface="Courier New" panose="02070309020205020404" pitchFamily="49" charset="0"/>
              </a:rPr>
              <a:t>Integer</a:t>
            </a:r>
            <a:r>
              <a:rPr lang="en-US" altLang="en-US" sz="1600"/>
              <a:t> stores the location / memory address of an </a:t>
            </a:r>
            <a:r>
              <a:rPr lang="en-US" altLang="en-US" sz="1600">
                <a:latin typeface="Courier New" panose="02070309020205020404" pitchFamily="49" charset="0"/>
                <a:cs typeface="Courier New" panose="02070309020205020404" pitchFamily="49" charset="0"/>
              </a:rPr>
              <a:t>Integer</a:t>
            </a:r>
            <a:r>
              <a:rPr lang="en-US" altLang="en-US" sz="1600"/>
              <a:t> Object which stores an </a:t>
            </a:r>
            <a:r>
              <a:rPr lang="en-US" altLang="en-US" sz="1600">
                <a:latin typeface="Courier New" panose="02070309020205020404" pitchFamily="49" charset="0"/>
                <a:cs typeface="Courier New" panose="02070309020205020404" pitchFamily="49" charset="0"/>
              </a:rPr>
              <a:t>int</a:t>
            </a:r>
            <a:r>
              <a:rPr lang="en-US" altLang="en-US" sz="1600"/>
              <a:t> value.</a:t>
            </a:r>
          </a:p>
          <a:p>
            <a:pPr eaLnBrk="1" hangingPunct="1"/>
            <a:endParaRPr lang="en-US" altLang="en-US" sz="1600"/>
          </a:p>
          <a:p>
            <a:pPr eaLnBrk="1" hangingPunct="1"/>
            <a:r>
              <a:rPr lang="en-US" altLang="en-US" sz="1600">
                <a:latin typeface="Courier New" panose="02070309020205020404" pitchFamily="49" charset="0"/>
                <a:cs typeface="Courier New" panose="02070309020205020404" pitchFamily="49" charset="0"/>
              </a:rPr>
              <a:t>double</a:t>
            </a:r>
            <a:r>
              <a:rPr lang="en-US" altLang="en-US" sz="1600"/>
              <a:t> has a corresponding wrapper class named </a:t>
            </a:r>
            <a:r>
              <a:rPr lang="en-US" altLang="en-US" sz="1600">
                <a:latin typeface="Courier New" panose="02070309020205020404" pitchFamily="49" charset="0"/>
                <a:cs typeface="Courier New" panose="02070309020205020404" pitchFamily="49" charset="0"/>
              </a:rPr>
              <a:t>Double</a:t>
            </a:r>
            <a:r>
              <a:rPr lang="en-US" altLang="en-US" sz="1600"/>
              <a:t>.</a:t>
            </a:r>
          </a:p>
          <a:p>
            <a:pPr eaLnBrk="1" hangingPunct="1"/>
            <a:r>
              <a:rPr lang="en-US" altLang="en-US" sz="1600">
                <a:latin typeface="Courier New" panose="02070309020205020404" pitchFamily="49" charset="0"/>
                <a:cs typeface="Courier New" panose="02070309020205020404" pitchFamily="49" charset="0"/>
              </a:rPr>
              <a:t>double</a:t>
            </a:r>
            <a:r>
              <a:rPr lang="en-US" altLang="en-US" sz="1600"/>
              <a:t> stores decimal and non-decimal values.</a:t>
            </a:r>
          </a:p>
          <a:p>
            <a:pPr eaLnBrk="1" hangingPunct="1"/>
            <a:r>
              <a:rPr lang="en-US" altLang="en-US" sz="1600">
                <a:latin typeface="Courier New" panose="02070309020205020404" pitchFamily="49" charset="0"/>
                <a:cs typeface="Courier New" panose="02070309020205020404" pitchFamily="49" charset="0"/>
              </a:rPr>
              <a:t>Double</a:t>
            </a:r>
            <a:r>
              <a:rPr lang="en-US" altLang="en-US" sz="1600"/>
              <a:t> stores the location / memory address of a </a:t>
            </a:r>
            <a:r>
              <a:rPr lang="en-US" altLang="en-US" sz="1600">
                <a:latin typeface="Courier New" panose="02070309020205020404" pitchFamily="49" charset="0"/>
                <a:cs typeface="Courier New" panose="02070309020205020404" pitchFamily="49" charset="0"/>
              </a:rPr>
              <a:t>Double</a:t>
            </a:r>
            <a:r>
              <a:rPr lang="en-US" altLang="en-US" sz="1600"/>
              <a:t> Object which stores a </a:t>
            </a:r>
            <a:r>
              <a:rPr lang="en-US" altLang="en-US" sz="1600">
                <a:latin typeface="Courier New" panose="02070309020205020404" pitchFamily="49" charset="0"/>
                <a:cs typeface="Courier New" panose="02070309020205020404" pitchFamily="49" charset="0"/>
              </a:rPr>
              <a:t>double</a:t>
            </a:r>
            <a:r>
              <a:rPr lang="en-US" altLang="en-US" sz="1600"/>
              <a:t> value.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7330E42-B0A9-4D8B-9433-2B7135D66412}"/>
              </a:ext>
            </a:extLst>
          </p:cNvPr>
          <p:cNvSpPr>
            <a:spLocks noGrp="1" noRot="1" noChangeAspect="1" noChangeArrowheads="1" noTextEdit="1"/>
          </p:cNvSpPr>
          <p:nvPr>
            <p:ph type="sldImg"/>
          </p:nvPr>
        </p:nvSpPr>
        <p:spPr>
          <a:xfrm>
            <a:off x="1123950" y="679450"/>
            <a:ext cx="4533900" cy="3400425"/>
          </a:xfrm>
          <a:ln/>
        </p:spPr>
      </p:sp>
      <p:sp>
        <p:nvSpPr>
          <p:cNvPr id="103427" name="Rectangle 3">
            <a:extLst>
              <a:ext uri="{FF2B5EF4-FFF2-40B4-BE49-F238E27FC236}">
                <a16:creationId xmlns:a16="http://schemas.microsoft.com/office/drawing/2014/main" id="{D9A8CB72-893C-4E4A-A17D-3F98F6C686AE}"/>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For each of the primitive types, there is a corresponding wrapper class.</a:t>
            </a:r>
          </a:p>
          <a:p>
            <a:pPr eaLnBrk="1" hangingPunct="1"/>
            <a:endParaRPr lang="en-US" altLang="en-US" sz="16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int</a:t>
            </a:r>
            <a:r>
              <a:rPr lang="en-US" altLang="en-US" sz="1600"/>
              <a:t> has a corresponding wrapper class named </a:t>
            </a:r>
            <a:r>
              <a:rPr lang="en-US" altLang="en-US" sz="1600">
                <a:latin typeface="Courier New" panose="02070309020205020404" pitchFamily="49" charset="0"/>
                <a:cs typeface="Courier New" panose="02070309020205020404" pitchFamily="49" charset="0"/>
              </a:rPr>
              <a:t>Integer</a:t>
            </a:r>
            <a:r>
              <a:rPr lang="en-US" altLang="en-US" sz="1600"/>
              <a:t>.</a:t>
            </a:r>
          </a:p>
          <a:p>
            <a:pPr eaLnBrk="1" hangingPunct="1"/>
            <a:r>
              <a:rPr lang="en-US" altLang="en-US" sz="1600">
                <a:latin typeface="Courier New" panose="02070309020205020404" pitchFamily="49" charset="0"/>
                <a:cs typeface="Courier New" panose="02070309020205020404" pitchFamily="49" charset="0"/>
              </a:rPr>
              <a:t>int</a:t>
            </a:r>
            <a:r>
              <a:rPr lang="en-US" altLang="en-US" sz="1600"/>
              <a:t> stores a non-decimal value.</a:t>
            </a:r>
          </a:p>
          <a:p>
            <a:pPr eaLnBrk="1" hangingPunct="1"/>
            <a:r>
              <a:rPr lang="en-US" altLang="en-US" sz="1600">
                <a:latin typeface="Courier New" panose="02070309020205020404" pitchFamily="49" charset="0"/>
                <a:cs typeface="Courier New" panose="02070309020205020404" pitchFamily="49" charset="0"/>
              </a:rPr>
              <a:t>Integer</a:t>
            </a:r>
            <a:r>
              <a:rPr lang="en-US" altLang="en-US" sz="1600"/>
              <a:t> stores the location / memory address of an </a:t>
            </a:r>
            <a:r>
              <a:rPr lang="en-US" altLang="en-US" sz="1600">
                <a:latin typeface="Courier New" panose="02070309020205020404" pitchFamily="49" charset="0"/>
                <a:cs typeface="Courier New" panose="02070309020205020404" pitchFamily="49" charset="0"/>
              </a:rPr>
              <a:t>Integer</a:t>
            </a:r>
            <a:r>
              <a:rPr lang="en-US" altLang="en-US" sz="1600"/>
              <a:t> Object which stores an </a:t>
            </a:r>
            <a:r>
              <a:rPr lang="en-US" altLang="en-US" sz="1600">
                <a:latin typeface="Courier New" panose="02070309020205020404" pitchFamily="49" charset="0"/>
                <a:cs typeface="Courier New" panose="02070309020205020404" pitchFamily="49" charset="0"/>
              </a:rPr>
              <a:t>int</a:t>
            </a:r>
            <a:r>
              <a:rPr lang="en-US" altLang="en-US" sz="1600"/>
              <a:t> value.</a:t>
            </a:r>
          </a:p>
          <a:p>
            <a:pPr eaLnBrk="1" hangingPunct="1"/>
            <a:endParaRPr lang="en-US" altLang="en-US" sz="1600"/>
          </a:p>
          <a:p>
            <a:pPr eaLnBrk="1" hangingPunct="1"/>
            <a:r>
              <a:rPr lang="en-US" altLang="en-US" sz="1600">
                <a:latin typeface="Courier New" panose="02070309020205020404" pitchFamily="49" charset="0"/>
                <a:cs typeface="Courier New" panose="02070309020205020404" pitchFamily="49" charset="0"/>
              </a:rPr>
              <a:t>double</a:t>
            </a:r>
            <a:r>
              <a:rPr lang="en-US" altLang="en-US" sz="1600"/>
              <a:t> has a corresponding wrapper class named </a:t>
            </a:r>
            <a:r>
              <a:rPr lang="en-US" altLang="en-US" sz="1600">
                <a:latin typeface="Courier New" panose="02070309020205020404" pitchFamily="49" charset="0"/>
                <a:cs typeface="Courier New" panose="02070309020205020404" pitchFamily="49" charset="0"/>
              </a:rPr>
              <a:t>Double</a:t>
            </a:r>
            <a:r>
              <a:rPr lang="en-US" altLang="en-US" sz="1600"/>
              <a:t>.</a:t>
            </a:r>
          </a:p>
          <a:p>
            <a:pPr eaLnBrk="1" hangingPunct="1"/>
            <a:r>
              <a:rPr lang="en-US" altLang="en-US" sz="1600">
                <a:latin typeface="Courier New" panose="02070309020205020404" pitchFamily="49" charset="0"/>
                <a:cs typeface="Courier New" panose="02070309020205020404" pitchFamily="49" charset="0"/>
              </a:rPr>
              <a:t>double</a:t>
            </a:r>
            <a:r>
              <a:rPr lang="en-US" altLang="en-US" sz="1600"/>
              <a:t> stores decimal and non-decimal values.</a:t>
            </a:r>
          </a:p>
          <a:p>
            <a:pPr eaLnBrk="1" hangingPunct="1"/>
            <a:r>
              <a:rPr lang="en-US" altLang="en-US" sz="1600">
                <a:latin typeface="Courier New" panose="02070309020205020404" pitchFamily="49" charset="0"/>
                <a:cs typeface="Courier New" panose="02070309020205020404" pitchFamily="49" charset="0"/>
              </a:rPr>
              <a:t>Double</a:t>
            </a:r>
            <a:r>
              <a:rPr lang="en-US" altLang="en-US" sz="1600"/>
              <a:t> stores the location / memory address of a </a:t>
            </a:r>
            <a:r>
              <a:rPr lang="en-US" altLang="en-US" sz="1600">
                <a:latin typeface="Courier New" panose="02070309020205020404" pitchFamily="49" charset="0"/>
                <a:cs typeface="Courier New" panose="02070309020205020404" pitchFamily="49" charset="0"/>
              </a:rPr>
              <a:t>Double</a:t>
            </a:r>
            <a:r>
              <a:rPr lang="en-US" altLang="en-US" sz="1600"/>
              <a:t> Object which stores a </a:t>
            </a:r>
            <a:r>
              <a:rPr lang="en-US" altLang="en-US" sz="1600">
                <a:latin typeface="Courier New" panose="02070309020205020404" pitchFamily="49" charset="0"/>
                <a:cs typeface="Courier New" panose="02070309020205020404" pitchFamily="49" charset="0"/>
              </a:rPr>
              <a:t>double</a:t>
            </a:r>
            <a:r>
              <a:rPr lang="en-US" altLang="en-US" sz="1600"/>
              <a:t> value.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9BD5BB4-8B72-4D4B-8857-A875037FB798}"/>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73B821A7-CC76-487F-973E-D72F2819D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Before autoboxing and autounboxing, a reference could only refer to a primitive if a Wrapper class was instantiated and the primitive passed to the constructor.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C28E502E-254A-48C5-979A-B622BDB17316}"/>
              </a:ext>
            </a:extLst>
          </p:cNvPr>
          <p:cNvSpPr>
            <a:spLocks noGrp="1" noRot="1" noChangeAspect="1" noChangeArrowheads="1" noTextEdit="1"/>
          </p:cNvSpPr>
          <p:nvPr>
            <p:ph type="sldImg"/>
          </p:nvPr>
        </p:nvSpPr>
        <p:spPr>
          <a:xfrm>
            <a:off x="1123950" y="679450"/>
            <a:ext cx="4533900" cy="3400425"/>
          </a:xfrm>
          <a:ln/>
        </p:spPr>
      </p:sp>
      <p:sp>
        <p:nvSpPr>
          <p:cNvPr id="107523" name="Rectangle 3">
            <a:extLst>
              <a:ext uri="{FF2B5EF4-FFF2-40B4-BE49-F238E27FC236}">
                <a16:creationId xmlns:a16="http://schemas.microsoft.com/office/drawing/2014/main" id="{DAD96024-C072-47DA-ACCA-1137AA98CF1D}"/>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latin typeface="Courier New" panose="02070309020205020404" pitchFamily="49" charset="0"/>
                <a:cs typeface="Courier New" panose="02070309020205020404" pitchFamily="49" charset="0"/>
              </a:rPr>
              <a:t>Integer numOne = 99;</a:t>
            </a:r>
            <a:r>
              <a:rPr lang="en-US" altLang="en-US" sz="1600"/>
              <a:t>  is equivalent to </a:t>
            </a:r>
          </a:p>
          <a:p>
            <a:pPr eaLnBrk="1" hangingPunct="1"/>
            <a:r>
              <a:rPr lang="en-US" altLang="en-US" sz="1600">
                <a:latin typeface="Courier New" panose="02070309020205020404" pitchFamily="49" charset="0"/>
                <a:cs typeface="Courier New" panose="02070309020205020404" pitchFamily="49" charset="0"/>
              </a:rPr>
              <a:t>Integer numOne = new Integer(99);   </a:t>
            </a:r>
          </a:p>
          <a:p>
            <a:pPr eaLnBrk="1" hangingPunct="1"/>
            <a:endParaRPr lang="en-US" altLang="en-US" sz="1600"/>
          </a:p>
          <a:p>
            <a:pPr eaLnBrk="1" hangingPunct="1"/>
            <a:r>
              <a:rPr lang="en-US" altLang="en-US" sz="1600"/>
              <a:t>With the introduction of Java 5, the </a:t>
            </a:r>
            <a:r>
              <a:rPr lang="en-US" altLang="en-US" sz="1600">
                <a:latin typeface="Courier New" panose="02070309020205020404" pitchFamily="49" charset="0"/>
                <a:cs typeface="Courier New" panose="02070309020205020404" pitchFamily="49" charset="0"/>
              </a:rPr>
              <a:t>new Integer()</a:t>
            </a:r>
            <a:r>
              <a:rPr lang="en-US" altLang="en-US" sz="1600"/>
              <a:t> Object instantiation code happens in the background.   Java takes care of these details, but does not show the 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E08DA25-5CDD-45CF-AA2C-33BBF55E41A4}"/>
              </a:ext>
            </a:extLst>
          </p:cNvPr>
          <p:cNvSpPr>
            <a:spLocks noGrp="1" noRot="1" noChangeAspect="1" noChangeArrowheads="1" noTextEdit="1"/>
          </p:cNvSpPr>
          <p:nvPr>
            <p:ph type="sldImg"/>
          </p:nvPr>
        </p:nvSpPr>
        <p:spPr>
          <a:xfrm>
            <a:off x="1123950" y="679450"/>
            <a:ext cx="4533900" cy="3400425"/>
          </a:xfrm>
          <a:ln/>
        </p:spPr>
      </p:sp>
      <p:sp>
        <p:nvSpPr>
          <p:cNvPr id="25603" name="Rectangle 3">
            <a:extLst>
              <a:ext uri="{FF2B5EF4-FFF2-40B4-BE49-F238E27FC236}">
                <a16:creationId xmlns:a16="http://schemas.microsoft.com/office/drawing/2014/main" id="{AD15A0A5-5503-44C9-80D5-73BA3B829631}"/>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6A29DA9-7C27-45A9-9089-0F089417058D}"/>
              </a:ext>
            </a:extLst>
          </p:cNvPr>
          <p:cNvSpPr>
            <a:spLocks noGrp="1" noRot="1" noChangeAspect="1" noChangeArrowheads="1" noTextEdit="1"/>
          </p:cNvSpPr>
          <p:nvPr>
            <p:ph type="sldImg"/>
          </p:nvPr>
        </p:nvSpPr>
        <p:spPr>
          <a:xfrm>
            <a:off x="1123950" y="679450"/>
            <a:ext cx="4533900" cy="3400425"/>
          </a:xfrm>
          <a:ln/>
        </p:spPr>
      </p:sp>
      <p:sp>
        <p:nvSpPr>
          <p:cNvPr id="109571" name="Rectangle 3">
            <a:extLst>
              <a:ext uri="{FF2B5EF4-FFF2-40B4-BE49-F238E27FC236}">
                <a16:creationId xmlns:a16="http://schemas.microsoft.com/office/drawing/2014/main" id="{421CD6D1-FCCC-4C7F-816E-8C3AFFCD32E1}"/>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latin typeface="Courier New" panose="02070309020205020404" pitchFamily="49" charset="0"/>
                <a:cs typeface="Courier New" panose="02070309020205020404" pitchFamily="49" charset="0"/>
              </a:rPr>
              <a:t>Double numOne = 99;</a:t>
            </a:r>
            <a:r>
              <a:rPr lang="en-US" altLang="en-US" sz="1600"/>
              <a:t>  is equivalent to </a:t>
            </a:r>
          </a:p>
          <a:p>
            <a:pPr eaLnBrk="1" hangingPunct="1"/>
            <a:r>
              <a:rPr lang="en-US" altLang="en-US" sz="1600">
                <a:latin typeface="Courier New" panose="02070309020205020404" pitchFamily="49" charset="0"/>
                <a:cs typeface="Courier New" panose="02070309020205020404" pitchFamily="49" charset="0"/>
              </a:rPr>
              <a:t>Double numOne = new Double(99);   </a:t>
            </a:r>
          </a:p>
          <a:p>
            <a:pPr eaLnBrk="1" hangingPunct="1"/>
            <a:endParaRPr lang="en-US" altLang="en-US" sz="1600"/>
          </a:p>
          <a:p>
            <a:pPr eaLnBrk="1" hangingPunct="1"/>
            <a:r>
              <a:rPr lang="en-US" altLang="en-US" sz="1600"/>
              <a:t>With the introduction of Java 5, the </a:t>
            </a:r>
            <a:r>
              <a:rPr lang="en-US" altLang="en-US" sz="1600">
                <a:latin typeface="Courier New" panose="02070309020205020404" pitchFamily="49" charset="0"/>
                <a:cs typeface="Courier New" panose="02070309020205020404" pitchFamily="49" charset="0"/>
              </a:rPr>
              <a:t>new Double()</a:t>
            </a:r>
            <a:r>
              <a:rPr lang="en-US" altLang="en-US" sz="1600"/>
              <a:t> Object instantiation code happens in the background.   Java takes care of these details, but does not show the work.</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7D8C0DE-3EB7-4EF5-9508-0953F5C46664}"/>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B76437D3-FD61-4D70-B326-51A7E30A01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Before autoboxing and autounboxing, a reference value could only be stored in a primitive if the corresponding reference get method was called to retrieve the primitive value from the reference.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020AD4B-FF6D-4661-851F-805A1C1F063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30D41952-E681-467A-A77E-CFE8AAF0F0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Before autoboxing and autounboxing, a reference value could only be stored in a primitive if the corresponding reference get method was called to retrieve the primitive value from the reference.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DF73A792-1CA5-4B72-A1B7-3FAEB457B189}"/>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CB8BDA48-D536-43E0-A50A-2C57A3D168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Before autoboxing and autounboxing, a reference could only refer to a primitive if a Wrapper class was instantiated and the primitive passed to the constructor.   </a:t>
            </a:r>
          </a:p>
          <a:p>
            <a:pPr eaLnBrk="1" hangingPunct="1"/>
            <a:endParaRPr lang="en-US" altLang="en-US" sz="1600"/>
          </a:p>
          <a:p>
            <a:pPr eaLnBrk="1" hangingPunct="1"/>
            <a:r>
              <a:rPr lang="en-US" altLang="en-US" sz="1600"/>
              <a:t>Before autoboxing and autounboxing, a reference value could only be stored in a primitive if the corresponding reference get method was called to retrieve the primitive value from the reference.  </a:t>
            </a:r>
          </a:p>
          <a:p>
            <a:pPr eaLnBrk="1" hangingPunct="1"/>
            <a:endParaRPr lang="en-US" altLang="en-US" sz="1600"/>
          </a:p>
          <a:p>
            <a:pPr eaLnBrk="1" hangingPunct="1"/>
            <a:r>
              <a:rPr lang="en-US" altLang="en-US" sz="1600"/>
              <a:t>With the introduction of Java 5, the wrapping and unwrapping / boxing and unboxing happens in the background.   Java takes care of these details, but does not show the work.</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FC9CFBB-5D0B-41B0-95FA-8B84E3B01A75}"/>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95A0CC4A-0318-490A-B062-FA46BF6207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DF61138-B0EC-4716-B016-BEBE01190FA5}"/>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B687C86-1456-4D24-B65A-2545CD5DD4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new for loop is great to print out Arrays and Collections.  The new for loop extracts an item from ray each time it iterates.  The new for loop is an iterator based loop.  Once the loop reaches the end of ray, it stops iterating.</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14F3C87-BEA4-48C5-912B-A485E8B5D204}"/>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5B1A447D-231D-4FFC-AC89-AC046CB97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new for loop is great to print out Arrays and Collections.  The new for loop extracts an item from ray each time it iterates.  The new for loop is an iterator based loop.  Once the loop reaches the end of ray, it stops iterating.</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23E7AF3C-FA02-4557-8AE2-5512C61E0A6B}"/>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EC802CBA-5C4D-4330-9D4E-004317A5B9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C00B2044-38A9-4AF1-B3B6-21B3F888F9D0}"/>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454EC92A-3C8F-432F-88E0-F72F4F304F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63C6C992-9C0C-48AC-8E42-C220B396DFFE}"/>
              </a:ext>
            </a:extLst>
          </p:cNvPr>
          <p:cNvSpPr>
            <a:spLocks noGrp="1" noRot="1" noChangeAspect="1" noChangeArrowheads="1" noTextEdit="1"/>
          </p:cNvSpPr>
          <p:nvPr>
            <p:ph type="sldImg"/>
          </p:nvPr>
        </p:nvSpPr>
        <p:spPr>
          <a:xfrm>
            <a:off x="1123950" y="679450"/>
            <a:ext cx="4533900" cy="3400425"/>
          </a:xfrm>
          <a:ln/>
        </p:spPr>
      </p:sp>
      <p:sp>
        <p:nvSpPr>
          <p:cNvPr id="128003" name="Rectangle 3">
            <a:extLst>
              <a:ext uri="{FF2B5EF4-FFF2-40B4-BE49-F238E27FC236}">
                <a16:creationId xmlns:a16="http://schemas.microsoft.com/office/drawing/2014/main" id="{C587CF1C-858C-43E7-8156-18FE6981E912}"/>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Creature is a class used to store information about Creatures.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C4E37B8-3ED3-4818-8156-271C55DDBB2B}"/>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3C18E45F-F82B-4CDA-BAA5-E7A3A975C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8D66B7A6-4825-4301-8767-9F60A1ECF0E3}"/>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74C3046B-22D0-4252-9468-DCEB2038F5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DBBA141-8035-4F6C-AF8C-511BA8D50C33}"/>
              </a:ext>
            </a:extLst>
          </p:cNvPr>
          <p:cNvSpPr>
            <a:spLocks noGrp="1" noRot="1" noChangeAspect="1" noChangeArrowheads="1" noTextEdit="1"/>
          </p:cNvSpPr>
          <p:nvPr>
            <p:ph type="sldImg"/>
          </p:nvPr>
        </p:nvSpPr>
        <p:spPr>
          <a:xfrm>
            <a:off x="1123950" y="679450"/>
            <a:ext cx="4533900" cy="3400425"/>
          </a:xfrm>
          <a:ln/>
        </p:spPr>
      </p:sp>
      <p:sp>
        <p:nvSpPr>
          <p:cNvPr id="132099" name="Rectangle 3">
            <a:extLst>
              <a:ext uri="{FF2B5EF4-FFF2-40B4-BE49-F238E27FC236}">
                <a16:creationId xmlns:a16="http://schemas.microsoft.com/office/drawing/2014/main" id="{6F31C5EF-DF3A-4211-866C-D5779BA29FD7}"/>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Creatures is an ArrayList that stores reference to Creature objects.  In this example, creatures stores the addresses / locations of 3 Creature objects.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D8FD8326-E712-4CB6-9D17-1154AE14D7F7}"/>
              </a:ext>
            </a:extLst>
          </p:cNvPr>
          <p:cNvSpPr>
            <a:spLocks noGrp="1" noRot="1" noChangeAspect="1" noChangeArrowheads="1" noTextEdit="1"/>
          </p:cNvSpPr>
          <p:nvPr>
            <p:ph type="sldImg"/>
          </p:nvPr>
        </p:nvSpPr>
        <p:spPr>
          <a:xfrm>
            <a:off x="1123950" y="679450"/>
            <a:ext cx="4533900" cy="3400425"/>
          </a:xfrm>
          <a:ln/>
        </p:spPr>
      </p:sp>
      <p:sp>
        <p:nvSpPr>
          <p:cNvPr id="134147" name="Rectangle 3">
            <a:extLst>
              <a:ext uri="{FF2B5EF4-FFF2-40B4-BE49-F238E27FC236}">
                <a16:creationId xmlns:a16="http://schemas.microsoft.com/office/drawing/2014/main" id="{CDD15E27-CB25-4CB2-8F4A-5872FADCDAD5}"/>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Creatures.get(0) returns the address / location of a Creature object.  Applying a . dot to a reference grants you access to the object referred to by the reference.  .setSize() is a Creature method that changes the size property of the Creature.</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0B67EAC-724E-4B15-A3CB-A2E889264DFC}"/>
              </a:ext>
            </a:extLst>
          </p:cNvPr>
          <p:cNvSpPr>
            <a:spLocks noGrp="1" noRot="1" noChangeAspect="1" noChangeArrowheads="1" noTextEdit="1"/>
          </p:cNvSpPr>
          <p:nvPr>
            <p:ph type="sldImg"/>
          </p:nvPr>
        </p:nvSpPr>
        <p:spPr>
          <a:ln/>
        </p:spPr>
      </p:sp>
      <p:sp>
        <p:nvSpPr>
          <p:cNvPr id="136195" name="Rectangle 3">
            <a:extLst>
              <a:ext uri="{FF2B5EF4-FFF2-40B4-BE49-F238E27FC236}">
                <a16:creationId xmlns:a16="http://schemas.microsoft.com/office/drawing/2014/main" id="{C8E63E3D-D573-4644-B822-C59B07332D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B9639A8B-C577-4763-B584-D1B344FA134C}"/>
              </a:ext>
            </a:extLst>
          </p:cNvPr>
          <p:cNvSpPr>
            <a:spLocks noGrp="1" noRot="1" noChangeAspect="1" noChangeArrowheads="1" noTextEdit="1"/>
          </p:cNvSpPr>
          <p:nvPr>
            <p:ph type="sldImg"/>
          </p:nvPr>
        </p:nvSpPr>
        <p:spPr>
          <a:ln/>
        </p:spPr>
      </p:sp>
      <p:sp>
        <p:nvSpPr>
          <p:cNvPr id="138243" name="Rectangle 3">
            <a:extLst>
              <a:ext uri="{FF2B5EF4-FFF2-40B4-BE49-F238E27FC236}">
                <a16:creationId xmlns:a16="http://schemas.microsoft.com/office/drawing/2014/main" id="{BB50E0D1-C0D8-4772-8A9A-A015C768B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12BD5252-6265-4324-ADC2-4F38E7DC74A5}"/>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594BB9B7-22FD-4255-B390-5271CF9BC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CE97D803-5357-4C56-AA12-D0AE3F56B4A8}"/>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6D94705B-7249-4DF8-970F-5F2241848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27C37668-47C3-46E3-BA12-FDD5F5022893}"/>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6C7090EE-EE7C-4FCE-AFDF-4009A8104C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Collections.sort() will put all items in natural ascending order.</a:t>
            </a:r>
          </a:p>
          <a:p>
            <a:pPr eaLnBrk="1" hangingPunct="1"/>
            <a:r>
              <a:rPr lang="en-US" altLang="en-US" sz="1600"/>
              <a:t>Collectoins.binarySearch() will locate an item.  If the item does not exist, binarySearch() will return -1+ -(where the value would be if it was there).  </a:t>
            </a:r>
          </a:p>
          <a:p>
            <a:pPr eaLnBrk="1" hangingPunct="1"/>
            <a:endParaRPr lang="en-US" altLang="en-US" sz="1600"/>
          </a:p>
          <a:p>
            <a:pPr eaLnBrk="1" hangingPunct="1"/>
            <a:r>
              <a:rPr lang="en-US" altLang="en-US" sz="1600"/>
              <a:t>-3 is -1 + -2(2 is the spot where the item would be)</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9169C27-0571-45AA-BE31-60A07A6CA4C6}"/>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ABADFFD4-D498-4043-9A20-E4C6AF30EB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Collections.rotate() rotates items to the right or to the left a specified number of spots / positions.  A negative number rotates to the left and a positive number rotates to the right.</a:t>
            </a:r>
          </a:p>
          <a:p>
            <a:pPr eaLnBrk="1" hangingPunct="1"/>
            <a:endParaRPr lang="en-US" altLang="en-US" sz="1600"/>
          </a:p>
          <a:p>
            <a:pPr eaLnBrk="1" hangingPunct="1"/>
            <a:r>
              <a:rPr lang="en-US" altLang="en-US" sz="1600"/>
              <a:t>Collections. reverse() reverses the order of all items.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3A4C81A2-4EE9-4203-A5D3-4CDA80856C87}"/>
              </a:ext>
            </a:extLst>
          </p:cNvPr>
          <p:cNvSpPr>
            <a:spLocks noGrp="1" noRot="1" noChangeAspect="1" noChangeArrowheads="1" noTextEdit="1"/>
          </p:cNvSpPr>
          <p:nvPr>
            <p:ph type="sldImg"/>
          </p:nvPr>
        </p:nvSpPr>
        <p:spPr>
          <a:ln/>
        </p:spPr>
      </p:sp>
      <p:sp>
        <p:nvSpPr>
          <p:cNvPr id="148483" name="Rectangle 3">
            <a:extLst>
              <a:ext uri="{FF2B5EF4-FFF2-40B4-BE49-F238E27FC236}">
                <a16:creationId xmlns:a16="http://schemas.microsoft.com/office/drawing/2014/main" id="{BB1BA19E-A6E9-4575-9468-D04A4F8B39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Collections.fill() will fill in all spots with a specified value.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C89CFFB-3661-4646-98DE-EE26A5142111}"/>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989FD662-B026-42F0-8FFC-E37E88376C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57CA36EA-842E-46B9-B75A-088AEB2B127A}"/>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1399587C-9AF7-4C94-9095-16C946600B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AA38C33B-BA0E-414F-B86D-F776F4DDC8D8}"/>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9AB73F3E-08DE-49A1-9D6D-E6887B01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7DCDF144-E8EC-4C64-9062-30A6FEBD36C4}"/>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E7682E5D-2A9A-442E-8F74-36D06070FD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C7884948-0273-4D02-AC51-99B2448CDD5F}"/>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55CF6975-5C45-4A48-ABEC-64F597B790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178816A2-12C1-4458-ACFB-3ABF3E74224D}"/>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BB04EA77-975B-4126-BB11-270322347D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B4412103-C174-4AF5-947D-D16FD0EE51A6}"/>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C2DAEA7F-BA0B-497F-B7E4-26D282E4E7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3DE2587C-98F6-405B-A8F6-0B273102525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B64C195-0FA5-40E2-B196-46FFAD8B5E3F}" type="slidenum">
              <a:rPr lang="en-US" altLang="en-US" sz="1200"/>
              <a:pPr/>
              <a:t>77</a:t>
            </a:fld>
            <a:endParaRPr lang="en-US" altLang="en-US" sz="1200"/>
          </a:p>
        </p:txBody>
      </p:sp>
      <p:sp>
        <p:nvSpPr>
          <p:cNvPr id="96259" name="Rectangle 2">
            <a:extLst>
              <a:ext uri="{FF2B5EF4-FFF2-40B4-BE49-F238E27FC236}">
                <a16:creationId xmlns:a16="http://schemas.microsoft.com/office/drawing/2014/main" id="{07C4BFA8-7C92-4EF2-9B7C-F96C10BB3505}"/>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6C59698F-416E-4355-86B4-0E9975C95B14}"/>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165CE7C-EE83-42FC-A995-C23D732155A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39D9E1C-885E-4088-A0BF-59F36188E076}" type="slidenum">
              <a:rPr lang="en-US" altLang="en-US" sz="1200"/>
              <a:pPr/>
              <a:t>78</a:t>
            </a:fld>
            <a:endParaRPr lang="en-US" altLang="en-US" sz="1200"/>
          </a:p>
        </p:txBody>
      </p:sp>
      <p:sp>
        <p:nvSpPr>
          <p:cNvPr id="98307" name="Rectangle 2">
            <a:extLst>
              <a:ext uri="{FF2B5EF4-FFF2-40B4-BE49-F238E27FC236}">
                <a16:creationId xmlns:a16="http://schemas.microsoft.com/office/drawing/2014/main" id="{A0F00838-013D-491C-A6CC-BE3E45C2D6EB}"/>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4C395E65-A2AA-4B94-AC0F-3F59E06926D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738EC12F-AA49-4616-85B6-393A1A23D771}"/>
              </a:ext>
            </a:extLst>
          </p:cNvPr>
          <p:cNvSpPr>
            <a:spLocks noGrp="1" noRot="1" noChangeAspect="1" noChangeArrowheads="1" noTextEdit="1"/>
          </p:cNvSpPr>
          <p:nvPr>
            <p:ph type="sldImg"/>
          </p:nvPr>
        </p:nvSpPr>
        <p:spPr>
          <a:ln/>
        </p:spPr>
      </p:sp>
      <p:sp>
        <p:nvSpPr>
          <p:cNvPr id="175107" name="Rectangle 3">
            <a:extLst>
              <a:ext uri="{FF2B5EF4-FFF2-40B4-BE49-F238E27FC236}">
                <a16:creationId xmlns:a16="http://schemas.microsoft.com/office/drawing/2014/main" id="{9D040276-CE2A-4C1B-90E3-409C2FDF7B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ED3EBCDC-EAB0-48BD-9CD9-0678214D50AC}"/>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D9EBD297-A721-4D6D-A6F4-27EB506399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This Collections hierarchy chart is very important.  It is a must to know which classes implement which interfaces and which interfaces extend which interfaces.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9C4E477-8822-4EEE-80CA-F6F2BFADE1E2}"/>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88F6B35D-F982-42AC-B3DA-C606D2553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In the example above, words can only store String references.   decNums can only store Double references.</a:t>
            </a:r>
          </a:p>
          <a:p>
            <a:pPr eaLnBrk="1" hangingPunct="1"/>
            <a:r>
              <a:rPr lang="en-US" altLang="en-US" sz="1600"/>
              <a:t>Java knows the exact type of reference in both ArrayLists; thus, there is no need for casting when accessing class specific methods.</a:t>
            </a:r>
          </a:p>
          <a:p>
            <a:pPr eaLnBrk="1" hangingPunct="1"/>
            <a:endParaRPr lang="en-US" altLang="en-US" sz="1600"/>
          </a:p>
          <a:p>
            <a:pPr eaLnBrk="1" hangingPunct="1"/>
            <a:r>
              <a:rPr lang="en-US" altLang="en-US" sz="1600">
                <a:latin typeface="Courier New" panose="02070309020205020404" pitchFamily="49" charset="0"/>
              </a:rPr>
              <a:t>words.add("Hello");</a:t>
            </a:r>
          </a:p>
          <a:p>
            <a:pPr eaLnBrk="1" hangingPunct="1"/>
            <a:r>
              <a:rPr lang="en-US" altLang="en-US" sz="1600">
                <a:latin typeface="Courier New" panose="02070309020205020404" pitchFamily="49" charset="0"/>
              </a:rPr>
              <a:t>out.println(words.get(0).charAt(0));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5DD42C5F-C31E-406B-90F5-ECAAEE5761B5}"/>
              </a:ext>
            </a:extLst>
          </p:cNvPr>
          <p:cNvSpPr>
            <a:spLocks noGrp="1" noRot="1" noChangeAspect="1" noChangeArrowheads="1" noTextEdit="1"/>
          </p:cNvSpPr>
          <p:nvPr>
            <p:ph type="sldImg"/>
          </p:nvPr>
        </p:nvSpPr>
        <p:spPr>
          <a:xfrm>
            <a:off x="1123950" y="679450"/>
            <a:ext cx="4533900" cy="3400425"/>
          </a:xfrm>
          <a:ln/>
        </p:spPr>
      </p:sp>
      <p:sp>
        <p:nvSpPr>
          <p:cNvPr id="164867" name="Rectangle 3">
            <a:extLst>
              <a:ext uri="{FF2B5EF4-FFF2-40B4-BE49-F238E27FC236}">
                <a16:creationId xmlns:a16="http://schemas.microsoft.com/office/drawing/2014/main" id="{670904AA-9E2F-4A43-B8DC-38069CF4E61E}"/>
              </a:ext>
            </a:extLst>
          </p:cNvPr>
          <p:cNvSpPr>
            <a:spLocks noGrp="1" noChangeArrowheads="1"/>
          </p:cNvSpPr>
          <p:nvPr>
            <p:ph type="body" idx="1"/>
          </p:nvPr>
        </p:nvSpPr>
        <p:spPr>
          <a:xfrm>
            <a:off x="677863" y="4306888"/>
            <a:ext cx="5426075"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0186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4082125E-2DFA-4A92-BB55-33355BB962B2}"/>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E4E8DE59-F600-4197-9113-3EC32B9A4FB6}"/>
              </a:ext>
            </a:extLst>
          </p:cNvPr>
          <p:cNvSpPr>
            <a:spLocks noGrp="1"/>
          </p:cNvSpPr>
          <p:nvPr>
            <p:ph type="sldNum" sz="quarter" idx="11"/>
          </p:nvPr>
        </p:nvSpPr>
        <p:spPr/>
        <p:txBody>
          <a:bodyPr/>
          <a:lstStyle>
            <a:lvl1pPr>
              <a:defRPr/>
            </a:lvl1pPr>
          </a:lstStyle>
          <a:p>
            <a:fld id="{42CC6EB7-A5D5-418B-AE74-2702D77D68B0}" type="slidenum">
              <a:rPr lang="en-US" altLang="en-US"/>
              <a:pPr/>
              <a:t>‹#›</a:t>
            </a:fld>
            <a:endParaRPr lang="en-US" altLang="en-US"/>
          </a:p>
        </p:txBody>
      </p:sp>
      <p:sp>
        <p:nvSpPr>
          <p:cNvPr id="6" name="Footer Placeholder 5">
            <a:extLst>
              <a:ext uri="{FF2B5EF4-FFF2-40B4-BE49-F238E27FC236}">
                <a16:creationId xmlns:a16="http://schemas.microsoft.com/office/drawing/2014/main" id="{7AFD3712-0F5F-4BB3-80C9-D8497F167851}"/>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95705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5EB44-1E69-4D2D-A73D-52D857C4FB29}"/>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F1855F5D-E862-4C6F-8D8A-93EDA7AA3260}"/>
              </a:ext>
            </a:extLst>
          </p:cNvPr>
          <p:cNvSpPr>
            <a:spLocks noGrp="1"/>
          </p:cNvSpPr>
          <p:nvPr>
            <p:ph type="sldNum" sz="quarter" idx="11"/>
          </p:nvPr>
        </p:nvSpPr>
        <p:spPr/>
        <p:txBody>
          <a:bodyPr/>
          <a:lstStyle>
            <a:lvl1pPr>
              <a:defRPr/>
            </a:lvl1pPr>
          </a:lstStyle>
          <a:p>
            <a:fld id="{F78C8055-1F6B-47B0-96C8-DABE88023E50}" type="slidenum">
              <a:rPr lang="en-US" altLang="en-US"/>
              <a:pPr/>
              <a:t>‹#›</a:t>
            </a:fld>
            <a:endParaRPr lang="en-US" altLang="en-US"/>
          </a:p>
        </p:txBody>
      </p:sp>
      <p:sp>
        <p:nvSpPr>
          <p:cNvPr id="6" name="Footer Placeholder 5">
            <a:extLst>
              <a:ext uri="{FF2B5EF4-FFF2-40B4-BE49-F238E27FC236}">
                <a16:creationId xmlns:a16="http://schemas.microsoft.com/office/drawing/2014/main" id="{48B8012C-B2F1-47EE-A450-A390196D4B07}"/>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9962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CB466-3D22-4A40-A059-4588CF235B76}"/>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C8E1C769-4010-49ED-B9E9-06B54261737B}"/>
              </a:ext>
            </a:extLst>
          </p:cNvPr>
          <p:cNvSpPr>
            <a:spLocks noGrp="1"/>
          </p:cNvSpPr>
          <p:nvPr>
            <p:ph type="sldNum" sz="quarter" idx="11"/>
          </p:nvPr>
        </p:nvSpPr>
        <p:spPr/>
        <p:txBody>
          <a:bodyPr/>
          <a:lstStyle>
            <a:lvl1pPr>
              <a:defRPr/>
            </a:lvl1pPr>
          </a:lstStyle>
          <a:p>
            <a:fld id="{738C4ED1-2D8D-4A78-9652-692247D6238F}" type="slidenum">
              <a:rPr lang="en-US" altLang="en-US"/>
              <a:pPr/>
              <a:t>‹#›</a:t>
            </a:fld>
            <a:endParaRPr lang="en-US" altLang="en-US"/>
          </a:p>
        </p:txBody>
      </p:sp>
      <p:sp>
        <p:nvSpPr>
          <p:cNvPr id="6" name="Footer Placeholder 5">
            <a:extLst>
              <a:ext uri="{FF2B5EF4-FFF2-40B4-BE49-F238E27FC236}">
                <a16:creationId xmlns:a16="http://schemas.microsoft.com/office/drawing/2014/main" id="{20CCC0D2-29DD-4073-8A42-AF3A88BF8CEA}"/>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59796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F697E-FD1F-460E-A6C1-6D9C1055C553}"/>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97BE17C4-CC9E-4687-A276-2B7BD8E023E7}"/>
              </a:ext>
            </a:extLst>
          </p:cNvPr>
          <p:cNvSpPr>
            <a:spLocks noGrp="1"/>
          </p:cNvSpPr>
          <p:nvPr>
            <p:ph type="sldNum" sz="quarter" idx="11"/>
          </p:nvPr>
        </p:nvSpPr>
        <p:spPr/>
        <p:txBody>
          <a:bodyPr/>
          <a:lstStyle>
            <a:lvl1pPr>
              <a:defRPr/>
            </a:lvl1pPr>
          </a:lstStyle>
          <a:p>
            <a:fld id="{FB85CC5B-5605-4F7E-9245-81BEFC1932D7}" type="slidenum">
              <a:rPr lang="en-US" altLang="en-US"/>
              <a:pPr/>
              <a:t>‹#›</a:t>
            </a:fld>
            <a:endParaRPr lang="en-US" altLang="en-US"/>
          </a:p>
        </p:txBody>
      </p:sp>
      <p:sp>
        <p:nvSpPr>
          <p:cNvPr id="6" name="Footer Placeholder 5">
            <a:extLst>
              <a:ext uri="{FF2B5EF4-FFF2-40B4-BE49-F238E27FC236}">
                <a16:creationId xmlns:a16="http://schemas.microsoft.com/office/drawing/2014/main" id="{3C2881A0-1512-435D-9D92-55A49078DFC2}"/>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57180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B9EA83AC-36D5-4A2F-AD47-00A8CA88605B}"/>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8A149CC8-B60E-4FE4-91E1-C5FC139BC4C1}"/>
              </a:ext>
            </a:extLst>
          </p:cNvPr>
          <p:cNvSpPr>
            <a:spLocks noGrp="1"/>
          </p:cNvSpPr>
          <p:nvPr>
            <p:ph type="sldNum" sz="quarter" idx="11"/>
          </p:nvPr>
        </p:nvSpPr>
        <p:spPr/>
        <p:txBody>
          <a:bodyPr/>
          <a:lstStyle>
            <a:lvl1pPr>
              <a:defRPr/>
            </a:lvl1pPr>
          </a:lstStyle>
          <a:p>
            <a:fld id="{0DA4C1FB-9913-4B08-83A1-64B83F06E73F}" type="slidenum">
              <a:rPr lang="en-US" altLang="en-US"/>
              <a:pPr/>
              <a:t>‹#›</a:t>
            </a:fld>
            <a:endParaRPr lang="en-US" altLang="en-US"/>
          </a:p>
        </p:txBody>
      </p:sp>
      <p:sp>
        <p:nvSpPr>
          <p:cNvPr id="6" name="Footer Placeholder 5">
            <a:extLst>
              <a:ext uri="{FF2B5EF4-FFF2-40B4-BE49-F238E27FC236}">
                <a16:creationId xmlns:a16="http://schemas.microsoft.com/office/drawing/2014/main" id="{0D55A252-62F2-4D06-8F85-D970C5468FFA}"/>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88335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0F8037-EE53-4AA5-B8DC-54FF327C175A}"/>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61CACBC-CB3D-4D5D-9D13-E9628BD3BAB3}"/>
              </a:ext>
            </a:extLst>
          </p:cNvPr>
          <p:cNvSpPr>
            <a:spLocks noGrp="1"/>
          </p:cNvSpPr>
          <p:nvPr>
            <p:ph type="sldNum" sz="quarter" idx="11"/>
          </p:nvPr>
        </p:nvSpPr>
        <p:spPr/>
        <p:txBody>
          <a:bodyPr/>
          <a:lstStyle>
            <a:lvl1pPr>
              <a:defRPr/>
            </a:lvl1pPr>
          </a:lstStyle>
          <a:p>
            <a:fld id="{BB7C6CF5-DBEE-4863-9EFB-16D5218D36FC}" type="slidenum">
              <a:rPr lang="en-US" altLang="en-US"/>
              <a:pPr/>
              <a:t>‹#›</a:t>
            </a:fld>
            <a:endParaRPr lang="en-US" altLang="en-US"/>
          </a:p>
        </p:txBody>
      </p:sp>
      <p:sp>
        <p:nvSpPr>
          <p:cNvPr id="7" name="Footer Placeholder 6">
            <a:extLst>
              <a:ext uri="{FF2B5EF4-FFF2-40B4-BE49-F238E27FC236}">
                <a16:creationId xmlns:a16="http://schemas.microsoft.com/office/drawing/2014/main" id="{659AF5EE-DAB3-46D1-83BB-347B60AACDB2}"/>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79634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B726E7-CA22-40EE-9D75-D4DAE96F8F09}"/>
              </a:ext>
            </a:extLst>
          </p:cNvPr>
          <p:cNvSpPr>
            <a:spLocks noGrp="1"/>
          </p:cNvSpPr>
          <p:nvPr>
            <p:ph type="dt" sz="half" idx="10"/>
          </p:nvPr>
        </p:nvSpPr>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2F20C118-1911-4863-9002-80A3958AE038}"/>
              </a:ext>
            </a:extLst>
          </p:cNvPr>
          <p:cNvSpPr>
            <a:spLocks noGrp="1"/>
          </p:cNvSpPr>
          <p:nvPr>
            <p:ph type="sldNum" sz="quarter" idx="11"/>
          </p:nvPr>
        </p:nvSpPr>
        <p:spPr/>
        <p:txBody>
          <a:bodyPr/>
          <a:lstStyle>
            <a:lvl1pPr>
              <a:defRPr/>
            </a:lvl1pPr>
          </a:lstStyle>
          <a:p>
            <a:fld id="{2A7CE3AD-CA07-4DEE-9C67-547E236BB369}" type="slidenum">
              <a:rPr lang="en-US" altLang="en-US"/>
              <a:pPr/>
              <a:t>‹#›</a:t>
            </a:fld>
            <a:endParaRPr lang="en-US" altLang="en-US"/>
          </a:p>
        </p:txBody>
      </p:sp>
      <p:sp>
        <p:nvSpPr>
          <p:cNvPr id="9" name="Footer Placeholder 8">
            <a:extLst>
              <a:ext uri="{FF2B5EF4-FFF2-40B4-BE49-F238E27FC236}">
                <a16:creationId xmlns:a16="http://schemas.microsoft.com/office/drawing/2014/main" id="{1D232B06-7D51-4301-852A-5D55F165E8F3}"/>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8216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F2776-AE9A-4345-B0BA-8D4972B5A5C6}"/>
              </a:ext>
            </a:extLst>
          </p:cNvPr>
          <p:cNvSpPr>
            <a:spLocks noGrp="1"/>
          </p:cNvSpPr>
          <p:nvPr>
            <p:ph type="dt" sz="half" idx="10"/>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BEDF90E2-D1C7-4F1C-A47D-5A09CE30E5E8}"/>
              </a:ext>
            </a:extLst>
          </p:cNvPr>
          <p:cNvSpPr>
            <a:spLocks noGrp="1"/>
          </p:cNvSpPr>
          <p:nvPr>
            <p:ph type="sldNum" sz="quarter" idx="11"/>
          </p:nvPr>
        </p:nvSpPr>
        <p:spPr/>
        <p:txBody>
          <a:bodyPr/>
          <a:lstStyle>
            <a:lvl1pPr>
              <a:defRPr/>
            </a:lvl1pPr>
          </a:lstStyle>
          <a:p>
            <a:fld id="{8CE1848C-080B-492B-B79A-E9FCAFA9C8D4}" type="slidenum">
              <a:rPr lang="en-US" altLang="en-US"/>
              <a:pPr/>
              <a:t>‹#›</a:t>
            </a:fld>
            <a:endParaRPr lang="en-US" altLang="en-US"/>
          </a:p>
        </p:txBody>
      </p:sp>
      <p:sp>
        <p:nvSpPr>
          <p:cNvPr id="5" name="Footer Placeholder 4">
            <a:extLst>
              <a:ext uri="{FF2B5EF4-FFF2-40B4-BE49-F238E27FC236}">
                <a16:creationId xmlns:a16="http://schemas.microsoft.com/office/drawing/2014/main" id="{0BB8F73D-1A2E-47D4-A09C-036737AD4C0E}"/>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7079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0FB96-52BC-4346-B389-DD36EBA4A39E}"/>
              </a:ext>
            </a:extLst>
          </p:cNvPr>
          <p:cNvSpPr>
            <a:spLocks noGrp="1"/>
          </p:cNvSpPr>
          <p:nvPr>
            <p:ph type="dt" sz="half" idx="10"/>
          </p:nvPr>
        </p:nvSpPr>
        <p:spPr/>
        <p:txBody>
          <a:bodyPr/>
          <a:lstStyle>
            <a:lvl1pPr>
              <a:defRPr/>
            </a:lvl1pPr>
          </a:lstStyle>
          <a:p>
            <a:pPr>
              <a:defRPr/>
            </a:pPr>
            <a:endParaRPr lang="en-US"/>
          </a:p>
        </p:txBody>
      </p:sp>
      <p:sp>
        <p:nvSpPr>
          <p:cNvPr id="3" name="Slide Number Placeholder 2">
            <a:extLst>
              <a:ext uri="{FF2B5EF4-FFF2-40B4-BE49-F238E27FC236}">
                <a16:creationId xmlns:a16="http://schemas.microsoft.com/office/drawing/2014/main" id="{D7575604-5D64-47CF-95FC-25E8E116BE6D}"/>
              </a:ext>
            </a:extLst>
          </p:cNvPr>
          <p:cNvSpPr>
            <a:spLocks noGrp="1"/>
          </p:cNvSpPr>
          <p:nvPr>
            <p:ph type="sldNum" sz="quarter" idx="11"/>
          </p:nvPr>
        </p:nvSpPr>
        <p:spPr/>
        <p:txBody>
          <a:bodyPr/>
          <a:lstStyle>
            <a:lvl1pPr>
              <a:defRPr/>
            </a:lvl1pPr>
          </a:lstStyle>
          <a:p>
            <a:fld id="{8B037487-78E5-4939-AB78-9365F4E2DCF0}" type="slidenum">
              <a:rPr lang="en-US" altLang="en-US"/>
              <a:pPr/>
              <a:t>‹#›</a:t>
            </a:fld>
            <a:endParaRPr lang="en-US" altLang="en-US"/>
          </a:p>
        </p:txBody>
      </p:sp>
      <p:sp>
        <p:nvSpPr>
          <p:cNvPr id="4" name="Footer Placeholder 3">
            <a:extLst>
              <a:ext uri="{FF2B5EF4-FFF2-40B4-BE49-F238E27FC236}">
                <a16:creationId xmlns:a16="http://schemas.microsoft.com/office/drawing/2014/main" id="{7F010ADA-3343-4FC3-AF46-83BFDF0CD697}"/>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56051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A3939FD-F43F-4676-B823-F1FF6853269C}"/>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0CE174-76CE-45C6-815A-D3B048F3CB1B}"/>
              </a:ext>
            </a:extLst>
          </p:cNvPr>
          <p:cNvSpPr>
            <a:spLocks noGrp="1"/>
          </p:cNvSpPr>
          <p:nvPr>
            <p:ph type="sldNum" sz="quarter" idx="11"/>
          </p:nvPr>
        </p:nvSpPr>
        <p:spPr/>
        <p:txBody>
          <a:bodyPr/>
          <a:lstStyle>
            <a:lvl1pPr>
              <a:defRPr/>
            </a:lvl1pPr>
          </a:lstStyle>
          <a:p>
            <a:fld id="{0D0D86B4-712D-4B21-89B8-7A106FA490F4}" type="slidenum">
              <a:rPr lang="en-US" altLang="en-US"/>
              <a:pPr/>
              <a:t>‹#›</a:t>
            </a:fld>
            <a:endParaRPr lang="en-US" altLang="en-US"/>
          </a:p>
        </p:txBody>
      </p:sp>
      <p:sp>
        <p:nvSpPr>
          <p:cNvPr id="7" name="Footer Placeholder 6">
            <a:extLst>
              <a:ext uri="{FF2B5EF4-FFF2-40B4-BE49-F238E27FC236}">
                <a16:creationId xmlns:a16="http://schemas.microsoft.com/office/drawing/2014/main" id="{3177BE04-8C12-4925-90E5-F3B4AC5CDCED}"/>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15252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F64419E4-07D4-4616-9482-213659D1CE57}"/>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486075-C511-42F7-B1D7-8CD2F4565770}"/>
              </a:ext>
            </a:extLst>
          </p:cNvPr>
          <p:cNvSpPr>
            <a:spLocks noGrp="1"/>
          </p:cNvSpPr>
          <p:nvPr>
            <p:ph type="sldNum" sz="quarter" idx="11"/>
          </p:nvPr>
        </p:nvSpPr>
        <p:spPr/>
        <p:txBody>
          <a:bodyPr/>
          <a:lstStyle>
            <a:lvl1pPr>
              <a:defRPr/>
            </a:lvl1pPr>
          </a:lstStyle>
          <a:p>
            <a:fld id="{17DDCE0B-1D9B-4070-8ECB-FEA7ADBF5857}" type="slidenum">
              <a:rPr lang="en-US" altLang="en-US"/>
              <a:pPr/>
              <a:t>‹#›</a:t>
            </a:fld>
            <a:endParaRPr lang="en-US" altLang="en-US"/>
          </a:p>
        </p:txBody>
      </p:sp>
      <p:sp>
        <p:nvSpPr>
          <p:cNvPr id="7" name="Footer Placeholder 6">
            <a:extLst>
              <a:ext uri="{FF2B5EF4-FFF2-40B4-BE49-F238E27FC236}">
                <a16:creationId xmlns:a16="http://schemas.microsoft.com/office/drawing/2014/main" id="{41C1361D-55E5-4DF3-8CD2-7A52D60DD747}"/>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15085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52F5A8-05D4-4533-ABE4-21AEA941538C}"/>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54F4850-F605-426B-BBD7-F4089C5C924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4305164-3F15-4EE4-ABA0-6A0DAE4F90D0}"/>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71761917-9928-42C2-BFAB-1A48B043002A}"/>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400" b="0">
                <a:latin typeface="Times New Roman" panose="02020603050405020304" pitchFamily="18" charset="0"/>
              </a:defRPr>
            </a:lvl1pPr>
          </a:lstStyle>
          <a:p>
            <a:fld id="{2A31ABDA-AA90-4EB6-8872-EA595946EB5D}" type="slidenum">
              <a:rPr lang="en-US" altLang="en-US"/>
              <a:pPr/>
              <a:t>‹#›</a:t>
            </a:fld>
            <a:endParaRPr lang="en-US" altLang="en-US"/>
          </a:p>
        </p:txBody>
      </p:sp>
      <p:sp>
        <p:nvSpPr>
          <p:cNvPr id="1031" name="Rectangle 7">
            <a:extLst>
              <a:ext uri="{FF2B5EF4-FFF2-40B4-BE49-F238E27FC236}">
                <a16:creationId xmlns:a16="http://schemas.microsoft.com/office/drawing/2014/main" id="{4450F75A-3EBA-468D-91BF-54B24BF44BB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1" hangingPunct="1">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16C6CC2A-D60C-4FF0-946F-8861B458953A}"/>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363" name="WordArt 5">
            <a:extLst>
              <a:ext uri="{FF2B5EF4-FFF2-40B4-BE49-F238E27FC236}">
                <a16:creationId xmlns:a16="http://schemas.microsoft.com/office/drawing/2014/main" id="{ABF5A558-2B61-4A6A-8088-12A368FB182D}"/>
              </a:ext>
            </a:extLst>
          </p:cNvPr>
          <p:cNvSpPr>
            <a:spLocks noChangeArrowheads="1" noChangeShapeType="1" noTextEdit="1"/>
          </p:cNvSpPr>
          <p:nvPr/>
        </p:nvSpPr>
        <p:spPr bwMode="auto">
          <a:xfrm>
            <a:off x="685800" y="2057400"/>
            <a:ext cx="7924800" cy="25908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ArrayList</a:t>
            </a:r>
          </a:p>
        </p:txBody>
      </p:sp>
      <p:sp>
        <p:nvSpPr>
          <p:cNvPr id="15364" name="WordArt 7">
            <a:extLst>
              <a:ext uri="{FF2B5EF4-FFF2-40B4-BE49-F238E27FC236}">
                <a16:creationId xmlns:a16="http://schemas.microsoft.com/office/drawing/2014/main" id="{98C7D5B1-CD04-41BB-A3E7-EB08706013A5}"/>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3">
            <a:extLst>
              <a:ext uri="{FF2B5EF4-FFF2-40B4-BE49-F238E27FC236}">
                <a16:creationId xmlns:a16="http://schemas.microsoft.com/office/drawing/2014/main" id="{D6510262-E434-45FD-95F1-341E3BD1B61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63843" name="WordArt 2">
            <a:extLst>
              <a:ext uri="{FF2B5EF4-FFF2-40B4-BE49-F238E27FC236}">
                <a16:creationId xmlns:a16="http://schemas.microsoft.com/office/drawing/2014/main" id="{E6119BEF-3B41-4CDB-AB45-D918940E84E5}"/>
              </a:ext>
            </a:extLst>
          </p:cNvPr>
          <p:cNvSpPr>
            <a:spLocks noChangeArrowheads="1" noChangeShapeType="1" noTextEdit="1"/>
          </p:cNvSpPr>
          <p:nvPr/>
        </p:nvSpPr>
        <p:spPr bwMode="auto">
          <a:xfrm>
            <a:off x="1066800" y="609600"/>
            <a:ext cx="6705600" cy="533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Interfaces</a:t>
            </a:r>
          </a:p>
        </p:txBody>
      </p:sp>
      <p:sp>
        <p:nvSpPr>
          <p:cNvPr id="163844" name="Text Box 3">
            <a:extLst>
              <a:ext uri="{FF2B5EF4-FFF2-40B4-BE49-F238E27FC236}">
                <a16:creationId xmlns:a16="http://schemas.microsoft.com/office/drawing/2014/main" id="{595C0013-DBDC-4E83-A3E0-212FED6C6D75}"/>
              </a:ext>
            </a:extLst>
          </p:cNvPr>
          <p:cNvSpPr txBox="1">
            <a:spLocks noChangeArrowheads="1"/>
          </p:cNvSpPr>
          <p:nvPr/>
        </p:nvSpPr>
        <p:spPr bwMode="auto">
          <a:xfrm>
            <a:off x="1295400" y="1524000"/>
            <a:ext cx="606287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Tahoma" panose="020B0604030504040204" pitchFamily="34" charset="0"/>
              </a:rPr>
              <a:t>The following are important </a:t>
            </a:r>
          </a:p>
          <a:p>
            <a:pPr eaLnBrk="1" hangingPunct="1">
              <a:spcBef>
                <a:spcPct val="0"/>
              </a:spcBef>
              <a:buFontTx/>
              <a:buNone/>
            </a:pPr>
            <a:r>
              <a:rPr lang="en-US" altLang="en-US" dirty="0">
                <a:latin typeface="Tahoma" panose="020B0604030504040204" pitchFamily="34" charset="0"/>
              </a:rPr>
              <a:t>interfaces included in the </a:t>
            </a:r>
          </a:p>
          <a:p>
            <a:pPr eaLnBrk="1" hangingPunct="1">
              <a:spcBef>
                <a:spcPct val="0"/>
              </a:spcBef>
              <a:buFontTx/>
              <a:buNone/>
            </a:pPr>
            <a:r>
              <a:rPr lang="en-US" altLang="en-US" dirty="0">
                <a:latin typeface="Tahoma" panose="020B0604030504040204" pitchFamily="34" charset="0"/>
              </a:rPr>
              <a:t>Java language ::</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r>
              <a:rPr lang="en-US" altLang="en-US" dirty="0">
                <a:solidFill>
                  <a:schemeClr val="accent2"/>
                </a:solidFill>
                <a:latin typeface="Tahoma" panose="020B0604030504040204" pitchFamily="34" charset="0"/>
              </a:rPr>
              <a:t>Collection</a:t>
            </a:r>
          </a:p>
          <a:p>
            <a:pPr eaLnBrk="1" hangingPunct="1">
              <a:spcBef>
                <a:spcPct val="0"/>
              </a:spcBef>
              <a:buFontTx/>
              <a:buNone/>
            </a:pPr>
            <a:r>
              <a:rPr lang="en-US" altLang="en-US" dirty="0">
                <a:solidFill>
                  <a:schemeClr val="accent2"/>
                </a:solidFill>
                <a:latin typeface="Tahoma" panose="020B0604030504040204" pitchFamily="34" charset="0"/>
              </a:rPr>
              <a:t>List</a:t>
            </a:r>
          </a:p>
          <a:p>
            <a:pPr eaLnBrk="1" hangingPunct="1">
              <a:spcBef>
                <a:spcPct val="0"/>
              </a:spcBef>
              <a:buFontTx/>
              <a:buNone/>
            </a:pPr>
            <a:r>
              <a:rPr lang="en-US" altLang="en-US" dirty="0">
                <a:solidFill>
                  <a:schemeClr val="accent2"/>
                </a:solidFill>
                <a:latin typeface="Tahoma" panose="020B0604030504040204" pitchFamily="34" charset="0"/>
              </a:rPr>
              <a:t>Set</a:t>
            </a:r>
          </a:p>
          <a:p>
            <a:pPr eaLnBrk="1" hangingPunct="1">
              <a:spcBef>
                <a:spcPct val="0"/>
              </a:spcBef>
              <a:buFontTx/>
              <a:buNone/>
            </a:pPr>
            <a:r>
              <a:rPr lang="en-US" altLang="en-US" dirty="0">
                <a:solidFill>
                  <a:schemeClr val="accent2"/>
                </a:solidFill>
                <a:latin typeface="Tahoma" panose="020B0604030504040204" pitchFamily="34" charset="0"/>
              </a:rPr>
              <a:t>…</a:t>
            </a:r>
          </a:p>
          <a:p>
            <a:pPr eaLnBrk="1" hangingPunct="1">
              <a:spcBef>
                <a:spcPct val="0"/>
              </a:spcBef>
              <a:buFontTx/>
              <a:buNone/>
            </a:pPr>
            <a:endParaRPr lang="en-US" altLang="en-US" dirty="0">
              <a:solidFill>
                <a:schemeClr val="accent2"/>
              </a:solidFill>
              <a:latin typeface="Tahoma" panose="020B0604030504040204" pitchFamily="34" charset="0"/>
            </a:endParaRPr>
          </a:p>
        </p:txBody>
      </p:sp>
    </p:spTree>
    <p:extLst>
      <p:ext uri="{BB962C8B-B14F-4D97-AF65-F5344CB8AC3E}">
        <p14:creationId xmlns:p14="http://schemas.microsoft.com/office/powerpoint/2010/main" val="84925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3DDE468B-2B50-46F8-8E66-6FD78F80FE8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2771" name="WordArt 2">
            <a:extLst>
              <a:ext uri="{FF2B5EF4-FFF2-40B4-BE49-F238E27FC236}">
                <a16:creationId xmlns:a16="http://schemas.microsoft.com/office/drawing/2014/main" id="{41675686-07D7-469B-A6B7-2EC12D262BCC}"/>
              </a:ext>
            </a:extLst>
          </p:cNvPr>
          <p:cNvSpPr>
            <a:spLocks noChangeArrowheads="1" noChangeShapeType="1" noTextEdit="1"/>
          </p:cNvSpPr>
          <p:nvPr/>
        </p:nvSpPr>
        <p:spPr bwMode="auto">
          <a:xfrm>
            <a:off x="1524000" y="228600"/>
            <a:ext cx="28956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00FF"/>
                </a:solidFill>
                <a:effectLst>
                  <a:outerShdw dist="35921" dir="2700000" algn="ctr" rotWithShape="0">
                    <a:srgbClr val="C0C0C0"/>
                  </a:outerShdw>
                </a:effectLst>
                <a:latin typeface="Impact" panose="020B0806030902050204" pitchFamily="34" charset="0"/>
              </a:rPr>
              <a:t>Java Collections</a:t>
            </a:r>
          </a:p>
        </p:txBody>
      </p:sp>
      <p:sp>
        <p:nvSpPr>
          <p:cNvPr id="32772" name="Text Box 3">
            <a:extLst>
              <a:ext uri="{FF2B5EF4-FFF2-40B4-BE49-F238E27FC236}">
                <a16:creationId xmlns:a16="http://schemas.microsoft.com/office/drawing/2014/main" id="{4BE2D233-0FB8-4F71-AA7E-248BA29AA085}"/>
              </a:ext>
            </a:extLst>
          </p:cNvPr>
          <p:cNvSpPr txBox="1">
            <a:spLocks noChangeArrowheads="1"/>
          </p:cNvSpPr>
          <p:nvPr/>
        </p:nvSpPr>
        <p:spPr bwMode="auto">
          <a:xfrm>
            <a:off x="533400" y="914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400" b="0"/>
          </a:p>
        </p:txBody>
      </p:sp>
      <p:sp>
        <p:nvSpPr>
          <p:cNvPr id="32773" name="Text Box 4">
            <a:extLst>
              <a:ext uri="{FF2B5EF4-FFF2-40B4-BE49-F238E27FC236}">
                <a16:creationId xmlns:a16="http://schemas.microsoft.com/office/drawing/2014/main" id="{689DF7E6-2A75-4320-9139-1F2341BF34FB}"/>
              </a:ext>
            </a:extLst>
          </p:cNvPr>
          <p:cNvSpPr txBox="1">
            <a:spLocks noChangeArrowheads="1"/>
          </p:cNvSpPr>
          <p:nvPr/>
        </p:nvSpPr>
        <p:spPr bwMode="auto">
          <a:xfrm>
            <a:off x="457200" y="914400"/>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Collection</a:t>
            </a:r>
          </a:p>
        </p:txBody>
      </p:sp>
      <p:sp>
        <p:nvSpPr>
          <p:cNvPr id="32774" name="Text Box 5">
            <a:extLst>
              <a:ext uri="{FF2B5EF4-FFF2-40B4-BE49-F238E27FC236}">
                <a16:creationId xmlns:a16="http://schemas.microsoft.com/office/drawing/2014/main" id="{BF41F81D-EEDA-464C-BC66-5EC4BA60DFDA}"/>
              </a:ext>
            </a:extLst>
          </p:cNvPr>
          <p:cNvSpPr txBox="1">
            <a:spLocks noChangeArrowheads="1"/>
          </p:cNvSpPr>
          <p:nvPr/>
        </p:nvSpPr>
        <p:spPr bwMode="auto">
          <a:xfrm>
            <a:off x="5257800" y="1524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Map</a:t>
            </a:r>
          </a:p>
        </p:txBody>
      </p:sp>
      <p:sp>
        <p:nvSpPr>
          <p:cNvPr id="32775" name="Line 6">
            <a:extLst>
              <a:ext uri="{FF2B5EF4-FFF2-40B4-BE49-F238E27FC236}">
                <a16:creationId xmlns:a16="http://schemas.microsoft.com/office/drawing/2014/main" id="{CBF74BEB-5584-4801-B135-63A717AF617D}"/>
              </a:ext>
            </a:extLst>
          </p:cNvPr>
          <p:cNvSpPr>
            <a:spLocks noChangeShapeType="1"/>
          </p:cNvSpPr>
          <p:nvPr/>
        </p:nvSpPr>
        <p:spPr bwMode="auto">
          <a:xfrm flipH="1">
            <a:off x="609600" y="1371600"/>
            <a:ext cx="0" cy="1447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6" name="Line 7">
            <a:extLst>
              <a:ext uri="{FF2B5EF4-FFF2-40B4-BE49-F238E27FC236}">
                <a16:creationId xmlns:a16="http://schemas.microsoft.com/office/drawing/2014/main" id="{7522313D-BE98-4439-9151-C7C9C70F5C8F}"/>
              </a:ext>
            </a:extLst>
          </p:cNvPr>
          <p:cNvSpPr>
            <a:spLocks noChangeShapeType="1"/>
          </p:cNvSpPr>
          <p:nvPr/>
        </p:nvSpPr>
        <p:spPr bwMode="auto">
          <a:xfrm flipH="1">
            <a:off x="1905000" y="1371600"/>
            <a:ext cx="0" cy="1371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7" name="Line 8">
            <a:extLst>
              <a:ext uri="{FF2B5EF4-FFF2-40B4-BE49-F238E27FC236}">
                <a16:creationId xmlns:a16="http://schemas.microsoft.com/office/drawing/2014/main" id="{BF89B0F9-FF8C-4958-A30F-E0630DE71BCA}"/>
              </a:ext>
            </a:extLst>
          </p:cNvPr>
          <p:cNvSpPr>
            <a:spLocks noChangeShapeType="1"/>
          </p:cNvSpPr>
          <p:nvPr/>
        </p:nvSpPr>
        <p:spPr bwMode="auto">
          <a:xfrm>
            <a:off x="2286000" y="3124200"/>
            <a:ext cx="457200" cy="609600"/>
          </a:xfrm>
          <a:prstGeom prst="line">
            <a:avLst/>
          </a:prstGeom>
          <a:noFill/>
          <a:ln w="508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8" name="Text Box 9">
            <a:extLst>
              <a:ext uri="{FF2B5EF4-FFF2-40B4-BE49-F238E27FC236}">
                <a16:creationId xmlns:a16="http://schemas.microsoft.com/office/drawing/2014/main" id="{4DB113C0-5E11-469C-87DE-9E3A8E0A632A}"/>
              </a:ext>
            </a:extLst>
          </p:cNvPr>
          <p:cNvSpPr txBox="1">
            <a:spLocks noChangeArrowheads="1"/>
          </p:cNvSpPr>
          <p:nvPr/>
        </p:nvSpPr>
        <p:spPr bwMode="auto">
          <a:xfrm>
            <a:off x="228600" y="2743200"/>
            <a:ext cx="20553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latin typeface="Tahoma" panose="020B0604030504040204" pitchFamily="34" charset="0"/>
              </a:rPr>
              <a:t>List         Set</a:t>
            </a:r>
          </a:p>
        </p:txBody>
      </p:sp>
      <p:sp>
        <p:nvSpPr>
          <p:cNvPr id="32779" name="Text Box 10">
            <a:extLst>
              <a:ext uri="{FF2B5EF4-FFF2-40B4-BE49-F238E27FC236}">
                <a16:creationId xmlns:a16="http://schemas.microsoft.com/office/drawing/2014/main" id="{CE9DDECA-4B79-45BE-B1E4-8BFF0195068F}"/>
              </a:ext>
            </a:extLst>
          </p:cNvPr>
          <p:cNvSpPr txBox="1">
            <a:spLocks noChangeArrowheads="1"/>
          </p:cNvSpPr>
          <p:nvPr/>
        </p:nvSpPr>
        <p:spPr bwMode="auto">
          <a:xfrm>
            <a:off x="685800" y="1600200"/>
            <a:ext cx="12398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32780" name="Text Box 11">
            <a:extLst>
              <a:ext uri="{FF2B5EF4-FFF2-40B4-BE49-F238E27FC236}">
                <a16:creationId xmlns:a16="http://schemas.microsoft.com/office/drawing/2014/main" id="{09469F46-A066-4198-B643-A25D38992D8D}"/>
              </a:ext>
            </a:extLst>
          </p:cNvPr>
          <p:cNvSpPr txBox="1">
            <a:spLocks noChangeArrowheads="1"/>
          </p:cNvSpPr>
          <p:nvPr/>
        </p:nvSpPr>
        <p:spPr bwMode="auto">
          <a:xfrm>
            <a:off x="533400" y="3429000"/>
            <a:ext cx="1697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32781" name="Line 12">
            <a:extLst>
              <a:ext uri="{FF2B5EF4-FFF2-40B4-BE49-F238E27FC236}">
                <a16:creationId xmlns:a16="http://schemas.microsoft.com/office/drawing/2014/main" id="{B279A837-8A87-476E-BCF2-F2E1FC57F3BB}"/>
              </a:ext>
            </a:extLst>
          </p:cNvPr>
          <p:cNvSpPr>
            <a:spLocks noChangeShapeType="1"/>
          </p:cNvSpPr>
          <p:nvPr/>
        </p:nvSpPr>
        <p:spPr bwMode="auto">
          <a:xfrm>
            <a:off x="2209800" y="3200400"/>
            <a:ext cx="0" cy="23622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2" name="Line 13">
            <a:extLst>
              <a:ext uri="{FF2B5EF4-FFF2-40B4-BE49-F238E27FC236}">
                <a16:creationId xmlns:a16="http://schemas.microsoft.com/office/drawing/2014/main" id="{D6184180-E4E3-4EEE-A0B8-767773999BE2}"/>
              </a:ext>
            </a:extLst>
          </p:cNvPr>
          <p:cNvSpPr>
            <a:spLocks noChangeShapeType="1"/>
          </p:cNvSpPr>
          <p:nvPr/>
        </p:nvSpPr>
        <p:spPr bwMode="auto">
          <a:xfrm flipH="1">
            <a:off x="2971800" y="4191000"/>
            <a:ext cx="0" cy="8382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3" name="Line 14">
            <a:extLst>
              <a:ext uri="{FF2B5EF4-FFF2-40B4-BE49-F238E27FC236}">
                <a16:creationId xmlns:a16="http://schemas.microsoft.com/office/drawing/2014/main" id="{E3FA74A3-3EEF-4F15-BF91-321F999E8B45}"/>
              </a:ext>
            </a:extLst>
          </p:cNvPr>
          <p:cNvSpPr>
            <a:spLocks noChangeShapeType="1"/>
          </p:cNvSpPr>
          <p:nvPr/>
        </p:nvSpPr>
        <p:spPr bwMode="auto">
          <a:xfrm flipH="1">
            <a:off x="533400" y="3200400"/>
            <a:ext cx="0" cy="13716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4" name="Text Box 15">
            <a:extLst>
              <a:ext uri="{FF2B5EF4-FFF2-40B4-BE49-F238E27FC236}">
                <a16:creationId xmlns:a16="http://schemas.microsoft.com/office/drawing/2014/main" id="{2CC66B9B-3196-4A50-99B7-66D65E0609B4}"/>
              </a:ext>
            </a:extLst>
          </p:cNvPr>
          <p:cNvSpPr txBox="1">
            <a:spLocks noChangeArrowheads="1"/>
          </p:cNvSpPr>
          <p:nvPr/>
        </p:nvSpPr>
        <p:spPr bwMode="auto">
          <a:xfrm>
            <a:off x="304800" y="4495800"/>
            <a:ext cx="17700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err="1">
                <a:latin typeface="Tahoma" panose="020B0604030504040204" pitchFamily="34" charset="0"/>
              </a:rPr>
              <a:t>ArrayList</a:t>
            </a:r>
            <a:endParaRPr lang="en-US" altLang="en-US" sz="2400" dirty="0">
              <a:latin typeface="Tahoma" panose="020B0604030504040204" pitchFamily="34" charset="0"/>
            </a:endParaRPr>
          </a:p>
          <a:p>
            <a:pPr>
              <a:spcBef>
                <a:spcPct val="0"/>
              </a:spcBef>
              <a:buFontTx/>
              <a:buNone/>
            </a:pPr>
            <a:r>
              <a:rPr lang="en-US" altLang="en-US" sz="2400" dirty="0">
                <a:latin typeface="Tahoma" panose="020B0604030504040204" pitchFamily="34" charset="0"/>
              </a:rPr>
              <a:t>LinkedList</a:t>
            </a:r>
          </a:p>
          <a:p>
            <a:pPr>
              <a:spcBef>
                <a:spcPct val="0"/>
              </a:spcBef>
              <a:buFontTx/>
              <a:buNone/>
            </a:pPr>
            <a:r>
              <a:rPr lang="en-US" altLang="en-US" sz="2400" dirty="0">
                <a:latin typeface="Tahoma" panose="020B0604030504040204" pitchFamily="34" charset="0"/>
              </a:rPr>
              <a:t>Stack</a:t>
            </a:r>
          </a:p>
        </p:txBody>
      </p:sp>
      <p:sp>
        <p:nvSpPr>
          <p:cNvPr id="32785" name="Text Box 16">
            <a:extLst>
              <a:ext uri="{FF2B5EF4-FFF2-40B4-BE49-F238E27FC236}">
                <a16:creationId xmlns:a16="http://schemas.microsoft.com/office/drawing/2014/main" id="{F4FFFFDD-A8C5-4AFC-B788-085345715DAE}"/>
              </a:ext>
            </a:extLst>
          </p:cNvPr>
          <p:cNvSpPr txBox="1">
            <a:spLocks noChangeArrowheads="1"/>
          </p:cNvSpPr>
          <p:nvPr/>
        </p:nvSpPr>
        <p:spPr bwMode="auto">
          <a:xfrm>
            <a:off x="1923404" y="5569803"/>
            <a:ext cx="14670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latin typeface="Tahoma" panose="020B0604030504040204" pitchFamily="34" charset="0"/>
              </a:rPr>
              <a:t>HashSet</a:t>
            </a:r>
          </a:p>
        </p:txBody>
      </p:sp>
      <p:sp>
        <p:nvSpPr>
          <p:cNvPr id="32786" name="Text Box 17">
            <a:extLst>
              <a:ext uri="{FF2B5EF4-FFF2-40B4-BE49-F238E27FC236}">
                <a16:creationId xmlns:a16="http://schemas.microsoft.com/office/drawing/2014/main" id="{438B4631-10C2-4D17-A135-14CFBFF1DE34}"/>
              </a:ext>
            </a:extLst>
          </p:cNvPr>
          <p:cNvSpPr txBox="1">
            <a:spLocks noChangeArrowheads="1"/>
          </p:cNvSpPr>
          <p:nvPr/>
        </p:nvSpPr>
        <p:spPr bwMode="auto">
          <a:xfrm>
            <a:off x="2819400" y="4953000"/>
            <a:ext cx="136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TreeSet</a:t>
            </a:r>
          </a:p>
        </p:txBody>
      </p:sp>
      <p:sp>
        <p:nvSpPr>
          <p:cNvPr id="32787" name="Text Box 18">
            <a:extLst>
              <a:ext uri="{FF2B5EF4-FFF2-40B4-BE49-F238E27FC236}">
                <a16:creationId xmlns:a16="http://schemas.microsoft.com/office/drawing/2014/main" id="{ADBF6585-3892-45E2-8B53-F37821BBABC6}"/>
              </a:ext>
            </a:extLst>
          </p:cNvPr>
          <p:cNvSpPr txBox="1">
            <a:spLocks noChangeArrowheads="1"/>
          </p:cNvSpPr>
          <p:nvPr/>
        </p:nvSpPr>
        <p:spPr bwMode="auto">
          <a:xfrm>
            <a:off x="2667000" y="3733800"/>
            <a:ext cx="170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SortedSet</a:t>
            </a:r>
          </a:p>
        </p:txBody>
      </p:sp>
      <p:sp>
        <p:nvSpPr>
          <p:cNvPr id="32788" name="Text Box 19">
            <a:extLst>
              <a:ext uri="{FF2B5EF4-FFF2-40B4-BE49-F238E27FC236}">
                <a16:creationId xmlns:a16="http://schemas.microsoft.com/office/drawing/2014/main" id="{E703A6B2-753F-464F-8800-0B96DFB7AF0F}"/>
              </a:ext>
            </a:extLst>
          </p:cNvPr>
          <p:cNvSpPr txBox="1">
            <a:spLocks noChangeArrowheads="1"/>
          </p:cNvSpPr>
          <p:nvPr/>
        </p:nvSpPr>
        <p:spPr bwMode="auto">
          <a:xfrm>
            <a:off x="2743200" y="2971800"/>
            <a:ext cx="12398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32789" name="Text Box 20">
            <a:extLst>
              <a:ext uri="{FF2B5EF4-FFF2-40B4-BE49-F238E27FC236}">
                <a16:creationId xmlns:a16="http://schemas.microsoft.com/office/drawing/2014/main" id="{A9B24230-C037-4888-B924-29A36342E88F}"/>
              </a:ext>
            </a:extLst>
          </p:cNvPr>
          <p:cNvSpPr txBox="1">
            <a:spLocks noChangeArrowheads="1"/>
          </p:cNvSpPr>
          <p:nvPr/>
        </p:nvSpPr>
        <p:spPr bwMode="auto">
          <a:xfrm>
            <a:off x="3048000" y="4343400"/>
            <a:ext cx="1697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32790" name="Line 21">
            <a:extLst>
              <a:ext uri="{FF2B5EF4-FFF2-40B4-BE49-F238E27FC236}">
                <a16:creationId xmlns:a16="http://schemas.microsoft.com/office/drawing/2014/main" id="{3C021E8C-DFC3-4860-AFAF-D0565078A1A1}"/>
              </a:ext>
            </a:extLst>
          </p:cNvPr>
          <p:cNvSpPr>
            <a:spLocks noChangeShapeType="1"/>
          </p:cNvSpPr>
          <p:nvPr/>
        </p:nvSpPr>
        <p:spPr bwMode="auto">
          <a:xfrm>
            <a:off x="5943600" y="609600"/>
            <a:ext cx="381000" cy="4572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1" name="Line 22">
            <a:extLst>
              <a:ext uri="{FF2B5EF4-FFF2-40B4-BE49-F238E27FC236}">
                <a16:creationId xmlns:a16="http://schemas.microsoft.com/office/drawing/2014/main" id="{AC07D530-E097-448A-A53E-318F9B50B503}"/>
              </a:ext>
            </a:extLst>
          </p:cNvPr>
          <p:cNvSpPr>
            <a:spLocks noChangeShapeType="1"/>
          </p:cNvSpPr>
          <p:nvPr/>
        </p:nvSpPr>
        <p:spPr bwMode="auto">
          <a:xfrm flipH="1">
            <a:off x="5715000" y="609600"/>
            <a:ext cx="0" cy="15240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2" name="Text Box 23">
            <a:extLst>
              <a:ext uri="{FF2B5EF4-FFF2-40B4-BE49-F238E27FC236}">
                <a16:creationId xmlns:a16="http://schemas.microsoft.com/office/drawing/2014/main" id="{EB18AF53-54C1-40B3-B33A-32CF3818437A}"/>
              </a:ext>
            </a:extLst>
          </p:cNvPr>
          <p:cNvSpPr txBox="1">
            <a:spLocks noChangeArrowheads="1"/>
          </p:cNvSpPr>
          <p:nvPr/>
        </p:nvSpPr>
        <p:spPr bwMode="auto">
          <a:xfrm>
            <a:off x="6718300" y="33528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err="1">
                <a:latin typeface="Tahoma" panose="020B0604030504040204" pitchFamily="34" charset="0"/>
              </a:rPr>
              <a:t>TreeMap</a:t>
            </a:r>
            <a:endParaRPr lang="en-US" altLang="en-US" sz="2400" dirty="0">
              <a:latin typeface="Tahoma" panose="020B0604030504040204" pitchFamily="34" charset="0"/>
            </a:endParaRPr>
          </a:p>
        </p:txBody>
      </p:sp>
      <p:sp>
        <p:nvSpPr>
          <p:cNvPr id="32793" name="Text Box 24">
            <a:extLst>
              <a:ext uri="{FF2B5EF4-FFF2-40B4-BE49-F238E27FC236}">
                <a16:creationId xmlns:a16="http://schemas.microsoft.com/office/drawing/2014/main" id="{591D31CF-5ED2-44F2-87D7-9B24677C8B04}"/>
              </a:ext>
            </a:extLst>
          </p:cNvPr>
          <p:cNvSpPr txBox="1">
            <a:spLocks noChangeArrowheads="1"/>
          </p:cNvSpPr>
          <p:nvPr/>
        </p:nvSpPr>
        <p:spPr bwMode="auto">
          <a:xfrm>
            <a:off x="6248400" y="1066800"/>
            <a:ext cx="184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SortedMap</a:t>
            </a:r>
          </a:p>
        </p:txBody>
      </p:sp>
      <p:sp>
        <p:nvSpPr>
          <p:cNvPr id="32794" name="Text Box 25">
            <a:extLst>
              <a:ext uri="{FF2B5EF4-FFF2-40B4-BE49-F238E27FC236}">
                <a16:creationId xmlns:a16="http://schemas.microsoft.com/office/drawing/2014/main" id="{2B3CC068-8CE7-48F4-9901-04D046C5F82B}"/>
              </a:ext>
            </a:extLst>
          </p:cNvPr>
          <p:cNvSpPr txBox="1">
            <a:spLocks noChangeArrowheads="1"/>
          </p:cNvSpPr>
          <p:nvPr/>
        </p:nvSpPr>
        <p:spPr bwMode="auto">
          <a:xfrm>
            <a:off x="6477000" y="228600"/>
            <a:ext cx="12398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32795" name="Text Box 26">
            <a:extLst>
              <a:ext uri="{FF2B5EF4-FFF2-40B4-BE49-F238E27FC236}">
                <a16:creationId xmlns:a16="http://schemas.microsoft.com/office/drawing/2014/main" id="{F660B365-161F-4E7C-B286-2AB65A157883}"/>
              </a:ext>
            </a:extLst>
          </p:cNvPr>
          <p:cNvSpPr txBox="1">
            <a:spLocks noChangeArrowheads="1"/>
          </p:cNvSpPr>
          <p:nvPr/>
        </p:nvSpPr>
        <p:spPr bwMode="auto">
          <a:xfrm>
            <a:off x="7239000" y="2133600"/>
            <a:ext cx="1697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32796" name="Text Box 27">
            <a:extLst>
              <a:ext uri="{FF2B5EF4-FFF2-40B4-BE49-F238E27FC236}">
                <a16:creationId xmlns:a16="http://schemas.microsoft.com/office/drawing/2014/main" id="{809AAD7A-4495-44E2-B738-04A07C429BE7}"/>
              </a:ext>
            </a:extLst>
          </p:cNvPr>
          <p:cNvSpPr txBox="1">
            <a:spLocks noChangeArrowheads="1"/>
          </p:cNvSpPr>
          <p:nvPr/>
        </p:nvSpPr>
        <p:spPr bwMode="auto">
          <a:xfrm>
            <a:off x="4114800" y="1143000"/>
            <a:ext cx="1697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32797" name="Line 28">
            <a:extLst>
              <a:ext uri="{FF2B5EF4-FFF2-40B4-BE49-F238E27FC236}">
                <a16:creationId xmlns:a16="http://schemas.microsoft.com/office/drawing/2014/main" id="{B40E233E-4E4D-42B7-95EB-C6B8D6CC7AE9}"/>
              </a:ext>
            </a:extLst>
          </p:cNvPr>
          <p:cNvSpPr>
            <a:spLocks noChangeShapeType="1"/>
          </p:cNvSpPr>
          <p:nvPr/>
        </p:nvSpPr>
        <p:spPr bwMode="auto">
          <a:xfrm flipH="1">
            <a:off x="7162800" y="1524000"/>
            <a:ext cx="0" cy="18288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8" name="Text Box 29">
            <a:extLst>
              <a:ext uri="{FF2B5EF4-FFF2-40B4-BE49-F238E27FC236}">
                <a16:creationId xmlns:a16="http://schemas.microsoft.com/office/drawing/2014/main" id="{2AAE7CC6-38D9-41F9-8ECE-5ACBCFCA68B2}"/>
              </a:ext>
            </a:extLst>
          </p:cNvPr>
          <p:cNvSpPr txBox="1">
            <a:spLocks noChangeArrowheads="1"/>
          </p:cNvSpPr>
          <p:nvPr/>
        </p:nvSpPr>
        <p:spPr bwMode="auto">
          <a:xfrm>
            <a:off x="5070475" y="2149475"/>
            <a:ext cx="1787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latin typeface="Tahoma" panose="020B0604030504040204" pitchFamily="34" charset="0"/>
              </a:rPr>
              <a:t>HashMap</a:t>
            </a:r>
          </a:p>
          <a:p>
            <a:pPr>
              <a:spcBef>
                <a:spcPct val="0"/>
              </a:spcBef>
              <a:buFontTx/>
              <a:buNone/>
            </a:pPr>
            <a:r>
              <a:rPr lang="en-US" altLang="en-US" sz="2400" dirty="0" err="1">
                <a:latin typeface="Tahoma" panose="020B0604030504040204" pitchFamily="34" charset="0"/>
              </a:rPr>
              <a:t>HashTable</a:t>
            </a:r>
            <a:endParaRPr lang="en-US" altLang="en-US" sz="2400" dirty="0">
              <a:latin typeface="Tahoma" panose="020B0604030504040204" pitchFamily="34" charset="0"/>
            </a:endParaRPr>
          </a:p>
        </p:txBody>
      </p:sp>
      <p:sp>
        <p:nvSpPr>
          <p:cNvPr id="32799" name="Line 30">
            <a:extLst>
              <a:ext uri="{FF2B5EF4-FFF2-40B4-BE49-F238E27FC236}">
                <a16:creationId xmlns:a16="http://schemas.microsoft.com/office/drawing/2014/main" id="{C82AB057-3577-4CD6-BB4D-E50257E8DDFA}"/>
              </a:ext>
            </a:extLst>
          </p:cNvPr>
          <p:cNvSpPr>
            <a:spLocks noChangeShapeType="1"/>
          </p:cNvSpPr>
          <p:nvPr/>
        </p:nvSpPr>
        <p:spPr bwMode="auto">
          <a:xfrm>
            <a:off x="3200400" y="1295400"/>
            <a:ext cx="3429000" cy="41910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0" name="Text Box 31">
            <a:extLst>
              <a:ext uri="{FF2B5EF4-FFF2-40B4-BE49-F238E27FC236}">
                <a16:creationId xmlns:a16="http://schemas.microsoft.com/office/drawing/2014/main" id="{59DB884F-871D-47CB-9005-B327016E0FF5}"/>
              </a:ext>
            </a:extLst>
          </p:cNvPr>
          <p:cNvSpPr txBox="1">
            <a:spLocks noChangeArrowheads="1"/>
          </p:cNvSpPr>
          <p:nvPr/>
        </p:nvSpPr>
        <p:spPr bwMode="auto">
          <a:xfrm>
            <a:off x="1066800" y="731520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1400">
              <a:latin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3">
            <a:extLst>
              <a:ext uri="{FF2B5EF4-FFF2-40B4-BE49-F238E27FC236}">
                <a16:creationId xmlns:a16="http://schemas.microsoft.com/office/drawing/2014/main" id="{A0785F90-5B00-43EB-8C1B-55F22DE5D552}"/>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67939" name="Text Box 2">
            <a:extLst>
              <a:ext uri="{FF2B5EF4-FFF2-40B4-BE49-F238E27FC236}">
                <a16:creationId xmlns:a16="http://schemas.microsoft.com/office/drawing/2014/main" id="{B584634C-A08F-4F80-8F98-956C5B3EA3BE}"/>
              </a:ext>
            </a:extLst>
          </p:cNvPr>
          <p:cNvSpPr txBox="1">
            <a:spLocks noChangeArrowheads="1"/>
          </p:cNvSpPr>
          <p:nvPr/>
        </p:nvSpPr>
        <p:spPr bwMode="auto">
          <a:xfrm>
            <a:off x="1066800" y="1752600"/>
            <a:ext cx="68754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The Collection interface is the parent of List</a:t>
            </a:r>
          </a:p>
          <a:p>
            <a:pPr eaLnBrk="1" hangingPunct="1">
              <a:spcBef>
                <a:spcPct val="0"/>
              </a:spcBef>
              <a:buFontTx/>
              <a:buNone/>
            </a:pPr>
            <a:r>
              <a:rPr lang="en-US" altLang="en-US" sz="2400">
                <a:latin typeface="Tahoma" panose="020B0604030504040204" pitchFamily="34" charset="0"/>
              </a:rPr>
              <a:t>and Set.  The Collection interface has many</a:t>
            </a:r>
          </a:p>
          <a:p>
            <a:pPr eaLnBrk="1" hangingPunct="1">
              <a:spcBef>
                <a:spcPct val="0"/>
              </a:spcBef>
              <a:buFontTx/>
              <a:buNone/>
            </a:pPr>
            <a:r>
              <a:rPr lang="en-US" altLang="en-US" sz="2400">
                <a:latin typeface="Tahoma" panose="020B0604030504040204" pitchFamily="34" charset="0"/>
              </a:rPr>
              <a:t>methods listed including add(), clear(), </a:t>
            </a:r>
          </a:p>
          <a:p>
            <a:pPr eaLnBrk="1" hangingPunct="1">
              <a:spcBef>
                <a:spcPct val="0"/>
              </a:spcBef>
              <a:buFontTx/>
              <a:buNone/>
            </a:pPr>
            <a:r>
              <a:rPr lang="en-US" altLang="en-US" sz="2400">
                <a:latin typeface="Tahoma" panose="020B0604030504040204" pitchFamily="34" charset="0"/>
              </a:rPr>
              <a:t>remove(), and size().</a:t>
            </a:r>
            <a:endParaRPr lang="en-US" altLang="en-US" sz="2400">
              <a:latin typeface="Courier New" panose="02070309020205020404" pitchFamily="49" charset="0"/>
            </a:endParaRPr>
          </a:p>
        </p:txBody>
      </p:sp>
      <p:sp>
        <p:nvSpPr>
          <p:cNvPr id="167940" name="WordArt 3">
            <a:extLst>
              <a:ext uri="{FF2B5EF4-FFF2-40B4-BE49-F238E27FC236}">
                <a16:creationId xmlns:a16="http://schemas.microsoft.com/office/drawing/2014/main" id="{0DB41A25-1CDD-4D33-8F58-23C1F6333774}"/>
              </a:ext>
            </a:extLst>
          </p:cNvPr>
          <p:cNvSpPr>
            <a:spLocks noChangeArrowheads="1" noChangeShapeType="1" noTextEdit="1"/>
          </p:cNvSpPr>
          <p:nvPr/>
        </p:nvSpPr>
        <p:spPr bwMode="auto">
          <a:xfrm>
            <a:off x="685800" y="304800"/>
            <a:ext cx="77724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The Collection Interface</a:t>
            </a:r>
          </a:p>
        </p:txBody>
      </p:sp>
      <p:sp>
        <p:nvSpPr>
          <p:cNvPr id="167941" name="Rectangle 4">
            <a:extLst>
              <a:ext uri="{FF2B5EF4-FFF2-40B4-BE49-F238E27FC236}">
                <a16:creationId xmlns:a16="http://schemas.microsoft.com/office/drawing/2014/main" id="{C227522C-02CC-482E-8573-A4BE236CDB59}"/>
              </a:ext>
            </a:extLst>
          </p:cNvPr>
          <p:cNvSpPr>
            <a:spLocks noChangeArrowheads="1"/>
          </p:cNvSpPr>
          <p:nvPr/>
        </p:nvSpPr>
        <p:spPr bwMode="auto">
          <a:xfrm>
            <a:off x="3200400" y="3962400"/>
            <a:ext cx="2133600" cy="5334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Collection</a:t>
            </a:r>
          </a:p>
        </p:txBody>
      </p:sp>
      <p:sp>
        <p:nvSpPr>
          <p:cNvPr id="167942" name="Line 5">
            <a:extLst>
              <a:ext uri="{FF2B5EF4-FFF2-40B4-BE49-F238E27FC236}">
                <a16:creationId xmlns:a16="http://schemas.microsoft.com/office/drawing/2014/main" id="{8CE2D677-B720-4BF9-9F5B-22BB19BFFFC5}"/>
              </a:ext>
            </a:extLst>
          </p:cNvPr>
          <p:cNvSpPr>
            <a:spLocks noChangeShapeType="1"/>
          </p:cNvSpPr>
          <p:nvPr/>
        </p:nvSpPr>
        <p:spPr bwMode="auto">
          <a:xfrm flipH="1">
            <a:off x="3048000" y="4419600"/>
            <a:ext cx="533400" cy="457200"/>
          </a:xfrm>
          <a:prstGeom prst="line">
            <a:avLst/>
          </a:prstGeom>
          <a:noFill/>
          <a:ln w="635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7943" name="Line 6">
            <a:extLst>
              <a:ext uri="{FF2B5EF4-FFF2-40B4-BE49-F238E27FC236}">
                <a16:creationId xmlns:a16="http://schemas.microsoft.com/office/drawing/2014/main" id="{42FB1AE8-0AB6-4457-B8B4-B806455A92E7}"/>
              </a:ext>
            </a:extLst>
          </p:cNvPr>
          <p:cNvSpPr>
            <a:spLocks noChangeShapeType="1"/>
          </p:cNvSpPr>
          <p:nvPr/>
        </p:nvSpPr>
        <p:spPr bwMode="auto">
          <a:xfrm>
            <a:off x="4876800" y="4419600"/>
            <a:ext cx="381000" cy="457200"/>
          </a:xfrm>
          <a:prstGeom prst="line">
            <a:avLst/>
          </a:prstGeom>
          <a:noFill/>
          <a:ln w="635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7944" name="Rectangle 7">
            <a:extLst>
              <a:ext uri="{FF2B5EF4-FFF2-40B4-BE49-F238E27FC236}">
                <a16:creationId xmlns:a16="http://schemas.microsoft.com/office/drawing/2014/main" id="{0434C0DB-B18D-4DB9-9190-8977F8B2E6BD}"/>
              </a:ext>
            </a:extLst>
          </p:cNvPr>
          <p:cNvSpPr>
            <a:spLocks noChangeArrowheads="1"/>
          </p:cNvSpPr>
          <p:nvPr/>
        </p:nvSpPr>
        <p:spPr bwMode="auto">
          <a:xfrm>
            <a:off x="1828800" y="4953000"/>
            <a:ext cx="1828800" cy="609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List</a:t>
            </a:r>
          </a:p>
        </p:txBody>
      </p:sp>
      <p:sp>
        <p:nvSpPr>
          <p:cNvPr id="167945" name="Rectangle 8">
            <a:extLst>
              <a:ext uri="{FF2B5EF4-FFF2-40B4-BE49-F238E27FC236}">
                <a16:creationId xmlns:a16="http://schemas.microsoft.com/office/drawing/2014/main" id="{767C4209-1AD2-412D-B3AC-4A2E2A4B0D0F}"/>
              </a:ext>
            </a:extLst>
          </p:cNvPr>
          <p:cNvSpPr>
            <a:spLocks noChangeArrowheads="1"/>
          </p:cNvSpPr>
          <p:nvPr/>
        </p:nvSpPr>
        <p:spPr bwMode="auto">
          <a:xfrm>
            <a:off x="4800600" y="4953000"/>
            <a:ext cx="2362200" cy="609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Set</a:t>
            </a:r>
          </a:p>
        </p:txBody>
      </p:sp>
      <p:sp>
        <p:nvSpPr>
          <p:cNvPr id="167946" name="Text Box 9">
            <a:extLst>
              <a:ext uri="{FF2B5EF4-FFF2-40B4-BE49-F238E27FC236}">
                <a16:creationId xmlns:a16="http://schemas.microsoft.com/office/drawing/2014/main" id="{EA6EC7D2-D30F-4E70-87C9-4BE371358422}"/>
              </a:ext>
            </a:extLst>
          </p:cNvPr>
          <p:cNvSpPr txBox="1">
            <a:spLocks noChangeArrowheads="1"/>
          </p:cNvSpPr>
          <p:nvPr/>
        </p:nvSpPr>
        <p:spPr bwMode="auto">
          <a:xfrm>
            <a:off x="3200400" y="57912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0">
                <a:latin typeface="Tahoma" panose="020B0604030504040204" pitchFamily="34" charset="0"/>
              </a:rPr>
              <a:t>others not shown</a:t>
            </a:r>
          </a:p>
        </p:txBody>
      </p:sp>
    </p:spTree>
    <p:extLst>
      <p:ext uri="{BB962C8B-B14F-4D97-AF65-F5344CB8AC3E}">
        <p14:creationId xmlns:p14="http://schemas.microsoft.com/office/powerpoint/2010/main" val="108235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3">
            <a:extLst>
              <a:ext uri="{FF2B5EF4-FFF2-40B4-BE49-F238E27FC236}">
                <a16:creationId xmlns:a16="http://schemas.microsoft.com/office/drawing/2014/main" id="{8D2F44A5-82BD-407D-9D8C-3AD3450DA55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69987" name="Text Box 2">
            <a:extLst>
              <a:ext uri="{FF2B5EF4-FFF2-40B4-BE49-F238E27FC236}">
                <a16:creationId xmlns:a16="http://schemas.microsoft.com/office/drawing/2014/main" id="{2AB67B90-EC11-408A-8ACA-EA14ADB1188E}"/>
              </a:ext>
            </a:extLst>
          </p:cNvPr>
          <p:cNvSpPr txBox="1">
            <a:spLocks noChangeArrowheads="1"/>
          </p:cNvSpPr>
          <p:nvPr/>
        </p:nvSpPr>
        <p:spPr bwMode="auto">
          <a:xfrm>
            <a:off x="1143000" y="1600200"/>
            <a:ext cx="63531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The List interface extends the Collection</a:t>
            </a:r>
          </a:p>
          <a:p>
            <a:pPr eaLnBrk="1" hangingPunct="1">
              <a:spcBef>
                <a:spcPct val="0"/>
              </a:spcBef>
              <a:buFontTx/>
              <a:buNone/>
            </a:pPr>
            <a:r>
              <a:rPr lang="en-US" altLang="en-US" sz="2400">
                <a:latin typeface="Tahoma" panose="020B0604030504040204" pitchFamily="34" charset="0"/>
              </a:rPr>
              <a:t>interface.  The List interface adds in the </a:t>
            </a:r>
          </a:p>
          <a:p>
            <a:pPr eaLnBrk="1" hangingPunct="1">
              <a:spcBef>
                <a:spcPct val="0"/>
              </a:spcBef>
              <a:buFontTx/>
              <a:buNone/>
            </a:pPr>
            <a:r>
              <a:rPr lang="en-US" altLang="en-US" sz="2400">
                <a:latin typeface="Tahoma" panose="020B0604030504040204" pitchFamily="34" charset="0"/>
              </a:rPr>
              <a:t>get() method as well as several others.</a:t>
            </a:r>
          </a:p>
        </p:txBody>
      </p:sp>
      <p:sp>
        <p:nvSpPr>
          <p:cNvPr id="169988" name="WordArt 3">
            <a:extLst>
              <a:ext uri="{FF2B5EF4-FFF2-40B4-BE49-F238E27FC236}">
                <a16:creationId xmlns:a16="http://schemas.microsoft.com/office/drawing/2014/main" id="{B85207A8-8280-4BA8-9A38-6B96D005771B}"/>
              </a:ext>
            </a:extLst>
          </p:cNvPr>
          <p:cNvSpPr>
            <a:spLocks noChangeArrowheads="1" noChangeShapeType="1" noTextEdit="1"/>
          </p:cNvSpPr>
          <p:nvPr/>
        </p:nvSpPr>
        <p:spPr bwMode="auto">
          <a:xfrm>
            <a:off x="1371600" y="228600"/>
            <a:ext cx="60198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The List Interface</a:t>
            </a:r>
          </a:p>
        </p:txBody>
      </p:sp>
      <p:sp>
        <p:nvSpPr>
          <p:cNvPr id="169989" name="Rectangle 4">
            <a:extLst>
              <a:ext uri="{FF2B5EF4-FFF2-40B4-BE49-F238E27FC236}">
                <a16:creationId xmlns:a16="http://schemas.microsoft.com/office/drawing/2014/main" id="{6A94B4DD-6FF2-4AA9-8777-0A3DDC5BA3D6}"/>
              </a:ext>
            </a:extLst>
          </p:cNvPr>
          <p:cNvSpPr>
            <a:spLocks noChangeArrowheads="1"/>
          </p:cNvSpPr>
          <p:nvPr/>
        </p:nvSpPr>
        <p:spPr bwMode="auto">
          <a:xfrm>
            <a:off x="3505200" y="3352800"/>
            <a:ext cx="1447800" cy="609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List</a:t>
            </a:r>
          </a:p>
        </p:txBody>
      </p:sp>
      <p:sp>
        <p:nvSpPr>
          <p:cNvPr id="169990" name="Line 5">
            <a:extLst>
              <a:ext uri="{FF2B5EF4-FFF2-40B4-BE49-F238E27FC236}">
                <a16:creationId xmlns:a16="http://schemas.microsoft.com/office/drawing/2014/main" id="{CD86A106-4753-47CB-BC4B-A3E3FB7B167C}"/>
              </a:ext>
            </a:extLst>
          </p:cNvPr>
          <p:cNvSpPr>
            <a:spLocks noChangeShapeType="1"/>
          </p:cNvSpPr>
          <p:nvPr/>
        </p:nvSpPr>
        <p:spPr bwMode="auto">
          <a:xfrm flipH="1">
            <a:off x="3048000" y="3886200"/>
            <a:ext cx="533400" cy="457200"/>
          </a:xfrm>
          <a:prstGeom prst="line">
            <a:avLst/>
          </a:prstGeom>
          <a:noFill/>
          <a:ln w="635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9991" name="Line 6">
            <a:extLst>
              <a:ext uri="{FF2B5EF4-FFF2-40B4-BE49-F238E27FC236}">
                <a16:creationId xmlns:a16="http://schemas.microsoft.com/office/drawing/2014/main" id="{455389D5-14A5-4B91-B4DA-848FC30DD687}"/>
              </a:ext>
            </a:extLst>
          </p:cNvPr>
          <p:cNvSpPr>
            <a:spLocks noChangeShapeType="1"/>
          </p:cNvSpPr>
          <p:nvPr/>
        </p:nvSpPr>
        <p:spPr bwMode="auto">
          <a:xfrm>
            <a:off x="4876800" y="3886200"/>
            <a:ext cx="381000" cy="457200"/>
          </a:xfrm>
          <a:prstGeom prst="line">
            <a:avLst/>
          </a:prstGeom>
          <a:noFill/>
          <a:ln w="635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9992" name="Rectangle 7">
            <a:extLst>
              <a:ext uri="{FF2B5EF4-FFF2-40B4-BE49-F238E27FC236}">
                <a16:creationId xmlns:a16="http://schemas.microsoft.com/office/drawing/2014/main" id="{02278E98-904B-442B-8087-22D0C0BE4657}"/>
              </a:ext>
            </a:extLst>
          </p:cNvPr>
          <p:cNvSpPr>
            <a:spLocks noChangeArrowheads="1"/>
          </p:cNvSpPr>
          <p:nvPr/>
        </p:nvSpPr>
        <p:spPr bwMode="auto">
          <a:xfrm>
            <a:off x="1828800" y="4419600"/>
            <a:ext cx="1828800" cy="609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ArrayList</a:t>
            </a:r>
          </a:p>
        </p:txBody>
      </p:sp>
      <p:sp>
        <p:nvSpPr>
          <p:cNvPr id="169993" name="Rectangle 8">
            <a:extLst>
              <a:ext uri="{FF2B5EF4-FFF2-40B4-BE49-F238E27FC236}">
                <a16:creationId xmlns:a16="http://schemas.microsoft.com/office/drawing/2014/main" id="{49212203-C975-49C2-AEF7-767051EE973D}"/>
              </a:ext>
            </a:extLst>
          </p:cNvPr>
          <p:cNvSpPr>
            <a:spLocks noChangeArrowheads="1"/>
          </p:cNvSpPr>
          <p:nvPr/>
        </p:nvSpPr>
        <p:spPr bwMode="auto">
          <a:xfrm>
            <a:off x="4800600" y="4419600"/>
            <a:ext cx="2362200" cy="609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LinkedList</a:t>
            </a:r>
          </a:p>
        </p:txBody>
      </p:sp>
      <p:sp>
        <p:nvSpPr>
          <p:cNvPr id="169994" name="Text Box 9">
            <a:extLst>
              <a:ext uri="{FF2B5EF4-FFF2-40B4-BE49-F238E27FC236}">
                <a16:creationId xmlns:a16="http://schemas.microsoft.com/office/drawing/2014/main" id="{E63848D5-57A1-466C-B567-24A0E401F895}"/>
              </a:ext>
            </a:extLst>
          </p:cNvPr>
          <p:cNvSpPr txBox="1">
            <a:spLocks noChangeArrowheads="1"/>
          </p:cNvSpPr>
          <p:nvPr/>
        </p:nvSpPr>
        <p:spPr bwMode="auto">
          <a:xfrm>
            <a:off x="3200400" y="52578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0">
                <a:latin typeface="Tahoma" panose="020B0604030504040204" pitchFamily="34" charset="0"/>
              </a:rPr>
              <a:t>others not shown</a:t>
            </a:r>
          </a:p>
        </p:txBody>
      </p:sp>
    </p:spTree>
    <p:extLst>
      <p:ext uri="{BB962C8B-B14F-4D97-AF65-F5344CB8AC3E}">
        <p14:creationId xmlns:p14="http://schemas.microsoft.com/office/powerpoint/2010/main" val="58902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3">
            <a:extLst>
              <a:ext uri="{FF2B5EF4-FFF2-40B4-BE49-F238E27FC236}">
                <a16:creationId xmlns:a16="http://schemas.microsoft.com/office/drawing/2014/main" id="{7E57DBFB-BEF8-4EFB-80A6-4C59625721E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72035" name="Text Box 2">
            <a:extLst>
              <a:ext uri="{FF2B5EF4-FFF2-40B4-BE49-F238E27FC236}">
                <a16:creationId xmlns:a16="http://schemas.microsoft.com/office/drawing/2014/main" id="{5ED195BC-9EC3-4B40-9916-352569F7F4FC}"/>
              </a:ext>
            </a:extLst>
          </p:cNvPr>
          <p:cNvSpPr txBox="1">
            <a:spLocks noChangeArrowheads="1"/>
          </p:cNvSpPr>
          <p:nvPr/>
        </p:nvSpPr>
        <p:spPr bwMode="auto">
          <a:xfrm>
            <a:off x="381000" y="1295400"/>
            <a:ext cx="87630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solidFill>
                  <a:schemeClr val="tx2"/>
                </a:solidFill>
                <a:latin typeface="Tahoma" panose="020B0604030504040204" pitchFamily="34" charset="0"/>
              </a:rPr>
              <a:t>ArrayList is a descendant of List and Collection, but because List and Collection are interfaces, you cannot instantiate them.</a:t>
            </a:r>
          </a:p>
          <a:p>
            <a:pPr eaLnBrk="1" hangingPunct="1">
              <a:spcBef>
                <a:spcPct val="0"/>
              </a:spcBef>
              <a:buFontTx/>
              <a:buNone/>
            </a:pPr>
            <a:endParaRPr lang="en-US" altLang="en-US">
              <a:solidFill>
                <a:schemeClr val="tx2"/>
              </a:solidFill>
              <a:latin typeface="Tahoma" panose="020B0604030504040204" pitchFamily="34" charset="0"/>
            </a:endParaRPr>
          </a:p>
          <a:p>
            <a:pPr eaLnBrk="1" hangingPunct="1">
              <a:spcBef>
                <a:spcPct val="0"/>
              </a:spcBef>
              <a:buFontTx/>
              <a:buNone/>
            </a:pPr>
            <a:r>
              <a:rPr lang="en-US" altLang="en-US" sz="3000">
                <a:solidFill>
                  <a:schemeClr val="tx2"/>
                </a:solidFill>
                <a:latin typeface="Tahoma" panose="020B0604030504040204" pitchFamily="34" charset="0"/>
              </a:rPr>
              <a:t>Collection bad = new Collection();   </a:t>
            </a:r>
            <a:r>
              <a:rPr lang="en-US" altLang="en-US" sz="3000">
                <a:solidFill>
                  <a:srgbClr val="FF0000"/>
                </a:solidFill>
                <a:latin typeface="Tahoma" panose="020B0604030504040204" pitchFamily="34" charset="0"/>
              </a:rPr>
              <a:t>//illegal</a:t>
            </a:r>
          </a:p>
          <a:p>
            <a:pPr eaLnBrk="1" hangingPunct="1">
              <a:spcBef>
                <a:spcPct val="0"/>
              </a:spcBef>
              <a:buFontTx/>
              <a:buNone/>
            </a:pPr>
            <a:endParaRPr lang="en-US" altLang="en-US" sz="3000">
              <a:solidFill>
                <a:srgbClr val="FF0000"/>
              </a:solidFill>
              <a:latin typeface="Tahoma" panose="020B0604030504040204" pitchFamily="34" charset="0"/>
            </a:endParaRPr>
          </a:p>
          <a:p>
            <a:pPr eaLnBrk="1" hangingPunct="1">
              <a:spcBef>
                <a:spcPct val="0"/>
              </a:spcBef>
              <a:buFontTx/>
              <a:buNone/>
            </a:pPr>
            <a:r>
              <a:rPr lang="en-US" altLang="en-US" sz="3000">
                <a:solidFill>
                  <a:schemeClr val="tx2"/>
                </a:solidFill>
                <a:latin typeface="Tahoma" panose="020B0604030504040204" pitchFamily="34" charset="0"/>
              </a:rPr>
              <a:t>List ray = new ArrayList();   		</a:t>
            </a:r>
            <a:r>
              <a:rPr lang="en-US" altLang="en-US" sz="3000">
                <a:solidFill>
                  <a:srgbClr val="008000"/>
                </a:solidFill>
                <a:latin typeface="Tahoma" panose="020B0604030504040204" pitchFamily="34" charset="0"/>
              </a:rPr>
              <a:t>//legal</a:t>
            </a:r>
          </a:p>
          <a:p>
            <a:pPr eaLnBrk="1" hangingPunct="1">
              <a:spcBef>
                <a:spcPct val="0"/>
              </a:spcBef>
              <a:buFontTx/>
              <a:buNone/>
            </a:pPr>
            <a:r>
              <a:rPr lang="en-US" altLang="en-US" sz="3000">
                <a:solidFill>
                  <a:schemeClr val="tx2"/>
                </a:solidFill>
                <a:latin typeface="Tahoma" panose="020B0604030504040204" pitchFamily="34" charset="0"/>
              </a:rPr>
              <a:t>ArrayList list = new ArrayList();	</a:t>
            </a:r>
            <a:r>
              <a:rPr lang="en-US" altLang="en-US" sz="3000">
                <a:solidFill>
                  <a:srgbClr val="008000"/>
                </a:solidFill>
                <a:latin typeface="Tahoma" panose="020B0604030504040204" pitchFamily="34" charset="0"/>
              </a:rPr>
              <a:t>//legal</a:t>
            </a:r>
          </a:p>
        </p:txBody>
      </p:sp>
      <p:sp>
        <p:nvSpPr>
          <p:cNvPr id="172036" name="Text Box 3">
            <a:extLst>
              <a:ext uri="{FF2B5EF4-FFF2-40B4-BE49-F238E27FC236}">
                <a16:creationId xmlns:a16="http://schemas.microsoft.com/office/drawing/2014/main" id="{B243A51C-44A7-4813-BCF9-BBFF60A5BA27}"/>
              </a:ext>
            </a:extLst>
          </p:cNvPr>
          <p:cNvSpPr txBox="1">
            <a:spLocks noChangeArrowheads="1"/>
          </p:cNvSpPr>
          <p:nvPr/>
        </p:nvSpPr>
        <p:spPr bwMode="auto">
          <a:xfrm>
            <a:off x="609600" y="5943600"/>
            <a:ext cx="7086600" cy="531813"/>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solidFill>
                  <a:srgbClr val="3333CC"/>
                </a:solidFill>
                <a:latin typeface="Tahoma" panose="020B0604030504040204" pitchFamily="34" charset="0"/>
              </a:rPr>
              <a:t>ray and list store Object references.</a:t>
            </a:r>
          </a:p>
        </p:txBody>
      </p:sp>
      <p:sp>
        <p:nvSpPr>
          <p:cNvPr id="172037" name="WordArt 4">
            <a:extLst>
              <a:ext uri="{FF2B5EF4-FFF2-40B4-BE49-F238E27FC236}">
                <a16:creationId xmlns:a16="http://schemas.microsoft.com/office/drawing/2014/main" id="{243F5515-6559-4E22-96BC-3291D4A3CFDB}"/>
              </a:ext>
            </a:extLst>
          </p:cNvPr>
          <p:cNvSpPr>
            <a:spLocks noChangeArrowheads="1" noChangeShapeType="1" noTextEdit="1"/>
          </p:cNvSpPr>
          <p:nvPr/>
        </p:nvSpPr>
        <p:spPr bwMode="auto">
          <a:xfrm>
            <a:off x="1066800" y="3048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a:t>
            </a:r>
          </a:p>
        </p:txBody>
      </p:sp>
    </p:spTree>
    <p:extLst>
      <p:ext uri="{BB962C8B-B14F-4D97-AF65-F5344CB8AC3E}">
        <p14:creationId xmlns:p14="http://schemas.microsoft.com/office/powerpoint/2010/main" val="153828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B63D240F-9519-4B5E-8E68-A5957FF5BCAE}"/>
              </a:ext>
            </a:extLst>
          </p:cNvPr>
          <p:cNvSpPr txBox="1">
            <a:spLocks noChangeArrowheads="1"/>
          </p:cNvSpPr>
          <p:nvPr/>
        </p:nvSpPr>
        <p:spPr bwMode="auto">
          <a:xfrm>
            <a:off x="1812925" y="2438400"/>
            <a:ext cx="6797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  </a:t>
            </a:r>
            <a:r>
              <a:rPr lang="en-US" altLang="en-US" sz="1000">
                <a:latin typeface="Tahoma" panose="020B0604030504040204" pitchFamily="34" charset="0"/>
              </a:rPr>
              <a:t> </a:t>
            </a:r>
            <a:r>
              <a:rPr lang="en-US" altLang="en-US" sz="2800">
                <a:latin typeface="Tahoma" panose="020B0604030504040204" pitchFamily="34" charset="0"/>
              </a:rPr>
              <a:t>  0          </a:t>
            </a:r>
            <a:r>
              <a:rPr lang="en-US" altLang="en-US" sz="2800">
                <a:solidFill>
                  <a:srgbClr val="0000CC"/>
                </a:solidFill>
                <a:latin typeface="Tahoma" panose="020B0604030504040204" pitchFamily="34" charset="0"/>
              </a:rPr>
              <a:t>   </a:t>
            </a:r>
            <a:r>
              <a:rPr lang="en-US" altLang="en-US" sz="2800">
                <a:latin typeface="Tahoma" panose="020B0604030504040204" pitchFamily="34" charset="0"/>
              </a:rPr>
              <a:t>1             2    </a:t>
            </a:r>
          </a:p>
        </p:txBody>
      </p:sp>
      <p:sp>
        <p:nvSpPr>
          <p:cNvPr id="34819" name="Text Box 3">
            <a:extLst>
              <a:ext uri="{FF2B5EF4-FFF2-40B4-BE49-F238E27FC236}">
                <a16:creationId xmlns:a16="http://schemas.microsoft.com/office/drawing/2014/main" id="{734744C9-0EA7-4C7B-8C61-60680AB5B224}"/>
              </a:ext>
            </a:extLst>
          </p:cNvPr>
          <p:cNvSpPr txBox="1">
            <a:spLocks noChangeArrowheads="1"/>
          </p:cNvSpPr>
          <p:nvPr/>
        </p:nvSpPr>
        <p:spPr bwMode="auto">
          <a:xfrm>
            <a:off x="228600" y="3124200"/>
            <a:ext cx="1370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names</a:t>
            </a:r>
          </a:p>
        </p:txBody>
      </p:sp>
      <p:sp>
        <p:nvSpPr>
          <p:cNvPr id="34820" name="Text Box 4">
            <a:extLst>
              <a:ext uri="{FF2B5EF4-FFF2-40B4-BE49-F238E27FC236}">
                <a16:creationId xmlns:a16="http://schemas.microsoft.com/office/drawing/2014/main" id="{4FE1C7C1-27C7-4846-9B88-D60F80EA247D}"/>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solidFill>
                <a:srgbClr val="FF0000"/>
              </a:solidFill>
              <a:latin typeface="Tahoma" panose="020B0604030504040204" pitchFamily="34" charset="0"/>
            </a:endParaRPr>
          </a:p>
          <a:p>
            <a:pPr eaLnBrk="1" hangingPunct="1">
              <a:spcBef>
                <a:spcPct val="0"/>
              </a:spcBef>
              <a:buFontTx/>
              <a:buNone/>
            </a:pPr>
            <a:endParaRPr lang="en-US" altLang="en-US" sz="2800">
              <a:solidFill>
                <a:srgbClr val="FF0000"/>
              </a:solidFill>
              <a:latin typeface="Tahoma" panose="020B0604030504040204" pitchFamily="34" charset="0"/>
            </a:endParaRPr>
          </a:p>
        </p:txBody>
      </p:sp>
      <p:sp>
        <p:nvSpPr>
          <p:cNvPr id="34821" name="WordArt 5">
            <a:extLst>
              <a:ext uri="{FF2B5EF4-FFF2-40B4-BE49-F238E27FC236}">
                <a16:creationId xmlns:a16="http://schemas.microsoft.com/office/drawing/2014/main" id="{816EBEEA-057D-4A55-A672-51FD65A49E35}"/>
              </a:ext>
            </a:extLst>
          </p:cNvPr>
          <p:cNvSpPr>
            <a:spLocks noChangeArrowheads="1" noChangeShapeType="1" noTextEdit="1"/>
          </p:cNvSpPr>
          <p:nvPr/>
        </p:nvSpPr>
        <p:spPr bwMode="auto">
          <a:xfrm>
            <a:off x="152400" y="533400"/>
            <a:ext cx="8305800" cy="685800"/>
          </a:xfrm>
          <a:prstGeom prst="rect">
            <a:avLst/>
          </a:prstGeom>
        </p:spPr>
        <p:txBody>
          <a:bodyPr wrap="none" fromWordArt="1">
            <a:prstTxWarp prst="textPlain">
              <a:avLst>
                <a:gd name="adj" fmla="val 4925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Arrays can store primitives or objects</a:t>
            </a:r>
          </a:p>
        </p:txBody>
      </p:sp>
      <p:graphicFrame>
        <p:nvGraphicFramePr>
          <p:cNvPr id="361478" name="Group 6">
            <a:extLst>
              <a:ext uri="{FF2B5EF4-FFF2-40B4-BE49-F238E27FC236}">
                <a16:creationId xmlns:a16="http://schemas.microsoft.com/office/drawing/2014/main" id="{67CFE689-8854-48B5-8088-50E6BBADDFF8}"/>
              </a:ext>
            </a:extLst>
          </p:cNvPr>
          <p:cNvGraphicFramePr>
            <a:graphicFrameLocks noGrp="1"/>
          </p:cNvGraphicFramePr>
          <p:nvPr/>
        </p:nvGraphicFramePr>
        <p:xfrm>
          <a:off x="1676400" y="3124200"/>
          <a:ext cx="4800600" cy="584200"/>
        </p:xfrm>
        <a:graphic>
          <a:graphicData uri="http://schemas.openxmlformats.org/drawingml/2006/table">
            <a:tbl>
              <a:tblPr/>
              <a:tblGrid>
                <a:gridCol w="1598953">
                  <a:extLst>
                    <a:ext uri="{9D8B030D-6E8A-4147-A177-3AD203B41FA5}">
                      <a16:colId xmlns:a16="http://schemas.microsoft.com/office/drawing/2014/main" val="20000"/>
                    </a:ext>
                  </a:extLst>
                </a:gridCol>
                <a:gridCol w="1598951">
                  <a:extLst>
                    <a:ext uri="{9D8B030D-6E8A-4147-A177-3AD203B41FA5}">
                      <a16:colId xmlns:a16="http://schemas.microsoft.com/office/drawing/2014/main" val="20001"/>
                    </a:ext>
                  </a:extLst>
                </a:gridCol>
                <a:gridCol w="1602696">
                  <a:extLst>
                    <a:ext uri="{9D8B030D-6E8A-4147-A177-3AD203B41FA5}">
                      <a16:colId xmlns:a16="http://schemas.microsoft.com/office/drawing/2014/main" val="20002"/>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34832" name="Text Box 30">
            <a:extLst>
              <a:ext uri="{FF2B5EF4-FFF2-40B4-BE49-F238E27FC236}">
                <a16:creationId xmlns:a16="http://schemas.microsoft.com/office/drawing/2014/main" id="{B00B7952-23A0-4647-B0B8-6792B988F96D}"/>
              </a:ext>
            </a:extLst>
          </p:cNvPr>
          <p:cNvSpPr txBox="1">
            <a:spLocks noChangeArrowheads="1"/>
          </p:cNvSpPr>
          <p:nvPr/>
        </p:nvSpPr>
        <p:spPr bwMode="auto">
          <a:xfrm>
            <a:off x="1066800" y="1524000"/>
            <a:ext cx="615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String[] names = new String[3]; </a:t>
            </a:r>
            <a:endParaRPr lang="en-US" altLang="en-US" sz="2000">
              <a:solidFill>
                <a:srgbClr val="009900"/>
              </a:solidFill>
              <a:latin typeface="Tahoma" panose="020B0604030504040204" pitchFamily="34" charset="0"/>
            </a:endParaRPr>
          </a:p>
        </p:txBody>
      </p:sp>
      <p:sp>
        <p:nvSpPr>
          <p:cNvPr id="34833" name="Text Box 30">
            <a:extLst>
              <a:ext uri="{FF2B5EF4-FFF2-40B4-BE49-F238E27FC236}">
                <a16:creationId xmlns:a16="http://schemas.microsoft.com/office/drawing/2014/main" id="{E6D598E5-9E32-489D-ADF8-105476FAAEF4}"/>
              </a:ext>
            </a:extLst>
          </p:cNvPr>
          <p:cNvSpPr txBox="1">
            <a:spLocks noChangeArrowheads="1"/>
          </p:cNvSpPr>
          <p:nvPr/>
        </p:nvSpPr>
        <p:spPr bwMode="auto">
          <a:xfrm>
            <a:off x="1863725" y="4176713"/>
            <a:ext cx="34750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names[0] = “Jo”;</a:t>
            </a:r>
          </a:p>
          <a:p>
            <a:pPr eaLnBrk="1" hangingPunct="1">
              <a:spcBef>
                <a:spcPct val="0"/>
              </a:spcBef>
              <a:buFontTx/>
              <a:buNone/>
            </a:pPr>
            <a:r>
              <a:rPr lang="en-US" altLang="en-US" sz="2800">
                <a:latin typeface="Tahoma" panose="020B0604030504040204" pitchFamily="34" charset="0"/>
              </a:rPr>
              <a:t>names[1] = “Su”; </a:t>
            </a:r>
            <a:endParaRPr lang="en-US" altLang="en-US" sz="2000">
              <a:solidFill>
                <a:srgbClr val="009900"/>
              </a:solidFill>
              <a:latin typeface="Tahoma" panose="020B0604030504040204" pitchFamily="34" charset="0"/>
            </a:endParaRPr>
          </a:p>
        </p:txBody>
      </p:sp>
      <p:sp>
        <p:nvSpPr>
          <p:cNvPr id="34834" name="Text Box 3">
            <a:extLst>
              <a:ext uri="{FF2B5EF4-FFF2-40B4-BE49-F238E27FC236}">
                <a16:creationId xmlns:a16="http://schemas.microsoft.com/office/drawing/2014/main" id="{0F1CD945-D527-43AA-8169-212440C4E157}"/>
              </a:ext>
            </a:extLst>
          </p:cNvPr>
          <p:cNvSpPr txBox="1">
            <a:spLocks noChangeArrowheads="1"/>
          </p:cNvSpPr>
          <p:nvPr/>
        </p:nvSpPr>
        <p:spPr bwMode="auto">
          <a:xfrm>
            <a:off x="225425" y="5553075"/>
            <a:ext cx="13700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names</a:t>
            </a:r>
          </a:p>
        </p:txBody>
      </p:sp>
      <p:graphicFrame>
        <p:nvGraphicFramePr>
          <p:cNvPr id="12" name="Group 6">
            <a:extLst>
              <a:ext uri="{FF2B5EF4-FFF2-40B4-BE49-F238E27FC236}">
                <a16:creationId xmlns:a16="http://schemas.microsoft.com/office/drawing/2014/main" id="{ECA293CE-2DA5-48E0-AECD-6F71B12EFD4E}"/>
              </a:ext>
            </a:extLst>
          </p:cNvPr>
          <p:cNvGraphicFramePr>
            <a:graphicFrameLocks noGrp="1"/>
          </p:cNvGraphicFramePr>
          <p:nvPr/>
        </p:nvGraphicFramePr>
        <p:xfrm>
          <a:off x="1673225" y="5553075"/>
          <a:ext cx="4800600" cy="584200"/>
        </p:xfrm>
        <a:graphic>
          <a:graphicData uri="http://schemas.openxmlformats.org/drawingml/2006/table">
            <a:tbl>
              <a:tblPr/>
              <a:tblGrid>
                <a:gridCol w="1598953">
                  <a:extLst>
                    <a:ext uri="{9D8B030D-6E8A-4147-A177-3AD203B41FA5}">
                      <a16:colId xmlns:a16="http://schemas.microsoft.com/office/drawing/2014/main" val="20000"/>
                    </a:ext>
                  </a:extLst>
                </a:gridCol>
                <a:gridCol w="1598951">
                  <a:extLst>
                    <a:ext uri="{9D8B030D-6E8A-4147-A177-3AD203B41FA5}">
                      <a16:colId xmlns:a16="http://schemas.microsoft.com/office/drawing/2014/main" val="20001"/>
                    </a:ext>
                  </a:extLst>
                </a:gridCol>
                <a:gridCol w="1602696">
                  <a:extLst>
                    <a:ext uri="{9D8B030D-6E8A-4147-A177-3AD203B41FA5}">
                      <a16:colId xmlns:a16="http://schemas.microsoft.com/office/drawing/2014/main" val="20002"/>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Jo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Su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0A1580BD-4113-477F-8D61-D1019536218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6867" name="Text Box 2">
            <a:extLst>
              <a:ext uri="{FF2B5EF4-FFF2-40B4-BE49-F238E27FC236}">
                <a16:creationId xmlns:a16="http://schemas.microsoft.com/office/drawing/2014/main" id="{77A2A00F-CA27-4443-B3A8-B421565C960D}"/>
              </a:ext>
            </a:extLst>
          </p:cNvPr>
          <p:cNvSpPr txBox="1">
            <a:spLocks noChangeArrowheads="1"/>
          </p:cNvSpPr>
          <p:nvPr/>
        </p:nvSpPr>
        <p:spPr bwMode="auto">
          <a:xfrm>
            <a:off x="609600" y="1981200"/>
            <a:ext cx="8763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dirty="0">
                <a:solidFill>
                  <a:schemeClr val="tx2"/>
                </a:solidFill>
                <a:latin typeface="Tahoma" panose="020B0604030504040204" pitchFamily="34" charset="0"/>
              </a:rPr>
              <a:t>List&lt;</a:t>
            </a:r>
            <a:r>
              <a:rPr lang="en-US" altLang="en-US" sz="2800" dirty="0">
                <a:solidFill>
                  <a:srgbClr val="009900"/>
                </a:solidFill>
                <a:latin typeface="Tahoma" panose="020B0604030504040204" pitchFamily="34" charset="0"/>
              </a:rPr>
              <a:t>String</a:t>
            </a:r>
            <a:r>
              <a:rPr lang="en-US" altLang="en-US" sz="2800" dirty="0">
                <a:solidFill>
                  <a:schemeClr val="tx2"/>
                </a:solidFill>
                <a:latin typeface="Tahoma" panose="020B0604030504040204" pitchFamily="34" charset="0"/>
              </a:rPr>
              <a:t>&gt; ray;</a:t>
            </a:r>
          </a:p>
          <a:p>
            <a:pPr eaLnBrk="1" hangingPunct="1">
              <a:spcBef>
                <a:spcPct val="0"/>
              </a:spcBef>
              <a:buFontTx/>
              <a:buNone/>
              <a:defRPr/>
            </a:pPr>
            <a:r>
              <a:rPr lang="en-US" altLang="en-US" sz="2800" dirty="0">
                <a:solidFill>
                  <a:schemeClr val="tx2"/>
                </a:solidFill>
                <a:latin typeface="Tahoma" panose="020B0604030504040204" pitchFamily="34" charset="0"/>
              </a:rPr>
              <a:t>ray = new </a:t>
            </a:r>
            <a:r>
              <a:rPr lang="en-US" altLang="en-US" sz="2800" dirty="0" err="1">
                <a:solidFill>
                  <a:schemeClr val="tx2"/>
                </a:solidFill>
                <a:latin typeface="Tahoma" panose="020B0604030504040204" pitchFamily="34" charset="0"/>
              </a:rPr>
              <a:t>ArrayList</a:t>
            </a:r>
            <a:r>
              <a:rPr lang="en-US" altLang="en-US" sz="2800" dirty="0">
                <a:solidFill>
                  <a:schemeClr val="tx2"/>
                </a:solidFill>
                <a:latin typeface="Tahoma" panose="020B0604030504040204" pitchFamily="34" charset="0"/>
              </a:rPr>
              <a:t>&lt;</a:t>
            </a:r>
            <a:r>
              <a:rPr lang="en-US" altLang="en-US" sz="2800" dirty="0">
                <a:solidFill>
                  <a:srgbClr val="009900"/>
                </a:solidFill>
                <a:latin typeface="Tahoma" panose="020B0604030504040204" pitchFamily="34" charset="0"/>
              </a:rPr>
              <a:t>String</a:t>
            </a:r>
            <a:r>
              <a:rPr lang="en-US" altLang="en-US" sz="2800" dirty="0">
                <a:solidFill>
                  <a:schemeClr val="tx2"/>
                </a:solidFill>
                <a:latin typeface="Tahoma" panose="020B0604030504040204" pitchFamily="34" charset="0"/>
              </a:rPr>
              <a:t>&gt;();   	</a:t>
            </a:r>
          </a:p>
          <a:p>
            <a:pPr eaLnBrk="1" hangingPunct="1">
              <a:spcBef>
                <a:spcPct val="0"/>
              </a:spcBef>
              <a:buFontTx/>
              <a:buNone/>
              <a:defRPr/>
            </a:pPr>
            <a:r>
              <a:rPr lang="en-US" altLang="en-US" sz="2800" dirty="0" err="1">
                <a:latin typeface="Tahoma" panose="020B0604030504040204" pitchFamily="34" charset="0"/>
              </a:rPr>
              <a:t>ray.add</a:t>
            </a:r>
            <a:r>
              <a:rPr lang="en-US" altLang="en-US" sz="2800" dirty="0">
                <a:latin typeface="Tahoma" panose="020B0604030504040204" pitchFamily="34" charset="0"/>
              </a:rPr>
              <a:t>("hello");</a:t>
            </a:r>
          </a:p>
          <a:p>
            <a:pPr eaLnBrk="1" hangingPunct="1">
              <a:spcBef>
                <a:spcPct val="0"/>
              </a:spcBef>
              <a:buFontTx/>
              <a:buNone/>
              <a:defRPr/>
            </a:pPr>
            <a:r>
              <a:rPr lang="en-US" altLang="en-US" sz="2800" dirty="0" err="1">
                <a:latin typeface="Tahoma" panose="020B0604030504040204" pitchFamily="34" charset="0"/>
              </a:rPr>
              <a:t>ray.add</a:t>
            </a:r>
            <a:r>
              <a:rPr lang="en-US" altLang="en-US" sz="2800" dirty="0">
                <a:latin typeface="Tahoma" panose="020B0604030504040204" pitchFamily="34" charset="0"/>
              </a:rPr>
              <a:t>("</a:t>
            </a:r>
            <a:r>
              <a:rPr lang="en-US" altLang="en-US" sz="2800" dirty="0" err="1">
                <a:latin typeface="Tahoma" panose="020B0604030504040204" pitchFamily="34" charset="0"/>
              </a:rPr>
              <a:t>whoot</a:t>
            </a:r>
            <a:r>
              <a:rPr lang="en-US" altLang="en-US" sz="2800" dirty="0">
                <a:latin typeface="Tahoma" panose="020B0604030504040204" pitchFamily="34" charset="0"/>
              </a:rPr>
              <a:t>");</a:t>
            </a:r>
            <a:br>
              <a:rPr lang="en-US" altLang="en-US" sz="2800" dirty="0">
                <a:latin typeface="Tahoma" panose="020B0604030504040204" pitchFamily="34" charset="0"/>
              </a:rPr>
            </a:br>
            <a:r>
              <a:rPr lang="en-US" altLang="en-US" sz="2800" dirty="0" err="1">
                <a:latin typeface="Tahoma" panose="020B0604030504040204" pitchFamily="34" charset="0"/>
              </a:rPr>
              <a:t>ray.add</a:t>
            </a:r>
            <a:r>
              <a:rPr lang="en-US" altLang="en-US" sz="2800" dirty="0">
                <a:latin typeface="Tahoma" panose="020B0604030504040204" pitchFamily="34" charset="0"/>
              </a:rPr>
              <a:t>("contests");</a:t>
            </a:r>
          </a:p>
          <a:p>
            <a:pPr eaLnBrk="1" hangingPunct="1">
              <a:spcBef>
                <a:spcPct val="0"/>
              </a:spcBef>
              <a:buFontTx/>
              <a:buNone/>
              <a:defRPr/>
            </a:pPr>
            <a:r>
              <a:rPr lang="en-US" altLang="en-US" sz="2800" strike="sngStrike" dirty="0" err="1">
                <a:solidFill>
                  <a:srgbClr val="FF0000"/>
                </a:solidFill>
                <a:latin typeface="Tahoma" panose="020B0604030504040204" pitchFamily="34" charset="0"/>
              </a:rPr>
              <a:t>ray.add</a:t>
            </a:r>
            <a:r>
              <a:rPr lang="en-US" altLang="en-US" sz="2800" strike="sngStrike" dirty="0">
                <a:solidFill>
                  <a:srgbClr val="FF0000"/>
                </a:solidFill>
                <a:latin typeface="Tahoma" panose="020B0604030504040204" pitchFamily="34" charset="0"/>
              </a:rPr>
              <a:t>(5);  won’t compile</a:t>
            </a:r>
            <a:br>
              <a:rPr lang="en-US" altLang="en-US" sz="2800" dirty="0">
                <a:latin typeface="Tahoma" panose="020B0604030504040204" pitchFamily="34" charset="0"/>
              </a:rPr>
            </a:br>
            <a:r>
              <a:rPr lang="en-US" altLang="en-US" sz="2800" dirty="0" err="1">
                <a:latin typeface="Tahoma" panose="020B0604030504040204" pitchFamily="34" charset="0"/>
              </a:rPr>
              <a:t>out.println</a:t>
            </a:r>
            <a:r>
              <a:rPr lang="en-US" altLang="en-US" sz="2800" dirty="0">
                <a:latin typeface="Tahoma" panose="020B0604030504040204" pitchFamily="34" charset="0"/>
              </a:rPr>
              <a:t>(</a:t>
            </a:r>
            <a:r>
              <a:rPr lang="en-US" altLang="en-US" sz="2800" dirty="0" err="1">
                <a:latin typeface="Tahoma" panose="020B0604030504040204" pitchFamily="34" charset="0"/>
              </a:rPr>
              <a:t>ray.get</a:t>
            </a:r>
            <a:r>
              <a:rPr lang="en-US" altLang="en-US" sz="2800" dirty="0">
                <a:latin typeface="Tahoma" panose="020B0604030504040204" pitchFamily="34" charset="0"/>
              </a:rPr>
              <a:t>(0).</a:t>
            </a:r>
            <a:r>
              <a:rPr lang="en-US" altLang="en-US" sz="2800" dirty="0" err="1">
                <a:latin typeface="Tahoma" panose="020B0604030504040204" pitchFamily="34" charset="0"/>
              </a:rPr>
              <a:t>charAt</a:t>
            </a:r>
            <a:r>
              <a:rPr lang="en-US" altLang="en-US" sz="2800" dirty="0">
                <a:latin typeface="Tahoma" panose="020B0604030504040204" pitchFamily="34" charset="0"/>
              </a:rPr>
              <a:t>(0));</a:t>
            </a:r>
          </a:p>
          <a:p>
            <a:pPr eaLnBrk="1" hangingPunct="1">
              <a:spcBef>
                <a:spcPct val="0"/>
              </a:spcBef>
              <a:buFontTx/>
              <a:buNone/>
              <a:defRPr/>
            </a:pPr>
            <a:r>
              <a:rPr lang="en-US" altLang="en-US" sz="2800" dirty="0" err="1">
                <a:latin typeface="Tahoma" panose="020B0604030504040204" pitchFamily="34" charset="0"/>
              </a:rPr>
              <a:t>out.println</a:t>
            </a:r>
            <a:r>
              <a:rPr lang="en-US" altLang="en-US" sz="2800" dirty="0">
                <a:latin typeface="Tahoma" panose="020B0604030504040204" pitchFamily="34" charset="0"/>
              </a:rPr>
              <a:t>(</a:t>
            </a:r>
            <a:r>
              <a:rPr lang="en-US" altLang="en-US" sz="2800" dirty="0" err="1">
                <a:latin typeface="Tahoma" panose="020B0604030504040204" pitchFamily="34" charset="0"/>
              </a:rPr>
              <a:t>ray.get</a:t>
            </a:r>
            <a:r>
              <a:rPr lang="en-US" altLang="en-US" sz="2800" dirty="0">
                <a:latin typeface="Tahoma" panose="020B0604030504040204" pitchFamily="34" charset="0"/>
              </a:rPr>
              <a:t>(2).</a:t>
            </a:r>
            <a:r>
              <a:rPr lang="en-US" altLang="en-US" sz="2800" dirty="0" err="1">
                <a:latin typeface="Tahoma" panose="020B0604030504040204" pitchFamily="34" charset="0"/>
              </a:rPr>
              <a:t>charAt</a:t>
            </a:r>
            <a:r>
              <a:rPr lang="en-US" altLang="en-US" sz="2800" dirty="0">
                <a:latin typeface="Tahoma" panose="020B0604030504040204" pitchFamily="34" charset="0"/>
              </a:rPr>
              <a:t>(0));</a:t>
            </a:r>
          </a:p>
        </p:txBody>
      </p:sp>
      <p:sp>
        <p:nvSpPr>
          <p:cNvPr id="36868" name="Text Box 3">
            <a:extLst>
              <a:ext uri="{FF2B5EF4-FFF2-40B4-BE49-F238E27FC236}">
                <a16:creationId xmlns:a16="http://schemas.microsoft.com/office/drawing/2014/main" id="{BFE755AC-4E2F-499D-9819-20F8840667D1}"/>
              </a:ext>
            </a:extLst>
          </p:cNvPr>
          <p:cNvSpPr txBox="1">
            <a:spLocks noChangeArrowheads="1"/>
          </p:cNvSpPr>
          <p:nvPr/>
        </p:nvSpPr>
        <p:spPr bwMode="auto">
          <a:xfrm>
            <a:off x="914400" y="5486400"/>
            <a:ext cx="5410200" cy="531813"/>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solidFill>
                  <a:srgbClr val="3333CC"/>
                </a:solidFill>
                <a:latin typeface="Tahoma" panose="020B0604030504040204" pitchFamily="34" charset="0"/>
              </a:rPr>
              <a:t>ray stores String references.</a:t>
            </a:r>
          </a:p>
        </p:txBody>
      </p:sp>
      <p:sp>
        <p:nvSpPr>
          <p:cNvPr id="36869" name="Text Box 4">
            <a:extLst>
              <a:ext uri="{FF2B5EF4-FFF2-40B4-BE49-F238E27FC236}">
                <a16:creationId xmlns:a16="http://schemas.microsoft.com/office/drawing/2014/main" id="{99684421-1B98-4096-AD32-9ECF401E1EC9}"/>
              </a:ext>
            </a:extLst>
          </p:cNvPr>
          <p:cNvSpPr txBox="1">
            <a:spLocks noChangeArrowheads="1"/>
          </p:cNvSpPr>
          <p:nvPr/>
        </p:nvSpPr>
        <p:spPr bwMode="auto">
          <a:xfrm>
            <a:off x="6781800" y="2057400"/>
            <a:ext cx="1981200" cy="1811338"/>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h</a:t>
            </a:r>
            <a:br>
              <a:rPr lang="en-US" altLang="en-US">
                <a:latin typeface="Tahoma" panose="020B0604030504040204" pitchFamily="34" charset="0"/>
              </a:rPr>
            </a:br>
            <a:r>
              <a:rPr lang="en-US" altLang="en-US">
                <a:latin typeface="Tahoma" panose="020B0604030504040204" pitchFamily="34" charset="0"/>
              </a:rPr>
              <a:t>c</a:t>
            </a:r>
          </a:p>
        </p:txBody>
      </p:sp>
      <p:sp>
        <p:nvSpPr>
          <p:cNvPr id="36870" name="WordArt 5">
            <a:extLst>
              <a:ext uri="{FF2B5EF4-FFF2-40B4-BE49-F238E27FC236}">
                <a16:creationId xmlns:a16="http://schemas.microsoft.com/office/drawing/2014/main" id="{636E0FD3-AA17-4DAB-AC05-FFDFC90E5BE5}"/>
              </a:ext>
            </a:extLst>
          </p:cNvPr>
          <p:cNvSpPr>
            <a:spLocks noChangeArrowheads="1" noChangeShapeType="1" noTextEdit="1"/>
          </p:cNvSpPr>
          <p:nvPr/>
        </p:nvSpPr>
        <p:spPr bwMode="auto">
          <a:xfrm>
            <a:off x="1066800" y="3048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139E1F00-2D95-4223-A7E7-7E4361B4235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8915" name="Rectangle 2">
            <a:extLst>
              <a:ext uri="{FF2B5EF4-FFF2-40B4-BE49-F238E27FC236}">
                <a16:creationId xmlns:a16="http://schemas.microsoft.com/office/drawing/2014/main" id="{920BEC6E-CFF0-4A79-BB93-3D2301A4B816}"/>
              </a:ext>
            </a:extLst>
          </p:cNvPr>
          <p:cNvSpPr>
            <a:spLocks noChangeArrowheads="1"/>
          </p:cNvSpPr>
          <p:nvPr/>
        </p:nvSpPr>
        <p:spPr bwMode="auto">
          <a:xfrm>
            <a:off x="385763" y="2673350"/>
            <a:ext cx="244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38916" name="Rectangle 3">
            <a:extLst>
              <a:ext uri="{FF2B5EF4-FFF2-40B4-BE49-F238E27FC236}">
                <a16:creationId xmlns:a16="http://schemas.microsoft.com/office/drawing/2014/main" id="{F4FF3B59-9BEF-4B9E-B9BF-798F7B04FFDD}"/>
              </a:ext>
            </a:extLst>
          </p:cNvPr>
          <p:cNvSpPr>
            <a:spLocks noChangeArrowheads="1"/>
          </p:cNvSpPr>
          <p:nvPr/>
        </p:nvSpPr>
        <p:spPr bwMode="auto">
          <a:xfrm>
            <a:off x="2152650" y="2895600"/>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Courier New" panose="02070309020205020404" pitchFamily="49" charset="0"/>
              </a:rPr>
              <a:t>list</a:t>
            </a:r>
          </a:p>
          <a:p>
            <a:pPr algn="ctr">
              <a:spcBef>
                <a:spcPct val="0"/>
              </a:spcBef>
              <a:buFontTx/>
              <a:buNone/>
            </a:pPr>
            <a:endParaRPr lang="en-US" altLang="en-US" sz="2400">
              <a:latin typeface="Courier New" panose="02070309020205020404" pitchFamily="49" charset="0"/>
            </a:endParaRPr>
          </a:p>
        </p:txBody>
      </p:sp>
      <p:sp>
        <p:nvSpPr>
          <p:cNvPr id="38917" name="Line 4">
            <a:extLst>
              <a:ext uri="{FF2B5EF4-FFF2-40B4-BE49-F238E27FC236}">
                <a16:creationId xmlns:a16="http://schemas.microsoft.com/office/drawing/2014/main" id="{EE2C92C2-A545-4320-8884-3D75AFB165E1}"/>
              </a:ext>
            </a:extLst>
          </p:cNvPr>
          <p:cNvSpPr>
            <a:spLocks noChangeShapeType="1"/>
          </p:cNvSpPr>
          <p:nvPr/>
        </p:nvSpPr>
        <p:spPr bwMode="auto">
          <a:xfrm>
            <a:off x="3048000" y="3352800"/>
            <a:ext cx="1219200" cy="990600"/>
          </a:xfrm>
          <a:prstGeom prst="line">
            <a:avLst/>
          </a:prstGeom>
          <a:noFill/>
          <a:ln w="508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8918" name="Text Box 5">
            <a:extLst>
              <a:ext uri="{FF2B5EF4-FFF2-40B4-BE49-F238E27FC236}">
                <a16:creationId xmlns:a16="http://schemas.microsoft.com/office/drawing/2014/main" id="{777974E1-AEF1-41B5-876E-63E314D640F5}"/>
              </a:ext>
            </a:extLst>
          </p:cNvPr>
          <p:cNvSpPr txBox="1">
            <a:spLocks noChangeArrowheads="1"/>
          </p:cNvSpPr>
          <p:nvPr/>
        </p:nvSpPr>
        <p:spPr bwMode="auto">
          <a:xfrm>
            <a:off x="2133600" y="3276600"/>
            <a:ext cx="98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0x213</a:t>
            </a:r>
          </a:p>
        </p:txBody>
      </p:sp>
      <p:sp>
        <p:nvSpPr>
          <p:cNvPr id="38919" name="Text Box 6">
            <a:extLst>
              <a:ext uri="{FF2B5EF4-FFF2-40B4-BE49-F238E27FC236}">
                <a16:creationId xmlns:a16="http://schemas.microsoft.com/office/drawing/2014/main" id="{9D2C055B-74CC-4173-AB39-17E922952786}"/>
              </a:ext>
            </a:extLst>
          </p:cNvPr>
          <p:cNvSpPr txBox="1">
            <a:spLocks noChangeArrowheads="1"/>
          </p:cNvSpPr>
          <p:nvPr/>
        </p:nvSpPr>
        <p:spPr bwMode="auto">
          <a:xfrm>
            <a:off x="4876800" y="3733800"/>
            <a:ext cx="98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0x213</a:t>
            </a:r>
          </a:p>
        </p:txBody>
      </p:sp>
      <p:sp>
        <p:nvSpPr>
          <p:cNvPr id="38920" name="WordArt 7">
            <a:extLst>
              <a:ext uri="{FF2B5EF4-FFF2-40B4-BE49-F238E27FC236}">
                <a16:creationId xmlns:a16="http://schemas.microsoft.com/office/drawing/2014/main" id="{F4223302-B858-47E4-AF8A-4417B76D64D2}"/>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a:t>
            </a:r>
          </a:p>
        </p:txBody>
      </p:sp>
      <p:sp>
        <p:nvSpPr>
          <p:cNvPr id="38921" name="Text Box 8">
            <a:extLst>
              <a:ext uri="{FF2B5EF4-FFF2-40B4-BE49-F238E27FC236}">
                <a16:creationId xmlns:a16="http://schemas.microsoft.com/office/drawing/2014/main" id="{789418D7-004D-4630-B0C3-77D1AF31E8DE}"/>
              </a:ext>
            </a:extLst>
          </p:cNvPr>
          <p:cNvSpPr txBox="1">
            <a:spLocks noChangeArrowheads="1"/>
          </p:cNvSpPr>
          <p:nvPr/>
        </p:nvSpPr>
        <p:spPr bwMode="auto">
          <a:xfrm>
            <a:off x="914400" y="1981200"/>
            <a:ext cx="7489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solidFill>
                  <a:schemeClr val="accent2"/>
                </a:solidFill>
                <a:latin typeface="Tahoma" panose="020B0604030504040204" pitchFamily="34" charset="0"/>
              </a:rPr>
              <a:t>ArrayList</a:t>
            </a:r>
            <a:r>
              <a:rPr lang="en-US" altLang="en-US" sz="3600">
                <a:latin typeface="Tahoma" panose="020B0604030504040204" pitchFamily="34" charset="0"/>
              </a:rPr>
              <a:t> list = new </a:t>
            </a:r>
            <a:r>
              <a:rPr lang="en-US" altLang="en-US" sz="3600">
                <a:solidFill>
                  <a:schemeClr val="accent2"/>
                </a:solidFill>
                <a:latin typeface="Tahoma" panose="020B0604030504040204" pitchFamily="34" charset="0"/>
              </a:rPr>
              <a:t>ArrayList()</a:t>
            </a:r>
            <a:r>
              <a:rPr lang="en-US" altLang="en-US" sz="3600">
                <a:latin typeface="Tahoma" panose="020B0604030504040204" pitchFamily="34" charset="0"/>
              </a:rPr>
              <a:t>;</a:t>
            </a:r>
          </a:p>
        </p:txBody>
      </p:sp>
      <p:sp>
        <p:nvSpPr>
          <p:cNvPr id="38922" name="Text Box 19">
            <a:extLst>
              <a:ext uri="{FF2B5EF4-FFF2-40B4-BE49-F238E27FC236}">
                <a16:creationId xmlns:a16="http://schemas.microsoft.com/office/drawing/2014/main" id="{73A300F3-B945-48AD-8D64-B6A2BA76C7B6}"/>
              </a:ext>
            </a:extLst>
          </p:cNvPr>
          <p:cNvSpPr txBox="1">
            <a:spLocks noChangeArrowheads="1"/>
          </p:cNvSpPr>
          <p:nvPr/>
        </p:nvSpPr>
        <p:spPr bwMode="auto">
          <a:xfrm>
            <a:off x="1447800" y="5486400"/>
            <a:ext cx="6092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rgbClr val="0000CC"/>
                </a:solidFill>
                <a:latin typeface="Tahoma" panose="020B0604030504040204" pitchFamily="34" charset="0"/>
              </a:rPr>
              <a:t>list is a reference to an ArrayList.</a:t>
            </a:r>
          </a:p>
        </p:txBody>
      </p:sp>
      <p:sp>
        <p:nvSpPr>
          <p:cNvPr id="38923" name="Text Box 20">
            <a:extLst>
              <a:ext uri="{FF2B5EF4-FFF2-40B4-BE49-F238E27FC236}">
                <a16:creationId xmlns:a16="http://schemas.microsoft.com/office/drawing/2014/main" id="{38C7A74D-46E4-40D7-8499-9AC8F5B7C954}"/>
              </a:ext>
            </a:extLst>
          </p:cNvPr>
          <p:cNvSpPr txBox="1">
            <a:spLocks noChangeArrowheads="1"/>
          </p:cNvSpPr>
          <p:nvPr/>
        </p:nvSpPr>
        <p:spPr bwMode="auto">
          <a:xfrm>
            <a:off x="4953000" y="4191000"/>
            <a:ext cx="736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800">
                <a:latin typeface="Tahoma" panose="020B0604030504040204"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B9AE7159-1872-4635-A02F-8701C025E18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9459" name="Text Box 2">
            <a:extLst>
              <a:ext uri="{FF2B5EF4-FFF2-40B4-BE49-F238E27FC236}">
                <a16:creationId xmlns:a16="http://schemas.microsoft.com/office/drawing/2014/main" id="{08B86E59-AABB-4F31-9588-D4FCF4AD6F38}"/>
              </a:ext>
            </a:extLst>
          </p:cNvPr>
          <p:cNvSpPr txBox="1">
            <a:spLocks noChangeArrowheads="1"/>
          </p:cNvSpPr>
          <p:nvPr/>
        </p:nvSpPr>
        <p:spPr bwMode="auto">
          <a:xfrm>
            <a:off x="609600" y="19812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Tahoma" pitchFamily="34" charset="0"/>
              </a:defRPr>
            </a:lvl1pPr>
            <a:lvl2pPr marL="742950" indent="-285750" eaLnBrk="0" hangingPunct="0">
              <a:defRPr sz="2800" b="1">
                <a:solidFill>
                  <a:schemeClr val="tx1"/>
                </a:solidFill>
                <a:latin typeface="Tahoma" pitchFamily="34" charset="0"/>
              </a:defRPr>
            </a:lvl2pPr>
            <a:lvl3pPr marL="1143000" indent="-228600" eaLnBrk="0" hangingPunct="0">
              <a:defRPr sz="2800" b="1">
                <a:solidFill>
                  <a:schemeClr val="tx1"/>
                </a:solidFill>
                <a:latin typeface="Tahoma" pitchFamily="34" charset="0"/>
              </a:defRPr>
            </a:lvl3pPr>
            <a:lvl4pPr marL="1600200" indent="-228600" eaLnBrk="0" hangingPunct="0">
              <a:defRPr sz="2800" b="1">
                <a:solidFill>
                  <a:schemeClr val="tx1"/>
                </a:solidFill>
                <a:latin typeface="Tahoma" pitchFamily="34" charset="0"/>
              </a:defRPr>
            </a:lvl4pPr>
            <a:lvl5pPr marL="2057400" indent="-228600" eaLnBrk="0" hangingPunct="0">
              <a:defRPr sz="2800" b="1">
                <a:solidFill>
                  <a:schemeClr val="tx1"/>
                </a:solidFill>
                <a:latin typeface="Tahoma" pitchFamily="34" charset="0"/>
              </a:defRPr>
            </a:lvl5pPr>
            <a:lvl6pPr marL="2514600" indent="-228600" eaLnBrk="0" fontAlgn="base" hangingPunct="0">
              <a:spcBef>
                <a:spcPct val="0"/>
              </a:spcBef>
              <a:spcAft>
                <a:spcPct val="0"/>
              </a:spcAft>
              <a:defRPr sz="2800" b="1">
                <a:solidFill>
                  <a:schemeClr val="tx1"/>
                </a:solidFill>
                <a:latin typeface="Tahoma" pitchFamily="34" charset="0"/>
              </a:defRPr>
            </a:lvl6pPr>
            <a:lvl7pPr marL="2971800" indent="-228600" eaLnBrk="0" fontAlgn="base" hangingPunct="0">
              <a:spcBef>
                <a:spcPct val="0"/>
              </a:spcBef>
              <a:spcAft>
                <a:spcPct val="0"/>
              </a:spcAft>
              <a:defRPr sz="2800" b="1">
                <a:solidFill>
                  <a:schemeClr val="tx1"/>
                </a:solidFill>
                <a:latin typeface="Tahoma" pitchFamily="34" charset="0"/>
              </a:defRPr>
            </a:lvl7pPr>
            <a:lvl8pPr marL="3429000" indent="-228600" eaLnBrk="0" fontAlgn="base" hangingPunct="0">
              <a:spcBef>
                <a:spcPct val="0"/>
              </a:spcBef>
              <a:spcAft>
                <a:spcPct val="0"/>
              </a:spcAft>
              <a:defRPr sz="2800" b="1">
                <a:solidFill>
                  <a:schemeClr val="tx1"/>
                </a:solidFill>
                <a:latin typeface="Tahoma" pitchFamily="34" charset="0"/>
              </a:defRPr>
            </a:lvl8pPr>
            <a:lvl9pPr marL="3886200" indent="-228600" eaLnBrk="0" fontAlgn="base" hangingPunct="0">
              <a:spcBef>
                <a:spcPct val="0"/>
              </a:spcBef>
              <a:spcAft>
                <a:spcPct val="0"/>
              </a:spcAft>
              <a:defRPr sz="2800" b="1">
                <a:solidFill>
                  <a:schemeClr val="tx1"/>
                </a:solidFill>
                <a:latin typeface="Tahoma" pitchFamily="34" charset="0"/>
              </a:defRPr>
            </a:lvl9pPr>
          </a:lstStyle>
          <a:p>
            <a:pPr eaLnBrk="1" hangingPunct="1">
              <a:defRPr/>
            </a:pPr>
            <a:r>
              <a:rPr lang="en-US" dirty="0">
                <a:solidFill>
                  <a:schemeClr val="tx2"/>
                </a:solidFill>
              </a:rPr>
              <a:t>List ray = new </a:t>
            </a:r>
            <a:r>
              <a:rPr lang="en-US" dirty="0" err="1">
                <a:solidFill>
                  <a:schemeClr val="tx2"/>
                </a:solidFill>
              </a:rPr>
              <a:t>ArrayList</a:t>
            </a:r>
            <a:r>
              <a:rPr lang="en-US" dirty="0">
                <a:solidFill>
                  <a:schemeClr val="tx2"/>
                </a:solidFill>
              </a:rPr>
              <a:t>();   	</a:t>
            </a:r>
          </a:p>
          <a:p>
            <a:pPr eaLnBrk="1" hangingPunct="1">
              <a:defRPr/>
            </a:pPr>
            <a:r>
              <a:rPr lang="en-US" dirty="0" err="1"/>
              <a:t>ray.add</a:t>
            </a:r>
            <a:r>
              <a:rPr lang="en-US" dirty="0"/>
              <a:t>("hello");</a:t>
            </a:r>
          </a:p>
          <a:p>
            <a:pPr eaLnBrk="1" hangingPunct="1">
              <a:defRPr/>
            </a:pPr>
            <a:r>
              <a:rPr lang="en-US" dirty="0" err="1"/>
              <a:t>ray.add</a:t>
            </a:r>
            <a:r>
              <a:rPr lang="en-US" dirty="0"/>
              <a:t>("</a:t>
            </a:r>
            <a:r>
              <a:rPr lang="en-US" dirty="0" err="1"/>
              <a:t>whoot</a:t>
            </a:r>
            <a:r>
              <a:rPr lang="en-US" dirty="0"/>
              <a:t>");</a:t>
            </a:r>
            <a:br>
              <a:rPr lang="en-US" dirty="0"/>
            </a:br>
            <a:r>
              <a:rPr lang="en-US" dirty="0" err="1"/>
              <a:t>ray.add</a:t>
            </a:r>
            <a:r>
              <a:rPr lang="en-US" dirty="0"/>
              <a:t>("contests");</a:t>
            </a:r>
            <a:br>
              <a:rPr lang="en-US" dirty="0"/>
            </a:br>
            <a:r>
              <a:rPr lang="en-US" altLang="en-US" dirty="0" err="1">
                <a:solidFill>
                  <a:srgbClr val="FF0000"/>
                </a:solidFill>
              </a:rPr>
              <a:t>ray.add</a:t>
            </a:r>
            <a:r>
              <a:rPr lang="en-US" altLang="en-US" dirty="0">
                <a:solidFill>
                  <a:srgbClr val="FF0000"/>
                </a:solidFill>
              </a:rPr>
              <a:t>(5);  </a:t>
            </a:r>
            <a:r>
              <a:rPr lang="en-US" altLang="en-US" dirty="0">
                <a:solidFill>
                  <a:srgbClr val="FF0000"/>
                </a:solidFill>
                <a:sym typeface="Wingdings" panose="05000000000000000000" pitchFamily="2" charset="2"/>
              </a:rPr>
              <a:t> </a:t>
            </a:r>
            <a:r>
              <a:rPr lang="en-US" altLang="en-US" dirty="0">
                <a:solidFill>
                  <a:srgbClr val="FF0000"/>
                </a:solidFill>
              </a:rPr>
              <a:t>compiles, but . . .</a:t>
            </a:r>
          </a:p>
          <a:p>
            <a:pPr eaLnBrk="1" hangingPunct="1">
              <a:defRPr/>
            </a:pPr>
            <a:r>
              <a:rPr lang="en-US" dirty="0" err="1"/>
              <a:t>out.println</a:t>
            </a:r>
            <a:r>
              <a:rPr lang="en-US" dirty="0"/>
              <a:t>(</a:t>
            </a:r>
            <a:r>
              <a:rPr lang="en-US" dirty="0">
                <a:solidFill>
                  <a:srgbClr val="C00000"/>
                </a:solidFill>
              </a:rPr>
              <a:t>(</a:t>
            </a:r>
            <a:r>
              <a:rPr lang="en-US" dirty="0">
                <a:solidFill>
                  <a:srgbClr val="3333CC"/>
                </a:solidFill>
              </a:rPr>
              <a:t>(String)</a:t>
            </a:r>
            <a:r>
              <a:rPr lang="en-US" dirty="0" err="1"/>
              <a:t>ray.get</a:t>
            </a:r>
            <a:r>
              <a:rPr lang="en-US" dirty="0"/>
              <a:t>(0)</a:t>
            </a:r>
            <a:r>
              <a:rPr lang="en-US" dirty="0">
                <a:solidFill>
                  <a:srgbClr val="C00000"/>
                </a:solidFill>
              </a:rPr>
              <a:t>)</a:t>
            </a:r>
            <a:r>
              <a:rPr lang="en-US" dirty="0"/>
              <a:t>.</a:t>
            </a:r>
            <a:r>
              <a:rPr lang="en-US" dirty="0" err="1"/>
              <a:t>charAt</a:t>
            </a:r>
            <a:r>
              <a:rPr lang="en-US" dirty="0"/>
              <a:t>(0));</a:t>
            </a:r>
          </a:p>
          <a:p>
            <a:pPr eaLnBrk="1" hangingPunct="1">
              <a:defRPr/>
            </a:pPr>
            <a:r>
              <a:rPr lang="en-US" dirty="0" err="1"/>
              <a:t>out.println</a:t>
            </a:r>
            <a:r>
              <a:rPr lang="en-US" dirty="0"/>
              <a:t>(</a:t>
            </a:r>
            <a:r>
              <a:rPr lang="en-US" dirty="0">
                <a:solidFill>
                  <a:srgbClr val="C00000"/>
                </a:solidFill>
              </a:rPr>
              <a:t>(</a:t>
            </a:r>
            <a:r>
              <a:rPr lang="en-US" dirty="0">
                <a:solidFill>
                  <a:srgbClr val="3333CC"/>
                </a:solidFill>
              </a:rPr>
              <a:t>(String)</a:t>
            </a:r>
            <a:r>
              <a:rPr lang="en-US" dirty="0" err="1"/>
              <a:t>ray.get</a:t>
            </a:r>
            <a:r>
              <a:rPr lang="en-US" dirty="0"/>
              <a:t>(2)</a:t>
            </a:r>
            <a:r>
              <a:rPr lang="en-US" dirty="0">
                <a:solidFill>
                  <a:srgbClr val="C00000"/>
                </a:solidFill>
              </a:rPr>
              <a:t>)</a:t>
            </a:r>
            <a:r>
              <a:rPr lang="en-US" dirty="0"/>
              <a:t>.</a:t>
            </a:r>
            <a:r>
              <a:rPr lang="en-US" dirty="0" err="1"/>
              <a:t>charAt</a:t>
            </a:r>
            <a:r>
              <a:rPr lang="en-US" dirty="0"/>
              <a:t>(0));</a:t>
            </a:r>
          </a:p>
          <a:p>
            <a:pPr eaLnBrk="1" hangingPunct="1">
              <a:defRPr/>
            </a:pPr>
            <a:r>
              <a:rPr lang="en-US" dirty="0" err="1">
                <a:solidFill>
                  <a:srgbClr val="FF0000"/>
                </a:solidFill>
              </a:rPr>
              <a:t>out.println</a:t>
            </a:r>
            <a:r>
              <a:rPr lang="en-US" dirty="0"/>
              <a:t>(</a:t>
            </a:r>
            <a:r>
              <a:rPr lang="en-US" dirty="0">
                <a:solidFill>
                  <a:srgbClr val="C00000"/>
                </a:solidFill>
              </a:rPr>
              <a:t>(</a:t>
            </a:r>
            <a:r>
              <a:rPr lang="en-US" dirty="0">
                <a:solidFill>
                  <a:srgbClr val="3333CC"/>
                </a:solidFill>
              </a:rPr>
              <a:t>(String)</a:t>
            </a:r>
            <a:r>
              <a:rPr lang="en-US" dirty="0" err="1"/>
              <a:t>ray.get</a:t>
            </a:r>
            <a:r>
              <a:rPr lang="en-US" dirty="0"/>
              <a:t>(3)</a:t>
            </a:r>
            <a:r>
              <a:rPr lang="en-US" dirty="0">
                <a:solidFill>
                  <a:srgbClr val="C00000"/>
                </a:solidFill>
              </a:rPr>
              <a:t>)</a:t>
            </a:r>
            <a:r>
              <a:rPr lang="en-US" dirty="0"/>
              <a:t>.</a:t>
            </a:r>
            <a:r>
              <a:rPr lang="en-US" dirty="0" err="1"/>
              <a:t>charAt</a:t>
            </a:r>
            <a:r>
              <a:rPr lang="en-US" dirty="0"/>
              <a:t>(0));</a:t>
            </a:r>
          </a:p>
          <a:p>
            <a:pPr eaLnBrk="1" hangingPunct="1">
              <a:defRPr/>
            </a:pPr>
            <a:r>
              <a:rPr lang="en-US" dirty="0">
                <a:solidFill>
                  <a:schemeClr val="accent1">
                    <a:lumMod val="50000"/>
                  </a:schemeClr>
                </a:solidFill>
              </a:rPr>
              <a:t>["hello","whoot","contests“,5]</a:t>
            </a:r>
          </a:p>
        </p:txBody>
      </p:sp>
      <p:sp>
        <p:nvSpPr>
          <p:cNvPr id="40964" name="Text Box 3">
            <a:extLst>
              <a:ext uri="{FF2B5EF4-FFF2-40B4-BE49-F238E27FC236}">
                <a16:creationId xmlns:a16="http://schemas.microsoft.com/office/drawing/2014/main" id="{184216EE-0B5D-466C-A04D-7E9FB373BF3E}"/>
              </a:ext>
            </a:extLst>
          </p:cNvPr>
          <p:cNvSpPr txBox="1">
            <a:spLocks noChangeArrowheads="1"/>
          </p:cNvSpPr>
          <p:nvPr/>
        </p:nvSpPr>
        <p:spPr bwMode="auto">
          <a:xfrm>
            <a:off x="1676400" y="6165850"/>
            <a:ext cx="5410200" cy="533400"/>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solidFill>
                  <a:srgbClr val="3333CC"/>
                </a:solidFill>
                <a:latin typeface="Tahoma" panose="020B0604030504040204" pitchFamily="34" charset="0"/>
              </a:rPr>
              <a:t>ray stores Object references.</a:t>
            </a:r>
          </a:p>
        </p:txBody>
      </p:sp>
      <p:sp>
        <p:nvSpPr>
          <p:cNvPr id="40965" name="Text Box 5">
            <a:extLst>
              <a:ext uri="{FF2B5EF4-FFF2-40B4-BE49-F238E27FC236}">
                <a16:creationId xmlns:a16="http://schemas.microsoft.com/office/drawing/2014/main" id="{37E469AB-F82D-4B76-A542-43E731DDFE91}"/>
              </a:ext>
            </a:extLst>
          </p:cNvPr>
          <p:cNvSpPr txBox="1">
            <a:spLocks noChangeArrowheads="1"/>
          </p:cNvSpPr>
          <p:nvPr/>
        </p:nvSpPr>
        <p:spPr bwMode="auto">
          <a:xfrm>
            <a:off x="6400800" y="1752600"/>
            <a:ext cx="1981200" cy="1811338"/>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h</a:t>
            </a:r>
            <a:br>
              <a:rPr lang="en-US" altLang="en-US">
                <a:latin typeface="Tahoma" panose="020B0604030504040204" pitchFamily="34" charset="0"/>
              </a:rPr>
            </a:br>
            <a:r>
              <a:rPr lang="en-US" altLang="en-US">
                <a:latin typeface="Tahoma" panose="020B0604030504040204" pitchFamily="34" charset="0"/>
              </a:rPr>
              <a:t>c</a:t>
            </a:r>
          </a:p>
        </p:txBody>
      </p:sp>
      <p:sp>
        <p:nvSpPr>
          <p:cNvPr id="40966" name="WordArt 6">
            <a:extLst>
              <a:ext uri="{FF2B5EF4-FFF2-40B4-BE49-F238E27FC236}">
                <a16:creationId xmlns:a16="http://schemas.microsoft.com/office/drawing/2014/main" id="{3CD00A3E-8597-4204-980C-E64A535C85AB}"/>
              </a:ext>
            </a:extLst>
          </p:cNvPr>
          <p:cNvSpPr>
            <a:spLocks noChangeArrowheads="1" noChangeShapeType="1" noTextEdit="1"/>
          </p:cNvSpPr>
          <p:nvPr/>
        </p:nvSpPr>
        <p:spPr bwMode="auto">
          <a:xfrm>
            <a:off x="1066800" y="3048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5">
            <a:extLst>
              <a:ext uri="{FF2B5EF4-FFF2-40B4-BE49-F238E27FC236}">
                <a16:creationId xmlns:a16="http://schemas.microsoft.com/office/drawing/2014/main" id="{9E22B482-F93C-4995-ABAE-C7F95D8F84E0}"/>
              </a:ext>
            </a:extLst>
          </p:cNvPr>
          <p:cNvSpPr txBox="1">
            <a:spLocks noChangeArrowheads="1"/>
          </p:cNvSpPr>
          <p:nvPr/>
        </p:nvSpPr>
        <p:spPr bwMode="auto">
          <a:xfrm>
            <a:off x="381000" y="1524000"/>
            <a:ext cx="8458200"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solidFill>
                  <a:srgbClr val="3333CC"/>
                </a:solidFill>
                <a:latin typeface="Tahoma" panose="020B0604030504040204" pitchFamily="34" charset="0"/>
                <a:cs typeface="Tahoma" panose="020B0604030504040204" pitchFamily="34" charset="0"/>
              </a:rPr>
              <a:t>Will only allow Strings to be added:</a:t>
            </a:r>
          </a:p>
          <a:p>
            <a:pPr eaLnBrk="1" hangingPunct="1">
              <a:spcBef>
                <a:spcPct val="0"/>
              </a:spcBef>
              <a:buFontTx/>
              <a:buNone/>
            </a:pPr>
            <a:r>
              <a:rPr lang="en-US" altLang="en-US" sz="2400" dirty="0" err="1">
                <a:latin typeface="Tahoma" panose="020B0604030504040204" pitchFamily="34" charset="0"/>
              </a:rPr>
              <a:t>ArrayList</a:t>
            </a:r>
            <a:r>
              <a:rPr lang="en-US" altLang="en-US" sz="2400" dirty="0">
                <a:latin typeface="Tahoma" panose="020B0604030504040204" pitchFamily="34" charset="0"/>
              </a:rPr>
              <a:t>&lt;</a:t>
            </a:r>
            <a:r>
              <a:rPr lang="en-US" altLang="en-US" sz="2400" dirty="0">
                <a:solidFill>
                  <a:srgbClr val="009900"/>
                </a:solidFill>
                <a:latin typeface="Tahoma" panose="020B0604030504040204" pitchFamily="34" charset="0"/>
              </a:rPr>
              <a:t>String</a:t>
            </a:r>
            <a:r>
              <a:rPr lang="en-US" altLang="en-US" sz="2400" dirty="0">
                <a:latin typeface="Tahoma" panose="020B0604030504040204" pitchFamily="34" charset="0"/>
              </a:rPr>
              <a:t>&gt; words = new </a:t>
            </a:r>
            <a:r>
              <a:rPr lang="en-US" altLang="en-US" sz="2400" dirty="0" err="1">
                <a:latin typeface="Tahoma" panose="020B0604030504040204" pitchFamily="34" charset="0"/>
              </a:rPr>
              <a:t>ArrayList</a:t>
            </a:r>
            <a:r>
              <a:rPr lang="en-US" altLang="en-US" sz="2400" dirty="0">
                <a:latin typeface="Tahoma" panose="020B0604030504040204" pitchFamily="34" charset="0"/>
              </a:rPr>
              <a:t>&lt;</a:t>
            </a:r>
            <a:r>
              <a:rPr lang="en-US" altLang="en-US" sz="2400" dirty="0">
                <a:solidFill>
                  <a:srgbClr val="009900"/>
                </a:solidFill>
                <a:latin typeface="Tahoma" panose="020B0604030504040204" pitchFamily="34" charset="0"/>
              </a:rPr>
              <a:t>String</a:t>
            </a:r>
            <a:r>
              <a:rPr lang="en-US" altLang="en-US" sz="2400" dirty="0">
                <a:latin typeface="Tahoma" panose="020B0604030504040204" pitchFamily="34" charset="0"/>
              </a:rPr>
              <a:t>&gt;();</a:t>
            </a:r>
          </a:p>
          <a:p>
            <a:pPr eaLnBrk="1" hangingPunct="1">
              <a:spcBef>
                <a:spcPct val="0"/>
              </a:spcBef>
              <a:buFontTx/>
              <a:buNone/>
            </a:pPr>
            <a:r>
              <a:rPr lang="en-US" altLang="en-US" sz="2400" dirty="0" err="1">
                <a:latin typeface="Tahoma" panose="020B0604030504040204" pitchFamily="34" charset="0"/>
              </a:rPr>
              <a:t>ArrayList</a:t>
            </a:r>
            <a:r>
              <a:rPr lang="en-US" altLang="en-US" sz="2400" dirty="0">
                <a:latin typeface="Tahoma" panose="020B0604030504040204" pitchFamily="34" charset="0"/>
              </a:rPr>
              <a:t>&lt;</a:t>
            </a:r>
            <a:r>
              <a:rPr lang="en-US" altLang="en-US" sz="2400" dirty="0">
                <a:solidFill>
                  <a:srgbClr val="009900"/>
                </a:solidFill>
                <a:latin typeface="Tahoma" panose="020B0604030504040204" pitchFamily="34" charset="0"/>
              </a:rPr>
              <a:t>String</a:t>
            </a:r>
            <a:r>
              <a:rPr lang="en-US" altLang="en-US" sz="2400" dirty="0">
                <a:latin typeface="Tahoma" panose="020B0604030504040204" pitchFamily="34" charset="0"/>
              </a:rPr>
              <a:t>&gt; words = new </a:t>
            </a:r>
            <a:r>
              <a:rPr lang="en-US" altLang="en-US" sz="2400" dirty="0" err="1">
                <a:latin typeface="Tahoma" panose="020B0604030504040204" pitchFamily="34" charset="0"/>
              </a:rPr>
              <a:t>ArrayList</a:t>
            </a:r>
            <a:r>
              <a:rPr lang="en-US" altLang="en-US" sz="2400" dirty="0">
                <a:latin typeface="Tahoma" panose="020B0604030504040204" pitchFamily="34" charset="0"/>
              </a:rPr>
              <a:t>&lt;&gt;();</a:t>
            </a:r>
          </a:p>
          <a:p>
            <a:pPr eaLnBrk="1" hangingPunct="1">
              <a:spcBef>
                <a:spcPct val="0"/>
              </a:spcBef>
              <a:buNone/>
            </a:pPr>
            <a:r>
              <a:rPr lang="en-US" altLang="en-US" sz="2400" dirty="0" err="1">
                <a:latin typeface="Tahoma" panose="020B0604030504040204" pitchFamily="34" charset="0"/>
              </a:rPr>
              <a:t>ArrayList</a:t>
            </a:r>
            <a:r>
              <a:rPr lang="en-US" altLang="en-US" sz="2400" dirty="0">
                <a:latin typeface="Tahoma" panose="020B0604030504040204" pitchFamily="34" charset="0"/>
              </a:rPr>
              <a:t>&lt;String&gt; words = new </a:t>
            </a:r>
            <a:r>
              <a:rPr lang="en-US" altLang="en-US" sz="2400" dirty="0" err="1">
                <a:latin typeface="Tahoma" panose="020B0604030504040204" pitchFamily="34" charset="0"/>
              </a:rPr>
              <a:t>ArrayList</a:t>
            </a:r>
            <a:r>
              <a:rPr lang="en-US" altLang="en-US" sz="2400" dirty="0">
                <a:latin typeface="Tahoma" panose="020B0604030504040204" pitchFamily="34" charset="0"/>
              </a:rPr>
              <a:t>();</a:t>
            </a:r>
          </a:p>
          <a:p>
            <a:pPr eaLnBrk="1" hangingPunct="1">
              <a:spcBef>
                <a:spcPct val="0"/>
              </a:spcBef>
              <a:buFontTx/>
              <a:buNone/>
            </a:pPr>
            <a:endParaRPr lang="en-US" altLang="en-US" sz="2400" dirty="0">
              <a:solidFill>
                <a:srgbClr val="3333CC"/>
              </a:solidFill>
              <a:latin typeface="Tahoma" panose="020B0604030504040204" pitchFamily="34" charset="0"/>
              <a:cs typeface="Tahoma" panose="020B0604030504040204" pitchFamily="34" charset="0"/>
            </a:endParaRPr>
          </a:p>
          <a:p>
            <a:pPr eaLnBrk="1" hangingPunct="1">
              <a:spcBef>
                <a:spcPct val="0"/>
              </a:spcBef>
              <a:buFontTx/>
              <a:buNone/>
            </a:pPr>
            <a:r>
              <a:rPr lang="en-US" altLang="en-US" sz="2400" dirty="0">
                <a:solidFill>
                  <a:srgbClr val="3333CC"/>
                </a:solidFill>
                <a:latin typeface="Tahoma" panose="020B0604030504040204" pitchFamily="34" charset="0"/>
                <a:cs typeface="Tahoma" panose="020B0604030504040204" pitchFamily="34" charset="0"/>
              </a:rPr>
              <a:t>Compile, but allow addition of non-Strings to list:</a:t>
            </a:r>
          </a:p>
          <a:p>
            <a:pPr eaLnBrk="1" hangingPunct="1">
              <a:spcBef>
                <a:spcPct val="0"/>
              </a:spcBef>
              <a:buFontTx/>
              <a:buNone/>
            </a:pPr>
            <a:r>
              <a:rPr lang="en-US" altLang="en-US" sz="2400" dirty="0" err="1">
                <a:latin typeface="Tahoma" panose="020B0604030504040204" pitchFamily="34" charset="0"/>
              </a:rPr>
              <a:t>ArrayList</a:t>
            </a:r>
            <a:r>
              <a:rPr lang="en-US" altLang="en-US" sz="2400" dirty="0">
                <a:latin typeface="Tahoma" panose="020B0604030504040204" pitchFamily="34" charset="0"/>
              </a:rPr>
              <a:t> words = new </a:t>
            </a:r>
            <a:r>
              <a:rPr lang="en-US" altLang="en-US" sz="2400" dirty="0" err="1">
                <a:latin typeface="Tahoma" panose="020B0604030504040204" pitchFamily="34" charset="0"/>
              </a:rPr>
              <a:t>ArrayList</a:t>
            </a:r>
            <a:r>
              <a:rPr lang="en-US" altLang="en-US" sz="2400" dirty="0">
                <a:latin typeface="Tahoma" panose="020B0604030504040204" pitchFamily="34" charset="0"/>
              </a:rPr>
              <a:t>&lt;String&gt;();</a:t>
            </a:r>
          </a:p>
          <a:p>
            <a:pPr eaLnBrk="1" hangingPunct="1">
              <a:spcBef>
                <a:spcPct val="0"/>
              </a:spcBef>
              <a:buFontTx/>
              <a:buNone/>
            </a:pPr>
            <a:r>
              <a:rPr lang="en-US" altLang="en-US" sz="2400" dirty="0" err="1">
                <a:latin typeface="Tahoma" panose="020B0604030504040204" pitchFamily="34" charset="0"/>
              </a:rPr>
              <a:t>ArrayList</a:t>
            </a:r>
            <a:r>
              <a:rPr lang="en-US" altLang="en-US" sz="2400" dirty="0">
                <a:latin typeface="Tahoma" panose="020B0604030504040204" pitchFamily="34" charset="0"/>
              </a:rPr>
              <a:t> words = new </a:t>
            </a:r>
            <a:r>
              <a:rPr lang="en-US" altLang="en-US" sz="2400" dirty="0" err="1">
                <a:latin typeface="Tahoma" panose="020B0604030504040204" pitchFamily="34" charset="0"/>
              </a:rPr>
              <a:t>ArrayList</a:t>
            </a:r>
            <a:r>
              <a:rPr lang="en-US" altLang="en-US" sz="2400" dirty="0">
                <a:latin typeface="Tahoma" panose="020B0604030504040204" pitchFamily="34" charset="0"/>
              </a:rPr>
              <a:t>();</a:t>
            </a:r>
          </a:p>
          <a:p>
            <a:pPr eaLnBrk="1" hangingPunct="1">
              <a:spcBef>
                <a:spcPct val="0"/>
              </a:spcBef>
              <a:buFontTx/>
              <a:buNone/>
            </a:pPr>
            <a:endParaRPr lang="en-US" altLang="en-US" sz="2400" dirty="0">
              <a:latin typeface="Tahoma" panose="020B0604030504040204" pitchFamily="34" charset="0"/>
            </a:endParaRPr>
          </a:p>
          <a:p>
            <a:pPr eaLnBrk="1" hangingPunct="1">
              <a:spcBef>
                <a:spcPct val="0"/>
              </a:spcBef>
              <a:buFontTx/>
              <a:buNone/>
            </a:pPr>
            <a:r>
              <a:rPr lang="en-US" altLang="en-US" sz="2400" dirty="0">
                <a:solidFill>
                  <a:srgbClr val="3333CC"/>
                </a:solidFill>
                <a:latin typeface="Tahoma" panose="020B0604030504040204" pitchFamily="34" charset="0"/>
                <a:cs typeface="Tahoma" panose="020B0604030504040204" pitchFamily="34" charset="0"/>
              </a:rPr>
              <a:t>Don’t compile:</a:t>
            </a:r>
          </a:p>
          <a:p>
            <a:pPr eaLnBrk="1" hangingPunct="1">
              <a:spcBef>
                <a:spcPct val="0"/>
              </a:spcBef>
              <a:buFontTx/>
              <a:buNone/>
            </a:pPr>
            <a:r>
              <a:rPr lang="en-US" altLang="en-US" sz="2000" dirty="0" err="1">
                <a:solidFill>
                  <a:srgbClr val="FF0000"/>
                </a:solidFill>
                <a:latin typeface="Tahoma" panose="020B0604030504040204" pitchFamily="34" charset="0"/>
              </a:rPr>
              <a:t>ArrayList</a:t>
            </a:r>
            <a:r>
              <a:rPr lang="en-US" altLang="en-US" sz="2000" dirty="0">
                <a:solidFill>
                  <a:srgbClr val="FF0000"/>
                </a:solidFill>
                <a:latin typeface="Tahoma" panose="020B0604030504040204" pitchFamily="34" charset="0"/>
              </a:rPr>
              <a:t>&lt;&gt; words = new </a:t>
            </a:r>
            <a:r>
              <a:rPr lang="en-US" altLang="en-US" sz="2000" dirty="0" err="1">
                <a:solidFill>
                  <a:srgbClr val="FF0000"/>
                </a:solidFill>
                <a:latin typeface="Tahoma" panose="020B0604030504040204" pitchFamily="34" charset="0"/>
              </a:rPr>
              <a:t>ArrayList</a:t>
            </a:r>
            <a:r>
              <a:rPr lang="en-US" altLang="en-US" sz="2000" dirty="0">
                <a:solidFill>
                  <a:srgbClr val="FF0000"/>
                </a:solidFill>
                <a:latin typeface="Tahoma" panose="020B0604030504040204" pitchFamily="34" charset="0"/>
              </a:rPr>
              <a:t>&lt;String&gt;();</a:t>
            </a:r>
          </a:p>
          <a:p>
            <a:pPr eaLnBrk="1" hangingPunct="1">
              <a:spcBef>
                <a:spcPct val="0"/>
              </a:spcBef>
              <a:buFontTx/>
              <a:buNone/>
            </a:pPr>
            <a:r>
              <a:rPr lang="en-US" altLang="en-US" sz="2100" dirty="0" err="1">
                <a:solidFill>
                  <a:srgbClr val="FF0000"/>
                </a:solidFill>
                <a:latin typeface="Tahoma" panose="020B0604030504040204" pitchFamily="34" charset="0"/>
              </a:rPr>
              <a:t>ArrayList</a:t>
            </a:r>
            <a:r>
              <a:rPr lang="en-US" altLang="en-US" sz="2100" dirty="0">
                <a:solidFill>
                  <a:srgbClr val="FF0000"/>
                </a:solidFill>
                <a:latin typeface="Tahoma" panose="020B0604030504040204" pitchFamily="34" charset="0"/>
              </a:rPr>
              <a:t>&lt;Comparable&gt; words = new </a:t>
            </a:r>
            <a:r>
              <a:rPr lang="en-US" altLang="en-US" sz="2100" dirty="0" err="1">
                <a:solidFill>
                  <a:srgbClr val="FF0000"/>
                </a:solidFill>
                <a:latin typeface="Tahoma" panose="020B0604030504040204" pitchFamily="34" charset="0"/>
              </a:rPr>
              <a:t>ArrayList</a:t>
            </a:r>
            <a:r>
              <a:rPr lang="en-US" altLang="en-US" sz="2100" dirty="0">
                <a:solidFill>
                  <a:srgbClr val="FF0000"/>
                </a:solidFill>
                <a:latin typeface="Tahoma" panose="020B0604030504040204" pitchFamily="34" charset="0"/>
              </a:rPr>
              <a:t>&lt;String&gt;();</a:t>
            </a:r>
          </a:p>
          <a:p>
            <a:pPr eaLnBrk="1" hangingPunct="1">
              <a:spcBef>
                <a:spcPct val="0"/>
              </a:spcBef>
              <a:buFontTx/>
              <a:buNone/>
            </a:pPr>
            <a:r>
              <a:rPr lang="en-US" altLang="en-US" sz="2100" dirty="0" err="1">
                <a:solidFill>
                  <a:srgbClr val="FF0000"/>
                </a:solidFill>
                <a:latin typeface="Tahoma" panose="020B0604030504040204" pitchFamily="34" charset="0"/>
              </a:rPr>
              <a:t>ArrayList</a:t>
            </a:r>
            <a:r>
              <a:rPr lang="en-US" altLang="en-US" sz="2100" dirty="0">
                <a:solidFill>
                  <a:srgbClr val="FF0000"/>
                </a:solidFill>
                <a:latin typeface="Tahoma" panose="020B0604030504040204" pitchFamily="34" charset="0"/>
              </a:rPr>
              <a:t>&lt;String&gt; words = new </a:t>
            </a:r>
            <a:r>
              <a:rPr lang="en-US" altLang="en-US" sz="2100" dirty="0" err="1">
                <a:solidFill>
                  <a:srgbClr val="FF0000"/>
                </a:solidFill>
                <a:latin typeface="Tahoma" panose="020B0604030504040204" pitchFamily="34" charset="0"/>
              </a:rPr>
              <a:t>ArrayList</a:t>
            </a:r>
            <a:r>
              <a:rPr lang="en-US" altLang="en-US" sz="2100" dirty="0">
                <a:solidFill>
                  <a:srgbClr val="FF0000"/>
                </a:solidFill>
                <a:latin typeface="Tahoma" panose="020B0604030504040204" pitchFamily="34" charset="0"/>
              </a:rPr>
              <a:t>&lt;Comparable&gt;();</a:t>
            </a:r>
            <a:endParaRPr lang="en-US" altLang="en-US" sz="2100" dirty="0">
              <a:solidFill>
                <a:srgbClr val="3333CC"/>
              </a:solidFill>
              <a:latin typeface="Tahoma" panose="020B0604030504040204" pitchFamily="34" charset="0"/>
              <a:cs typeface="Tahoma" panose="020B0604030504040204" pitchFamily="34" charset="0"/>
            </a:endParaRPr>
          </a:p>
        </p:txBody>
      </p:sp>
      <p:sp>
        <p:nvSpPr>
          <p:cNvPr id="43011" name="WordArt 8">
            <a:extLst>
              <a:ext uri="{FF2B5EF4-FFF2-40B4-BE49-F238E27FC236}">
                <a16:creationId xmlns:a16="http://schemas.microsoft.com/office/drawing/2014/main" id="{0766A807-FB5D-450A-B20A-46FE5D96DA88}"/>
              </a:ext>
            </a:extLst>
          </p:cNvPr>
          <p:cNvSpPr>
            <a:spLocks noChangeArrowheads="1" noChangeShapeType="1" noTextEdit="1"/>
          </p:cNvSpPr>
          <p:nvPr/>
        </p:nvSpPr>
        <p:spPr bwMode="auto">
          <a:xfrm>
            <a:off x="1066800" y="3048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F3EA"/>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57C9436-D436-4430-8BE3-077F3CD6F052}"/>
              </a:ext>
            </a:extLst>
          </p:cNvPr>
          <p:cNvSpPr>
            <a:spLocks noChangeArrowheads="1"/>
          </p:cNvSpPr>
          <p:nvPr/>
        </p:nvSpPr>
        <p:spPr bwMode="auto">
          <a:xfrm>
            <a:off x="152400" y="754082"/>
            <a:ext cx="8915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rgbClr val="000000"/>
                </a:solidFill>
                <a:latin typeface="Courier New" panose="02070309020205020404" pitchFamily="49" charset="0"/>
                <a:cs typeface="Courier New" panose="02070309020205020404" pitchFamily="49" charset="0"/>
              </a:rPr>
              <a:t>For each line either write the output </a:t>
            </a:r>
            <a:r>
              <a:rPr lang="en-US" altLang="en-US" sz="2800" dirty="0">
                <a:solidFill>
                  <a:srgbClr val="FF0000"/>
                </a:solidFill>
                <a:latin typeface="Courier New" panose="02070309020205020404" pitchFamily="49" charset="0"/>
                <a:cs typeface="Courier New" panose="02070309020205020404" pitchFamily="49" charset="0"/>
              </a:rPr>
              <a:t>or</a:t>
            </a:r>
            <a:r>
              <a:rPr lang="en-US" altLang="en-US" sz="2800" dirty="0">
                <a:solidFill>
                  <a:srgbClr val="000000"/>
                </a:solidFill>
                <a:latin typeface="Courier New" panose="02070309020205020404" pitchFamily="49" charset="0"/>
                <a:cs typeface="Courier New" panose="02070309020205020404" pitchFamily="49" charset="0"/>
              </a:rPr>
              <a:t> write “Syntax Error” </a:t>
            </a:r>
            <a:r>
              <a:rPr lang="en-US" altLang="en-US" sz="2800" dirty="0">
                <a:solidFill>
                  <a:srgbClr val="FF0000"/>
                </a:solidFill>
                <a:latin typeface="Courier New" panose="02070309020205020404" pitchFamily="49" charset="0"/>
                <a:cs typeface="Courier New" panose="02070309020205020404" pitchFamily="49" charset="0"/>
              </a:rPr>
              <a:t>or</a:t>
            </a:r>
            <a:r>
              <a:rPr lang="en-US" altLang="en-US" sz="2800" dirty="0">
                <a:solidFill>
                  <a:srgbClr val="000000"/>
                </a:solidFill>
                <a:latin typeface="Courier New" panose="02070309020205020404" pitchFamily="49" charset="0"/>
                <a:cs typeface="Courier New" panose="02070309020205020404" pitchFamily="49" charset="0"/>
              </a:rPr>
              <a:t> “Run-time error”.</a:t>
            </a:r>
          </a:p>
          <a:p>
            <a:pPr>
              <a:spcBef>
                <a:spcPct val="0"/>
              </a:spcBef>
              <a:buFontTx/>
              <a:buNone/>
            </a:pPr>
            <a:endParaRPr lang="en-US" altLang="en-US" sz="2800" b="0" dirty="0">
              <a:solidFill>
                <a:srgbClr val="000000"/>
              </a:solidFill>
              <a:latin typeface="Courier New" panose="02070309020205020404" pitchFamily="49" charset="0"/>
              <a:cs typeface="Courier New" panose="02070309020205020404" pitchFamily="49" charset="0"/>
            </a:endParaRPr>
          </a:p>
          <a:p>
            <a:pPr>
              <a:spcBef>
                <a:spcPct val="0"/>
              </a:spcBef>
              <a:buFontTx/>
              <a:buNone/>
            </a:pPr>
            <a:r>
              <a:rPr lang="en-US" altLang="en-US" sz="2800" b="0" dirty="0">
                <a:solidFill>
                  <a:srgbClr val="000000"/>
                </a:solidFill>
                <a:latin typeface="Courier New" panose="02070309020205020404" pitchFamily="49" charset="0"/>
                <a:cs typeface="Courier New" panose="02070309020205020404" pitchFamily="49" charset="0"/>
              </a:rPr>
              <a:t>String s1 = null; </a:t>
            </a:r>
          </a:p>
          <a:p>
            <a:pPr>
              <a:spcBef>
                <a:spcPct val="0"/>
              </a:spcBef>
              <a:buFontTx/>
              <a:buNone/>
            </a:pPr>
            <a:r>
              <a:rPr lang="en-US" altLang="en-US" sz="2800" b="0" dirty="0">
                <a:solidFill>
                  <a:srgbClr val="000000"/>
                </a:solidFill>
                <a:latin typeface="Courier New" panose="02070309020205020404" pitchFamily="49" charset="0"/>
                <a:cs typeface="Courier New" panose="02070309020205020404" pitchFamily="49" charset="0"/>
              </a:rPr>
              <a:t>String s2 = "null"; </a:t>
            </a:r>
          </a:p>
          <a:p>
            <a:pPr>
              <a:spcBef>
                <a:spcPct val="0"/>
              </a:spcBef>
              <a:buFontTx/>
              <a:buNone/>
            </a:pPr>
            <a:r>
              <a:rPr lang="en-US" altLang="en-US" sz="2800" b="0" dirty="0">
                <a:solidFill>
                  <a:srgbClr val="000000"/>
                </a:solidFill>
                <a:latin typeface="Courier New" panose="02070309020205020404" pitchFamily="49" charset="0"/>
                <a:cs typeface="Courier New" panose="02070309020205020404" pitchFamily="49" charset="0"/>
              </a:rPr>
              <a:t>String s3 = "";</a:t>
            </a:r>
          </a:p>
          <a:p>
            <a:pPr>
              <a:spcBef>
                <a:spcPct val="0"/>
              </a:spcBef>
              <a:buFontTx/>
              <a:buNone/>
            </a:pPr>
            <a:r>
              <a:rPr lang="en-US" altLang="en-US" sz="2800" b="0" dirty="0" err="1">
                <a:solidFill>
                  <a:srgbClr val="000000"/>
                </a:solidFill>
                <a:latin typeface="Courier New" panose="02070309020205020404" pitchFamily="49" charset="0"/>
                <a:cs typeface="Courier New" panose="02070309020205020404" pitchFamily="49" charset="0"/>
              </a:rPr>
              <a:t>System.out.print</a:t>
            </a:r>
            <a:r>
              <a:rPr lang="en-US" altLang="en-US" sz="2800" b="0" dirty="0">
                <a:solidFill>
                  <a:srgbClr val="000000"/>
                </a:solidFill>
                <a:latin typeface="Courier New" panose="02070309020205020404" pitchFamily="49" charset="0"/>
                <a:cs typeface="Courier New" panose="02070309020205020404" pitchFamily="49" charset="0"/>
              </a:rPr>
              <a:t>(s1.equals(s2)); </a:t>
            </a:r>
          </a:p>
          <a:p>
            <a:pPr>
              <a:spcBef>
                <a:spcPct val="0"/>
              </a:spcBef>
              <a:buFontTx/>
              <a:buNone/>
            </a:pPr>
            <a:r>
              <a:rPr lang="en-US" altLang="en-US" sz="2800" b="0" dirty="0" err="1">
                <a:solidFill>
                  <a:srgbClr val="000000"/>
                </a:solidFill>
                <a:latin typeface="Courier New" panose="02070309020205020404" pitchFamily="49" charset="0"/>
                <a:cs typeface="Courier New" panose="02070309020205020404" pitchFamily="49" charset="0"/>
              </a:rPr>
              <a:t>System.out.print</a:t>
            </a:r>
            <a:r>
              <a:rPr lang="en-US" altLang="en-US" sz="2800" b="0" dirty="0">
                <a:solidFill>
                  <a:srgbClr val="000000"/>
                </a:solidFill>
                <a:latin typeface="Courier New" panose="02070309020205020404" pitchFamily="49" charset="0"/>
                <a:cs typeface="Courier New" panose="02070309020205020404" pitchFamily="49" charset="0"/>
              </a:rPr>
              <a:t>(s2.equals(s1)); </a:t>
            </a:r>
            <a:endParaRPr lang="en-US" altLang="en-US" sz="2800" dirty="0">
              <a:latin typeface="Courier New" panose="02070309020205020404" pitchFamily="49" charset="0"/>
              <a:cs typeface="Courier New" panose="02070309020205020404" pitchFamily="49" charset="0"/>
            </a:endParaRPr>
          </a:p>
          <a:p>
            <a:pPr>
              <a:spcBef>
                <a:spcPct val="0"/>
              </a:spcBef>
              <a:buFontTx/>
              <a:buNone/>
            </a:pPr>
            <a:r>
              <a:rPr lang="en-US" altLang="en-US" sz="2800" b="0" dirty="0" err="1">
                <a:solidFill>
                  <a:srgbClr val="000000"/>
                </a:solidFill>
                <a:latin typeface="Courier New" panose="02070309020205020404" pitchFamily="49" charset="0"/>
                <a:cs typeface="Courier New" panose="02070309020205020404" pitchFamily="49" charset="0"/>
              </a:rPr>
              <a:t>System.out.print</a:t>
            </a:r>
            <a:r>
              <a:rPr lang="en-US" altLang="en-US" sz="2800" b="0" dirty="0">
                <a:solidFill>
                  <a:srgbClr val="000000"/>
                </a:solidFill>
                <a:latin typeface="Courier New" panose="02070309020205020404" pitchFamily="49" charset="0"/>
                <a:cs typeface="Courier New" panose="02070309020205020404" pitchFamily="49" charset="0"/>
              </a:rPr>
              <a:t>(s3.equals(s1)); </a:t>
            </a:r>
            <a:endParaRPr lang="en-US" altLang="en-US" sz="2800" dirty="0">
              <a:latin typeface="Courier New" panose="02070309020205020404" pitchFamily="49" charset="0"/>
              <a:cs typeface="Courier New" panose="02070309020205020404" pitchFamily="49" charset="0"/>
            </a:endParaRPr>
          </a:p>
        </p:txBody>
      </p:sp>
      <p:sp>
        <p:nvSpPr>
          <p:cNvPr id="2" name="Rectangle 2">
            <a:extLst>
              <a:ext uri="{FF2B5EF4-FFF2-40B4-BE49-F238E27FC236}">
                <a16:creationId xmlns:a16="http://schemas.microsoft.com/office/drawing/2014/main" id="{5F60E948-0A57-207C-0E6E-22A6764707C3}"/>
              </a:ext>
            </a:extLst>
          </p:cNvPr>
          <p:cNvSpPr>
            <a:spLocks noChangeArrowheads="1"/>
          </p:cNvSpPr>
          <p:nvPr/>
        </p:nvSpPr>
        <p:spPr bwMode="auto">
          <a:xfrm>
            <a:off x="7315200" y="3268682"/>
            <a:ext cx="1371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rgbClr val="FF0000"/>
                </a:solidFill>
                <a:latin typeface="Courier New" panose="02070309020205020404" pitchFamily="49" charset="0"/>
                <a:cs typeface="Courier New" panose="02070309020205020404" pitchFamily="49" charset="0"/>
              </a:rPr>
              <a:t>RTE</a:t>
            </a:r>
          </a:p>
          <a:p>
            <a:pPr>
              <a:spcBef>
                <a:spcPct val="0"/>
              </a:spcBef>
              <a:buFontTx/>
              <a:buNone/>
            </a:pPr>
            <a:r>
              <a:rPr lang="en-US" altLang="en-US" sz="2800" dirty="0">
                <a:solidFill>
                  <a:schemeClr val="accent6">
                    <a:lumMod val="75000"/>
                  </a:schemeClr>
                </a:solidFill>
                <a:latin typeface="Courier New" panose="02070309020205020404" pitchFamily="49" charset="0"/>
                <a:cs typeface="Courier New" panose="02070309020205020404" pitchFamily="49" charset="0"/>
              </a:rPr>
              <a:t>false</a:t>
            </a:r>
          </a:p>
          <a:p>
            <a:pPr>
              <a:spcBef>
                <a:spcPct val="0"/>
              </a:spcBef>
              <a:buFontTx/>
              <a:buNone/>
            </a:pPr>
            <a:r>
              <a:rPr lang="en-US" altLang="en-US" sz="2800" dirty="0">
                <a:solidFill>
                  <a:schemeClr val="accent6">
                    <a:lumMod val="75000"/>
                  </a:schemeClr>
                </a:solidFill>
                <a:latin typeface="Courier New" panose="02070309020205020404" pitchFamily="49" charset="0"/>
                <a:cs typeface="Courier New" panose="02070309020205020404" pitchFamily="49" charset="0"/>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0C8EB927-3E02-4FD8-B8EE-E017ECECE1A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5059" name="WordArt 2">
            <a:extLst>
              <a:ext uri="{FF2B5EF4-FFF2-40B4-BE49-F238E27FC236}">
                <a16:creationId xmlns:a16="http://schemas.microsoft.com/office/drawing/2014/main" id="{55410F5F-0497-457F-9A51-E99288076B3C}"/>
              </a:ext>
            </a:extLst>
          </p:cNvPr>
          <p:cNvSpPr>
            <a:spLocks noChangeArrowheads="1" noChangeShapeType="1" noTextEdit="1"/>
          </p:cNvSpPr>
          <p:nvPr/>
        </p:nvSpPr>
        <p:spPr bwMode="auto">
          <a:xfrm>
            <a:off x="533400" y="1447800"/>
            <a:ext cx="80010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arraylistObjectGenerics.java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66B73438-3D64-4BAF-BE4D-FD804868C332}"/>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7107" name="WordArt 2">
            <a:extLst>
              <a:ext uri="{FF2B5EF4-FFF2-40B4-BE49-F238E27FC236}">
                <a16:creationId xmlns:a16="http://schemas.microsoft.com/office/drawing/2014/main" id="{72766D75-83EB-44A4-BA6B-0D3FFF117DC2}"/>
              </a:ext>
            </a:extLst>
          </p:cNvPr>
          <p:cNvSpPr>
            <a:spLocks noChangeArrowheads="1" noChangeShapeType="1" noTextEdit="1"/>
          </p:cNvSpPr>
          <p:nvPr/>
        </p:nvSpPr>
        <p:spPr bwMode="auto">
          <a:xfrm>
            <a:off x="914400" y="1143000"/>
            <a:ext cx="7086600" cy="4038600"/>
          </a:xfrm>
          <a:prstGeom prst="rect">
            <a:avLst/>
          </a:prstGeom>
        </p:spPr>
        <p:txBody>
          <a:bodyPr wrap="none" fromWordArt="1">
            <a:prstTxWarp prst="textPlain">
              <a:avLst>
                <a:gd name="adj" fmla="val 50000"/>
              </a:avLst>
            </a:prstTxWarp>
          </a:bodyPr>
          <a:lstStyle/>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 </a:t>
            </a:r>
          </a:p>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Methods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6F6DA1F0-5771-4BB0-B507-3EDAE2486F1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29890" name="Group 162">
            <a:extLst>
              <a:ext uri="{FF2B5EF4-FFF2-40B4-BE49-F238E27FC236}">
                <a16:creationId xmlns:a16="http://schemas.microsoft.com/office/drawing/2014/main" id="{BA2F7553-CEDC-44B3-8D51-183330BBB6E2}"/>
              </a:ext>
            </a:extLst>
          </p:cNvPr>
          <p:cNvGraphicFramePr>
            <a:graphicFrameLocks noGrp="1"/>
          </p:cNvGraphicFramePr>
          <p:nvPr/>
        </p:nvGraphicFramePr>
        <p:xfrm>
          <a:off x="609600" y="533400"/>
          <a:ext cx="7977188" cy="5408613"/>
        </p:xfrm>
        <a:graphic>
          <a:graphicData uri="http://schemas.openxmlformats.org/drawingml/2006/table">
            <a:tbl>
              <a:tblPr/>
              <a:tblGrid>
                <a:gridCol w="2621176">
                  <a:extLst>
                    <a:ext uri="{9D8B030D-6E8A-4147-A177-3AD203B41FA5}">
                      <a16:colId xmlns:a16="http://schemas.microsoft.com/office/drawing/2014/main" val="20000"/>
                    </a:ext>
                  </a:extLst>
                </a:gridCol>
                <a:gridCol w="5356012">
                  <a:extLst>
                    <a:ext uri="{9D8B030D-6E8A-4147-A177-3AD203B41FA5}">
                      <a16:colId xmlns:a16="http://schemas.microsoft.com/office/drawing/2014/main" val="20001"/>
                    </a:ext>
                  </a:extLst>
                </a:gridCol>
              </a:tblGrid>
              <a:tr h="1152144">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err="1">
                          <a:ln>
                            <a:noFill/>
                          </a:ln>
                          <a:solidFill>
                            <a:srgbClr val="FF0000"/>
                          </a:solidFill>
                          <a:effectLst/>
                          <a:latin typeface="Tahoma" pitchFamily="34" charset="0"/>
                        </a:rPr>
                        <a:t>ArrayList</a:t>
                      </a:r>
                      <a:endParaRPr kumimoji="0" lang="en-US" sz="3600" b="1" i="0" u="none" strike="noStrike" cap="none" normalizeH="0" baseline="0" dirty="0">
                        <a:ln>
                          <a:noFill/>
                        </a:ln>
                        <a:solidFill>
                          <a:srgbClr val="FF000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methods</a:t>
                      </a:r>
                    </a:p>
                  </a:txBody>
                  <a:tcPr marL="91436" marR="9143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marL="91436" marR="914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marL="91436" marR="914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9997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kern="1200" cap="none" spc="0" normalizeH="0" baseline="0" noProof="0" dirty="0" err="1">
                          <a:ln>
                            <a:noFill/>
                          </a:ln>
                          <a:solidFill>
                            <a:srgbClr val="3333CC"/>
                          </a:solidFill>
                          <a:effectLst/>
                          <a:uLnTx/>
                          <a:uFillTx/>
                          <a:latin typeface="Tahoma" pitchFamily="34" charset="0"/>
                          <a:ea typeface="+mn-ea"/>
                          <a:cs typeface="+mn-cs"/>
                        </a:rPr>
                        <a:t>boolean</a:t>
                      </a:r>
                      <a:r>
                        <a:rPr kumimoji="0" lang="en-US" sz="1400" b="1" i="0" u="none" strike="noStrike" kern="1200" cap="none" spc="0" normalizeH="0" baseline="0" noProof="0" dirty="0">
                          <a:ln>
                            <a:noFill/>
                          </a:ln>
                          <a:solidFill>
                            <a:srgbClr val="3333CC"/>
                          </a:solidFill>
                          <a:effectLst/>
                          <a:uLnTx/>
                          <a:uFillTx/>
                          <a:latin typeface="Tahoma" pitchFamily="34" charset="0"/>
                          <a:ea typeface="+mn-ea"/>
                          <a:cs typeface="+mn-cs"/>
                        </a:rPr>
                        <a:t> </a:t>
                      </a:r>
                      <a:r>
                        <a:rPr kumimoji="0" lang="en-US" sz="2000" b="1" i="0" u="none" strike="noStrike" cap="none" normalizeH="0" baseline="0" dirty="0">
                          <a:ln>
                            <a:noFill/>
                          </a:ln>
                          <a:solidFill>
                            <a:schemeClr val="accent2"/>
                          </a:solidFill>
                          <a:effectLst/>
                          <a:latin typeface="Tahoma" pitchFamily="34" charset="0"/>
                        </a:rPr>
                        <a:t>add(item)</a:t>
                      </a:r>
                    </a:p>
                  </a:txBody>
                  <a:tcPr marL="91436" marR="9143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adds item to the end of the list.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ahoma" pitchFamily="34" charset="0"/>
                        </a:rPr>
                        <a:t>Returns true in all cases, because an </a:t>
                      </a:r>
                      <a:r>
                        <a:rPr kumimoji="0" lang="en-US" sz="1800" b="1" i="0" u="none" strike="noStrike" cap="none" normalizeH="0" baseline="0" dirty="0" err="1">
                          <a:ln>
                            <a:noFill/>
                          </a:ln>
                          <a:solidFill>
                            <a:schemeClr val="accent2"/>
                          </a:solidFill>
                          <a:effectLst/>
                          <a:latin typeface="Tahoma" pitchFamily="34" charset="0"/>
                        </a:rPr>
                        <a:t>ArrayList</a:t>
                      </a:r>
                      <a:r>
                        <a:rPr kumimoji="0" lang="en-US" sz="1800" b="1" i="0" u="none" strike="noStrike" cap="none" normalizeH="0" baseline="0" dirty="0">
                          <a:ln>
                            <a:noFill/>
                          </a:ln>
                          <a:solidFill>
                            <a:schemeClr val="accent2"/>
                          </a:solidFill>
                          <a:effectLst/>
                          <a:latin typeface="Tahoma" pitchFamily="34" charset="0"/>
                        </a:rPr>
                        <a:t> can’t fail to add an object.</a:t>
                      </a:r>
                    </a:p>
                  </a:txBody>
                  <a:tcPr marL="91436" marR="914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1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kern="1200" cap="none" normalizeH="0" baseline="0" dirty="0">
                          <a:ln>
                            <a:noFill/>
                          </a:ln>
                          <a:solidFill>
                            <a:schemeClr val="accent2"/>
                          </a:solidFill>
                          <a:effectLst/>
                          <a:latin typeface="Tahoma" pitchFamily="34" charset="0"/>
                          <a:ea typeface="+mn-ea"/>
                          <a:cs typeface="+mn-cs"/>
                        </a:rPr>
                        <a:t>void</a:t>
                      </a:r>
                      <a:r>
                        <a:rPr kumimoji="0" lang="en-US" sz="2000" b="1" i="0" u="none" strike="noStrike" cap="none" normalizeH="0" baseline="0" dirty="0">
                          <a:ln>
                            <a:noFill/>
                          </a:ln>
                          <a:solidFill>
                            <a:schemeClr val="accent2"/>
                          </a:solidFill>
                          <a:effectLst/>
                          <a:latin typeface="Tahoma" pitchFamily="34" charset="0"/>
                        </a:rPr>
                        <a:t> add(</a:t>
                      </a:r>
                      <a:r>
                        <a:rPr kumimoji="0" lang="en-US" sz="2000" b="1" i="0" u="none" strike="noStrike" cap="none" normalizeH="0" baseline="0" dirty="0" err="1">
                          <a:ln>
                            <a:noFill/>
                          </a:ln>
                          <a:solidFill>
                            <a:schemeClr val="accent2"/>
                          </a:solidFill>
                          <a:effectLst/>
                          <a:latin typeface="Tahoma" pitchFamily="34" charset="0"/>
                        </a:rPr>
                        <a:t>spot,item</a:t>
                      </a:r>
                      <a:r>
                        <a:rPr kumimoji="0" lang="en-US" sz="2000" b="1" i="0" u="none" strike="noStrike" cap="none" normalizeH="0" baseline="0" dirty="0">
                          <a:ln>
                            <a:noFill/>
                          </a:ln>
                          <a:solidFill>
                            <a:schemeClr val="accent2"/>
                          </a:solidFill>
                          <a:effectLst/>
                          <a:latin typeface="Tahoma" pitchFamily="34" charset="0"/>
                        </a:rPr>
                        <a:t>)</a:t>
                      </a:r>
                    </a:p>
                  </a:txBody>
                  <a:tcPr marL="91436" marR="9143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adds item at spot (this </a:t>
                      </a:r>
                      <a:r>
                        <a:rPr kumimoji="0" lang="en-US" sz="2000" b="1" i="0" u="sng" strike="noStrike" cap="none" normalizeH="0" baseline="0" dirty="0">
                          <a:ln>
                            <a:noFill/>
                          </a:ln>
                          <a:solidFill>
                            <a:schemeClr val="accent2"/>
                          </a:solidFill>
                          <a:effectLst/>
                          <a:latin typeface="Tahoma" pitchFamily="34" charset="0"/>
                        </a:rPr>
                        <a:t>inserts</a:t>
                      </a:r>
                      <a:r>
                        <a:rPr kumimoji="0" lang="en-US" sz="2000" b="1" i="0" u="none" strike="noStrike" cap="none" normalizeH="0" baseline="0" dirty="0">
                          <a:ln>
                            <a:noFill/>
                          </a:ln>
                          <a:solidFill>
                            <a:schemeClr val="accent2"/>
                          </a:solidFill>
                          <a:effectLst/>
                          <a:latin typeface="Tahoma" pitchFamily="34" charset="0"/>
                        </a:rPr>
                        <a:t> the object and shifts other items right)</a:t>
                      </a:r>
                    </a:p>
                  </a:txBody>
                  <a:tcPr marL="91436" marR="914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18714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kern="1200" cap="none" normalizeH="0" baseline="0" dirty="0">
                          <a:ln>
                            <a:noFill/>
                          </a:ln>
                          <a:solidFill>
                            <a:schemeClr val="accent2"/>
                          </a:solidFill>
                          <a:effectLst/>
                          <a:latin typeface="Tahoma" pitchFamily="34" charset="0"/>
                          <a:ea typeface="+mn-ea"/>
                          <a:cs typeface="+mn-cs"/>
                        </a:rPr>
                        <a:t>E</a:t>
                      </a:r>
                      <a:r>
                        <a:rPr kumimoji="0" lang="en-US" sz="2000" b="1" i="0" u="none" strike="noStrike" kern="1200" cap="none" normalizeH="0" baseline="0" dirty="0">
                          <a:ln>
                            <a:noFill/>
                          </a:ln>
                          <a:solidFill>
                            <a:schemeClr val="accent2"/>
                          </a:solidFill>
                          <a:effectLst/>
                          <a:latin typeface="Tahoma" pitchFamily="34" charset="0"/>
                          <a:ea typeface="+mn-ea"/>
                          <a:cs typeface="+mn-cs"/>
                        </a:rPr>
                        <a:t>  </a:t>
                      </a:r>
                      <a:r>
                        <a:rPr kumimoji="0" lang="en-US" sz="2000" b="1" i="0" u="none" strike="noStrike" cap="none" normalizeH="0" baseline="0" dirty="0">
                          <a:ln>
                            <a:noFill/>
                          </a:ln>
                          <a:solidFill>
                            <a:schemeClr val="accent2"/>
                          </a:solidFill>
                          <a:effectLst/>
                          <a:latin typeface="Tahoma" pitchFamily="34" charset="0"/>
                        </a:rPr>
                        <a:t>set(</a:t>
                      </a:r>
                      <a:r>
                        <a:rPr kumimoji="0" lang="en-US" sz="2000" b="1" i="0" u="none" strike="noStrike" cap="none" normalizeH="0" baseline="0" dirty="0" err="1">
                          <a:ln>
                            <a:noFill/>
                          </a:ln>
                          <a:solidFill>
                            <a:schemeClr val="accent2"/>
                          </a:solidFill>
                          <a:effectLst/>
                          <a:latin typeface="Tahoma" pitchFamily="34" charset="0"/>
                        </a:rPr>
                        <a:t>spot,item</a:t>
                      </a:r>
                      <a:r>
                        <a:rPr kumimoji="0" lang="en-US" sz="2000" b="1" i="0" u="none" strike="noStrike" cap="none" normalizeH="0" baseline="0" dirty="0">
                          <a:ln>
                            <a:noFill/>
                          </a:ln>
                          <a:solidFill>
                            <a:schemeClr val="accent2"/>
                          </a:solidFill>
                          <a:effectLst/>
                          <a:latin typeface="Tahoma" pitchFamily="34" charset="0"/>
                        </a:rPr>
                        <a:t>)</a:t>
                      </a:r>
                    </a:p>
                  </a:txBody>
                  <a:tcPr marL="91436" marR="9143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Replace what’s at spot with item (this overwrites that spot.  Nothing shifts.)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accent2"/>
                          </a:solidFill>
                          <a:effectLst/>
                          <a:latin typeface="Tahoma" pitchFamily="34" charset="0"/>
                        </a:rPr>
                        <a:t>Equivalent to </a:t>
                      </a:r>
                      <a:r>
                        <a:rPr kumimoji="0" lang="en-US" sz="1600" b="1" i="0" u="none" strike="noStrike" kern="1200" cap="none" normalizeH="0" baseline="0" dirty="0">
                          <a:ln>
                            <a:noFill/>
                          </a:ln>
                          <a:solidFill>
                            <a:schemeClr val="accent2"/>
                          </a:solidFill>
                          <a:effectLst/>
                          <a:latin typeface="Courier New" pitchFamily="49" charset="0"/>
                          <a:ea typeface="+mn-ea"/>
                          <a:cs typeface="Courier New" pitchFamily="49" charset="0"/>
                        </a:rPr>
                        <a:t>z[spot]=item </a:t>
                      </a:r>
                      <a:r>
                        <a:rPr kumimoji="0" lang="en-US" sz="1400" b="1" i="0" u="none" strike="noStrike" cap="none" normalizeH="0" baseline="0" dirty="0">
                          <a:ln>
                            <a:noFill/>
                          </a:ln>
                          <a:solidFill>
                            <a:schemeClr val="accent2"/>
                          </a:solidFill>
                          <a:effectLst/>
                          <a:latin typeface="Tahoma" pitchFamily="34" charset="0"/>
                        </a:rPr>
                        <a:t>with an array </a:t>
                      </a:r>
                      <a:r>
                        <a:rPr kumimoji="0" lang="en-US" sz="1600" b="1" i="0" u="none" strike="noStrike" kern="1200" cap="none" normalizeH="0" baseline="0" dirty="0">
                          <a:ln>
                            <a:noFill/>
                          </a:ln>
                          <a:solidFill>
                            <a:schemeClr val="accent2"/>
                          </a:solidFill>
                          <a:effectLst/>
                          <a:latin typeface="Courier New" pitchFamily="49" charset="0"/>
                          <a:ea typeface="+mn-ea"/>
                          <a:cs typeface="Courier New" pitchFamily="49" charset="0"/>
                        </a:rPr>
                        <a:t>z</a:t>
                      </a:r>
                      <a:r>
                        <a:rPr kumimoji="0" lang="en-US" sz="1400" b="1" i="0" u="none" strike="noStrike" cap="none" normalizeH="0" baseline="0" dirty="0">
                          <a:ln>
                            <a:noFill/>
                          </a:ln>
                          <a:solidFill>
                            <a:schemeClr val="accent2"/>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kern="1200" cap="none" spc="0" normalizeH="0" baseline="0" noProof="0" dirty="0">
                          <a:ln>
                            <a:noFill/>
                          </a:ln>
                          <a:solidFill>
                            <a:srgbClr val="3333CC"/>
                          </a:solidFill>
                          <a:effectLst/>
                          <a:uLnTx/>
                          <a:uFillTx/>
                          <a:latin typeface="Tahoma" pitchFamily="34" charset="0"/>
                          <a:ea typeface="+mn-ea"/>
                          <a:cs typeface="+mn-cs"/>
                        </a:rPr>
                        <a:t>Returns the object, E, that was at </a:t>
                      </a:r>
                      <a:r>
                        <a:rPr kumimoji="0" lang="en-US" sz="1800" b="1" i="0" u="none" strike="noStrike" kern="1200" cap="none" spc="0" normalizeH="0" baseline="0" noProof="0" dirty="0">
                          <a:ln>
                            <a:noFill/>
                          </a:ln>
                          <a:solidFill>
                            <a:srgbClr val="3333CC"/>
                          </a:solidFill>
                          <a:effectLst/>
                          <a:uLnTx/>
                          <a:uFillTx/>
                          <a:latin typeface="Courier New" pitchFamily="49" charset="0"/>
                          <a:ea typeface="+mn-ea"/>
                          <a:cs typeface="Courier New" pitchFamily="49" charset="0"/>
                        </a:rPr>
                        <a:t>spot</a:t>
                      </a:r>
                      <a:r>
                        <a:rPr kumimoji="0" lang="en-US" sz="1800" b="1" i="0" u="none" strike="noStrike" kern="1200" cap="none" spc="0" normalizeH="0" baseline="0" noProof="0" dirty="0">
                          <a:ln>
                            <a:noFill/>
                          </a:ln>
                          <a:solidFill>
                            <a:srgbClr val="3333CC"/>
                          </a:solidFill>
                          <a:effectLst/>
                          <a:uLnTx/>
                          <a:uFillTx/>
                          <a:latin typeface="Tahoma" pitchFamily="34" charset="0"/>
                          <a:ea typeface="+mn-ea"/>
                          <a:cs typeface="+mn-cs"/>
                        </a:rPr>
                        <a:t>.  Throws </a:t>
                      </a:r>
                      <a:r>
                        <a:rPr kumimoji="0" lang="en-US" sz="1800" b="1" i="0" u="none" strike="noStrike" kern="1200" cap="none" spc="0" normalizeH="0" baseline="0" noProof="0" dirty="0" err="1">
                          <a:ln>
                            <a:noFill/>
                          </a:ln>
                          <a:solidFill>
                            <a:srgbClr val="3333CC"/>
                          </a:solidFill>
                          <a:effectLst/>
                          <a:uLnTx/>
                          <a:uFillTx/>
                          <a:latin typeface="Courier New" pitchFamily="49" charset="0"/>
                          <a:ea typeface="+mn-ea"/>
                          <a:cs typeface="Courier New" pitchFamily="49" charset="0"/>
                        </a:rPr>
                        <a:t>indexOutOfBoundException</a:t>
                      </a:r>
                      <a:r>
                        <a:rPr kumimoji="0" lang="en-US" sz="1800" b="1" i="0" u="none" strike="noStrike" kern="1200" cap="none" spc="0" normalizeH="0" baseline="0" noProof="0" dirty="0">
                          <a:ln>
                            <a:noFill/>
                          </a:ln>
                          <a:solidFill>
                            <a:srgbClr val="3333CC"/>
                          </a:solidFill>
                          <a:effectLst/>
                          <a:uLnTx/>
                          <a:uFillTx/>
                          <a:latin typeface="Tahoma" pitchFamily="34" charset="0"/>
                          <a:ea typeface="+mn-ea"/>
                          <a:cs typeface="+mn-cs"/>
                        </a:rPr>
                        <a:t>  if spot is not valid spot. </a:t>
                      </a:r>
                      <a:endParaRPr kumimoji="0" lang="en-US" sz="1400" b="1" i="0" u="none" strike="noStrike" cap="none" normalizeH="0" baseline="0" dirty="0">
                        <a:ln>
                          <a:noFill/>
                        </a:ln>
                        <a:solidFill>
                          <a:schemeClr val="accent2"/>
                        </a:solidFill>
                        <a:effectLst/>
                        <a:latin typeface="Tahoma" pitchFamily="34" charset="0"/>
                      </a:endParaRPr>
                    </a:p>
                  </a:txBody>
                  <a:tcPr marL="91436" marR="914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DAD2365B-E7D0-487E-9E00-95739010ADDA}"/>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1203" name="Rectangle 2">
            <a:extLst>
              <a:ext uri="{FF2B5EF4-FFF2-40B4-BE49-F238E27FC236}">
                <a16:creationId xmlns:a16="http://schemas.microsoft.com/office/drawing/2014/main" id="{833ACF0E-BFF9-49BC-8A11-0BE0FA01CC2A}"/>
              </a:ext>
            </a:extLst>
          </p:cNvPr>
          <p:cNvSpPr>
            <a:spLocks noChangeArrowheads="1"/>
          </p:cNvSpPr>
          <p:nvPr/>
        </p:nvSpPr>
        <p:spPr bwMode="auto">
          <a:xfrm>
            <a:off x="609600" y="1600200"/>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ArrayList&lt;String&gt; words;</a:t>
            </a:r>
          </a:p>
          <a:p>
            <a:pPr eaLnBrk="1" hangingPunct="1">
              <a:spcBef>
                <a:spcPct val="0"/>
              </a:spcBef>
              <a:buFontTx/>
              <a:buNone/>
            </a:pPr>
            <a:r>
              <a:rPr lang="en-US" altLang="en-US">
                <a:latin typeface="Tahoma" panose="020B0604030504040204" pitchFamily="34" charset="0"/>
              </a:rPr>
              <a:t>words = new ArrayList&lt;String&gt;();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words.add("is");</a:t>
            </a:r>
          </a:p>
          <a:p>
            <a:pPr eaLnBrk="1" hangingPunct="1">
              <a:spcBef>
                <a:spcPct val="0"/>
              </a:spcBef>
              <a:buFontTx/>
              <a:buNone/>
            </a:pPr>
            <a:r>
              <a:rPr lang="en-US" altLang="en-US">
                <a:latin typeface="Tahoma" panose="020B0604030504040204" pitchFamily="34" charset="0"/>
              </a:rPr>
              <a:t>words.add("a");</a:t>
            </a:r>
          </a:p>
          <a:p>
            <a:pPr eaLnBrk="1" hangingPunct="1">
              <a:spcBef>
                <a:spcPct val="0"/>
              </a:spcBef>
              <a:buFontTx/>
              <a:buNone/>
            </a:pPr>
            <a:r>
              <a:rPr lang="en-US" altLang="en-US">
                <a:latin typeface="Tahoma" panose="020B0604030504040204" pitchFamily="34" charset="0"/>
              </a:rPr>
              <a:t>words.add("lie");</a:t>
            </a:r>
          </a:p>
          <a:p>
            <a:pPr eaLnBrk="1" hangingPunct="1">
              <a:spcBef>
                <a:spcPct val="0"/>
              </a:spcBef>
              <a:buFontTx/>
              <a:buNone/>
            </a:pPr>
            <a:r>
              <a:rPr lang="en-US" altLang="en-US">
                <a:solidFill>
                  <a:srgbClr val="C00000"/>
                </a:solidFill>
                <a:latin typeface="Tahoma" panose="020B0604030504040204" pitchFamily="34" charset="0"/>
              </a:rPr>
              <a:t>words.add(0,"it");</a:t>
            </a:r>
          </a:p>
          <a:p>
            <a:pPr eaLnBrk="1" hangingPunct="1">
              <a:spcBef>
                <a:spcPct val="0"/>
              </a:spcBef>
              <a:buFontTx/>
              <a:buNone/>
            </a:pPr>
            <a:r>
              <a:rPr lang="en-US" altLang="en-US">
                <a:latin typeface="Tahoma" panose="020B0604030504040204" pitchFamily="34" charset="0"/>
              </a:rPr>
              <a:t>out.println(words);</a:t>
            </a:r>
          </a:p>
          <a:p>
            <a:pPr eaLnBrk="1" hangingPunct="1">
              <a:spcBef>
                <a:spcPct val="0"/>
              </a:spcBef>
              <a:buFontTx/>
              <a:buNone/>
            </a:pPr>
            <a:endParaRPr lang="en-US" altLang="en-US">
              <a:solidFill>
                <a:schemeClr val="bg1"/>
              </a:solidFill>
              <a:latin typeface="Tahoma" panose="020B0604030504040204" pitchFamily="34" charset="0"/>
            </a:endParaRPr>
          </a:p>
        </p:txBody>
      </p:sp>
      <p:sp>
        <p:nvSpPr>
          <p:cNvPr id="51204" name="Text Box 4">
            <a:extLst>
              <a:ext uri="{FF2B5EF4-FFF2-40B4-BE49-F238E27FC236}">
                <a16:creationId xmlns:a16="http://schemas.microsoft.com/office/drawing/2014/main" id="{25A51162-971C-4576-B392-EAC94BB9E8F3}"/>
              </a:ext>
            </a:extLst>
          </p:cNvPr>
          <p:cNvSpPr txBox="1">
            <a:spLocks noChangeArrowheads="1"/>
          </p:cNvSpPr>
          <p:nvPr/>
        </p:nvSpPr>
        <p:spPr bwMode="auto">
          <a:xfrm>
            <a:off x="5867400" y="3048000"/>
            <a:ext cx="2895600" cy="354012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latin typeface="Tahoma" panose="020B0604030504040204" pitchFamily="34" charset="0"/>
              </a:rPr>
              <a:t>[is]</a:t>
            </a:r>
          </a:p>
          <a:p>
            <a:pPr>
              <a:spcBef>
                <a:spcPct val="0"/>
              </a:spcBef>
              <a:buFontTx/>
              <a:buNone/>
            </a:pPr>
            <a:r>
              <a:rPr lang="en-US" altLang="en-US">
                <a:latin typeface="Tahoma" panose="020B0604030504040204" pitchFamily="34" charset="0"/>
              </a:rPr>
              <a:t>[is, a]</a:t>
            </a:r>
          </a:p>
          <a:p>
            <a:pPr>
              <a:spcBef>
                <a:spcPct val="0"/>
              </a:spcBef>
              <a:buFontTx/>
              <a:buNone/>
            </a:pPr>
            <a:r>
              <a:rPr lang="en-US" altLang="en-US">
                <a:latin typeface="Tahoma" panose="020B0604030504040204" pitchFamily="34" charset="0"/>
              </a:rPr>
              <a:t>[is, a, lie]</a:t>
            </a:r>
          </a:p>
          <a:p>
            <a:pPr>
              <a:spcBef>
                <a:spcPct val="0"/>
              </a:spcBef>
              <a:buFontTx/>
              <a:buNone/>
            </a:pPr>
            <a:r>
              <a:rPr lang="en-US" altLang="en-US">
                <a:latin typeface="Tahoma" panose="020B0604030504040204" pitchFamily="34" charset="0"/>
              </a:rPr>
              <a:t>[it, is, a, lie]</a:t>
            </a:r>
          </a:p>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[it, is, a, lie]</a:t>
            </a:r>
          </a:p>
        </p:txBody>
      </p:sp>
      <p:sp>
        <p:nvSpPr>
          <p:cNvPr id="51205" name="WordArt 5">
            <a:extLst>
              <a:ext uri="{FF2B5EF4-FFF2-40B4-BE49-F238E27FC236}">
                <a16:creationId xmlns:a16="http://schemas.microsoft.com/office/drawing/2014/main" id="{FBFF08AB-5FAF-45FE-BC95-CE3A2E771272}"/>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add() 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AD6753C2-0694-40C4-B110-7B1CC73A9D4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3251" name="Rectangle 2">
            <a:extLst>
              <a:ext uri="{FF2B5EF4-FFF2-40B4-BE49-F238E27FC236}">
                <a16:creationId xmlns:a16="http://schemas.microsoft.com/office/drawing/2014/main" id="{86E4FB4C-CB8B-413C-926D-F3F05F57E470}"/>
              </a:ext>
            </a:extLst>
          </p:cNvPr>
          <p:cNvSpPr>
            <a:spLocks noChangeArrowheads="1"/>
          </p:cNvSpPr>
          <p:nvPr/>
        </p:nvSpPr>
        <p:spPr bwMode="auto">
          <a:xfrm>
            <a:off x="685800" y="1676400"/>
            <a:ext cx="76200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ArrayList&lt;Integer&gt; nums;</a:t>
            </a:r>
          </a:p>
          <a:p>
            <a:pPr eaLnBrk="1" hangingPunct="1">
              <a:spcBef>
                <a:spcPct val="0"/>
              </a:spcBef>
              <a:buFontTx/>
              <a:buNone/>
            </a:pPr>
            <a:r>
              <a:rPr lang="en-US" altLang="en-US">
                <a:latin typeface="Tahoma" panose="020B0604030504040204" pitchFamily="34" charset="0"/>
              </a:rPr>
              <a:t>nums = new ArrayList&lt;Integer&gt;();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nums.add(34);</a:t>
            </a:r>
          </a:p>
          <a:p>
            <a:pPr eaLnBrk="1" hangingPunct="1">
              <a:spcBef>
                <a:spcPct val="0"/>
              </a:spcBef>
              <a:buFontTx/>
              <a:buNone/>
            </a:pPr>
            <a:r>
              <a:rPr lang="en-US" altLang="en-US">
                <a:latin typeface="Tahoma" panose="020B0604030504040204" pitchFamily="34" charset="0"/>
              </a:rPr>
              <a:t>nums.add(0,99);</a:t>
            </a:r>
          </a:p>
          <a:p>
            <a:pPr eaLnBrk="1" hangingPunct="1">
              <a:spcBef>
                <a:spcPct val="0"/>
              </a:spcBef>
              <a:buFontTx/>
              <a:buNone/>
            </a:pPr>
            <a:r>
              <a:rPr lang="en-US" altLang="en-US">
                <a:latin typeface="Tahoma" panose="020B0604030504040204" pitchFamily="34" charset="0"/>
              </a:rPr>
              <a:t>nums.add(21);</a:t>
            </a:r>
          </a:p>
          <a:p>
            <a:pPr eaLnBrk="1" hangingPunct="1">
              <a:spcBef>
                <a:spcPct val="0"/>
              </a:spcBef>
              <a:buFontTx/>
              <a:buNone/>
            </a:pPr>
            <a:r>
              <a:rPr lang="en-US" altLang="en-US">
                <a:latin typeface="Tahoma" panose="020B0604030504040204" pitchFamily="34" charset="0"/>
              </a:rPr>
              <a:t>nums.add(11);</a:t>
            </a:r>
          </a:p>
          <a:p>
            <a:pPr eaLnBrk="1" hangingPunct="1">
              <a:spcBef>
                <a:spcPct val="0"/>
              </a:spcBef>
              <a:buFontTx/>
              <a:buNone/>
            </a:pPr>
            <a:r>
              <a:rPr lang="en-US" altLang="en-US">
                <a:latin typeface="Tahoma" panose="020B0604030504040204" pitchFamily="34" charset="0"/>
              </a:rPr>
              <a:t>out.println(nums);</a:t>
            </a:r>
          </a:p>
        </p:txBody>
      </p:sp>
      <p:sp>
        <p:nvSpPr>
          <p:cNvPr id="53252" name="Text Box 5">
            <a:extLst>
              <a:ext uri="{FF2B5EF4-FFF2-40B4-BE49-F238E27FC236}">
                <a16:creationId xmlns:a16="http://schemas.microsoft.com/office/drawing/2014/main" id="{5BC2AACD-D1DE-45E0-999B-0FF74E4C6BC7}"/>
              </a:ext>
            </a:extLst>
          </p:cNvPr>
          <p:cNvSpPr txBox="1">
            <a:spLocks noChangeArrowheads="1"/>
          </p:cNvSpPr>
          <p:nvPr/>
        </p:nvSpPr>
        <p:spPr bwMode="auto">
          <a:xfrm>
            <a:off x="5257800" y="2747963"/>
            <a:ext cx="3429000" cy="354012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u="sng">
              <a:solidFill>
                <a:srgbClr val="FF0000"/>
              </a:solidFill>
              <a:latin typeface="Tahoma" panose="020B0604030504040204" pitchFamily="34" charset="0"/>
            </a:endParaRPr>
          </a:p>
          <a:p>
            <a:pPr>
              <a:spcBef>
                <a:spcPct val="0"/>
              </a:spcBef>
              <a:buFontTx/>
              <a:buNone/>
            </a:pPr>
            <a:r>
              <a:rPr lang="en-US" altLang="en-US">
                <a:latin typeface="Tahoma" panose="020B0604030504040204" pitchFamily="34" charset="0"/>
              </a:rPr>
              <a:t>[34]</a:t>
            </a:r>
          </a:p>
          <a:p>
            <a:pPr>
              <a:spcBef>
                <a:spcPct val="0"/>
              </a:spcBef>
              <a:buFontTx/>
              <a:buNone/>
            </a:pPr>
            <a:r>
              <a:rPr lang="en-US" altLang="en-US">
                <a:latin typeface="Tahoma" panose="020B0604030504040204" pitchFamily="34" charset="0"/>
              </a:rPr>
              <a:t>[99,34]</a:t>
            </a:r>
          </a:p>
          <a:p>
            <a:pPr>
              <a:spcBef>
                <a:spcPct val="0"/>
              </a:spcBef>
              <a:buFontTx/>
              <a:buNone/>
            </a:pPr>
            <a:r>
              <a:rPr lang="en-US" altLang="en-US">
                <a:latin typeface="Tahoma" panose="020B0604030504040204" pitchFamily="34" charset="0"/>
              </a:rPr>
              <a:t>[99,34,21]</a:t>
            </a:r>
          </a:p>
          <a:p>
            <a:pPr>
              <a:spcBef>
                <a:spcPct val="0"/>
              </a:spcBef>
              <a:buFontTx/>
              <a:buNone/>
            </a:pPr>
            <a:r>
              <a:rPr lang="en-US" altLang="en-US">
                <a:latin typeface="Tahoma" panose="020B0604030504040204" pitchFamily="34" charset="0"/>
              </a:rPr>
              <a:t>[99,34,21,11]</a:t>
            </a:r>
          </a:p>
          <a:p>
            <a:pPr>
              <a:spcBef>
                <a:spcPct val="0"/>
              </a:spcBef>
              <a:buFontTx/>
              <a:buNone/>
            </a:pPr>
            <a:r>
              <a:rPr lang="en-US" altLang="en-US" u="sng">
                <a:solidFill>
                  <a:srgbClr val="FF0000"/>
                </a:solidFill>
                <a:latin typeface="Tahoma" panose="020B0604030504040204" pitchFamily="34" charset="0"/>
              </a:rPr>
              <a:t>OUTPUT</a:t>
            </a:r>
          </a:p>
          <a:p>
            <a:pPr>
              <a:spcBef>
                <a:spcPct val="0"/>
              </a:spcBef>
              <a:buFontTx/>
              <a:buNone/>
            </a:pPr>
            <a:r>
              <a:rPr lang="en-US" altLang="en-US">
                <a:latin typeface="Tahoma" panose="020B0604030504040204" pitchFamily="34" charset="0"/>
              </a:rPr>
              <a:t>[99,34,21,11]</a:t>
            </a:r>
          </a:p>
        </p:txBody>
      </p:sp>
      <p:sp>
        <p:nvSpPr>
          <p:cNvPr id="53253" name="WordArt 6">
            <a:extLst>
              <a:ext uri="{FF2B5EF4-FFF2-40B4-BE49-F238E27FC236}">
                <a16:creationId xmlns:a16="http://schemas.microsoft.com/office/drawing/2014/main" id="{FC33C0DF-5975-43D1-92C7-844CD9FA7333}"/>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add() two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690F13AB-85A6-4E8A-BEB9-62E41D436A9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5299" name="WordArt 4">
            <a:extLst>
              <a:ext uri="{FF2B5EF4-FFF2-40B4-BE49-F238E27FC236}">
                <a16:creationId xmlns:a16="http://schemas.microsoft.com/office/drawing/2014/main" id="{83404DB4-B50D-4ED6-8A76-C854878E7982}"/>
              </a:ext>
            </a:extLst>
          </p:cNvPr>
          <p:cNvSpPr>
            <a:spLocks noChangeArrowheads="1" noChangeShapeType="1" noTextEdit="1"/>
          </p:cNvSpPr>
          <p:nvPr/>
        </p:nvSpPr>
        <p:spPr bwMode="auto">
          <a:xfrm>
            <a:off x="762000" y="685800"/>
            <a:ext cx="7620000" cy="5105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arraylistaddone.java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arraylistaddtwo.java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7A47AD1-1044-4454-BE2F-0F0B863157B7}"/>
              </a:ext>
            </a:extLst>
          </p:cNvPr>
          <p:cNvSpPr>
            <a:spLocks noChangeArrowheads="1"/>
          </p:cNvSpPr>
          <p:nvPr/>
        </p:nvSpPr>
        <p:spPr bwMode="auto">
          <a:xfrm>
            <a:off x="609600" y="1524000"/>
            <a:ext cx="71628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ArrayList&lt;Integer&gt; ray;</a:t>
            </a:r>
          </a:p>
          <a:p>
            <a:pPr eaLnBrk="1" hangingPunct="1">
              <a:spcBef>
                <a:spcPct val="0"/>
              </a:spcBef>
              <a:buFontTx/>
              <a:buNone/>
            </a:pPr>
            <a:r>
              <a:rPr lang="en-US" altLang="en-US">
                <a:latin typeface="Tahoma" panose="020B0604030504040204" pitchFamily="34" charset="0"/>
              </a:rPr>
              <a:t>ray = new ArrayList&lt;Integer&gt;();</a:t>
            </a:r>
            <a:br>
              <a:rPr lang="en-US" altLang="en-US">
                <a:latin typeface="Tahoma" panose="020B0604030504040204" pitchFamily="34" charset="0"/>
              </a:rPr>
            </a:br>
            <a:br>
              <a:rPr lang="en-US" altLang="en-US">
                <a:latin typeface="Tahoma" panose="020B0604030504040204" pitchFamily="34" charset="0"/>
              </a:rPr>
            </a:br>
            <a:r>
              <a:rPr lang="en-US" altLang="en-US">
                <a:latin typeface="Tahoma" panose="020B0604030504040204" pitchFamily="34" charset="0"/>
              </a:rPr>
              <a:t>ray.add(23);</a:t>
            </a:r>
          </a:p>
          <a:p>
            <a:pPr eaLnBrk="1" hangingPunct="1">
              <a:spcBef>
                <a:spcPct val="0"/>
              </a:spcBef>
              <a:buFontTx/>
              <a:buNone/>
            </a:pPr>
            <a:r>
              <a:rPr lang="en-US" altLang="en-US">
                <a:latin typeface="Tahoma" panose="020B0604030504040204" pitchFamily="34" charset="0"/>
              </a:rPr>
              <a:t>ray.add(11);</a:t>
            </a:r>
          </a:p>
          <a:p>
            <a:pPr eaLnBrk="1" hangingPunct="1">
              <a:spcBef>
                <a:spcPct val="0"/>
              </a:spcBef>
              <a:buFontTx/>
              <a:buNone/>
            </a:pPr>
            <a:r>
              <a:rPr lang="en-US" altLang="en-US">
                <a:solidFill>
                  <a:srgbClr val="FF0000"/>
                </a:solidFill>
                <a:latin typeface="Tahoma" panose="020B0604030504040204" pitchFamily="34" charset="0"/>
              </a:rPr>
              <a:t>ray.set(0,66)</a:t>
            </a:r>
            <a:r>
              <a:rPr lang="en-US" altLang="en-US">
                <a:latin typeface="Tahoma" panose="020B0604030504040204" pitchFamily="34" charset="0"/>
              </a:rPr>
              <a:t>;</a:t>
            </a:r>
          </a:p>
          <a:p>
            <a:pPr eaLnBrk="1" hangingPunct="1">
              <a:spcBef>
                <a:spcPct val="0"/>
              </a:spcBef>
              <a:buFontTx/>
              <a:buNone/>
            </a:pPr>
            <a:r>
              <a:rPr lang="en-US" altLang="en-US">
                <a:latin typeface="Tahoma" panose="020B0604030504040204" pitchFamily="34" charset="0"/>
              </a:rPr>
              <a:t>ray.add(53);</a:t>
            </a:r>
          </a:p>
          <a:p>
            <a:pPr eaLnBrk="1" hangingPunct="1">
              <a:spcBef>
                <a:spcPct val="0"/>
              </a:spcBef>
              <a:buFontTx/>
              <a:buNone/>
            </a:pPr>
            <a:r>
              <a:rPr lang="en-US" altLang="en-US">
                <a:solidFill>
                  <a:srgbClr val="FF0000"/>
                </a:solidFill>
                <a:latin typeface="Tahoma" panose="020B0604030504040204" pitchFamily="34" charset="0"/>
              </a:rPr>
              <a:t>ray.set(1,93);</a:t>
            </a:r>
          </a:p>
          <a:p>
            <a:pPr eaLnBrk="1" hangingPunct="1">
              <a:spcBef>
                <a:spcPct val="0"/>
              </a:spcBef>
              <a:buFontTx/>
              <a:buNone/>
            </a:pPr>
            <a:r>
              <a:rPr lang="en-US" altLang="en-US">
                <a:latin typeface="Tahoma" panose="020B0604030504040204" pitchFamily="34" charset="0"/>
              </a:rPr>
              <a:t>ray.add(22);</a:t>
            </a:r>
          </a:p>
          <a:p>
            <a:pPr eaLnBrk="1" hangingPunct="1">
              <a:spcBef>
                <a:spcPct val="0"/>
              </a:spcBef>
              <a:buFontTx/>
              <a:buNone/>
            </a:pPr>
            <a:r>
              <a:rPr lang="en-US" altLang="en-US">
                <a:latin typeface="Tahoma" panose="020B0604030504040204" pitchFamily="34" charset="0"/>
              </a:rPr>
              <a:t>out.println(ray);</a:t>
            </a:r>
          </a:p>
        </p:txBody>
      </p:sp>
      <p:sp>
        <p:nvSpPr>
          <p:cNvPr id="57347" name="Text Box 4">
            <a:extLst>
              <a:ext uri="{FF2B5EF4-FFF2-40B4-BE49-F238E27FC236}">
                <a16:creationId xmlns:a16="http://schemas.microsoft.com/office/drawing/2014/main" id="{C18B0536-44E2-4F91-A8A6-5D68274ACA79}"/>
              </a:ext>
            </a:extLst>
          </p:cNvPr>
          <p:cNvSpPr txBox="1">
            <a:spLocks noChangeArrowheads="1"/>
          </p:cNvSpPr>
          <p:nvPr/>
        </p:nvSpPr>
        <p:spPr bwMode="auto">
          <a:xfrm>
            <a:off x="4724400" y="2773363"/>
            <a:ext cx="4267200" cy="375602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[23]</a:t>
            </a:r>
          </a:p>
          <a:p>
            <a:pPr>
              <a:spcBef>
                <a:spcPct val="50000"/>
              </a:spcBef>
              <a:buFontTx/>
              <a:buNone/>
            </a:pPr>
            <a:r>
              <a:rPr lang="en-US" altLang="en-US" sz="2800">
                <a:latin typeface="Tahoma" panose="020B0604030504040204" pitchFamily="34" charset="0"/>
              </a:rPr>
              <a:t>[23,11]</a:t>
            </a:r>
          </a:p>
          <a:p>
            <a:pPr>
              <a:spcBef>
                <a:spcPct val="50000"/>
              </a:spcBef>
              <a:buFontTx/>
              <a:buNone/>
            </a:pPr>
            <a:r>
              <a:rPr lang="en-US" altLang="en-US" sz="2800">
                <a:latin typeface="Tahoma" panose="020B0604030504040204" pitchFamily="34" charset="0"/>
              </a:rPr>
              <a:t>[</a:t>
            </a:r>
            <a:r>
              <a:rPr lang="en-US" altLang="en-US" sz="2800">
                <a:solidFill>
                  <a:srgbClr val="FF0000"/>
                </a:solidFill>
                <a:latin typeface="Tahoma" panose="020B0604030504040204" pitchFamily="34" charset="0"/>
              </a:rPr>
              <a:t>66</a:t>
            </a:r>
            <a:r>
              <a:rPr lang="en-US" altLang="en-US" sz="2800">
                <a:latin typeface="Tahoma" panose="020B0604030504040204" pitchFamily="34" charset="0"/>
              </a:rPr>
              <a:t>,11]</a:t>
            </a:r>
          </a:p>
          <a:p>
            <a:pPr>
              <a:spcBef>
                <a:spcPct val="50000"/>
              </a:spcBef>
              <a:buFontTx/>
              <a:buNone/>
            </a:pPr>
            <a:r>
              <a:rPr lang="en-US" altLang="en-US" sz="2800">
                <a:latin typeface="Tahoma" panose="020B0604030504040204" pitchFamily="34" charset="0"/>
              </a:rPr>
              <a:t>[66,11,53]</a:t>
            </a:r>
          </a:p>
          <a:p>
            <a:pPr>
              <a:spcBef>
                <a:spcPct val="50000"/>
              </a:spcBef>
              <a:buFontTx/>
              <a:buNone/>
            </a:pPr>
            <a:r>
              <a:rPr lang="en-US" altLang="en-US" sz="2800">
                <a:latin typeface="Tahoma" panose="020B0604030504040204" pitchFamily="34" charset="0"/>
              </a:rPr>
              <a:t>[66,</a:t>
            </a:r>
            <a:r>
              <a:rPr lang="en-US" altLang="en-US" sz="2800">
                <a:solidFill>
                  <a:srgbClr val="FF0000"/>
                </a:solidFill>
                <a:latin typeface="Tahoma" panose="020B0604030504040204" pitchFamily="34" charset="0"/>
              </a:rPr>
              <a:t>93</a:t>
            </a:r>
            <a:r>
              <a:rPr lang="en-US" altLang="en-US" sz="2800">
                <a:latin typeface="Tahoma" panose="020B0604030504040204" pitchFamily="34" charset="0"/>
              </a:rPr>
              <a:t>,53]</a:t>
            </a:r>
          </a:p>
          <a:p>
            <a:pPr>
              <a:spcBef>
                <a:spcPct val="50000"/>
              </a:spcBef>
              <a:buFontTx/>
              <a:buNone/>
            </a:pPr>
            <a:r>
              <a:rPr lang="en-US" altLang="en-US" sz="2800">
                <a:latin typeface="Tahoma" panose="020B0604030504040204" pitchFamily="34" charset="0"/>
              </a:rPr>
              <a:t>[66,93,53,22]</a:t>
            </a:r>
          </a:p>
        </p:txBody>
      </p:sp>
      <p:sp>
        <p:nvSpPr>
          <p:cNvPr id="57348" name="WordArt 5">
            <a:extLst>
              <a:ext uri="{FF2B5EF4-FFF2-40B4-BE49-F238E27FC236}">
                <a16:creationId xmlns:a16="http://schemas.microsoft.com/office/drawing/2014/main" id="{177E5E5F-56E6-4724-92C8-2B4468A4713F}"/>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671D804-448A-4CFE-B4A3-D7279DFD8BD5}"/>
              </a:ext>
            </a:extLst>
          </p:cNvPr>
          <p:cNvSpPr>
            <a:spLocks noChangeArrowheads="1"/>
          </p:cNvSpPr>
          <p:nvPr/>
        </p:nvSpPr>
        <p:spPr bwMode="auto">
          <a:xfrm>
            <a:off x="381000" y="1828800"/>
            <a:ext cx="8610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400" dirty="0" err="1">
                <a:solidFill>
                  <a:schemeClr val="accent6">
                    <a:lumMod val="75000"/>
                  </a:schemeClr>
                </a:solidFill>
                <a:latin typeface="Tahoma" panose="020B0604030504040204" pitchFamily="34" charset="0"/>
              </a:rPr>
              <a:t>ArrayList</a:t>
            </a:r>
            <a:r>
              <a:rPr lang="en-US" altLang="en-US" sz="2400" dirty="0">
                <a:solidFill>
                  <a:schemeClr val="accent6">
                    <a:lumMod val="75000"/>
                  </a:schemeClr>
                </a:solidFill>
                <a:latin typeface="Tahoma" panose="020B0604030504040204" pitchFamily="34" charset="0"/>
              </a:rPr>
              <a:t>&lt;Integer&gt; ray = new </a:t>
            </a:r>
            <a:r>
              <a:rPr lang="en-US" altLang="en-US" sz="2400" dirty="0" err="1">
                <a:solidFill>
                  <a:schemeClr val="accent6">
                    <a:lumMod val="75000"/>
                  </a:schemeClr>
                </a:solidFill>
                <a:latin typeface="Tahoma" panose="020B0604030504040204" pitchFamily="34" charset="0"/>
              </a:rPr>
              <a:t>ArrayList</a:t>
            </a:r>
            <a:r>
              <a:rPr lang="en-US" altLang="en-US" sz="2400" dirty="0">
                <a:solidFill>
                  <a:schemeClr val="accent6">
                    <a:lumMod val="75000"/>
                  </a:schemeClr>
                </a:solidFill>
                <a:latin typeface="Tahoma" panose="020B0604030504040204" pitchFamily="34" charset="0"/>
              </a:rPr>
              <a:t>&lt;Integer&gt;();</a:t>
            </a:r>
            <a:br>
              <a:rPr lang="en-US" altLang="en-US" sz="2800" dirty="0">
                <a:solidFill>
                  <a:schemeClr val="accent6">
                    <a:lumMod val="75000"/>
                  </a:schemeClr>
                </a:solidFill>
                <a:latin typeface="Tahoma" panose="020B0604030504040204" pitchFamily="34" charset="0"/>
              </a:rPr>
            </a:br>
            <a:br>
              <a:rPr lang="en-US" altLang="en-US" sz="2800" dirty="0">
                <a:solidFill>
                  <a:schemeClr val="accent6">
                    <a:lumMod val="75000"/>
                  </a:schemeClr>
                </a:solidFill>
                <a:latin typeface="Tahoma" panose="020B0604030504040204" pitchFamily="34" charset="0"/>
              </a:rPr>
            </a:br>
            <a:r>
              <a:rPr lang="en-US" altLang="en-US" sz="2800" dirty="0" err="1">
                <a:solidFill>
                  <a:schemeClr val="accent6">
                    <a:lumMod val="75000"/>
                  </a:schemeClr>
                </a:solidFill>
                <a:latin typeface="Tahoma" panose="020B0604030504040204" pitchFamily="34" charset="0"/>
              </a:rPr>
              <a:t>ray.add</a:t>
            </a:r>
            <a:r>
              <a:rPr lang="en-US" altLang="en-US" sz="2800" dirty="0">
                <a:solidFill>
                  <a:schemeClr val="accent6">
                    <a:lumMod val="75000"/>
                  </a:schemeClr>
                </a:solidFill>
                <a:latin typeface="Tahoma" panose="020B0604030504040204" pitchFamily="34" charset="0"/>
              </a:rPr>
              <a:t>(23);</a:t>
            </a:r>
          </a:p>
          <a:p>
            <a:pPr eaLnBrk="1" hangingPunct="1">
              <a:spcBef>
                <a:spcPct val="0"/>
              </a:spcBef>
              <a:buFontTx/>
              <a:buNone/>
              <a:defRPr/>
            </a:pPr>
            <a:r>
              <a:rPr lang="en-US" altLang="en-US" sz="2800" dirty="0" err="1">
                <a:solidFill>
                  <a:schemeClr val="accent6">
                    <a:lumMod val="75000"/>
                  </a:schemeClr>
                </a:solidFill>
                <a:latin typeface="Tahoma" panose="020B0604030504040204" pitchFamily="34" charset="0"/>
              </a:rPr>
              <a:t>ray.add</a:t>
            </a:r>
            <a:r>
              <a:rPr lang="en-US" altLang="en-US" sz="2800" dirty="0">
                <a:solidFill>
                  <a:schemeClr val="accent6">
                    <a:lumMod val="75000"/>
                  </a:schemeClr>
                </a:solidFill>
                <a:latin typeface="Tahoma" panose="020B0604030504040204" pitchFamily="34" charset="0"/>
              </a:rPr>
              <a:t>(11);</a:t>
            </a:r>
          </a:p>
          <a:p>
            <a:pPr eaLnBrk="1" hangingPunct="1">
              <a:spcBef>
                <a:spcPct val="0"/>
              </a:spcBef>
              <a:buFontTx/>
              <a:buNone/>
              <a:defRPr/>
            </a:pPr>
            <a:r>
              <a:rPr lang="en-US" altLang="en-US" sz="2800" dirty="0" err="1">
                <a:solidFill>
                  <a:schemeClr val="accent6">
                    <a:lumMod val="75000"/>
                  </a:schemeClr>
                </a:solidFill>
                <a:latin typeface="Tahoma" panose="020B0604030504040204" pitchFamily="34" charset="0"/>
              </a:rPr>
              <a:t>ray.set</a:t>
            </a:r>
            <a:r>
              <a:rPr lang="en-US" altLang="en-US" sz="2800" dirty="0">
                <a:solidFill>
                  <a:schemeClr val="accent6">
                    <a:lumMod val="75000"/>
                  </a:schemeClr>
                </a:solidFill>
                <a:latin typeface="Tahoma" panose="020B0604030504040204" pitchFamily="34" charset="0"/>
              </a:rPr>
              <a:t>(0,66);</a:t>
            </a:r>
          </a:p>
          <a:p>
            <a:pPr eaLnBrk="1" hangingPunct="1">
              <a:spcBef>
                <a:spcPct val="0"/>
              </a:spcBef>
              <a:buFontTx/>
              <a:buNone/>
              <a:defRPr/>
            </a:pPr>
            <a:r>
              <a:rPr lang="en-US" altLang="en-US" sz="2800" dirty="0" err="1">
                <a:solidFill>
                  <a:schemeClr val="accent6">
                    <a:lumMod val="75000"/>
                  </a:schemeClr>
                </a:solidFill>
                <a:latin typeface="Tahoma" panose="020B0604030504040204" pitchFamily="34" charset="0"/>
              </a:rPr>
              <a:t>ray.set</a:t>
            </a:r>
            <a:r>
              <a:rPr lang="en-US" altLang="en-US" sz="2800" dirty="0">
                <a:solidFill>
                  <a:schemeClr val="accent6">
                    <a:lumMod val="75000"/>
                  </a:schemeClr>
                </a:solidFill>
                <a:latin typeface="Tahoma" panose="020B0604030504040204" pitchFamily="34" charset="0"/>
              </a:rPr>
              <a:t>(1,93);</a:t>
            </a:r>
          </a:p>
        </p:txBody>
      </p:sp>
      <p:sp>
        <p:nvSpPr>
          <p:cNvPr id="59395" name="WordArt 5">
            <a:extLst>
              <a:ext uri="{FF2B5EF4-FFF2-40B4-BE49-F238E27FC236}">
                <a16:creationId xmlns:a16="http://schemas.microsoft.com/office/drawing/2014/main" id="{86ED3800-2C20-484F-864A-EFCE1ED512A7}"/>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a:t>
            </a:r>
          </a:p>
        </p:txBody>
      </p:sp>
      <p:sp>
        <p:nvSpPr>
          <p:cNvPr id="2" name="Rectangle 1">
            <a:extLst>
              <a:ext uri="{FF2B5EF4-FFF2-40B4-BE49-F238E27FC236}">
                <a16:creationId xmlns:a16="http://schemas.microsoft.com/office/drawing/2014/main" id="{21DDA5D5-30DF-46A0-ADB2-3B5127310A00}"/>
              </a:ext>
            </a:extLst>
          </p:cNvPr>
          <p:cNvSpPr/>
          <p:nvPr/>
        </p:nvSpPr>
        <p:spPr>
          <a:xfrm>
            <a:off x="4267200" y="3124200"/>
            <a:ext cx="4572000" cy="1816100"/>
          </a:xfrm>
          <a:prstGeom prst="rect">
            <a:avLst/>
          </a:prstGeom>
        </p:spPr>
        <p:txBody>
          <a:bodyPr>
            <a:spAutoFit/>
          </a:bodyPr>
          <a:lstStyle/>
          <a:p>
            <a:pPr eaLnBrk="1" hangingPunct="1">
              <a:defRPr/>
            </a:pPr>
            <a:r>
              <a:rPr lang="en-US" altLang="en-US" dirty="0" err="1">
                <a:solidFill>
                  <a:schemeClr val="accent1">
                    <a:lumMod val="50000"/>
                  </a:schemeClr>
                </a:solidFill>
              </a:rPr>
              <a:t>int</a:t>
            </a:r>
            <a:r>
              <a:rPr lang="en-US" altLang="en-US" dirty="0">
                <a:solidFill>
                  <a:schemeClr val="accent1">
                    <a:lumMod val="50000"/>
                  </a:schemeClr>
                </a:solidFill>
              </a:rPr>
              <a:t>[] ray = new </a:t>
            </a:r>
            <a:r>
              <a:rPr lang="en-US" altLang="en-US" dirty="0" err="1">
                <a:solidFill>
                  <a:schemeClr val="accent1">
                    <a:lumMod val="50000"/>
                  </a:schemeClr>
                </a:solidFill>
              </a:rPr>
              <a:t>int</a:t>
            </a:r>
            <a:r>
              <a:rPr lang="en-US" altLang="en-US" dirty="0">
                <a:solidFill>
                  <a:schemeClr val="accent1">
                    <a:lumMod val="50000"/>
                  </a:schemeClr>
                </a:solidFill>
              </a:rPr>
              <a:t>[3];</a:t>
            </a:r>
            <a:br>
              <a:rPr lang="en-US" altLang="en-US" dirty="0">
                <a:solidFill>
                  <a:schemeClr val="accent1">
                    <a:lumMod val="50000"/>
                  </a:schemeClr>
                </a:solidFill>
              </a:rPr>
            </a:br>
            <a:br>
              <a:rPr lang="en-US" altLang="en-US" dirty="0">
                <a:solidFill>
                  <a:schemeClr val="accent1">
                    <a:lumMod val="50000"/>
                  </a:schemeClr>
                </a:solidFill>
              </a:rPr>
            </a:br>
            <a:r>
              <a:rPr lang="en-US" altLang="en-US" dirty="0">
                <a:solidFill>
                  <a:schemeClr val="accent1">
                    <a:lumMod val="50000"/>
                  </a:schemeClr>
                </a:solidFill>
              </a:rPr>
              <a:t>ray[0] = 66;</a:t>
            </a:r>
          </a:p>
          <a:p>
            <a:pPr eaLnBrk="1" hangingPunct="1">
              <a:defRPr/>
            </a:pPr>
            <a:r>
              <a:rPr lang="en-US" altLang="en-US" dirty="0">
                <a:solidFill>
                  <a:schemeClr val="accent1">
                    <a:lumMod val="50000"/>
                  </a:schemeClr>
                </a:solidFill>
              </a:rPr>
              <a:t>ray[1] = 93;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1209D0C9-BD30-4BA5-990E-2C106D25698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29890" name="Group 162">
            <a:extLst>
              <a:ext uri="{FF2B5EF4-FFF2-40B4-BE49-F238E27FC236}">
                <a16:creationId xmlns:a16="http://schemas.microsoft.com/office/drawing/2014/main" id="{40F7B5B8-E251-4A65-A3AB-FFDF81528D60}"/>
              </a:ext>
            </a:extLst>
          </p:cNvPr>
          <p:cNvGraphicFramePr>
            <a:graphicFrameLocks noGrp="1"/>
          </p:cNvGraphicFramePr>
          <p:nvPr/>
        </p:nvGraphicFramePr>
        <p:xfrm>
          <a:off x="609600" y="533400"/>
          <a:ext cx="8077200" cy="4384674"/>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152211">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err="1">
                          <a:ln>
                            <a:noFill/>
                          </a:ln>
                          <a:solidFill>
                            <a:srgbClr val="FF0000"/>
                          </a:solidFill>
                          <a:effectLst/>
                          <a:latin typeface="Tahoma" pitchFamily="34" charset="0"/>
                        </a:rPr>
                        <a:t>ArrayList</a:t>
                      </a:r>
                      <a:endParaRPr kumimoji="0" lang="en-US" sz="3600" b="1" i="0" u="none" strike="noStrike" cap="none" normalizeH="0" baseline="0" dirty="0">
                        <a:ln>
                          <a:noFill/>
                        </a:ln>
                        <a:solidFill>
                          <a:srgbClr val="FF000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methods</a:t>
                      </a:r>
                    </a:p>
                  </a:txBody>
                  <a:tcPr marT="45721" marB="45721"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1274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kern="1200" cap="none" normalizeH="0" baseline="0" dirty="0">
                          <a:ln>
                            <a:noFill/>
                          </a:ln>
                          <a:solidFill>
                            <a:schemeClr val="accent2"/>
                          </a:solidFill>
                          <a:effectLst/>
                          <a:latin typeface="Tahoma" pitchFamily="34" charset="0"/>
                          <a:ea typeface="+mn-ea"/>
                          <a:cs typeface="+mn-cs"/>
                        </a:rPr>
                        <a:t>E</a:t>
                      </a:r>
                      <a:r>
                        <a:rPr kumimoji="0" lang="en-US" sz="2000" b="1" i="0" u="none" strike="noStrike" cap="none" normalizeH="0" baseline="0" dirty="0">
                          <a:ln>
                            <a:noFill/>
                          </a:ln>
                          <a:solidFill>
                            <a:schemeClr val="accent2"/>
                          </a:solidFill>
                          <a:effectLst/>
                          <a:latin typeface="Tahoma" pitchFamily="34" charset="0"/>
                        </a:rPr>
                        <a:t>  get(spot)</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the item at spot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dirty="0">
                          <a:ln>
                            <a:noFill/>
                          </a:ln>
                          <a:solidFill>
                            <a:schemeClr val="accent2"/>
                          </a:solidFill>
                          <a:effectLst/>
                          <a:latin typeface="Tahoma" pitchFamily="34" charset="0"/>
                        </a:rPr>
                        <a:t>Equivalent to </a:t>
                      </a:r>
                      <a:r>
                        <a:rPr kumimoji="0" lang="en-US" sz="1600" b="1" i="0" u="none" strike="noStrike" cap="none" normalizeH="0" baseline="0" dirty="0">
                          <a:ln>
                            <a:noFill/>
                          </a:ln>
                          <a:solidFill>
                            <a:schemeClr val="accent2"/>
                          </a:solidFill>
                          <a:effectLst/>
                          <a:latin typeface="Courier New" pitchFamily="49" charset="0"/>
                          <a:cs typeface="Courier New" pitchFamily="49" charset="0"/>
                        </a:rPr>
                        <a:t>return z[spot]</a:t>
                      </a:r>
                      <a:r>
                        <a:rPr kumimoji="0" lang="en-US" sz="1400" b="1" i="0" u="none" strike="noStrike" cap="none" normalizeH="0" baseline="0" dirty="0">
                          <a:ln>
                            <a:noFill/>
                          </a:ln>
                          <a:solidFill>
                            <a:schemeClr val="accent2"/>
                          </a:solidFill>
                          <a:effectLst/>
                          <a:latin typeface="Tahoma" pitchFamily="34" charset="0"/>
                        </a:rPr>
                        <a:t> with an array </a:t>
                      </a:r>
                      <a:r>
                        <a:rPr kumimoji="0" lang="en-US" sz="1600" b="1" i="0" u="none" strike="noStrike" kern="1200" cap="none" normalizeH="0" baseline="0" dirty="0">
                          <a:ln>
                            <a:noFill/>
                          </a:ln>
                          <a:solidFill>
                            <a:schemeClr val="accent2"/>
                          </a:solidFill>
                          <a:effectLst/>
                          <a:latin typeface="Courier New" pitchFamily="49" charset="0"/>
                          <a:ea typeface="+mn-ea"/>
                          <a:cs typeface="Courier New" pitchFamily="49" charset="0"/>
                        </a:rPr>
                        <a:t>z</a:t>
                      </a:r>
                      <a:r>
                        <a:rPr kumimoji="0" lang="en-US" sz="1400" b="1" i="0" u="none" strike="noStrike" cap="none" normalizeH="0" baseline="0" dirty="0">
                          <a:ln>
                            <a:noFill/>
                          </a:ln>
                          <a:solidFill>
                            <a:schemeClr val="accent2"/>
                          </a:solidFill>
                          <a:effectLst/>
                          <a:latin typeface="Tahoma" pitchFamily="34" charset="0"/>
                        </a:rPr>
                        <a:t>.</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274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kern="1200" cap="none" normalizeH="0" baseline="0" dirty="0" err="1">
                          <a:ln>
                            <a:noFill/>
                          </a:ln>
                          <a:solidFill>
                            <a:schemeClr val="accent2"/>
                          </a:solidFill>
                          <a:effectLst/>
                          <a:latin typeface="Tahoma" pitchFamily="34" charset="0"/>
                          <a:ea typeface="+mn-ea"/>
                          <a:cs typeface="+mn-cs"/>
                        </a:rPr>
                        <a:t>int</a:t>
                      </a:r>
                      <a:r>
                        <a:rPr kumimoji="0" lang="en-US" sz="2000" b="1" i="0" u="none" strike="noStrike" cap="none" normalizeH="0" baseline="0" dirty="0">
                          <a:ln>
                            <a:noFill/>
                          </a:ln>
                          <a:solidFill>
                            <a:schemeClr val="accent2"/>
                          </a:solidFill>
                          <a:effectLst/>
                          <a:latin typeface="Tahoma" pitchFamily="34" charset="0"/>
                        </a:rPr>
                        <a:t>  size()</a:t>
                      </a:r>
                    </a:p>
                  </a:txBody>
                  <a:tcPr marT="45721" marB="4572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the # of items in the list</a:t>
                      </a:r>
                    </a:p>
                    <a:p>
                      <a:pPr marL="0" marR="0" lvl="0" indent="0" algn="l" defTabSz="914400" rtl="0" eaLnBrk="1" fontAlgn="base" latinLnBrk="0" hangingPunct="1">
                        <a:lnSpc>
                          <a:spcPct val="100000"/>
                        </a:lnSpc>
                        <a:spcBef>
                          <a:spcPts val="24"/>
                        </a:spcBef>
                        <a:spcAft>
                          <a:spcPct val="0"/>
                        </a:spcAft>
                        <a:buClrTx/>
                        <a:buSzTx/>
                        <a:buFontTx/>
                        <a:buNone/>
                        <a:tabLst/>
                        <a:defRPr/>
                      </a:pPr>
                      <a:r>
                        <a:rPr kumimoji="0" lang="en-US" sz="1400" b="1" i="0" u="none" strike="noStrike" kern="1200" cap="none" normalizeH="0" baseline="0" dirty="0">
                          <a:ln>
                            <a:noFill/>
                          </a:ln>
                          <a:solidFill>
                            <a:schemeClr val="accent2"/>
                          </a:solidFill>
                          <a:effectLst/>
                          <a:latin typeface="Tahoma" pitchFamily="34" charset="0"/>
                          <a:ea typeface="+mn-ea"/>
                          <a:cs typeface="+mn-cs"/>
                        </a:rPr>
                        <a:t>Equivalent to </a:t>
                      </a:r>
                      <a:r>
                        <a:rPr kumimoji="0" lang="en-US" sz="1600" b="1" i="0" u="none" strike="noStrike" kern="1200" cap="none" normalizeH="0" baseline="0" dirty="0" err="1">
                          <a:ln>
                            <a:noFill/>
                          </a:ln>
                          <a:solidFill>
                            <a:schemeClr val="accent2"/>
                          </a:solidFill>
                          <a:effectLst/>
                          <a:latin typeface="Courier New" pitchFamily="49" charset="0"/>
                          <a:ea typeface="+mn-ea"/>
                          <a:cs typeface="Courier New" pitchFamily="49" charset="0"/>
                        </a:rPr>
                        <a:t>z.length</a:t>
                      </a:r>
                      <a:r>
                        <a:rPr kumimoji="0" lang="en-US" sz="1600" b="1" i="0" u="none" strike="noStrike" kern="1200" cap="none" normalizeH="0" baseline="0" dirty="0">
                          <a:ln>
                            <a:noFill/>
                          </a:ln>
                          <a:solidFill>
                            <a:schemeClr val="accent2"/>
                          </a:solidFill>
                          <a:effectLst/>
                          <a:latin typeface="Courier New" pitchFamily="49" charset="0"/>
                          <a:ea typeface="+mn-ea"/>
                          <a:cs typeface="Courier New" pitchFamily="49" charset="0"/>
                        </a:rPr>
                        <a:t> </a:t>
                      </a:r>
                      <a:r>
                        <a:rPr kumimoji="0" lang="en-US" sz="1400" b="1" i="0" u="none" strike="noStrike" kern="1200" cap="none" normalizeH="0" baseline="0" dirty="0">
                          <a:ln>
                            <a:noFill/>
                          </a:ln>
                          <a:solidFill>
                            <a:schemeClr val="accent2"/>
                          </a:solidFill>
                          <a:effectLst/>
                          <a:latin typeface="Tahoma" pitchFamily="34" charset="0"/>
                          <a:ea typeface="+mn-ea"/>
                          <a:cs typeface="+mn-cs"/>
                        </a:rPr>
                        <a:t>with an array </a:t>
                      </a:r>
                      <a:r>
                        <a:rPr kumimoji="0" lang="en-US" sz="1600" b="1" i="0" u="none" strike="noStrike" kern="1200" cap="none" normalizeH="0" baseline="0" dirty="0">
                          <a:ln>
                            <a:noFill/>
                          </a:ln>
                          <a:solidFill>
                            <a:schemeClr val="accent2"/>
                          </a:solidFill>
                          <a:effectLst/>
                          <a:latin typeface="Courier New" pitchFamily="49" charset="0"/>
                          <a:ea typeface="+mn-ea"/>
                          <a:cs typeface="Courier New" pitchFamily="49" charset="0"/>
                        </a:rPr>
                        <a:t>z</a:t>
                      </a:r>
                      <a:r>
                        <a:rPr kumimoji="0" lang="en-US" sz="1400" b="1" i="0" u="none" strike="noStrike" kern="1200" cap="none" normalizeH="0" baseline="0" dirty="0">
                          <a:ln>
                            <a:noFill/>
                          </a:ln>
                          <a:solidFill>
                            <a:schemeClr val="accent2"/>
                          </a:solidFill>
                          <a:effectLst/>
                          <a:latin typeface="Tahoma" pitchFamily="34" charset="0"/>
                          <a:ea typeface="+mn-ea"/>
                          <a:cs typeface="+mn-cs"/>
                        </a:rPr>
                        <a:t>.</a:t>
                      </a:r>
                    </a:p>
                  </a:txBody>
                  <a:tcPr marT="45721" marB="4572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1459" name="Text Box 144">
            <a:extLst>
              <a:ext uri="{FF2B5EF4-FFF2-40B4-BE49-F238E27FC236}">
                <a16:creationId xmlns:a16="http://schemas.microsoft.com/office/drawing/2014/main" id="{CC4932F0-6663-4BB0-81D1-F3D8ECE8A7CC}"/>
              </a:ext>
            </a:extLst>
          </p:cNvPr>
          <p:cNvSpPr txBox="1">
            <a:spLocks noChangeArrowheads="1"/>
          </p:cNvSpPr>
          <p:nvPr/>
        </p:nvSpPr>
        <p:spPr bwMode="auto">
          <a:xfrm>
            <a:off x="2057400" y="6019800"/>
            <a:ext cx="5105400"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java.util.ArrayList;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5741432C-7714-4DF0-B657-E8C5FF7BF7E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3491" name="Text Box 3">
            <a:extLst>
              <a:ext uri="{FF2B5EF4-FFF2-40B4-BE49-F238E27FC236}">
                <a16:creationId xmlns:a16="http://schemas.microsoft.com/office/drawing/2014/main" id="{E895C960-E0BE-4857-B9E2-79F5B15E7029}"/>
              </a:ext>
            </a:extLst>
          </p:cNvPr>
          <p:cNvSpPr txBox="1">
            <a:spLocks noChangeArrowheads="1"/>
          </p:cNvSpPr>
          <p:nvPr/>
        </p:nvSpPr>
        <p:spPr bwMode="auto">
          <a:xfrm>
            <a:off x="1066800" y="2057400"/>
            <a:ext cx="658495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for (int i=0; i&lt;ray.</a:t>
            </a:r>
            <a:r>
              <a:rPr lang="en-US" altLang="en-US">
                <a:solidFill>
                  <a:schemeClr val="accent2"/>
                </a:solidFill>
                <a:latin typeface="Tahoma" panose="020B0604030504040204" pitchFamily="34" charset="0"/>
              </a:rPr>
              <a:t>size()</a:t>
            </a:r>
            <a:r>
              <a:rPr lang="en-US" altLang="en-US">
                <a:latin typeface="Tahoma" panose="020B0604030504040204" pitchFamily="34" charset="0"/>
              </a:rPr>
              <a:t>; i++)</a:t>
            </a:r>
          </a:p>
          <a:p>
            <a:pPr eaLnBrk="1" hangingPunct="1">
              <a:spcBef>
                <a:spcPct val="0"/>
              </a:spcBef>
              <a:buFontTx/>
              <a:buNone/>
            </a:pPr>
            <a:r>
              <a:rPr lang="en-US" altLang="en-US">
                <a:latin typeface="Tahoma" panose="020B0604030504040204" pitchFamily="34" charset="0"/>
              </a:rPr>
              <a:t>{</a:t>
            </a:r>
          </a:p>
          <a:p>
            <a:pPr eaLnBrk="1" hangingPunct="1">
              <a:spcBef>
                <a:spcPct val="0"/>
              </a:spcBef>
              <a:buFontTx/>
              <a:buNone/>
            </a:pPr>
            <a:r>
              <a:rPr lang="en-US" altLang="en-US">
                <a:latin typeface="Tahoma" panose="020B0604030504040204" pitchFamily="34" charset="0"/>
              </a:rPr>
              <a:t>     out.println(ray.get(i));   	</a:t>
            </a:r>
          </a:p>
          <a:p>
            <a:pPr eaLnBrk="1" hangingPunct="1">
              <a:spcBef>
                <a:spcPct val="0"/>
              </a:spcBef>
              <a:buFontTx/>
              <a:buNone/>
            </a:pPr>
            <a:r>
              <a:rPr lang="en-US" altLang="en-US">
                <a:latin typeface="Tahoma" panose="020B0604030504040204" pitchFamily="34" charset="0"/>
              </a:rPr>
              <a: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endParaRPr lang="en-US" altLang="en-US">
              <a:solidFill>
                <a:schemeClr val="accent2"/>
              </a:solidFill>
              <a:latin typeface="Tahoma" panose="020B0604030504040204" pitchFamily="34" charset="0"/>
            </a:endParaRPr>
          </a:p>
        </p:txBody>
      </p:sp>
      <p:sp>
        <p:nvSpPr>
          <p:cNvPr id="63492" name="WordArt 4">
            <a:extLst>
              <a:ext uri="{FF2B5EF4-FFF2-40B4-BE49-F238E27FC236}">
                <a16:creationId xmlns:a16="http://schemas.microsoft.com/office/drawing/2014/main" id="{08C590F1-670A-432E-9AC2-FD4F70FE949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size()</a:t>
            </a:r>
          </a:p>
        </p:txBody>
      </p:sp>
      <p:sp>
        <p:nvSpPr>
          <p:cNvPr id="63493" name="Text Box 5">
            <a:extLst>
              <a:ext uri="{FF2B5EF4-FFF2-40B4-BE49-F238E27FC236}">
                <a16:creationId xmlns:a16="http://schemas.microsoft.com/office/drawing/2014/main" id="{D88F1199-2BDE-45C3-81F7-4E26ACA474F9}"/>
              </a:ext>
            </a:extLst>
          </p:cNvPr>
          <p:cNvSpPr txBox="1">
            <a:spLocks noChangeArrowheads="1"/>
          </p:cNvSpPr>
          <p:nvPr/>
        </p:nvSpPr>
        <p:spPr bwMode="auto">
          <a:xfrm>
            <a:off x="1295400" y="4495800"/>
            <a:ext cx="6400800" cy="1385888"/>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.size( ) returns the number of elements/items/spots/boxes or whatever you want to call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BA63517E-4011-45C6-AFFF-A65E4529624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8435" name="WordArt 2">
            <a:extLst>
              <a:ext uri="{FF2B5EF4-FFF2-40B4-BE49-F238E27FC236}">
                <a16:creationId xmlns:a16="http://schemas.microsoft.com/office/drawing/2014/main" id="{1D4497F4-9CDF-48DB-8CD2-DF4C6CD9600F}"/>
              </a:ext>
            </a:extLst>
          </p:cNvPr>
          <p:cNvSpPr>
            <a:spLocks noChangeArrowheads="1" noChangeShapeType="1" noTextEdit="1"/>
          </p:cNvSpPr>
          <p:nvPr/>
        </p:nvSpPr>
        <p:spPr bwMode="auto">
          <a:xfrm>
            <a:off x="914400" y="6858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a:t>
            </a:r>
          </a:p>
        </p:txBody>
      </p:sp>
      <p:sp>
        <p:nvSpPr>
          <p:cNvPr id="18436" name="Text Box 3">
            <a:extLst>
              <a:ext uri="{FF2B5EF4-FFF2-40B4-BE49-F238E27FC236}">
                <a16:creationId xmlns:a16="http://schemas.microsoft.com/office/drawing/2014/main" id="{B2D24730-5B41-4400-8716-D4A71FB13F79}"/>
              </a:ext>
            </a:extLst>
          </p:cNvPr>
          <p:cNvSpPr txBox="1">
            <a:spLocks noChangeArrowheads="1"/>
          </p:cNvSpPr>
          <p:nvPr/>
        </p:nvSpPr>
        <p:spPr bwMode="auto">
          <a:xfrm>
            <a:off x="309563" y="2209800"/>
            <a:ext cx="88344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Arraylist is a class that houses an</a:t>
            </a:r>
          </a:p>
          <a:p>
            <a:pPr eaLnBrk="1" hangingPunct="1">
              <a:spcBef>
                <a:spcPct val="0"/>
              </a:spcBef>
              <a:buFontTx/>
              <a:buNone/>
            </a:pPr>
            <a:r>
              <a:rPr lang="en-US" altLang="en-US">
                <a:latin typeface="Tahoma" panose="020B0604030504040204" pitchFamily="34" charset="0"/>
              </a:rPr>
              <a:t>array.  </a:t>
            </a:r>
            <a:br>
              <a:rPr lang="en-US" altLang="en-US">
                <a:latin typeface="Tahoma" panose="020B0604030504040204" pitchFamily="34" charset="0"/>
              </a:rPr>
            </a:br>
            <a:br>
              <a:rPr lang="en-US" altLang="en-US">
                <a:latin typeface="Tahoma" panose="020B0604030504040204" pitchFamily="34" charset="0"/>
              </a:rPr>
            </a:br>
            <a:r>
              <a:rPr lang="en-US" altLang="en-US">
                <a:latin typeface="Tahoma" panose="020B0604030504040204" pitchFamily="34" charset="0"/>
              </a:rPr>
              <a:t>An ArrayList can store any reference type.</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All ArrayLists store the first reference</a:t>
            </a:r>
          </a:p>
          <a:p>
            <a:pPr eaLnBrk="1" hangingPunct="1">
              <a:spcBef>
                <a:spcPct val="0"/>
              </a:spcBef>
              <a:buFontTx/>
              <a:buNone/>
            </a:pPr>
            <a:r>
              <a:rPr lang="en-US" altLang="en-US">
                <a:latin typeface="Tahoma" panose="020B0604030504040204" pitchFamily="34" charset="0"/>
              </a:rPr>
              <a:t>at spot / index position 0.</a:t>
            </a:r>
          </a:p>
          <a:p>
            <a:pPr eaLnBrk="1" hangingPunct="1">
              <a:spcBef>
                <a:spcPct val="0"/>
              </a:spcBef>
              <a:buFontTx/>
              <a:buNone/>
            </a:pPr>
            <a:endParaRPr lang="en-US" altLang="en-US">
              <a:solidFill>
                <a:schemeClr val="bg1"/>
              </a:solidFill>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26D88F9D-2FCC-480D-9FC1-DAAEEB18F05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5539" name="Text Box 3">
            <a:extLst>
              <a:ext uri="{FF2B5EF4-FFF2-40B4-BE49-F238E27FC236}">
                <a16:creationId xmlns:a16="http://schemas.microsoft.com/office/drawing/2014/main" id="{FD5AFDAF-2854-42EC-A387-B1DCA5407515}"/>
              </a:ext>
            </a:extLst>
          </p:cNvPr>
          <p:cNvSpPr txBox="1">
            <a:spLocks noChangeArrowheads="1"/>
          </p:cNvSpPr>
          <p:nvPr/>
        </p:nvSpPr>
        <p:spPr bwMode="auto">
          <a:xfrm>
            <a:off x="1066800" y="2057400"/>
            <a:ext cx="490537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for (Integer num : ray)</a:t>
            </a:r>
          </a:p>
          <a:p>
            <a:pPr eaLnBrk="1" hangingPunct="1">
              <a:spcBef>
                <a:spcPct val="0"/>
              </a:spcBef>
              <a:buFontTx/>
              <a:buNone/>
            </a:pPr>
            <a:r>
              <a:rPr lang="en-US" altLang="en-US">
                <a:latin typeface="Tahoma" panose="020B0604030504040204" pitchFamily="34" charset="0"/>
              </a:rPr>
              <a:t>{</a:t>
            </a:r>
          </a:p>
          <a:p>
            <a:pPr eaLnBrk="1" hangingPunct="1">
              <a:spcBef>
                <a:spcPct val="0"/>
              </a:spcBef>
              <a:buFontTx/>
              <a:buNone/>
            </a:pPr>
            <a:r>
              <a:rPr lang="en-US" altLang="en-US">
                <a:latin typeface="Tahoma" panose="020B0604030504040204" pitchFamily="34" charset="0"/>
              </a:rPr>
              <a:t>     out.println(num);   	</a:t>
            </a:r>
          </a:p>
          <a:p>
            <a:pPr eaLnBrk="1" hangingPunct="1">
              <a:spcBef>
                <a:spcPct val="0"/>
              </a:spcBef>
              <a:buFontTx/>
              <a:buNone/>
            </a:pPr>
            <a:r>
              <a:rPr lang="en-US" altLang="en-US">
                <a:latin typeface="Tahoma" panose="020B0604030504040204" pitchFamily="34" charset="0"/>
              </a:rPr>
              <a: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endParaRPr lang="en-US" altLang="en-US">
              <a:solidFill>
                <a:schemeClr val="accent2"/>
              </a:solidFill>
              <a:latin typeface="Tahoma" panose="020B0604030504040204" pitchFamily="34" charset="0"/>
            </a:endParaRPr>
          </a:p>
        </p:txBody>
      </p:sp>
      <p:sp>
        <p:nvSpPr>
          <p:cNvPr id="65540" name="WordArt 4">
            <a:extLst>
              <a:ext uri="{FF2B5EF4-FFF2-40B4-BE49-F238E27FC236}">
                <a16:creationId xmlns:a16="http://schemas.microsoft.com/office/drawing/2014/main" id="{8F2CDA41-980E-484C-9FFC-FEDA21BD2A4C}"/>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size()</a:t>
            </a:r>
          </a:p>
        </p:txBody>
      </p:sp>
      <p:sp>
        <p:nvSpPr>
          <p:cNvPr id="59397" name="Text Box 5">
            <a:extLst>
              <a:ext uri="{FF2B5EF4-FFF2-40B4-BE49-F238E27FC236}">
                <a16:creationId xmlns:a16="http://schemas.microsoft.com/office/drawing/2014/main" id="{22DE3537-C72D-40C7-A8E0-64D08E0E746F}"/>
              </a:ext>
            </a:extLst>
          </p:cNvPr>
          <p:cNvSpPr txBox="1">
            <a:spLocks noChangeArrowheads="1"/>
          </p:cNvSpPr>
          <p:nvPr/>
        </p:nvSpPr>
        <p:spPr bwMode="auto">
          <a:xfrm>
            <a:off x="1295400" y="4495800"/>
            <a:ext cx="6400800" cy="1384300"/>
          </a:xfrm>
          <a:prstGeom prst="rect">
            <a:avLst/>
          </a:prstGeom>
          <a:noFill/>
          <a:ln w="12700">
            <a:solidFill>
              <a:schemeClr val="accent1">
                <a:lumMod val="5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dirty="0">
                <a:solidFill>
                  <a:schemeClr val="accent1">
                    <a:lumMod val="50000"/>
                  </a:schemeClr>
                </a:solidFill>
                <a:latin typeface="Tahoma" panose="020B0604030504040204" pitchFamily="34" charset="0"/>
              </a:rPr>
              <a:t>Note that an </a:t>
            </a:r>
            <a:r>
              <a:rPr lang="en-US" altLang="en-US" sz="2800" dirty="0" err="1">
                <a:solidFill>
                  <a:schemeClr val="accent1">
                    <a:lumMod val="50000"/>
                  </a:schemeClr>
                </a:solidFill>
                <a:latin typeface="Tahoma" panose="020B0604030504040204" pitchFamily="34" charset="0"/>
              </a:rPr>
              <a:t>ArrayList</a:t>
            </a:r>
            <a:r>
              <a:rPr lang="en-US" altLang="en-US" sz="2800" dirty="0">
                <a:solidFill>
                  <a:schemeClr val="accent1">
                    <a:lumMod val="50000"/>
                  </a:schemeClr>
                </a:solidFill>
                <a:latin typeface="Tahoma" panose="020B0604030504040204" pitchFamily="34" charset="0"/>
              </a:rPr>
              <a:t> can’t hold primitives!  So it can hold Integer objects, but not </a:t>
            </a:r>
            <a:r>
              <a:rPr lang="en-US" altLang="en-US" sz="2800" dirty="0" err="1">
                <a:solidFill>
                  <a:schemeClr val="accent1">
                    <a:lumMod val="50000"/>
                  </a:schemeClr>
                </a:solidFill>
                <a:latin typeface="Tahoma" panose="020B0604030504040204" pitchFamily="34" charset="0"/>
              </a:rPr>
              <a:t>ints</a:t>
            </a:r>
            <a:r>
              <a:rPr lang="en-US" altLang="en-US" sz="2800" dirty="0">
                <a:solidFill>
                  <a:schemeClr val="accent1">
                    <a:lumMod val="50000"/>
                  </a:schemeClr>
                </a:solidFill>
                <a:latin typeface="Tahoma" panose="020B060403050404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5C3D2E83-066A-4084-8633-64A1F1B898C4}"/>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7587" name="Text Box 3">
            <a:extLst>
              <a:ext uri="{FF2B5EF4-FFF2-40B4-BE49-F238E27FC236}">
                <a16:creationId xmlns:a16="http://schemas.microsoft.com/office/drawing/2014/main" id="{02954622-4B73-46D2-B9EF-38D5B0E8BDA5}"/>
              </a:ext>
            </a:extLst>
          </p:cNvPr>
          <p:cNvSpPr txBox="1">
            <a:spLocks noChangeArrowheads="1"/>
          </p:cNvSpPr>
          <p:nvPr/>
        </p:nvSpPr>
        <p:spPr bwMode="auto">
          <a:xfrm>
            <a:off x="685800" y="1371600"/>
            <a:ext cx="6103938"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ArrayList&lt;Integer&gt; ray;</a:t>
            </a:r>
          </a:p>
          <a:p>
            <a:pPr eaLnBrk="1" hangingPunct="1">
              <a:spcBef>
                <a:spcPct val="0"/>
              </a:spcBef>
              <a:buFontTx/>
              <a:buNone/>
            </a:pPr>
            <a:r>
              <a:rPr lang="en-US" altLang="en-US" sz="2800">
                <a:latin typeface="Tahoma" panose="020B0604030504040204" pitchFamily="34" charset="0"/>
              </a:rPr>
              <a:t>ray = new ArrayList&lt;Integer&gt;();</a:t>
            </a:r>
          </a:p>
          <a:p>
            <a:pPr eaLnBrk="1" hangingPunct="1">
              <a:spcBef>
                <a:spcPct val="0"/>
              </a:spcBef>
              <a:buFontTx/>
              <a:buNone/>
            </a:pPr>
            <a:r>
              <a:rPr lang="en-US" altLang="en-US" sz="2800">
                <a:latin typeface="Tahoma" panose="020B0604030504040204" pitchFamily="34" charset="0"/>
              </a:rPr>
              <a:t>ray.add(23);</a:t>
            </a:r>
          </a:p>
          <a:p>
            <a:pPr eaLnBrk="1" hangingPunct="1">
              <a:spcBef>
                <a:spcPct val="0"/>
              </a:spcBef>
              <a:buFontTx/>
              <a:buNone/>
            </a:pPr>
            <a:r>
              <a:rPr lang="en-US" altLang="en-US" sz="2800">
                <a:latin typeface="Tahoma" panose="020B0604030504040204" pitchFamily="34" charset="0"/>
              </a:rPr>
              <a:t>ray.add(11);</a:t>
            </a:r>
          </a:p>
          <a:p>
            <a:pPr eaLnBrk="1" hangingPunct="1">
              <a:spcBef>
                <a:spcPct val="0"/>
              </a:spcBef>
              <a:buFontTx/>
              <a:buNone/>
            </a:pPr>
            <a:r>
              <a:rPr lang="en-US" altLang="en-US" sz="2800">
                <a:latin typeface="Tahoma" panose="020B0604030504040204" pitchFamily="34" charset="0"/>
              </a:rPr>
              <a:t>ray.add(12);</a:t>
            </a:r>
          </a:p>
          <a:p>
            <a:pPr eaLnBrk="1" hangingPunct="1">
              <a:spcBef>
                <a:spcPct val="0"/>
              </a:spcBef>
              <a:buFontTx/>
              <a:buNone/>
            </a:pPr>
            <a:r>
              <a:rPr lang="en-US" altLang="en-US" sz="2800">
                <a:latin typeface="Tahoma" panose="020B0604030504040204" pitchFamily="34" charset="0"/>
              </a:rPr>
              <a:t>ray.add(65);</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out.println(ray.get(0));</a:t>
            </a:r>
          </a:p>
          <a:p>
            <a:pPr eaLnBrk="1" hangingPunct="1">
              <a:spcBef>
                <a:spcPct val="0"/>
              </a:spcBef>
              <a:buFontTx/>
              <a:buNone/>
            </a:pPr>
            <a:r>
              <a:rPr lang="en-US" altLang="en-US" sz="2800">
                <a:latin typeface="Tahoma" panose="020B0604030504040204" pitchFamily="34" charset="0"/>
              </a:rPr>
              <a:t>out.println(ray.get(3));</a:t>
            </a:r>
          </a:p>
        </p:txBody>
      </p:sp>
      <p:sp>
        <p:nvSpPr>
          <p:cNvPr id="67588" name="WordArt 4">
            <a:extLst>
              <a:ext uri="{FF2B5EF4-FFF2-40B4-BE49-F238E27FC236}">
                <a16:creationId xmlns:a16="http://schemas.microsoft.com/office/drawing/2014/main" id="{8E4DF4D3-41D8-40C9-9C17-E2A9CB49DA4C}"/>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get()</a:t>
            </a:r>
          </a:p>
        </p:txBody>
      </p:sp>
      <p:sp>
        <p:nvSpPr>
          <p:cNvPr id="67589" name="Text Box 5">
            <a:extLst>
              <a:ext uri="{FF2B5EF4-FFF2-40B4-BE49-F238E27FC236}">
                <a16:creationId xmlns:a16="http://schemas.microsoft.com/office/drawing/2014/main" id="{6F3A67CC-1B2A-40A5-909C-C1BFF60ED8B3}"/>
              </a:ext>
            </a:extLst>
          </p:cNvPr>
          <p:cNvSpPr txBox="1">
            <a:spLocks noChangeArrowheads="1"/>
          </p:cNvSpPr>
          <p:nvPr/>
        </p:nvSpPr>
        <p:spPr bwMode="auto">
          <a:xfrm>
            <a:off x="6934200" y="2514600"/>
            <a:ext cx="1981200" cy="1566863"/>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23</a:t>
            </a:r>
            <a:br>
              <a:rPr lang="en-US" altLang="en-US">
                <a:latin typeface="Tahoma" panose="020B0604030504040204" pitchFamily="34" charset="0"/>
              </a:rPr>
            </a:br>
            <a:r>
              <a:rPr lang="en-US" altLang="en-US">
                <a:latin typeface="Tahoma" panose="020B0604030504040204" pitchFamily="34" charset="0"/>
              </a:rPr>
              <a:t>65</a:t>
            </a:r>
          </a:p>
        </p:txBody>
      </p:sp>
      <p:sp>
        <p:nvSpPr>
          <p:cNvPr id="67590" name="Text Box 6">
            <a:extLst>
              <a:ext uri="{FF2B5EF4-FFF2-40B4-BE49-F238E27FC236}">
                <a16:creationId xmlns:a16="http://schemas.microsoft.com/office/drawing/2014/main" id="{1AD2CC1A-E1EA-48C8-AA21-34EB7D4AA4F3}"/>
              </a:ext>
            </a:extLst>
          </p:cNvPr>
          <p:cNvSpPr txBox="1">
            <a:spLocks noChangeArrowheads="1"/>
          </p:cNvSpPr>
          <p:nvPr/>
        </p:nvSpPr>
        <p:spPr bwMode="auto">
          <a:xfrm>
            <a:off x="533400" y="5715000"/>
            <a:ext cx="8382000"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700">
                <a:solidFill>
                  <a:schemeClr val="accent2"/>
                </a:solidFill>
                <a:latin typeface="Tahoma" panose="020B0604030504040204" pitchFamily="34" charset="0"/>
              </a:rPr>
              <a:t>.get(spot) returns the reference stored at spot</a:t>
            </a:r>
            <a:r>
              <a:rPr lang="en-US" altLang="en-US" sz="2800">
                <a:solidFill>
                  <a:schemeClr val="accent2"/>
                </a:solidFill>
                <a:latin typeface="Tahoma" panose="020B060403050404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BF9C15B5-22E1-4542-9E14-C188B6BE803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9635" name="Text Box 2">
            <a:extLst>
              <a:ext uri="{FF2B5EF4-FFF2-40B4-BE49-F238E27FC236}">
                <a16:creationId xmlns:a16="http://schemas.microsoft.com/office/drawing/2014/main" id="{1128B615-8FDD-47FD-8C12-7E6C539293BD}"/>
              </a:ext>
            </a:extLst>
          </p:cNvPr>
          <p:cNvSpPr txBox="1">
            <a:spLocks noChangeArrowheads="1"/>
          </p:cNvSpPr>
          <p:nvPr/>
        </p:nvSpPr>
        <p:spPr bwMode="auto">
          <a:xfrm>
            <a:off x="685800" y="1371600"/>
            <a:ext cx="6103938"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ArrayList&lt;Integer&gt; ray;</a:t>
            </a:r>
          </a:p>
          <a:p>
            <a:pPr eaLnBrk="1" hangingPunct="1">
              <a:spcBef>
                <a:spcPct val="0"/>
              </a:spcBef>
              <a:buFontTx/>
              <a:buNone/>
            </a:pPr>
            <a:r>
              <a:rPr lang="en-US" altLang="en-US" sz="2800">
                <a:latin typeface="Tahoma" panose="020B0604030504040204" pitchFamily="34" charset="0"/>
              </a:rPr>
              <a:t>ray = new ArrayList&lt;Integer&gt;();</a:t>
            </a:r>
          </a:p>
          <a:p>
            <a:pPr eaLnBrk="1" hangingPunct="1">
              <a:spcBef>
                <a:spcPct val="0"/>
              </a:spcBef>
              <a:buFontTx/>
              <a:buNone/>
            </a:pPr>
            <a:r>
              <a:rPr lang="en-US" altLang="en-US" sz="2800">
                <a:latin typeface="Tahoma" panose="020B0604030504040204" pitchFamily="34" charset="0"/>
              </a:rPr>
              <a:t>ray.add(23);</a:t>
            </a:r>
          </a:p>
          <a:p>
            <a:pPr eaLnBrk="1" hangingPunct="1">
              <a:spcBef>
                <a:spcPct val="0"/>
              </a:spcBef>
              <a:buFontTx/>
              <a:buNone/>
            </a:pPr>
            <a:r>
              <a:rPr lang="en-US" altLang="en-US" sz="2800">
                <a:latin typeface="Tahoma" panose="020B0604030504040204" pitchFamily="34" charset="0"/>
              </a:rPr>
              <a:t>ray.add(11);</a:t>
            </a:r>
          </a:p>
          <a:p>
            <a:pPr eaLnBrk="1" hangingPunct="1">
              <a:spcBef>
                <a:spcPct val="0"/>
              </a:spcBef>
              <a:buFontTx/>
              <a:buNone/>
            </a:pPr>
            <a:r>
              <a:rPr lang="en-US" altLang="en-US" sz="2800">
                <a:latin typeface="Tahoma" panose="020B0604030504040204" pitchFamily="34" charset="0"/>
              </a:rPr>
              <a:t>ray.add(12);</a:t>
            </a:r>
          </a:p>
          <a:p>
            <a:pPr eaLnBrk="1" hangingPunct="1">
              <a:spcBef>
                <a:spcPct val="0"/>
              </a:spcBef>
              <a:buFontTx/>
              <a:buNone/>
            </a:pPr>
            <a:r>
              <a:rPr lang="en-US" altLang="en-US" sz="2800">
                <a:latin typeface="Tahoma" panose="020B0604030504040204" pitchFamily="34" charset="0"/>
              </a:rPr>
              <a:t>ray.add(65);</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for(int i=0; i&lt;ray.size(); i++)</a:t>
            </a:r>
          </a:p>
          <a:p>
            <a:pPr eaLnBrk="1" hangingPunct="1">
              <a:spcBef>
                <a:spcPct val="0"/>
              </a:spcBef>
              <a:buFontTx/>
              <a:buNone/>
            </a:pPr>
            <a:r>
              <a:rPr lang="en-US" altLang="en-US" sz="2800">
                <a:latin typeface="Tahoma" panose="020B0604030504040204" pitchFamily="34" charset="0"/>
              </a:rPr>
              <a:t>   out.println(ray.get(i));</a:t>
            </a:r>
          </a:p>
        </p:txBody>
      </p:sp>
      <p:sp>
        <p:nvSpPr>
          <p:cNvPr id="69636" name="WordArt 3">
            <a:extLst>
              <a:ext uri="{FF2B5EF4-FFF2-40B4-BE49-F238E27FC236}">
                <a16:creationId xmlns:a16="http://schemas.microsoft.com/office/drawing/2014/main" id="{24775680-B6EA-47D2-B574-A487E14EFAE7}"/>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get()</a:t>
            </a:r>
          </a:p>
        </p:txBody>
      </p:sp>
      <p:sp>
        <p:nvSpPr>
          <p:cNvPr id="69637" name="Text Box 4">
            <a:extLst>
              <a:ext uri="{FF2B5EF4-FFF2-40B4-BE49-F238E27FC236}">
                <a16:creationId xmlns:a16="http://schemas.microsoft.com/office/drawing/2014/main" id="{2CE76AEE-FBB0-48F4-B0B7-EEEB1976E2D3}"/>
              </a:ext>
            </a:extLst>
          </p:cNvPr>
          <p:cNvSpPr txBox="1">
            <a:spLocks noChangeArrowheads="1"/>
          </p:cNvSpPr>
          <p:nvPr/>
        </p:nvSpPr>
        <p:spPr bwMode="auto">
          <a:xfrm>
            <a:off x="6934200" y="2514600"/>
            <a:ext cx="1981200" cy="2541588"/>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23</a:t>
            </a:r>
            <a:br>
              <a:rPr lang="en-US" altLang="en-US">
                <a:latin typeface="Tahoma" panose="020B0604030504040204" pitchFamily="34" charset="0"/>
              </a:rPr>
            </a:br>
            <a:r>
              <a:rPr lang="en-US" altLang="en-US">
                <a:latin typeface="Tahoma" panose="020B0604030504040204" pitchFamily="34" charset="0"/>
              </a:rPr>
              <a:t>11</a:t>
            </a:r>
            <a:br>
              <a:rPr lang="en-US" altLang="en-US">
                <a:latin typeface="Tahoma" panose="020B0604030504040204" pitchFamily="34" charset="0"/>
              </a:rPr>
            </a:br>
            <a:r>
              <a:rPr lang="en-US" altLang="en-US">
                <a:latin typeface="Tahoma" panose="020B0604030504040204" pitchFamily="34" charset="0"/>
              </a:rPr>
              <a:t>12</a:t>
            </a:r>
            <a:br>
              <a:rPr lang="en-US" altLang="en-US">
                <a:latin typeface="Tahoma" panose="020B0604030504040204" pitchFamily="34" charset="0"/>
              </a:rPr>
            </a:br>
            <a:r>
              <a:rPr lang="en-US" altLang="en-US">
                <a:latin typeface="Tahoma" panose="020B0604030504040204" pitchFamily="34" charset="0"/>
              </a:rPr>
              <a:t>65</a:t>
            </a:r>
          </a:p>
        </p:txBody>
      </p:sp>
      <p:sp>
        <p:nvSpPr>
          <p:cNvPr id="69638" name="Text Box 5">
            <a:extLst>
              <a:ext uri="{FF2B5EF4-FFF2-40B4-BE49-F238E27FC236}">
                <a16:creationId xmlns:a16="http://schemas.microsoft.com/office/drawing/2014/main" id="{6C181121-A674-4D78-A773-6C946EC6C882}"/>
              </a:ext>
            </a:extLst>
          </p:cNvPr>
          <p:cNvSpPr txBox="1">
            <a:spLocks noChangeArrowheads="1"/>
          </p:cNvSpPr>
          <p:nvPr/>
        </p:nvSpPr>
        <p:spPr bwMode="auto">
          <a:xfrm>
            <a:off x="533400" y="5715000"/>
            <a:ext cx="8382000"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700">
                <a:solidFill>
                  <a:schemeClr val="accent2"/>
                </a:solidFill>
                <a:latin typeface="Tahoma" panose="020B0604030504040204" pitchFamily="34" charset="0"/>
              </a:rPr>
              <a:t>.get(spot) returns the reference stored at spot</a:t>
            </a:r>
            <a:r>
              <a:rPr lang="en-US" altLang="en-US" sz="2800">
                <a:solidFill>
                  <a:schemeClr val="accent2"/>
                </a:solidFill>
                <a:latin typeface="Tahoma" panose="020B0604030504040204"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a:extLst>
              <a:ext uri="{FF2B5EF4-FFF2-40B4-BE49-F238E27FC236}">
                <a16:creationId xmlns:a16="http://schemas.microsoft.com/office/drawing/2014/main" id="{9EA96066-BEF2-4FF0-9DBD-5BF31733A11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1683" name="Text Box 2">
            <a:extLst>
              <a:ext uri="{FF2B5EF4-FFF2-40B4-BE49-F238E27FC236}">
                <a16:creationId xmlns:a16="http://schemas.microsoft.com/office/drawing/2014/main" id="{EC2B3AB5-59D5-4ED8-A704-5D7C3E5405F8}"/>
              </a:ext>
            </a:extLst>
          </p:cNvPr>
          <p:cNvSpPr txBox="1">
            <a:spLocks noChangeArrowheads="1"/>
          </p:cNvSpPr>
          <p:nvPr/>
        </p:nvSpPr>
        <p:spPr bwMode="auto">
          <a:xfrm>
            <a:off x="685800" y="1371600"/>
            <a:ext cx="6103938"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ArrayList&lt;Integer&gt; ray;</a:t>
            </a:r>
          </a:p>
          <a:p>
            <a:pPr eaLnBrk="1" hangingPunct="1">
              <a:spcBef>
                <a:spcPct val="0"/>
              </a:spcBef>
              <a:buFontTx/>
              <a:buNone/>
            </a:pPr>
            <a:r>
              <a:rPr lang="en-US" altLang="en-US" sz="2800">
                <a:latin typeface="Tahoma" panose="020B0604030504040204" pitchFamily="34" charset="0"/>
              </a:rPr>
              <a:t>ray = new ArrayList&lt;Integer&gt;();</a:t>
            </a:r>
          </a:p>
          <a:p>
            <a:pPr eaLnBrk="1" hangingPunct="1">
              <a:spcBef>
                <a:spcPct val="0"/>
              </a:spcBef>
              <a:buFontTx/>
              <a:buNone/>
            </a:pPr>
            <a:r>
              <a:rPr lang="en-US" altLang="en-US" sz="2800">
                <a:latin typeface="Tahoma" panose="020B0604030504040204" pitchFamily="34" charset="0"/>
              </a:rPr>
              <a:t>ray.add(23);</a:t>
            </a:r>
          </a:p>
          <a:p>
            <a:pPr eaLnBrk="1" hangingPunct="1">
              <a:spcBef>
                <a:spcPct val="0"/>
              </a:spcBef>
              <a:buFontTx/>
              <a:buNone/>
            </a:pPr>
            <a:r>
              <a:rPr lang="en-US" altLang="en-US" sz="2800">
                <a:latin typeface="Tahoma" panose="020B0604030504040204" pitchFamily="34" charset="0"/>
              </a:rPr>
              <a:t>ray.add(11);</a:t>
            </a:r>
          </a:p>
          <a:p>
            <a:pPr eaLnBrk="1" hangingPunct="1">
              <a:spcBef>
                <a:spcPct val="0"/>
              </a:spcBef>
              <a:buFontTx/>
              <a:buNone/>
            </a:pPr>
            <a:r>
              <a:rPr lang="en-US" altLang="en-US" sz="2800">
                <a:latin typeface="Tahoma" panose="020B0604030504040204" pitchFamily="34" charset="0"/>
              </a:rPr>
              <a:t>ray.add(12);</a:t>
            </a:r>
          </a:p>
          <a:p>
            <a:pPr eaLnBrk="1" hangingPunct="1">
              <a:spcBef>
                <a:spcPct val="0"/>
              </a:spcBef>
              <a:buFontTx/>
              <a:buNone/>
            </a:pPr>
            <a:r>
              <a:rPr lang="en-US" altLang="en-US" sz="2800">
                <a:latin typeface="Tahoma" panose="020B0604030504040204" pitchFamily="34" charset="0"/>
              </a:rPr>
              <a:t>ray.add(65);</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for(Integer num : ray)</a:t>
            </a:r>
          </a:p>
          <a:p>
            <a:pPr eaLnBrk="1" hangingPunct="1">
              <a:spcBef>
                <a:spcPct val="0"/>
              </a:spcBef>
              <a:buFontTx/>
              <a:buNone/>
            </a:pPr>
            <a:r>
              <a:rPr lang="en-US" altLang="en-US" sz="2800">
                <a:latin typeface="Tahoma" panose="020B0604030504040204" pitchFamily="34" charset="0"/>
              </a:rPr>
              <a:t>   out.println(num);</a:t>
            </a:r>
          </a:p>
        </p:txBody>
      </p:sp>
      <p:sp>
        <p:nvSpPr>
          <p:cNvPr id="71684" name="WordArt 3">
            <a:extLst>
              <a:ext uri="{FF2B5EF4-FFF2-40B4-BE49-F238E27FC236}">
                <a16:creationId xmlns:a16="http://schemas.microsoft.com/office/drawing/2014/main" id="{389D4F3C-F443-4166-A196-597DD930808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get()</a:t>
            </a:r>
          </a:p>
        </p:txBody>
      </p:sp>
      <p:sp>
        <p:nvSpPr>
          <p:cNvPr id="71685" name="Text Box 4">
            <a:extLst>
              <a:ext uri="{FF2B5EF4-FFF2-40B4-BE49-F238E27FC236}">
                <a16:creationId xmlns:a16="http://schemas.microsoft.com/office/drawing/2014/main" id="{717A7CAC-6592-4593-9105-B9DA191A1CBB}"/>
              </a:ext>
            </a:extLst>
          </p:cNvPr>
          <p:cNvSpPr txBox="1">
            <a:spLocks noChangeArrowheads="1"/>
          </p:cNvSpPr>
          <p:nvPr/>
        </p:nvSpPr>
        <p:spPr bwMode="auto">
          <a:xfrm>
            <a:off x="6934200" y="2514600"/>
            <a:ext cx="1981200" cy="2541588"/>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23</a:t>
            </a:r>
            <a:br>
              <a:rPr lang="en-US" altLang="en-US">
                <a:latin typeface="Tahoma" panose="020B0604030504040204" pitchFamily="34" charset="0"/>
              </a:rPr>
            </a:br>
            <a:r>
              <a:rPr lang="en-US" altLang="en-US">
                <a:latin typeface="Tahoma" panose="020B0604030504040204" pitchFamily="34" charset="0"/>
              </a:rPr>
              <a:t>11</a:t>
            </a:r>
            <a:br>
              <a:rPr lang="en-US" altLang="en-US">
                <a:latin typeface="Tahoma" panose="020B0604030504040204" pitchFamily="34" charset="0"/>
              </a:rPr>
            </a:br>
            <a:r>
              <a:rPr lang="en-US" altLang="en-US">
                <a:latin typeface="Tahoma" panose="020B0604030504040204" pitchFamily="34" charset="0"/>
              </a:rPr>
              <a:t>12</a:t>
            </a:r>
            <a:br>
              <a:rPr lang="en-US" altLang="en-US">
                <a:latin typeface="Tahoma" panose="020B0604030504040204" pitchFamily="34" charset="0"/>
              </a:rPr>
            </a:br>
            <a:r>
              <a:rPr lang="en-US" altLang="en-US">
                <a:latin typeface="Tahoma" panose="020B0604030504040204" pitchFamily="34" charset="0"/>
              </a:rPr>
              <a:t>65</a:t>
            </a:r>
          </a:p>
        </p:txBody>
      </p:sp>
      <p:sp>
        <p:nvSpPr>
          <p:cNvPr id="71686" name="Text Box 5">
            <a:extLst>
              <a:ext uri="{FF2B5EF4-FFF2-40B4-BE49-F238E27FC236}">
                <a16:creationId xmlns:a16="http://schemas.microsoft.com/office/drawing/2014/main" id="{1D8C6049-6720-46CC-89C8-852BAE1E6320}"/>
              </a:ext>
            </a:extLst>
          </p:cNvPr>
          <p:cNvSpPr txBox="1">
            <a:spLocks noChangeArrowheads="1"/>
          </p:cNvSpPr>
          <p:nvPr/>
        </p:nvSpPr>
        <p:spPr bwMode="auto">
          <a:xfrm>
            <a:off x="533400" y="5715000"/>
            <a:ext cx="8382000"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700">
                <a:solidFill>
                  <a:schemeClr val="accent2"/>
                </a:solidFill>
                <a:latin typeface="Tahoma" panose="020B0604030504040204" pitchFamily="34" charset="0"/>
              </a:rPr>
              <a:t>.get(spot) returns the reference stored at spot</a:t>
            </a:r>
            <a:r>
              <a:rPr lang="en-US" altLang="en-US" sz="2800">
                <a:solidFill>
                  <a:schemeClr val="accent2"/>
                </a:solidFill>
                <a:latin typeface="Tahoma" panose="020B060403050404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B8E36978-8375-40AF-B9D9-973D4BC12D5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3731" name="WordArt 6">
            <a:extLst>
              <a:ext uri="{FF2B5EF4-FFF2-40B4-BE49-F238E27FC236}">
                <a16:creationId xmlns:a16="http://schemas.microsoft.com/office/drawing/2014/main" id="{3ED7B2FF-3E1C-464C-BBFF-78D4B916272C}"/>
              </a:ext>
            </a:extLst>
          </p:cNvPr>
          <p:cNvSpPr>
            <a:spLocks noChangeArrowheads="1" noChangeShapeType="1" noTextEdit="1"/>
          </p:cNvSpPr>
          <p:nvPr/>
        </p:nvSpPr>
        <p:spPr bwMode="auto">
          <a:xfrm>
            <a:off x="762000" y="685800"/>
            <a:ext cx="7620000" cy="5105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arraylistset.java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arraylistget.java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91DBF787-5D20-40A8-B004-D39BB5C6AD3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29890" name="Group 162">
            <a:extLst>
              <a:ext uri="{FF2B5EF4-FFF2-40B4-BE49-F238E27FC236}">
                <a16:creationId xmlns:a16="http://schemas.microsoft.com/office/drawing/2014/main" id="{6945759B-DC5D-4BEF-8C6A-240D0C107191}"/>
              </a:ext>
            </a:extLst>
          </p:cNvPr>
          <p:cNvGraphicFramePr>
            <a:graphicFrameLocks noGrp="1"/>
          </p:cNvGraphicFramePr>
          <p:nvPr/>
        </p:nvGraphicFramePr>
        <p:xfrm>
          <a:off x="609600" y="381000"/>
          <a:ext cx="8077200" cy="5334000"/>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152122">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err="1">
                          <a:ln>
                            <a:noFill/>
                          </a:ln>
                          <a:solidFill>
                            <a:srgbClr val="FF0000"/>
                          </a:solidFill>
                          <a:effectLst/>
                          <a:latin typeface="Tahoma" pitchFamily="34" charset="0"/>
                        </a:rPr>
                        <a:t>ArrayList</a:t>
                      </a:r>
                      <a:endParaRPr kumimoji="0" lang="en-US" sz="3600" b="1" i="0" u="none" strike="noStrike" cap="none" normalizeH="0" baseline="0" dirty="0">
                        <a:ln>
                          <a:noFill/>
                        </a:ln>
                        <a:solidFill>
                          <a:srgbClr val="FF000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methods</a:t>
                      </a:r>
                    </a:p>
                  </a:txBody>
                  <a:tcPr marT="45718" marB="457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1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1440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kern="1200" cap="none" normalizeH="0" baseline="0" dirty="0">
                          <a:ln>
                            <a:noFill/>
                          </a:ln>
                          <a:solidFill>
                            <a:schemeClr val="accent2"/>
                          </a:solidFill>
                          <a:effectLst/>
                          <a:latin typeface="Tahoma" pitchFamily="34" charset="0"/>
                          <a:ea typeface="+mn-ea"/>
                          <a:cs typeface="+mn-cs"/>
                        </a:rPr>
                        <a:t>E</a:t>
                      </a:r>
                      <a:r>
                        <a:rPr kumimoji="0" lang="en-US" sz="2000" b="1" i="0" u="none" strike="noStrike" cap="none" normalizeH="0" baseline="0" dirty="0">
                          <a:ln>
                            <a:noFill/>
                          </a:ln>
                          <a:solidFill>
                            <a:schemeClr val="accent2"/>
                          </a:solidFill>
                          <a:effectLst/>
                          <a:latin typeface="Tahoma" pitchFamily="34" charset="0"/>
                        </a:rPr>
                        <a:t>  remove(spot)</a:t>
                      </a:r>
                    </a:p>
                  </a:txBody>
                  <a:tcPr marT="45718" marB="4571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Removes the item at </a:t>
                      </a:r>
                      <a:r>
                        <a:rPr kumimoji="0" lang="en-US" sz="2000" b="1" i="0" u="none" strike="noStrike" cap="none" normalizeH="0" baseline="0" dirty="0">
                          <a:ln>
                            <a:noFill/>
                          </a:ln>
                          <a:solidFill>
                            <a:schemeClr val="accent2"/>
                          </a:solidFill>
                          <a:effectLst/>
                          <a:latin typeface="Courier New" pitchFamily="49" charset="0"/>
                          <a:cs typeface="Courier New" pitchFamily="49" charset="0"/>
                        </a:rPr>
                        <a:t>spot</a:t>
                      </a:r>
                      <a:r>
                        <a:rPr kumimoji="0" lang="en-US" sz="2000" b="1" i="0" u="none" strike="noStrike" cap="none" normalizeH="0" baseline="0" dirty="0">
                          <a:ln>
                            <a:noFill/>
                          </a:ln>
                          <a:solidFill>
                            <a:schemeClr val="accent2"/>
                          </a:solidFill>
                          <a:effectLst/>
                          <a:latin typeface="Tahoma" pitchFamily="34" charset="0"/>
                        </a:rPr>
                        <a:t> from the list.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a:ln>
                            <a:noFill/>
                          </a:ln>
                          <a:solidFill>
                            <a:schemeClr val="accent2"/>
                          </a:solidFill>
                          <a:effectLst/>
                          <a:latin typeface="Tahoma" pitchFamily="34" charset="0"/>
                        </a:rPr>
                        <a:t>Returns the object, E, that was at </a:t>
                      </a:r>
                      <a:r>
                        <a:rPr kumimoji="0" lang="en-US" sz="1800" b="1" i="0" u="none" strike="noStrike" kern="1200" cap="none" normalizeH="0" baseline="0" dirty="0">
                          <a:ln>
                            <a:noFill/>
                          </a:ln>
                          <a:solidFill>
                            <a:schemeClr val="accent2"/>
                          </a:solidFill>
                          <a:effectLst/>
                          <a:latin typeface="Courier New" pitchFamily="49" charset="0"/>
                          <a:ea typeface="+mn-ea"/>
                          <a:cs typeface="Courier New" pitchFamily="49" charset="0"/>
                        </a:rPr>
                        <a:t>spot</a:t>
                      </a:r>
                      <a:r>
                        <a:rPr kumimoji="0" lang="en-US" sz="1800" b="1" i="0" u="none" strike="noStrike" cap="none" normalizeH="0" baseline="0" dirty="0">
                          <a:ln>
                            <a:noFill/>
                          </a:ln>
                          <a:solidFill>
                            <a:schemeClr val="accent2"/>
                          </a:solidFill>
                          <a:effectLst/>
                          <a:latin typeface="Tahoma" pitchFamily="34" charset="0"/>
                        </a:rPr>
                        <a:t>.  Throws </a:t>
                      </a:r>
                      <a:r>
                        <a:rPr kumimoji="0" lang="en-US" sz="1800" b="1" i="0" u="none" strike="noStrike" kern="1200" cap="none" normalizeH="0" baseline="0" dirty="0" err="1">
                          <a:ln>
                            <a:noFill/>
                          </a:ln>
                          <a:solidFill>
                            <a:schemeClr val="accent2"/>
                          </a:solidFill>
                          <a:effectLst/>
                          <a:latin typeface="Courier New" pitchFamily="49" charset="0"/>
                          <a:ea typeface="+mn-ea"/>
                          <a:cs typeface="Courier New" pitchFamily="49" charset="0"/>
                        </a:rPr>
                        <a:t>indexOutOfBoundException</a:t>
                      </a:r>
                      <a:r>
                        <a:rPr kumimoji="0" lang="en-US" sz="1800" b="1" i="0" u="none" strike="noStrike" cap="none" normalizeH="0" baseline="0" dirty="0">
                          <a:ln>
                            <a:noFill/>
                          </a:ln>
                          <a:solidFill>
                            <a:schemeClr val="accent2"/>
                          </a:solidFill>
                          <a:effectLst/>
                          <a:latin typeface="Tahoma" pitchFamily="34" charset="0"/>
                        </a:rPr>
                        <a:t> if spot is not valid spot.  </a:t>
                      </a:r>
                    </a:p>
                  </a:txBody>
                  <a:tcPr marT="45718" marB="4571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52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dirty="0" err="1">
                          <a:ln>
                            <a:noFill/>
                          </a:ln>
                          <a:solidFill>
                            <a:schemeClr val="accent2"/>
                          </a:solidFill>
                          <a:effectLst/>
                          <a:latin typeface="Tahoma" pitchFamily="34" charset="0"/>
                        </a:rPr>
                        <a:t>boolean</a:t>
                      </a:r>
                      <a:r>
                        <a:rPr kumimoji="0" lang="en-US" sz="1400" b="1" i="0" u="none" strike="noStrike" cap="none" normalizeH="0" baseline="0" dirty="0">
                          <a:ln>
                            <a:noFill/>
                          </a:ln>
                          <a:solidFill>
                            <a:schemeClr val="accent2"/>
                          </a:solidFill>
                          <a:effectLst/>
                          <a:latin typeface="Tahoma" pitchFamily="34" charset="0"/>
                        </a:rPr>
                        <a:t> </a:t>
                      </a:r>
                      <a:r>
                        <a:rPr kumimoji="0" lang="en-US" sz="2000" b="1" i="0" u="none" strike="noStrike" cap="none" normalizeH="0" baseline="0" dirty="0">
                          <a:ln>
                            <a:noFill/>
                          </a:ln>
                          <a:solidFill>
                            <a:schemeClr val="accent2"/>
                          </a:solidFill>
                          <a:effectLst/>
                          <a:latin typeface="Tahoma" pitchFamily="34" charset="0"/>
                        </a:rPr>
                        <a:t>remove(item)</a:t>
                      </a:r>
                    </a:p>
                  </a:txBody>
                  <a:tcPr marT="45718" marB="4571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Removes the object from the list.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accent2"/>
                          </a:solidFill>
                          <a:effectLst/>
                          <a:latin typeface="Tahoma" pitchFamily="34" charset="0"/>
                        </a:rPr>
                        <a:t>Returns </a:t>
                      </a:r>
                      <a:r>
                        <a:rPr kumimoji="0" lang="en-US" sz="1800" b="1" i="0" u="none" strike="noStrike" cap="none" normalizeH="0" baseline="0" dirty="0">
                          <a:ln>
                            <a:noFill/>
                          </a:ln>
                          <a:solidFill>
                            <a:schemeClr val="accent2"/>
                          </a:solidFill>
                          <a:effectLst/>
                          <a:latin typeface="Courier New" pitchFamily="49" charset="0"/>
                          <a:cs typeface="Courier New" pitchFamily="49" charset="0"/>
                        </a:rPr>
                        <a:t>true</a:t>
                      </a:r>
                      <a:r>
                        <a:rPr kumimoji="0" lang="en-US" sz="1800" b="1" i="0" u="none" strike="noStrike" cap="none" normalizeH="0" baseline="0" dirty="0">
                          <a:ln>
                            <a:noFill/>
                          </a:ln>
                          <a:solidFill>
                            <a:schemeClr val="accent2"/>
                          </a:solidFill>
                          <a:effectLst/>
                          <a:latin typeface="Tahoma" pitchFamily="34" charset="0"/>
                        </a:rPr>
                        <a:t> if it found the item and removed it, or </a:t>
                      </a:r>
                      <a:r>
                        <a:rPr kumimoji="0" lang="en-US" sz="1800" b="1" i="0" u="none" strike="noStrike" kern="1200" cap="none" normalizeH="0" baseline="0" dirty="0">
                          <a:ln>
                            <a:noFill/>
                          </a:ln>
                          <a:solidFill>
                            <a:schemeClr val="accent2"/>
                          </a:solidFill>
                          <a:effectLst/>
                          <a:latin typeface="Courier New" pitchFamily="49" charset="0"/>
                          <a:ea typeface="+mn-ea"/>
                          <a:cs typeface="Courier New" pitchFamily="49" charset="0"/>
                        </a:rPr>
                        <a:t>false</a:t>
                      </a:r>
                      <a:r>
                        <a:rPr kumimoji="0" lang="en-US" sz="1800" b="1" i="0" u="none" strike="noStrike" cap="none" normalizeH="0" baseline="0" dirty="0">
                          <a:ln>
                            <a:noFill/>
                          </a:ln>
                          <a:solidFill>
                            <a:schemeClr val="accent2"/>
                          </a:solidFill>
                          <a:effectLst/>
                          <a:latin typeface="Tahoma" pitchFamily="34" charset="0"/>
                        </a:rPr>
                        <a:t> if the object was not found in the list.</a:t>
                      </a:r>
                    </a:p>
                  </a:txBody>
                  <a:tcPr marT="45718" marB="4571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kern="1200" cap="none" normalizeH="0" baseline="0" dirty="0">
                          <a:ln>
                            <a:noFill/>
                          </a:ln>
                          <a:solidFill>
                            <a:schemeClr val="accent2"/>
                          </a:solidFill>
                          <a:effectLst/>
                          <a:latin typeface="Tahoma" pitchFamily="34" charset="0"/>
                          <a:ea typeface="+mn-ea"/>
                          <a:cs typeface="+mn-cs"/>
                        </a:rPr>
                        <a:t>void</a:t>
                      </a:r>
                      <a:r>
                        <a:rPr kumimoji="0" lang="en-US" sz="2000" b="1" i="0" u="none" strike="noStrike" cap="none" normalizeH="0" baseline="0" dirty="0">
                          <a:ln>
                            <a:noFill/>
                          </a:ln>
                          <a:solidFill>
                            <a:schemeClr val="accent2"/>
                          </a:solidFill>
                          <a:effectLst/>
                          <a:latin typeface="Tahoma" pitchFamily="34" charset="0"/>
                        </a:rPr>
                        <a:t> clear()</a:t>
                      </a:r>
                    </a:p>
                  </a:txBody>
                  <a:tcPr marT="45718" marB="4571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removes all items from the list</a:t>
                      </a:r>
                    </a:p>
                  </a:txBody>
                  <a:tcPr marT="45718" marB="4571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5798" name="Text Box 144">
            <a:extLst>
              <a:ext uri="{FF2B5EF4-FFF2-40B4-BE49-F238E27FC236}">
                <a16:creationId xmlns:a16="http://schemas.microsoft.com/office/drawing/2014/main" id="{9D26EDCF-0D32-4E3C-8794-80FA324911B4}"/>
              </a:ext>
            </a:extLst>
          </p:cNvPr>
          <p:cNvSpPr txBox="1">
            <a:spLocks noChangeArrowheads="1"/>
          </p:cNvSpPr>
          <p:nvPr/>
        </p:nvSpPr>
        <p:spPr bwMode="auto">
          <a:xfrm>
            <a:off x="2057400" y="6019800"/>
            <a:ext cx="5105400"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java.util.ArrayList;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a:extLst>
              <a:ext uri="{FF2B5EF4-FFF2-40B4-BE49-F238E27FC236}">
                <a16:creationId xmlns:a16="http://schemas.microsoft.com/office/drawing/2014/main" id="{1DC2112B-5BF6-4DA7-A04C-5EC82DE94F1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7827" name="WordArt 3">
            <a:extLst>
              <a:ext uri="{FF2B5EF4-FFF2-40B4-BE49-F238E27FC236}">
                <a16:creationId xmlns:a16="http://schemas.microsoft.com/office/drawing/2014/main" id="{D2EC87FE-EAC8-435B-8FE5-05D882A4B95D}"/>
              </a:ext>
            </a:extLst>
          </p:cNvPr>
          <p:cNvSpPr>
            <a:spLocks noChangeArrowheads="1" noChangeShapeType="1" noTextEdit="1"/>
          </p:cNvSpPr>
          <p:nvPr/>
        </p:nvSpPr>
        <p:spPr bwMode="auto">
          <a:xfrm>
            <a:off x="1219200" y="1143000"/>
            <a:ext cx="6248400" cy="3733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remove</a:t>
            </a:r>
          </a:p>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methods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a:extLst>
              <a:ext uri="{FF2B5EF4-FFF2-40B4-BE49-F238E27FC236}">
                <a16:creationId xmlns:a16="http://schemas.microsoft.com/office/drawing/2014/main" id="{4E5C7CD6-D775-46B1-BFE9-06184A2E6D9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3731" name="Rectangle 2">
            <a:extLst>
              <a:ext uri="{FF2B5EF4-FFF2-40B4-BE49-F238E27FC236}">
                <a16:creationId xmlns:a16="http://schemas.microsoft.com/office/drawing/2014/main" id="{5177939A-46EB-48D2-A983-7095527DA0B8}"/>
              </a:ext>
            </a:extLst>
          </p:cNvPr>
          <p:cNvSpPr>
            <a:spLocks noChangeArrowheads="1"/>
          </p:cNvSpPr>
          <p:nvPr/>
        </p:nvSpPr>
        <p:spPr bwMode="auto">
          <a:xfrm>
            <a:off x="457200" y="1447800"/>
            <a:ext cx="69342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err="1">
                <a:latin typeface="Tahoma" panose="020B0604030504040204" pitchFamily="34" charset="0"/>
              </a:rPr>
              <a:t>ArrayList</a:t>
            </a:r>
            <a:r>
              <a:rPr lang="en-US" altLang="en-US" dirty="0">
                <a:latin typeface="Tahoma" panose="020B0604030504040204" pitchFamily="34" charset="0"/>
              </a:rPr>
              <a:t>&lt;String&gt; ray;</a:t>
            </a:r>
          </a:p>
          <a:p>
            <a:pPr eaLnBrk="1" hangingPunct="1">
              <a:spcBef>
                <a:spcPct val="0"/>
              </a:spcBef>
              <a:buFontTx/>
              <a:buNone/>
              <a:defRPr/>
            </a:pPr>
            <a:r>
              <a:rPr lang="en-US" altLang="en-US" dirty="0">
                <a:latin typeface="Tahoma" panose="020B0604030504040204" pitchFamily="34" charset="0"/>
              </a:rPr>
              <a:t>ray = new </a:t>
            </a:r>
            <a:r>
              <a:rPr lang="en-US" altLang="en-US" dirty="0" err="1">
                <a:latin typeface="Tahoma" panose="020B0604030504040204" pitchFamily="34" charset="0"/>
              </a:rPr>
              <a:t>ArrayList</a:t>
            </a:r>
            <a:r>
              <a:rPr lang="en-US" altLang="en-US" dirty="0">
                <a:latin typeface="Tahoma" panose="020B0604030504040204" pitchFamily="34" charset="0"/>
              </a:rPr>
              <a:t>&lt;String&gt;();</a:t>
            </a:r>
          </a:p>
          <a:p>
            <a:pPr eaLnBrk="1" hangingPunct="1">
              <a:spcBef>
                <a:spcPct val="0"/>
              </a:spcBef>
              <a:buFontTx/>
              <a:buNone/>
              <a:defRPr/>
            </a:pPr>
            <a:endParaRPr lang="en-US" altLang="en-US" dirty="0">
              <a:latin typeface="Tahoma" panose="020B0604030504040204" pitchFamily="34" charset="0"/>
            </a:endParaRPr>
          </a:p>
          <a:p>
            <a:pPr eaLnBrk="1" hangingPunct="1">
              <a:spcBef>
                <a:spcPct val="0"/>
              </a:spcBef>
              <a:buFontTx/>
              <a:buNone/>
              <a:defRPr/>
            </a:pPr>
            <a:r>
              <a:rPr lang="en-US" altLang="en-US" dirty="0" err="1">
                <a:latin typeface="Tahoma" panose="020B0604030504040204" pitchFamily="34" charset="0"/>
              </a:rPr>
              <a:t>ray.add</a:t>
            </a:r>
            <a:r>
              <a:rPr lang="en-US" altLang="en-US" dirty="0">
                <a:latin typeface="Tahoma" panose="020B0604030504040204" pitchFamily="34" charset="0"/>
              </a:rPr>
              <a:t>("a");</a:t>
            </a:r>
          </a:p>
          <a:p>
            <a:pPr eaLnBrk="1" hangingPunct="1">
              <a:spcBef>
                <a:spcPct val="0"/>
              </a:spcBef>
              <a:buFontTx/>
              <a:buNone/>
              <a:defRPr/>
            </a:pPr>
            <a:r>
              <a:rPr lang="en-US" altLang="en-US" dirty="0" err="1">
                <a:latin typeface="Tahoma" panose="020B0604030504040204" pitchFamily="34" charset="0"/>
              </a:rPr>
              <a:t>ray.add</a:t>
            </a:r>
            <a:r>
              <a:rPr lang="en-US" altLang="en-US" dirty="0">
                <a:latin typeface="Tahoma" panose="020B0604030504040204" pitchFamily="34" charset="0"/>
              </a:rPr>
              <a:t>("b");</a:t>
            </a:r>
          </a:p>
          <a:p>
            <a:pPr eaLnBrk="1" hangingPunct="1">
              <a:spcBef>
                <a:spcPct val="0"/>
              </a:spcBef>
              <a:buFontTx/>
              <a:buNone/>
              <a:defRPr/>
            </a:pPr>
            <a:r>
              <a:rPr lang="en-US" altLang="en-US" dirty="0" err="1">
                <a:solidFill>
                  <a:schemeClr val="accent1">
                    <a:lumMod val="50000"/>
                  </a:schemeClr>
                </a:solidFill>
                <a:latin typeface="Tahoma" panose="020B0604030504040204" pitchFamily="34" charset="0"/>
              </a:rPr>
              <a:t>out.println</a:t>
            </a:r>
            <a:r>
              <a:rPr lang="en-US" altLang="en-US" dirty="0">
                <a:solidFill>
                  <a:schemeClr val="accent1">
                    <a:lumMod val="50000"/>
                  </a:schemeClr>
                </a:solidFill>
                <a:latin typeface="Tahoma" panose="020B0604030504040204" pitchFamily="34" charset="0"/>
              </a:rPr>
              <a:t>(</a:t>
            </a:r>
            <a:r>
              <a:rPr lang="en-US" altLang="en-US" dirty="0" err="1">
                <a:solidFill>
                  <a:schemeClr val="accent1">
                    <a:lumMod val="50000"/>
                  </a:schemeClr>
                </a:solidFill>
                <a:latin typeface="Tahoma" panose="020B0604030504040204" pitchFamily="34" charset="0"/>
              </a:rPr>
              <a:t>ray.remove</a:t>
            </a:r>
            <a:r>
              <a:rPr lang="en-US" altLang="en-US" dirty="0">
                <a:solidFill>
                  <a:schemeClr val="accent1">
                    <a:lumMod val="50000"/>
                  </a:schemeClr>
                </a:solidFill>
                <a:latin typeface="Tahoma" panose="020B0604030504040204" pitchFamily="34" charset="0"/>
              </a:rPr>
              <a:t>(0));</a:t>
            </a:r>
          </a:p>
          <a:p>
            <a:pPr eaLnBrk="1" hangingPunct="1">
              <a:spcBef>
                <a:spcPct val="0"/>
              </a:spcBef>
              <a:buFontTx/>
              <a:buNone/>
              <a:defRPr/>
            </a:pPr>
            <a:r>
              <a:rPr lang="en-US" altLang="en-US" dirty="0" err="1">
                <a:latin typeface="Tahoma" panose="020B0604030504040204" pitchFamily="34" charset="0"/>
              </a:rPr>
              <a:t>ray.add</a:t>
            </a:r>
            <a:r>
              <a:rPr lang="en-US" altLang="en-US" dirty="0">
                <a:latin typeface="Tahoma" panose="020B0604030504040204" pitchFamily="34" charset="0"/>
              </a:rPr>
              <a:t>("c");</a:t>
            </a:r>
          </a:p>
          <a:p>
            <a:pPr eaLnBrk="1" hangingPunct="1">
              <a:spcBef>
                <a:spcPct val="0"/>
              </a:spcBef>
              <a:buFontTx/>
              <a:buNone/>
              <a:defRPr/>
            </a:pPr>
            <a:r>
              <a:rPr lang="en-US" altLang="en-US" dirty="0" err="1">
                <a:latin typeface="Tahoma" panose="020B0604030504040204" pitchFamily="34" charset="0"/>
              </a:rPr>
              <a:t>ray.add</a:t>
            </a:r>
            <a:r>
              <a:rPr lang="en-US" altLang="en-US" dirty="0">
                <a:latin typeface="Tahoma" panose="020B0604030504040204" pitchFamily="34" charset="0"/>
              </a:rPr>
              <a:t>("d");</a:t>
            </a:r>
          </a:p>
          <a:p>
            <a:pPr eaLnBrk="1" hangingPunct="1">
              <a:spcBef>
                <a:spcPct val="0"/>
              </a:spcBef>
              <a:buFontTx/>
              <a:buNone/>
              <a:defRPr/>
            </a:pPr>
            <a:r>
              <a:rPr lang="en-US" altLang="en-US" dirty="0" err="1">
                <a:solidFill>
                  <a:schemeClr val="accent1">
                    <a:lumMod val="50000"/>
                  </a:schemeClr>
                </a:solidFill>
                <a:latin typeface="Tahoma" panose="020B0604030504040204" pitchFamily="34" charset="0"/>
              </a:rPr>
              <a:t>out.println</a:t>
            </a:r>
            <a:r>
              <a:rPr lang="en-US" altLang="en-US" dirty="0">
                <a:solidFill>
                  <a:schemeClr val="accent1">
                    <a:lumMod val="50000"/>
                  </a:schemeClr>
                </a:solidFill>
                <a:latin typeface="Tahoma" panose="020B0604030504040204" pitchFamily="34" charset="0"/>
              </a:rPr>
              <a:t>(</a:t>
            </a:r>
            <a:r>
              <a:rPr lang="en-US" altLang="en-US" dirty="0" err="1">
                <a:solidFill>
                  <a:schemeClr val="accent1">
                    <a:lumMod val="50000"/>
                  </a:schemeClr>
                </a:solidFill>
                <a:latin typeface="Tahoma" panose="020B0604030504040204" pitchFamily="34" charset="0"/>
              </a:rPr>
              <a:t>ray.remove</a:t>
            </a:r>
            <a:r>
              <a:rPr lang="en-US" altLang="en-US" dirty="0">
                <a:solidFill>
                  <a:schemeClr val="accent1">
                    <a:lumMod val="50000"/>
                  </a:schemeClr>
                </a:solidFill>
                <a:latin typeface="Tahoma" panose="020B0604030504040204" pitchFamily="34" charset="0"/>
              </a:rPr>
              <a:t>(0));</a:t>
            </a:r>
          </a:p>
          <a:p>
            <a:pPr eaLnBrk="1" hangingPunct="1">
              <a:spcBef>
                <a:spcPct val="0"/>
              </a:spcBef>
              <a:buFontTx/>
              <a:buNone/>
              <a:defRPr/>
            </a:pPr>
            <a:r>
              <a:rPr lang="en-US" altLang="en-US" dirty="0" err="1">
                <a:latin typeface="Tahoma" panose="020B0604030504040204" pitchFamily="34" charset="0"/>
              </a:rPr>
              <a:t>out.println</a:t>
            </a:r>
            <a:r>
              <a:rPr lang="en-US" altLang="en-US" dirty="0">
                <a:latin typeface="Tahoma" panose="020B0604030504040204" pitchFamily="34" charset="0"/>
              </a:rPr>
              <a:t>(ray);</a:t>
            </a:r>
            <a:r>
              <a:rPr lang="en-US" altLang="en-US" dirty="0">
                <a:solidFill>
                  <a:srgbClr val="FFFF00"/>
                </a:solidFill>
                <a:latin typeface="Tahoma" panose="020B0604030504040204" pitchFamily="34" charset="0"/>
              </a:rPr>
              <a:t> </a:t>
            </a:r>
            <a:endParaRPr lang="en-US" altLang="en-US" dirty="0">
              <a:solidFill>
                <a:schemeClr val="bg1"/>
              </a:solidFill>
              <a:latin typeface="Tahoma" panose="020B0604030504040204" pitchFamily="34" charset="0"/>
            </a:endParaRPr>
          </a:p>
        </p:txBody>
      </p:sp>
      <p:sp>
        <p:nvSpPr>
          <p:cNvPr id="79876" name="Text Box 4">
            <a:extLst>
              <a:ext uri="{FF2B5EF4-FFF2-40B4-BE49-F238E27FC236}">
                <a16:creationId xmlns:a16="http://schemas.microsoft.com/office/drawing/2014/main" id="{C0C487DF-53A9-418F-BA59-7F5EE00B431F}"/>
              </a:ext>
            </a:extLst>
          </p:cNvPr>
          <p:cNvSpPr txBox="1">
            <a:spLocks noChangeArrowheads="1"/>
          </p:cNvSpPr>
          <p:nvPr/>
        </p:nvSpPr>
        <p:spPr bwMode="auto">
          <a:xfrm>
            <a:off x="6705600" y="3048000"/>
            <a:ext cx="1981200" cy="2800350"/>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lgn="ctr">
              <a:spcBef>
                <a:spcPct val="50000"/>
              </a:spcBef>
              <a:buFontTx/>
              <a:buNone/>
            </a:pPr>
            <a:r>
              <a:rPr lang="en-US" altLang="en-US">
                <a:latin typeface="Tahoma" panose="020B0604030504040204" pitchFamily="34" charset="0"/>
              </a:rPr>
              <a:t>a</a:t>
            </a:r>
          </a:p>
          <a:p>
            <a:pPr algn="ctr">
              <a:spcBef>
                <a:spcPct val="50000"/>
              </a:spcBef>
              <a:buFontTx/>
              <a:buNone/>
            </a:pPr>
            <a:r>
              <a:rPr lang="en-US" altLang="en-US">
                <a:latin typeface="Tahoma" panose="020B0604030504040204" pitchFamily="34" charset="0"/>
              </a:rPr>
              <a:t>b</a:t>
            </a:r>
          </a:p>
          <a:p>
            <a:pPr algn="ctr">
              <a:spcBef>
                <a:spcPct val="50000"/>
              </a:spcBef>
              <a:buFontTx/>
              <a:buNone/>
            </a:pPr>
            <a:r>
              <a:rPr lang="en-US" altLang="en-US">
                <a:latin typeface="Tahoma" panose="020B0604030504040204" pitchFamily="34" charset="0"/>
              </a:rPr>
              <a:t>[c,d]</a:t>
            </a:r>
          </a:p>
        </p:txBody>
      </p:sp>
      <p:sp>
        <p:nvSpPr>
          <p:cNvPr id="79877" name="WordArt 5">
            <a:extLst>
              <a:ext uri="{FF2B5EF4-FFF2-40B4-BE49-F238E27FC236}">
                <a16:creationId xmlns:a16="http://schemas.microsoft.com/office/drawing/2014/main" id="{38441651-9820-4C14-98A0-E89892B33B35}"/>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remove() one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092AF54F-D048-458D-9590-BDBAA13176A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1923" name="Rectangle 2">
            <a:extLst>
              <a:ext uri="{FF2B5EF4-FFF2-40B4-BE49-F238E27FC236}">
                <a16:creationId xmlns:a16="http://schemas.microsoft.com/office/drawing/2014/main" id="{E42B266D-8B13-4789-985D-B5CEFFD53DB1}"/>
              </a:ext>
            </a:extLst>
          </p:cNvPr>
          <p:cNvSpPr>
            <a:spLocks noChangeArrowheads="1"/>
          </p:cNvSpPr>
          <p:nvPr/>
        </p:nvSpPr>
        <p:spPr bwMode="auto">
          <a:xfrm>
            <a:off x="457200" y="1447800"/>
            <a:ext cx="8001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ArrayList&lt;String&gt; ray = new ArrayList&lt;String&gt;();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ray.add("a");</a:t>
            </a:r>
          </a:p>
          <a:p>
            <a:pPr eaLnBrk="1" hangingPunct="1">
              <a:spcBef>
                <a:spcPct val="0"/>
              </a:spcBef>
              <a:buFontTx/>
              <a:buNone/>
            </a:pPr>
            <a:r>
              <a:rPr lang="en-US" altLang="en-US">
                <a:latin typeface="Tahoma" panose="020B0604030504040204" pitchFamily="34" charset="0"/>
              </a:rPr>
              <a:t>ray.add("b");</a:t>
            </a:r>
          </a:p>
          <a:p>
            <a:pPr eaLnBrk="1" hangingPunct="1">
              <a:spcBef>
                <a:spcPct val="0"/>
              </a:spcBef>
              <a:buFontTx/>
              <a:buNone/>
            </a:pPr>
            <a:r>
              <a:rPr lang="en-US" altLang="en-US">
                <a:solidFill>
                  <a:srgbClr val="009900"/>
                </a:solidFill>
                <a:latin typeface="Tahoma" panose="020B0604030504040204" pitchFamily="34" charset="0"/>
              </a:rPr>
              <a:t>out.println(ray.remove("a"));</a:t>
            </a:r>
          </a:p>
          <a:p>
            <a:pPr eaLnBrk="1" hangingPunct="1">
              <a:spcBef>
                <a:spcPct val="0"/>
              </a:spcBef>
              <a:buFontTx/>
              <a:buNone/>
            </a:pPr>
            <a:r>
              <a:rPr lang="en-US" altLang="en-US">
                <a:latin typeface="Tahoma" panose="020B0604030504040204" pitchFamily="34" charset="0"/>
              </a:rPr>
              <a:t>ray.add("c");</a:t>
            </a:r>
          </a:p>
          <a:p>
            <a:pPr eaLnBrk="1" hangingPunct="1">
              <a:spcBef>
                <a:spcPct val="0"/>
              </a:spcBef>
              <a:buFontTx/>
              <a:buNone/>
            </a:pPr>
            <a:r>
              <a:rPr lang="en-US" altLang="en-US">
                <a:latin typeface="Tahoma" panose="020B0604030504040204" pitchFamily="34" charset="0"/>
              </a:rPr>
              <a:t>ray.add("d");</a:t>
            </a:r>
          </a:p>
          <a:p>
            <a:pPr eaLnBrk="1" hangingPunct="1">
              <a:spcBef>
                <a:spcPct val="0"/>
              </a:spcBef>
              <a:buFontTx/>
              <a:buNone/>
            </a:pPr>
            <a:r>
              <a:rPr lang="en-US" altLang="en-US">
                <a:solidFill>
                  <a:srgbClr val="009900"/>
                </a:solidFill>
                <a:latin typeface="Tahoma" panose="020B0604030504040204" pitchFamily="34" charset="0"/>
              </a:rPr>
              <a:t>out.println(ray.remove("D"));</a:t>
            </a:r>
          </a:p>
          <a:p>
            <a:pPr eaLnBrk="1" hangingPunct="1">
              <a:spcBef>
                <a:spcPct val="0"/>
              </a:spcBef>
              <a:buFontTx/>
              <a:buNone/>
            </a:pPr>
            <a:r>
              <a:rPr lang="en-US" altLang="en-US">
                <a:latin typeface="Tahoma" panose="020B0604030504040204" pitchFamily="34" charset="0"/>
              </a:rPr>
              <a:t>out.println(ray);</a:t>
            </a:r>
          </a:p>
        </p:txBody>
      </p:sp>
      <p:sp>
        <p:nvSpPr>
          <p:cNvPr id="81924" name="Text Box 5">
            <a:extLst>
              <a:ext uri="{FF2B5EF4-FFF2-40B4-BE49-F238E27FC236}">
                <a16:creationId xmlns:a16="http://schemas.microsoft.com/office/drawing/2014/main" id="{128E869C-8B3A-4422-9AEC-EAD8DC38463A}"/>
              </a:ext>
            </a:extLst>
          </p:cNvPr>
          <p:cNvSpPr txBox="1">
            <a:spLocks noChangeArrowheads="1"/>
          </p:cNvSpPr>
          <p:nvPr/>
        </p:nvSpPr>
        <p:spPr bwMode="auto">
          <a:xfrm>
            <a:off x="6858000" y="2209800"/>
            <a:ext cx="1981200" cy="2800350"/>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lgn="ctr">
              <a:spcBef>
                <a:spcPct val="50000"/>
              </a:spcBef>
              <a:buFontTx/>
              <a:buNone/>
            </a:pPr>
            <a:r>
              <a:rPr lang="en-US" altLang="en-US">
                <a:latin typeface="Tahoma" panose="020B0604030504040204" pitchFamily="34" charset="0"/>
              </a:rPr>
              <a:t>true</a:t>
            </a:r>
          </a:p>
          <a:p>
            <a:pPr algn="ctr">
              <a:spcBef>
                <a:spcPct val="50000"/>
              </a:spcBef>
              <a:buFontTx/>
              <a:buNone/>
            </a:pPr>
            <a:r>
              <a:rPr lang="en-US" altLang="en-US">
                <a:latin typeface="Tahoma" panose="020B0604030504040204" pitchFamily="34" charset="0"/>
              </a:rPr>
              <a:t>false</a:t>
            </a:r>
          </a:p>
          <a:p>
            <a:pPr algn="ctr">
              <a:spcBef>
                <a:spcPct val="50000"/>
              </a:spcBef>
              <a:buFontTx/>
              <a:buNone/>
            </a:pPr>
            <a:r>
              <a:rPr lang="en-US" altLang="en-US">
                <a:latin typeface="Tahoma" panose="020B0604030504040204" pitchFamily="34" charset="0"/>
              </a:rPr>
              <a:t>[b,c,d]</a:t>
            </a:r>
          </a:p>
        </p:txBody>
      </p:sp>
      <p:sp>
        <p:nvSpPr>
          <p:cNvPr id="81925" name="WordArt 6">
            <a:extLst>
              <a:ext uri="{FF2B5EF4-FFF2-40B4-BE49-F238E27FC236}">
                <a16:creationId xmlns:a16="http://schemas.microsoft.com/office/drawing/2014/main" id="{83BB7A84-3436-40C2-BAC6-DD685F0FD881}"/>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remove() two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DE49334-772A-43EB-B062-FF9AFAE0D899}"/>
              </a:ext>
            </a:extLst>
          </p:cNvPr>
          <p:cNvSpPr>
            <a:spLocks noChangeArrowheads="1"/>
          </p:cNvSpPr>
          <p:nvPr/>
        </p:nvSpPr>
        <p:spPr bwMode="auto">
          <a:xfrm>
            <a:off x="609600" y="1447800"/>
            <a:ext cx="7848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ArrayList&lt;String&gt; ray;</a:t>
            </a:r>
          </a:p>
          <a:p>
            <a:pPr eaLnBrk="1" hangingPunct="1">
              <a:spcBef>
                <a:spcPct val="0"/>
              </a:spcBef>
              <a:buFontTx/>
              <a:buNone/>
            </a:pPr>
            <a:r>
              <a:rPr lang="en-US" altLang="en-US" sz="2800">
                <a:latin typeface="Tahoma" panose="020B0604030504040204" pitchFamily="34" charset="0"/>
              </a:rPr>
              <a:t>ray = new ArrayList&lt;String&gt;();</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ray.add("c");</a:t>
            </a:r>
          </a:p>
          <a:p>
            <a:pPr eaLnBrk="1" hangingPunct="1">
              <a:spcBef>
                <a:spcPct val="0"/>
              </a:spcBef>
              <a:buFontTx/>
              <a:buNone/>
            </a:pPr>
            <a:r>
              <a:rPr lang="en-US" altLang="en-US" sz="2800">
                <a:latin typeface="Tahoma" panose="020B0604030504040204" pitchFamily="34" charset="0"/>
              </a:rPr>
              <a:t>ray.add("a");</a:t>
            </a:r>
          </a:p>
          <a:p>
            <a:pPr eaLnBrk="1" hangingPunct="1">
              <a:spcBef>
                <a:spcPct val="0"/>
              </a:spcBef>
              <a:buFontTx/>
              <a:buNone/>
            </a:pPr>
            <a:r>
              <a:rPr lang="en-US" altLang="en-US" sz="2800">
                <a:latin typeface="Tahoma" panose="020B0604030504040204" pitchFamily="34" charset="0"/>
              </a:rPr>
              <a:t>ray.add("a");</a:t>
            </a:r>
          </a:p>
          <a:p>
            <a:pPr eaLnBrk="1" hangingPunct="1">
              <a:spcBef>
                <a:spcPct val="0"/>
              </a:spcBef>
              <a:buFontTx/>
              <a:buNone/>
            </a:pPr>
            <a:r>
              <a:rPr lang="en-US" altLang="en-US" sz="2800">
                <a:latin typeface="Tahoma" panose="020B0604030504040204" pitchFamily="34" charset="0"/>
              </a:rPr>
              <a:t>ray.add("d");</a:t>
            </a:r>
          </a:p>
          <a:p>
            <a:pPr eaLnBrk="1" hangingPunct="1">
              <a:spcBef>
                <a:spcPct val="0"/>
              </a:spcBef>
              <a:buFontTx/>
              <a:buNone/>
            </a:pPr>
            <a:r>
              <a:rPr lang="en-US" altLang="en-US" sz="2800">
                <a:latin typeface="Tahoma" panose="020B0604030504040204" pitchFamily="34" charset="0"/>
              </a:rPr>
              <a:t>ray.add("a");</a:t>
            </a:r>
          </a:p>
          <a:p>
            <a:pPr eaLnBrk="1" hangingPunct="1">
              <a:spcBef>
                <a:spcPct val="0"/>
              </a:spcBef>
              <a:buFontTx/>
              <a:buNone/>
            </a:pPr>
            <a:r>
              <a:rPr lang="en-US" altLang="en-US" sz="2800">
                <a:solidFill>
                  <a:srgbClr val="009900"/>
                </a:solidFill>
                <a:latin typeface="Tahoma" panose="020B0604030504040204" pitchFamily="34" charset="0"/>
              </a:rPr>
              <a:t>while(ray.remove("a"));</a:t>
            </a:r>
          </a:p>
          <a:p>
            <a:pPr eaLnBrk="1" hangingPunct="1">
              <a:spcBef>
                <a:spcPct val="0"/>
              </a:spcBef>
              <a:buFontTx/>
              <a:buNone/>
            </a:pPr>
            <a:r>
              <a:rPr lang="en-US" altLang="en-US" sz="2800">
                <a:latin typeface="Tahoma" panose="020B0604030504040204" pitchFamily="34" charset="0"/>
              </a:rPr>
              <a:t>out.println(ray);</a:t>
            </a:r>
          </a:p>
        </p:txBody>
      </p:sp>
      <p:sp>
        <p:nvSpPr>
          <p:cNvPr id="83971" name="Text Box 5">
            <a:extLst>
              <a:ext uri="{FF2B5EF4-FFF2-40B4-BE49-F238E27FC236}">
                <a16:creationId xmlns:a16="http://schemas.microsoft.com/office/drawing/2014/main" id="{4C642BEC-08DD-4DA9-8382-4662BEE56114}"/>
              </a:ext>
            </a:extLst>
          </p:cNvPr>
          <p:cNvSpPr txBox="1">
            <a:spLocks noChangeArrowheads="1"/>
          </p:cNvSpPr>
          <p:nvPr/>
        </p:nvSpPr>
        <p:spPr bwMode="auto">
          <a:xfrm>
            <a:off x="6096000" y="2971800"/>
            <a:ext cx="19812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lgn="ctr">
              <a:spcBef>
                <a:spcPct val="50000"/>
              </a:spcBef>
              <a:buFontTx/>
              <a:buNone/>
            </a:pPr>
            <a:endParaRPr lang="en-US" altLang="en-US">
              <a:latin typeface="Tahoma" panose="020B0604030504040204" pitchFamily="34" charset="0"/>
            </a:endParaRPr>
          </a:p>
        </p:txBody>
      </p:sp>
      <p:sp>
        <p:nvSpPr>
          <p:cNvPr id="83972" name="WordArt 6">
            <a:extLst>
              <a:ext uri="{FF2B5EF4-FFF2-40B4-BE49-F238E27FC236}">
                <a16:creationId xmlns:a16="http://schemas.microsoft.com/office/drawing/2014/main" id="{2001FBCF-8128-488B-8013-7F569FAE7713}"/>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remove() two</a:t>
            </a:r>
          </a:p>
        </p:txBody>
      </p:sp>
      <p:sp>
        <p:nvSpPr>
          <p:cNvPr id="6" name="Text Box 5">
            <a:extLst>
              <a:ext uri="{FF2B5EF4-FFF2-40B4-BE49-F238E27FC236}">
                <a16:creationId xmlns:a16="http://schemas.microsoft.com/office/drawing/2014/main" id="{B1BF3979-90B6-4060-B807-D865EB5BE0C7}"/>
              </a:ext>
            </a:extLst>
          </p:cNvPr>
          <p:cNvSpPr txBox="1">
            <a:spLocks noChangeArrowheads="1"/>
          </p:cNvSpPr>
          <p:nvPr/>
        </p:nvSpPr>
        <p:spPr bwMode="auto">
          <a:xfrm>
            <a:off x="6096000" y="2819400"/>
            <a:ext cx="1981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u="sng">
              <a:solidFill>
                <a:srgbClr val="FF0000"/>
              </a:solidFill>
              <a:latin typeface="Tahoma" panose="020B0604030504040204" pitchFamily="34" charset="0"/>
            </a:endParaRPr>
          </a:p>
          <a:p>
            <a:pPr algn="ctr">
              <a:spcBef>
                <a:spcPct val="50000"/>
              </a:spcBef>
              <a:buFontTx/>
              <a:buNone/>
            </a:pPr>
            <a:r>
              <a:rPr lang="en-US" altLang="en-US">
                <a:latin typeface="Tahoma" panose="020B0604030504040204" pitchFamily="34" charset="0"/>
              </a:rPr>
              <a:t>[c,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E2A18297-34A0-43C9-B776-3F27A5BC18D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0483" name="Text Box 2">
            <a:extLst>
              <a:ext uri="{FF2B5EF4-FFF2-40B4-BE49-F238E27FC236}">
                <a16:creationId xmlns:a16="http://schemas.microsoft.com/office/drawing/2014/main" id="{8A734A24-325F-454A-B952-8C25407FF3BA}"/>
              </a:ext>
            </a:extLst>
          </p:cNvPr>
          <p:cNvSpPr txBox="1">
            <a:spLocks noChangeArrowheads="1"/>
          </p:cNvSpPr>
          <p:nvPr/>
        </p:nvSpPr>
        <p:spPr bwMode="auto">
          <a:xfrm>
            <a:off x="1584325" y="2895600"/>
            <a:ext cx="6797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0  </a:t>
            </a:r>
            <a:r>
              <a:rPr lang="en-US" altLang="en-US" sz="2800">
                <a:solidFill>
                  <a:srgbClr val="0000CC"/>
                </a:solidFill>
                <a:latin typeface="Tahoma" panose="020B0604030504040204" pitchFamily="34" charset="0"/>
              </a:rPr>
              <a:t>  </a:t>
            </a:r>
            <a:r>
              <a:rPr lang="en-US" altLang="en-US" sz="2800">
                <a:latin typeface="Tahoma" panose="020B0604030504040204" pitchFamily="34" charset="0"/>
              </a:rPr>
              <a:t>1     2    3    4    5	    6	  7    8    9</a:t>
            </a:r>
          </a:p>
        </p:txBody>
      </p:sp>
      <p:sp>
        <p:nvSpPr>
          <p:cNvPr id="20484" name="Text Box 3">
            <a:extLst>
              <a:ext uri="{FF2B5EF4-FFF2-40B4-BE49-F238E27FC236}">
                <a16:creationId xmlns:a16="http://schemas.microsoft.com/office/drawing/2014/main" id="{E24585D5-A9BA-4DE8-8D2E-C094F846413B}"/>
              </a:ext>
            </a:extLst>
          </p:cNvPr>
          <p:cNvSpPr txBox="1">
            <a:spLocks noChangeArrowheads="1"/>
          </p:cNvSpPr>
          <p:nvPr/>
        </p:nvSpPr>
        <p:spPr bwMode="auto">
          <a:xfrm>
            <a:off x="228600" y="3581400"/>
            <a:ext cx="1160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nums</a:t>
            </a:r>
          </a:p>
        </p:txBody>
      </p:sp>
      <p:sp>
        <p:nvSpPr>
          <p:cNvPr id="20485" name="Text Box 4">
            <a:extLst>
              <a:ext uri="{FF2B5EF4-FFF2-40B4-BE49-F238E27FC236}">
                <a16:creationId xmlns:a16="http://schemas.microsoft.com/office/drawing/2014/main" id="{39F85AE9-18C6-4CFE-9D5D-35C35427D926}"/>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solidFill>
                <a:srgbClr val="FF0000"/>
              </a:solidFill>
              <a:latin typeface="Tahoma" panose="020B0604030504040204" pitchFamily="34" charset="0"/>
            </a:endParaRPr>
          </a:p>
          <a:p>
            <a:pPr eaLnBrk="1" hangingPunct="1">
              <a:spcBef>
                <a:spcPct val="0"/>
              </a:spcBef>
              <a:buFontTx/>
              <a:buNone/>
            </a:pPr>
            <a:endParaRPr lang="en-US" altLang="en-US" sz="2800">
              <a:solidFill>
                <a:srgbClr val="FF0000"/>
              </a:solidFill>
              <a:latin typeface="Tahoma" panose="020B0604030504040204" pitchFamily="34" charset="0"/>
            </a:endParaRPr>
          </a:p>
        </p:txBody>
      </p:sp>
      <p:sp>
        <p:nvSpPr>
          <p:cNvPr id="20486" name="WordArt 5">
            <a:extLst>
              <a:ext uri="{FF2B5EF4-FFF2-40B4-BE49-F238E27FC236}">
                <a16:creationId xmlns:a16="http://schemas.microsoft.com/office/drawing/2014/main" id="{E54830C0-A15A-4FC5-90CD-8F140F9B0C3D}"/>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an array?</a:t>
            </a:r>
          </a:p>
        </p:txBody>
      </p:sp>
      <p:graphicFrame>
        <p:nvGraphicFramePr>
          <p:cNvPr id="361478" name="Group 6">
            <a:extLst>
              <a:ext uri="{FF2B5EF4-FFF2-40B4-BE49-F238E27FC236}">
                <a16:creationId xmlns:a16="http://schemas.microsoft.com/office/drawing/2014/main" id="{DCB0E3E9-27C8-4F58-A87E-9BA30BDEFCFA}"/>
              </a:ext>
            </a:extLst>
          </p:cNvPr>
          <p:cNvGraphicFramePr>
            <a:graphicFrameLocks noGrp="1"/>
          </p:cNvGraphicFramePr>
          <p:nvPr/>
        </p:nvGraphicFramePr>
        <p:xfrm>
          <a:off x="1447800" y="3581400"/>
          <a:ext cx="67818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gridCol w="677862">
                  <a:extLst>
                    <a:ext uri="{9D8B030D-6E8A-4147-A177-3AD203B41FA5}">
                      <a16:colId xmlns:a16="http://schemas.microsoft.com/office/drawing/2014/main" val="20009"/>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511" name="Text Box 30">
            <a:extLst>
              <a:ext uri="{FF2B5EF4-FFF2-40B4-BE49-F238E27FC236}">
                <a16:creationId xmlns:a16="http://schemas.microsoft.com/office/drawing/2014/main" id="{4DC63F33-BE26-44E3-9767-A156C101F312}"/>
              </a:ext>
            </a:extLst>
          </p:cNvPr>
          <p:cNvSpPr txBox="1">
            <a:spLocks noChangeArrowheads="1"/>
          </p:cNvSpPr>
          <p:nvPr/>
        </p:nvSpPr>
        <p:spPr bwMode="auto">
          <a:xfrm>
            <a:off x="1066800" y="1981200"/>
            <a:ext cx="7704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int[] nums = new int[10];    	</a:t>
            </a:r>
            <a:r>
              <a:rPr lang="en-US" altLang="en-US" sz="2000">
                <a:solidFill>
                  <a:srgbClr val="009900"/>
                </a:solidFill>
                <a:latin typeface="Tahoma" panose="020B0604030504040204" pitchFamily="34" charset="0"/>
              </a:rPr>
              <a:t>//Java int array</a:t>
            </a:r>
          </a:p>
        </p:txBody>
      </p:sp>
      <p:sp>
        <p:nvSpPr>
          <p:cNvPr id="20512" name="Text Box 31">
            <a:extLst>
              <a:ext uri="{FF2B5EF4-FFF2-40B4-BE49-F238E27FC236}">
                <a16:creationId xmlns:a16="http://schemas.microsoft.com/office/drawing/2014/main" id="{45682627-F8C1-40D7-AF69-39681422C6E6}"/>
              </a:ext>
            </a:extLst>
          </p:cNvPr>
          <p:cNvSpPr txBox="1">
            <a:spLocks noChangeArrowheads="1"/>
          </p:cNvSpPr>
          <p:nvPr/>
        </p:nvSpPr>
        <p:spPr bwMode="auto">
          <a:xfrm>
            <a:off x="990600" y="4724400"/>
            <a:ext cx="7391400" cy="1385888"/>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rgbClr val="006666"/>
                </a:solidFill>
                <a:latin typeface="Tahoma" panose="020B0604030504040204" pitchFamily="34" charset="0"/>
              </a:rPr>
              <a:t>An array is a group of items all of the same type which are accessed through a single identifier.</a:t>
            </a:r>
            <a:endParaRPr lang="en-US" altLang="en-US" sz="2800">
              <a:latin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a:extLst>
              <a:ext uri="{FF2B5EF4-FFF2-40B4-BE49-F238E27FC236}">
                <a16:creationId xmlns:a16="http://schemas.microsoft.com/office/drawing/2014/main" id="{FF5979FA-79CF-464B-8EBD-42E205DA2892}"/>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6019" name="WordArt 2">
            <a:extLst>
              <a:ext uri="{FF2B5EF4-FFF2-40B4-BE49-F238E27FC236}">
                <a16:creationId xmlns:a16="http://schemas.microsoft.com/office/drawing/2014/main" id="{65EAA36E-5DA4-4194-8EEB-738FA41030E2}"/>
              </a:ext>
            </a:extLst>
          </p:cNvPr>
          <p:cNvSpPr>
            <a:spLocks noChangeArrowheads="1" noChangeShapeType="1" noTextEdit="1"/>
          </p:cNvSpPr>
          <p:nvPr/>
        </p:nvSpPr>
        <p:spPr bwMode="auto">
          <a:xfrm>
            <a:off x="533400" y="685800"/>
            <a:ext cx="8077200" cy="5334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arraylistremoveone.java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arraylistremovetwo.java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a:extLst>
              <a:ext uri="{FF2B5EF4-FFF2-40B4-BE49-F238E27FC236}">
                <a16:creationId xmlns:a16="http://schemas.microsoft.com/office/drawing/2014/main" id="{1670F4C0-0724-4DC7-B11F-28099636F2E5}"/>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8067" name="Rectangle 2">
            <a:extLst>
              <a:ext uri="{FF2B5EF4-FFF2-40B4-BE49-F238E27FC236}">
                <a16:creationId xmlns:a16="http://schemas.microsoft.com/office/drawing/2014/main" id="{CCD02A04-9554-4D3A-A985-F746BAE60473}"/>
              </a:ext>
            </a:extLst>
          </p:cNvPr>
          <p:cNvSpPr>
            <a:spLocks noChangeArrowheads="1"/>
          </p:cNvSpPr>
          <p:nvPr/>
        </p:nvSpPr>
        <p:spPr bwMode="auto">
          <a:xfrm>
            <a:off x="685800" y="1524000"/>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ArrayList&lt;String&gt; ray;</a:t>
            </a:r>
          </a:p>
          <a:p>
            <a:pPr eaLnBrk="1" hangingPunct="1">
              <a:spcBef>
                <a:spcPct val="0"/>
              </a:spcBef>
              <a:buFontTx/>
              <a:buNone/>
            </a:pPr>
            <a:r>
              <a:rPr lang="en-US" altLang="en-US">
                <a:latin typeface="Tahoma" panose="020B0604030504040204" pitchFamily="34" charset="0"/>
              </a:rPr>
              <a:t>ray = new ArrayList&lt;String&gt;();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ray.add("a");</a:t>
            </a:r>
          </a:p>
          <a:p>
            <a:pPr eaLnBrk="1" hangingPunct="1">
              <a:spcBef>
                <a:spcPct val="0"/>
              </a:spcBef>
              <a:buFontTx/>
              <a:buNone/>
            </a:pPr>
            <a:r>
              <a:rPr lang="en-US" altLang="en-US">
                <a:latin typeface="Tahoma" panose="020B0604030504040204" pitchFamily="34" charset="0"/>
              </a:rPr>
              <a:t>ray.add("x");</a:t>
            </a:r>
          </a:p>
          <a:p>
            <a:pPr eaLnBrk="1" hangingPunct="1">
              <a:spcBef>
                <a:spcPct val="0"/>
              </a:spcBef>
              <a:buFontTx/>
              <a:buNone/>
            </a:pPr>
            <a:r>
              <a:rPr lang="en-US" altLang="en-US">
                <a:solidFill>
                  <a:srgbClr val="C00000"/>
                </a:solidFill>
                <a:latin typeface="Tahoma" panose="020B0604030504040204" pitchFamily="34" charset="0"/>
              </a:rPr>
              <a:t>ray.clear();</a:t>
            </a:r>
          </a:p>
          <a:p>
            <a:pPr eaLnBrk="1" hangingPunct="1">
              <a:spcBef>
                <a:spcPct val="0"/>
              </a:spcBef>
              <a:buFontTx/>
              <a:buNone/>
            </a:pPr>
            <a:r>
              <a:rPr lang="en-US" altLang="en-US">
                <a:latin typeface="Tahoma" panose="020B0604030504040204" pitchFamily="34" charset="0"/>
              </a:rPr>
              <a:t>ray.add("t");</a:t>
            </a:r>
          </a:p>
          <a:p>
            <a:pPr eaLnBrk="1" hangingPunct="1">
              <a:spcBef>
                <a:spcPct val="0"/>
              </a:spcBef>
              <a:buFontTx/>
              <a:buNone/>
            </a:pPr>
            <a:r>
              <a:rPr lang="en-US" altLang="en-US">
                <a:latin typeface="Tahoma" panose="020B0604030504040204" pitchFamily="34" charset="0"/>
              </a:rPr>
              <a:t>ray.add("w");</a:t>
            </a:r>
          </a:p>
          <a:p>
            <a:pPr eaLnBrk="1" hangingPunct="1">
              <a:spcBef>
                <a:spcPct val="0"/>
              </a:spcBef>
              <a:buFontTx/>
              <a:buNone/>
            </a:pPr>
            <a:r>
              <a:rPr lang="en-US" altLang="en-US">
                <a:latin typeface="Tahoma" panose="020B0604030504040204" pitchFamily="34" charset="0"/>
              </a:rPr>
              <a:t>out.println(ray);</a:t>
            </a:r>
          </a:p>
        </p:txBody>
      </p:sp>
      <p:sp>
        <p:nvSpPr>
          <p:cNvPr id="88068" name="WordArt 4">
            <a:extLst>
              <a:ext uri="{FF2B5EF4-FFF2-40B4-BE49-F238E27FC236}">
                <a16:creationId xmlns:a16="http://schemas.microsoft.com/office/drawing/2014/main" id="{2E4B1F21-A359-459C-9CA8-65907D41AEB3}"/>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clear()</a:t>
            </a:r>
          </a:p>
        </p:txBody>
      </p:sp>
      <p:sp>
        <p:nvSpPr>
          <p:cNvPr id="88069" name="Text Box 5">
            <a:extLst>
              <a:ext uri="{FF2B5EF4-FFF2-40B4-BE49-F238E27FC236}">
                <a16:creationId xmlns:a16="http://schemas.microsoft.com/office/drawing/2014/main" id="{D5AF16A4-DB08-4F51-A021-1B9ABF8ECE3B}"/>
              </a:ext>
            </a:extLst>
          </p:cNvPr>
          <p:cNvSpPr txBox="1">
            <a:spLocks noChangeArrowheads="1"/>
          </p:cNvSpPr>
          <p:nvPr/>
        </p:nvSpPr>
        <p:spPr bwMode="auto">
          <a:xfrm>
            <a:off x="6096000" y="2971800"/>
            <a:ext cx="19812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lgn="ctr">
              <a:spcBef>
                <a:spcPct val="50000"/>
              </a:spcBef>
              <a:buFontTx/>
              <a:buNone/>
            </a:pPr>
            <a:r>
              <a:rPr lang="en-US" altLang="en-US">
                <a:latin typeface="Tahoma" panose="020B0604030504040204" pitchFamily="34" charset="0"/>
              </a:rPr>
              <a:t>[t, 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a:extLst>
              <a:ext uri="{FF2B5EF4-FFF2-40B4-BE49-F238E27FC236}">
                <a16:creationId xmlns:a16="http://schemas.microsoft.com/office/drawing/2014/main" id="{20BA143A-7C6E-427B-9E4B-43834EEC4CF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0115" name="WordArt 2">
            <a:extLst>
              <a:ext uri="{FF2B5EF4-FFF2-40B4-BE49-F238E27FC236}">
                <a16:creationId xmlns:a16="http://schemas.microsoft.com/office/drawing/2014/main" id="{71863A3C-02B7-4AC5-9592-BEDC0BA99A68}"/>
              </a:ext>
            </a:extLst>
          </p:cNvPr>
          <p:cNvSpPr>
            <a:spLocks noChangeArrowheads="1" noChangeShapeType="1" noTextEdit="1"/>
          </p:cNvSpPr>
          <p:nvPr/>
        </p:nvSpPr>
        <p:spPr bwMode="auto">
          <a:xfrm>
            <a:off x="533400" y="1295400"/>
            <a:ext cx="8077200" cy="3886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arraylistclear.java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a:extLst>
              <a:ext uri="{FF2B5EF4-FFF2-40B4-BE49-F238E27FC236}">
                <a16:creationId xmlns:a16="http://schemas.microsoft.com/office/drawing/2014/main" id="{8DA7E747-6C9F-4B0B-9AF5-740510E5FE8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2163" name="Text Box 2">
            <a:extLst>
              <a:ext uri="{FF2B5EF4-FFF2-40B4-BE49-F238E27FC236}">
                <a16:creationId xmlns:a16="http://schemas.microsoft.com/office/drawing/2014/main" id="{F74EE245-BD2D-4A0D-B962-4349A1B99271}"/>
              </a:ext>
            </a:extLst>
          </p:cNvPr>
          <p:cNvSpPr txBox="1">
            <a:spLocks noChangeArrowheads="1"/>
          </p:cNvSpPr>
          <p:nvPr/>
        </p:nvSpPr>
        <p:spPr bwMode="auto">
          <a:xfrm>
            <a:off x="914400" y="1404938"/>
            <a:ext cx="701992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ArrayList&lt;Integer&gt; ray;</a:t>
            </a:r>
          </a:p>
          <a:p>
            <a:pPr eaLnBrk="1" hangingPunct="1">
              <a:spcBef>
                <a:spcPct val="0"/>
              </a:spcBef>
              <a:buFontTx/>
              <a:buNone/>
            </a:pPr>
            <a:r>
              <a:rPr lang="en-US" altLang="en-US">
                <a:latin typeface="Tahoma" panose="020B0604030504040204" pitchFamily="34" charset="0"/>
              </a:rPr>
              <a:t>ray = new ArrayList&lt;Integer&gt;();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ray.add(23);</a:t>
            </a:r>
          </a:p>
          <a:p>
            <a:pPr eaLnBrk="1" hangingPunct="1">
              <a:spcBef>
                <a:spcPct val="0"/>
              </a:spcBef>
              <a:buFontTx/>
              <a:buNone/>
            </a:pPr>
            <a:r>
              <a:rPr lang="en-US" altLang="en-US">
                <a:latin typeface="Tahoma" panose="020B0604030504040204" pitchFamily="34" charset="0"/>
              </a:rPr>
              <a:t>ray.add(11);</a:t>
            </a:r>
          </a:p>
          <a:p>
            <a:pPr eaLnBrk="1" hangingPunct="1">
              <a:spcBef>
                <a:spcPct val="0"/>
              </a:spcBef>
              <a:buFontTx/>
              <a:buNone/>
            </a:pPr>
            <a:r>
              <a:rPr lang="en-US" altLang="en-US">
                <a:latin typeface="Tahoma" panose="020B0604030504040204" pitchFamily="34" charset="0"/>
              </a:rPr>
              <a:t>ray.add(53);</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for(Integer num : ray){</a:t>
            </a:r>
          </a:p>
          <a:p>
            <a:pPr eaLnBrk="1" hangingPunct="1">
              <a:spcBef>
                <a:spcPct val="0"/>
              </a:spcBef>
              <a:buFontTx/>
              <a:buNone/>
            </a:pPr>
            <a:r>
              <a:rPr lang="en-US" altLang="en-US">
                <a:latin typeface="Tahoma" panose="020B0604030504040204" pitchFamily="34" charset="0"/>
              </a:rPr>
              <a:t>   out.println(num);</a:t>
            </a:r>
          </a:p>
          <a:p>
            <a:pPr eaLnBrk="1" hangingPunct="1">
              <a:spcBef>
                <a:spcPct val="0"/>
              </a:spcBef>
              <a:buFontTx/>
              <a:buNone/>
            </a:pPr>
            <a:r>
              <a:rPr lang="en-US" altLang="en-US">
                <a:latin typeface="Tahoma" panose="020B0604030504040204" pitchFamily="34" charset="0"/>
              </a:rPr>
              <a:t>}</a:t>
            </a:r>
          </a:p>
        </p:txBody>
      </p:sp>
      <p:sp>
        <p:nvSpPr>
          <p:cNvPr id="92164" name="WordArt 3">
            <a:extLst>
              <a:ext uri="{FF2B5EF4-FFF2-40B4-BE49-F238E27FC236}">
                <a16:creationId xmlns:a16="http://schemas.microsoft.com/office/drawing/2014/main" id="{C844F95D-D41F-468E-9981-CBE8F3895CE5}"/>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sp>
        <p:nvSpPr>
          <p:cNvPr id="92165" name="Text Box 4">
            <a:extLst>
              <a:ext uri="{FF2B5EF4-FFF2-40B4-BE49-F238E27FC236}">
                <a16:creationId xmlns:a16="http://schemas.microsoft.com/office/drawing/2014/main" id="{340057A7-4BAC-4A9D-BA27-2793677F98D4}"/>
              </a:ext>
            </a:extLst>
          </p:cNvPr>
          <p:cNvSpPr txBox="1">
            <a:spLocks noChangeArrowheads="1"/>
          </p:cNvSpPr>
          <p:nvPr/>
        </p:nvSpPr>
        <p:spPr bwMode="auto">
          <a:xfrm>
            <a:off x="6019800" y="2819400"/>
            <a:ext cx="1905000" cy="2298700"/>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lgn="ctr">
              <a:spcBef>
                <a:spcPct val="50000"/>
              </a:spcBef>
              <a:buFontTx/>
              <a:buNone/>
            </a:pPr>
            <a:r>
              <a:rPr lang="en-US" altLang="en-US">
                <a:latin typeface="Tahoma" panose="020B0604030504040204" pitchFamily="34" charset="0"/>
              </a:rPr>
              <a:t>23</a:t>
            </a:r>
            <a:br>
              <a:rPr lang="en-US" altLang="en-US">
                <a:latin typeface="Tahoma" panose="020B0604030504040204" pitchFamily="34" charset="0"/>
              </a:rPr>
            </a:br>
            <a:r>
              <a:rPr lang="en-US" altLang="en-US">
                <a:latin typeface="Tahoma" panose="020B0604030504040204" pitchFamily="34" charset="0"/>
              </a:rPr>
              <a:t>11</a:t>
            </a:r>
            <a:br>
              <a:rPr lang="en-US" altLang="en-US">
                <a:latin typeface="Tahoma" panose="020B0604030504040204" pitchFamily="34" charset="0"/>
              </a:rPr>
            </a:br>
            <a:r>
              <a:rPr lang="en-US" altLang="en-US">
                <a:latin typeface="Tahoma" panose="020B0604030504040204" pitchFamily="34" charset="0"/>
              </a:rPr>
              <a:t>53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a:extLst>
              <a:ext uri="{FF2B5EF4-FFF2-40B4-BE49-F238E27FC236}">
                <a16:creationId xmlns:a16="http://schemas.microsoft.com/office/drawing/2014/main" id="{79D6BA4E-500B-437E-B35D-92612D81A64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4211" name="WordArt 2">
            <a:extLst>
              <a:ext uri="{FF2B5EF4-FFF2-40B4-BE49-F238E27FC236}">
                <a16:creationId xmlns:a16="http://schemas.microsoft.com/office/drawing/2014/main" id="{6FBF0932-58E1-48E7-9C15-A91322B861C6}"/>
              </a:ext>
            </a:extLst>
          </p:cNvPr>
          <p:cNvSpPr>
            <a:spLocks noChangeArrowheads="1" noChangeShapeType="1" noTextEdit="1"/>
          </p:cNvSpPr>
          <p:nvPr/>
        </p:nvSpPr>
        <p:spPr bwMode="auto">
          <a:xfrm>
            <a:off x="533400" y="1066800"/>
            <a:ext cx="8001000" cy="411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newforloopone.java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a:extLst>
              <a:ext uri="{FF2B5EF4-FFF2-40B4-BE49-F238E27FC236}">
                <a16:creationId xmlns:a16="http://schemas.microsoft.com/office/drawing/2014/main" id="{20D3C447-04CD-436A-A17B-70C3DDE455D3}"/>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6259" name="WordArt 2">
            <a:extLst>
              <a:ext uri="{FF2B5EF4-FFF2-40B4-BE49-F238E27FC236}">
                <a16:creationId xmlns:a16="http://schemas.microsoft.com/office/drawing/2014/main" id="{72FC8FFE-51A2-4B5E-901E-CAE96EFE560A}"/>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Start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16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a:extLst>
              <a:ext uri="{FF2B5EF4-FFF2-40B4-BE49-F238E27FC236}">
                <a16:creationId xmlns:a16="http://schemas.microsoft.com/office/drawing/2014/main" id="{08F2BFD0-881B-4A8A-846E-CB9AA9174A8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8307" name="WordArt 2">
            <a:extLst>
              <a:ext uri="{FF2B5EF4-FFF2-40B4-BE49-F238E27FC236}">
                <a16:creationId xmlns:a16="http://schemas.microsoft.com/office/drawing/2014/main" id="{31ABB4B2-DC31-4043-BE08-55B93AB32D1E}"/>
              </a:ext>
            </a:extLst>
          </p:cNvPr>
          <p:cNvSpPr>
            <a:spLocks noChangeArrowheads="1" noChangeShapeType="1" noTextEdit="1"/>
          </p:cNvSpPr>
          <p:nvPr/>
        </p:nvSpPr>
        <p:spPr bwMode="auto">
          <a:xfrm>
            <a:off x="914400" y="1143000"/>
            <a:ext cx="7086600" cy="4038600"/>
          </a:xfrm>
          <a:prstGeom prst="rect">
            <a:avLst/>
          </a:prstGeom>
        </p:spPr>
        <p:txBody>
          <a:bodyPr wrap="none" fromWordArt="1">
            <a:prstTxWarp prst="textPlain">
              <a:avLst>
                <a:gd name="adj" fmla="val 50000"/>
              </a:avLst>
            </a:prstTxWarp>
          </a:bodyPr>
          <a:lstStyle/>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AutoBoxing</a:t>
            </a:r>
          </a:p>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AutoUnboxing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a:extLst>
              <a:ext uri="{FF2B5EF4-FFF2-40B4-BE49-F238E27FC236}">
                <a16:creationId xmlns:a16="http://schemas.microsoft.com/office/drawing/2014/main" id="{CDBD3BA4-2AEA-406E-8A7F-C75FA696778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0355" name="Rectangle 2">
            <a:extLst>
              <a:ext uri="{FF2B5EF4-FFF2-40B4-BE49-F238E27FC236}">
                <a16:creationId xmlns:a16="http://schemas.microsoft.com/office/drawing/2014/main" id="{2BA94B5C-E680-468D-82C7-8CE76B12C2F1}"/>
              </a:ext>
            </a:extLst>
          </p:cNvPr>
          <p:cNvSpPr>
            <a:spLocks noChangeArrowheads="1"/>
          </p:cNvSpPr>
          <p:nvPr/>
        </p:nvSpPr>
        <p:spPr bwMode="auto">
          <a:xfrm>
            <a:off x="2743200" y="2257425"/>
            <a:ext cx="3657600" cy="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graphicFrame>
        <p:nvGraphicFramePr>
          <p:cNvPr id="474115" name="Group 3">
            <a:extLst>
              <a:ext uri="{FF2B5EF4-FFF2-40B4-BE49-F238E27FC236}">
                <a16:creationId xmlns:a16="http://schemas.microsoft.com/office/drawing/2014/main" id="{9244EB65-0EB7-448F-9338-1794678C79B7}"/>
              </a:ext>
            </a:extLst>
          </p:cNvPr>
          <p:cNvGraphicFramePr>
            <a:graphicFrameLocks noGrp="1"/>
          </p:cNvGraphicFramePr>
          <p:nvPr/>
        </p:nvGraphicFramePr>
        <p:xfrm>
          <a:off x="838200" y="1447800"/>
          <a:ext cx="7239000" cy="5038730"/>
        </p:xfrm>
        <a:graphic>
          <a:graphicData uri="http://schemas.openxmlformats.org/drawingml/2006/table">
            <a:tbl>
              <a:tblPr/>
              <a:tblGrid>
                <a:gridCol w="3429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51813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rgbClr val="A50021"/>
                          </a:solidFill>
                          <a:effectLst/>
                          <a:latin typeface="Tahoma" pitchFamily="34" charset="0"/>
                          <a:ea typeface="Times New Roman" pitchFamily="18" charset="0"/>
                          <a:cs typeface="Arial" charset="0"/>
                        </a:rPr>
                        <a:t>primitive</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rgbClr val="A50021"/>
                          </a:solidFill>
                          <a:effectLst/>
                          <a:latin typeface="Tahoma" pitchFamily="34" charset="0"/>
                          <a:ea typeface="Times New Roman" pitchFamily="18" charset="0"/>
                          <a:cs typeface="Arial" charset="0"/>
                        </a:rPr>
                        <a:t>object</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r h="47292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byte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Byte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1"/>
                  </a:ext>
                </a:extLst>
              </a:tr>
              <a:tr h="4571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short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Short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2"/>
                  </a:ext>
                </a:extLst>
              </a:tr>
              <a:tr h="4571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int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Integer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3"/>
                  </a:ext>
                </a:extLst>
              </a:tr>
              <a:tr h="4571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long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Long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4"/>
                  </a:ext>
                </a:extLst>
              </a:tr>
              <a:tr h="4571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float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Float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5"/>
                  </a:ext>
                </a:extLst>
              </a:tr>
              <a:tr h="4571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double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Double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6"/>
                  </a:ext>
                </a:extLst>
              </a:tr>
              <a:tr h="4571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char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Character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7"/>
                  </a:ext>
                </a:extLst>
              </a:tr>
              <a:tr h="4571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boolean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000099"/>
                          </a:solidFill>
                          <a:effectLst/>
                          <a:latin typeface="Tahoma" pitchFamily="34" charset="0"/>
                          <a:ea typeface="Times New Roman" pitchFamily="18" charset="0"/>
                          <a:cs typeface="Arial" charset="0"/>
                        </a:rPr>
                        <a:t>Boolean </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8"/>
                  </a:ext>
                </a:extLst>
              </a:tr>
              <a:tr h="8474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3300"/>
                          </a:solidFill>
                          <a:effectLst/>
                          <a:latin typeface="Tahoma" pitchFamily="34" charset="0"/>
                          <a:ea typeface="Times New Roman" pitchFamily="18" charset="0"/>
                          <a:cs typeface="Arial" charset="0"/>
                        </a:rPr>
                        <a:t>==</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3300"/>
                          </a:solidFill>
                          <a:effectLst/>
                          <a:latin typeface="Tahoma" pitchFamily="34" charset="0"/>
                          <a:ea typeface="Times New Roman" pitchFamily="18" charset="0"/>
                          <a:cs typeface="Arial" charset="0"/>
                        </a:rPr>
                        <a:t>.equals()</a:t>
                      </a:r>
                    </a:p>
                  </a:txBody>
                  <a:tcPr marT="45707" marB="45707" anchor="ctr" horzOverflow="overflow">
                    <a:lnL w="12700" cap="flat" cmpd="sng" algn="ctr">
                      <a:solidFill>
                        <a:srgbClr val="A0A0C0"/>
                      </a:solidFill>
                      <a:prstDash val="solid"/>
                      <a:round/>
                      <a:headEnd type="none" w="sm" len="sm"/>
                      <a:tailEnd type="none" w="sm" len="sm"/>
                    </a:lnL>
                    <a:lnR w="12700" cap="flat" cmpd="sng" algn="ctr">
                      <a:solidFill>
                        <a:srgbClr val="A0A0C0"/>
                      </a:solidFill>
                      <a:prstDash val="solid"/>
                      <a:round/>
                      <a:headEnd type="none" w="sm" len="sm"/>
                      <a:tailEnd type="none" w="sm" len="sm"/>
                    </a:lnR>
                    <a:lnT w="12700" cap="flat" cmpd="sng" algn="ctr">
                      <a:solidFill>
                        <a:srgbClr val="A0A0C0"/>
                      </a:solidFill>
                      <a:prstDash val="solid"/>
                      <a:round/>
                      <a:headEnd type="none" w="sm" len="sm"/>
                      <a:tailEnd type="none" w="sm" len="sm"/>
                    </a:lnT>
                    <a:lnB w="12700" cap="flat" cmpd="sng" algn="ctr">
                      <a:solidFill>
                        <a:srgbClr val="A0A0C0"/>
                      </a:solidFill>
                      <a:prstDash val="solid"/>
                      <a:round/>
                      <a:headEnd type="none" w="sm" len="sm"/>
                      <a:tailEnd type="none" w="sm" len="sm"/>
                    </a:lnB>
                    <a:lnTlToBr>
                      <a:noFill/>
                    </a:lnTlToBr>
                    <a:lnBlToTr>
                      <a:noFill/>
                    </a:lnBlToTr>
                    <a:solidFill>
                      <a:srgbClr val="CCFFCC">
                        <a:alpha val="50000"/>
                      </a:srgbClr>
                    </a:solidFill>
                  </a:tcPr>
                </a:tc>
                <a:extLst>
                  <a:ext uri="{0D108BD9-81ED-4DB2-BD59-A6C34878D82A}">
                    <a16:rowId xmlns:a16="http://schemas.microsoft.com/office/drawing/2014/main" val="10009"/>
                  </a:ext>
                </a:extLst>
              </a:tr>
            </a:tbl>
          </a:graphicData>
        </a:graphic>
      </p:graphicFrame>
      <p:sp>
        <p:nvSpPr>
          <p:cNvPr id="100391" name="WordArt 38">
            <a:extLst>
              <a:ext uri="{FF2B5EF4-FFF2-40B4-BE49-F238E27FC236}">
                <a16:creationId xmlns:a16="http://schemas.microsoft.com/office/drawing/2014/main" id="{E4EB0F92-227E-4528-9167-58C6BA13C5EC}"/>
              </a:ext>
            </a:extLst>
          </p:cNvPr>
          <p:cNvSpPr>
            <a:spLocks noChangeArrowheads="1" noChangeShapeType="1" noTextEdit="1"/>
          </p:cNvSpPr>
          <p:nvPr/>
        </p:nvSpPr>
        <p:spPr bwMode="auto">
          <a:xfrm>
            <a:off x="1066800" y="457200"/>
            <a:ext cx="67818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Wrapper Classes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C2FFF0"/>
        </a:solidFill>
        <a:effectLst/>
      </p:bgPr>
    </p:bg>
    <p:spTree>
      <p:nvGrpSpPr>
        <p:cNvPr id="1" name=""/>
        <p:cNvGrpSpPr/>
        <p:nvPr/>
      </p:nvGrpSpPr>
      <p:grpSpPr>
        <a:xfrm>
          <a:off x="0" y="0"/>
          <a:ext cx="0" cy="0"/>
          <a:chOff x="0" y="0"/>
          <a:chExt cx="0" cy="0"/>
        </a:xfrm>
      </p:grpSpPr>
      <p:sp>
        <p:nvSpPr>
          <p:cNvPr id="102402" name="Footer Placeholder 3">
            <a:extLst>
              <a:ext uri="{FF2B5EF4-FFF2-40B4-BE49-F238E27FC236}">
                <a16:creationId xmlns:a16="http://schemas.microsoft.com/office/drawing/2014/main" id="{96A69029-29DD-4F36-BC3C-F0C360A80E2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2403" name="Rectangle 2">
            <a:extLst>
              <a:ext uri="{FF2B5EF4-FFF2-40B4-BE49-F238E27FC236}">
                <a16:creationId xmlns:a16="http://schemas.microsoft.com/office/drawing/2014/main" id="{FE9BD876-17D3-4800-8C23-B9C61A86295A}"/>
              </a:ext>
            </a:extLst>
          </p:cNvPr>
          <p:cNvSpPr>
            <a:spLocks noChangeArrowheads="1"/>
          </p:cNvSpPr>
          <p:nvPr/>
        </p:nvSpPr>
        <p:spPr bwMode="auto">
          <a:xfrm>
            <a:off x="2743200" y="2257425"/>
            <a:ext cx="3657600" cy="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102404" name="WordArt 38">
            <a:extLst>
              <a:ext uri="{FF2B5EF4-FFF2-40B4-BE49-F238E27FC236}">
                <a16:creationId xmlns:a16="http://schemas.microsoft.com/office/drawing/2014/main" id="{C81ADC20-D3EA-4E14-A23F-97E226E2C9C8}"/>
              </a:ext>
            </a:extLst>
          </p:cNvPr>
          <p:cNvSpPr>
            <a:spLocks noChangeArrowheads="1" noChangeShapeType="1" noTextEdit="1"/>
          </p:cNvSpPr>
          <p:nvPr/>
        </p:nvSpPr>
        <p:spPr bwMode="auto">
          <a:xfrm>
            <a:off x="1066800" y="457200"/>
            <a:ext cx="67818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Wrapper Classes</a:t>
            </a:r>
          </a:p>
        </p:txBody>
      </p:sp>
      <p:sp>
        <p:nvSpPr>
          <p:cNvPr id="2" name="Rectangle 1">
            <a:extLst>
              <a:ext uri="{FF2B5EF4-FFF2-40B4-BE49-F238E27FC236}">
                <a16:creationId xmlns:a16="http://schemas.microsoft.com/office/drawing/2014/main" id="{C7F76298-747F-49D6-894B-D60612C654DC}"/>
              </a:ext>
            </a:extLst>
          </p:cNvPr>
          <p:cNvSpPr/>
          <p:nvPr/>
        </p:nvSpPr>
        <p:spPr>
          <a:xfrm>
            <a:off x="533400" y="1828800"/>
            <a:ext cx="4038600" cy="3324225"/>
          </a:xfrm>
          <a:prstGeom prst="rect">
            <a:avLst/>
          </a:prstGeom>
        </p:spPr>
        <p:txBody>
          <a:bodyPr>
            <a:spAutoFit/>
          </a:bodyPr>
          <a:lstStyle/>
          <a:p>
            <a:pPr algn="ctr" eaLnBrk="1" hangingPunct="1">
              <a:defRPr/>
            </a:pPr>
            <a:r>
              <a:rPr lang="en-US" altLang="en-US" dirty="0">
                <a:solidFill>
                  <a:srgbClr val="003300"/>
                </a:solidFill>
              </a:rPr>
              <a:t>x is an </a:t>
            </a:r>
            <a:r>
              <a:rPr lang="en-US" altLang="en-US" dirty="0" err="1"/>
              <a:t>int</a:t>
            </a:r>
            <a:r>
              <a:rPr lang="en-US" altLang="en-US" dirty="0">
                <a:solidFill>
                  <a:srgbClr val="003300"/>
                </a:solidFill>
              </a:rPr>
              <a:t>:</a:t>
            </a:r>
          </a:p>
          <a:p>
            <a:pPr algn="ctr" eaLnBrk="1" hangingPunct="1">
              <a:defRPr/>
            </a:pPr>
            <a:endParaRPr lang="en-US" altLang="en-US" sz="1400" dirty="0"/>
          </a:p>
          <a:p>
            <a:pPr algn="ctr" eaLnBrk="1" hangingPunct="1">
              <a:defRPr/>
            </a:pPr>
            <a:r>
              <a:rPr lang="en-US" altLang="en-US" dirty="0">
                <a:solidFill>
                  <a:schemeClr val="accent6">
                    <a:lumMod val="75000"/>
                  </a:schemeClr>
                </a:solidFill>
              </a:rPr>
              <a:t>x == 5</a:t>
            </a:r>
            <a:endParaRPr lang="en-US" altLang="en-US" dirty="0"/>
          </a:p>
          <a:p>
            <a:pPr algn="ctr" eaLnBrk="1" hangingPunct="1">
              <a:defRPr/>
            </a:pPr>
            <a:r>
              <a:rPr lang="en-US" altLang="en-US" dirty="0"/>
              <a:t>   </a:t>
            </a:r>
          </a:p>
          <a:p>
            <a:pPr algn="ctr" eaLnBrk="1" hangingPunct="1">
              <a:defRPr/>
            </a:pPr>
            <a:endParaRPr lang="en-US" altLang="en-US" dirty="0"/>
          </a:p>
          <a:p>
            <a:pPr algn="ctr" eaLnBrk="1" hangingPunct="1">
              <a:defRPr/>
            </a:pPr>
            <a:r>
              <a:rPr lang="en-US" altLang="en-US" dirty="0" err="1">
                <a:solidFill>
                  <a:srgbClr val="003300"/>
                </a:solidFill>
              </a:rPr>
              <a:t>str</a:t>
            </a:r>
            <a:r>
              <a:rPr lang="en-US" altLang="en-US" dirty="0">
                <a:solidFill>
                  <a:srgbClr val="003300"/>
                </a:solidFill>
              </a:rPr>
              <a:t> is a </a:t>
            </a:r>
            <a:r>
              <a:rPr lang="en-US" altLang="en-US" dirty="0"/>
              <a:t>String</a:t>
            </a:r>
            <a:r>
              <a:rPr lang="en-US" altLang="en-US" dirty="0">
                <a:solidFill>
                  <a:srgbClr val="003300"/>
                </a:solidFill>
              </a:rPr>
              <a:t>:</a:t>
            </a:r>
          </a:p>
          <a:p>
            <a:pPr algn="ctr" eaLnBrk="1" hangingPunct="1">
              <a:defRPr/>
            </a:pPr>
            <a:endParaRPr lang="en-US" altLang="en-US" dirty="0"/>
          </a:p>
          <a:p>
            <a:pPr algn="ctr" eaLnBrk="1" hangingPunct="1">
              <a:defRPr/>
            </a:pPr>
            <a:r>
              <a:rPr lang="en-US" altLang="en-US" dirty="0" err="1">
                <a:solidFill>
                  <a:srgbClr val="7030A0"/>
                </a:solidFill>
              </a:rPr>
              <a:t>str.equals</a:t>
            </a:r>
            <a:r>
              <a:rPr lang="en-US" altLang="en-US" dirty="0">
                <a:solidFill>
                  <a:srgbClr val="7030A0"/>
                </a:solidFill>
              </a:rPr>
              <a:t>("Y“)</a:t>
            </a:r>
            <a:endParaRPr lang="en-US" altLang="en-US" dirty="0"/>
          </a:p>
        </p:txBody>
      </p:sp>
      <p:sp>
        <p:nvSpPr>
          <p:cNvPr id="3" name="Rectangle 2">
            <a:extLst>
              <a:ext uri="{FF2B5EF4-FFF2-40B4-BE49-F238E27FC236}">
                <a16:creationId xmlns:a16="http://schemas.microsoft.com/office/drawing/2014/main" id="{FFE9607C-4BC9-49AE-847F-C2CC4CBEDD4D}"/>
              </a:ext>
            </a:extLst>
          </p:cNvPr>
          <p:cNvSpPr/>
          <p:nvPr/>
        </p:nvSpPr>
        <p:spPr>
          <a:xfrm>
            <a:off x="5295900" y="2044700"/>
            <a:ext cx="3238500" cy="2708275"/>
          </a:xfrm>
          <a:prstGeom prst="rect">
            <a:avLst/>
          </a:prstGeom>
        </p:spPr>
        <p:txBody>
          <a:bodyPr>
            <a:spAutoFit/>
          </a:bodyPr>
          <a:lstStyle/>
          <a:p>
            <a:pPr algn="ctr" eaLnBrk="1" hangingPunct="1">
              <a:defRPr/>
            </a:pPr>
            <a:r>
              <a:rPr lang="en-US" altLang="en-US" dirty="0">
                <a:solidFill>
                  <a:srgbClr val="003300"/>
                </a:solidFill>
              </a:rPr>
              <a:t>y is an </a:t>
            </a:r>
            <a:r>
              <a:rPr lang="en-US" altLang="en-US" dirty="0"/>
              <a:t>Integer</a:t>
            </a:r>
            <a:r>
              <a:rPr lang="en-US" altLang="en-US" dirty="0">
                <a:solidFill>
                  <a:srgbClr val="003300"/>
                </a:solidFill>
              </a:rPr>
              <a:t>:</a:t>
            </a:r>
          </a:p>
          <a:p>
            <a:pPr algn="ctr" eaLnBrk="1" hangingPunct="1">
              <a:defRPr/>
            </a:pPr>
            <a:endParaRPr lang="en-US" altLang="en-US" sz="1600" dirty="0"/>
          </a:p>
          <a:p>
            <a:pPr algn="ctr" eaLnBrk="1" hangingPunct="1">
              <a:defRPr/>
            </a:pPr>
            <a:r>
              <a:rPr lang="en-US" altLang="en-US" dirty="0">
                <a:solidFill>
                  <a:schemeClr val="accent6">
                    <a:lumMod val="75000"/>
                  </a:schemeClr>
                </a:solidFill>
              </a:rPr>
              <a:t>y == 5</a:t>
            </a:r>
            <a:endParaRPr lang="en-US" altLang="en-US" dirty="0"/>
          </a:p>
          <a:p>
            <a:pPr algn="ctr" eaLnBrk="1" hangingPunct="1">
              <a:defRPr/>
            </a:pPr>
            <a:endParaRPr lang="en-US" altLang="en-US" sz="1800" dirty="0"/>
          </a:p>
          <a:p>
            <a:pPr algn="ctr" eaLnBrk="1" hangingPunct="1">
              <a:defRPr/>
            </a:pPr>
            <a:r>
              <a:rPr lang="en-US" altLang="en-US" dirty="0">
                <a:solidFill>
                  <a:srgbClr val="C00000"/>
                </a:solidFill>
              </a:rPr>
              <a:t>or</a:t>
            </a:r>
          </a:p>
          <a:p>
            <a:pPr algn="ctr" eaLnBrk="1" hangingPunct="1">
              <a:defRPr/>
            </a:pPr>
            <a:endParaRPr lang="en-US" altLang="en-US" sz="1800" dirty="0"/>
          </a:p>
          <a:p>
            <a:pPr algn="ctr" eaLnBrk="1" hangingPunct="1">
              <a:defRPr/>
            </a:pPr>
            <a:r>
              <a:rPr lang="en-US" altLang="en-US" dirty="0" err="1">
                <a:solidFill>
                  <a:srgbClr val="7030A0"/>
                </a:solidFill>
              </a:rPr>
              <a:t>y.equals</a:t>
            </a:r>
            <a:r>
              <a:rPr lang="en-US" altLang="en-US" dirty="0">
                <a:solidFill>
                  <a:srgbClr val="7030A0"/>
                </a:solidFill>
              </a:rPr>
              <a:t>(5)</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a:extLst>
              <a:ext uri="{FF2B5EF4-FFF2-40B4-BE49-F238E27FC236}">
                <a16:creationId xmlns:a16="http://schemas.microsoft.com/office/drawing/2014/main" id="{CC54E342-6373-4DD6-A4F1-9E1D85C9BBA2}"/>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8307" name="Text Box 2">
            <a:extLst>
              <a:ext uri="{FF2B5EF4-FFF2-40B4-BE49-F238E27FC236}">
                <a16:creationId xmlns:a16="http://schemas.microsoft.com/office/drawing/2014/main" id="{76297B0A-101B-4551-A91C-4317F9EE1DAC}"/>
              </a:ext>
            </a:extLst>
          </p:cNvPr>
          <p:cNvSpPr txBox="1">
            <a:spLocks noChangeArrowheads="1"/>
          </p:cNvSpPr>
          <p:nvPr/>
        </p:nvSpPr>
        <p:spPr bwMode="auto">
          <a:xfrm>
            <a:off x="762000" y="1524000"/>
            <a:ext cx="79248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a:latin typeface="Tahoma" panose="020B0604030504040204" pitchFamily="34" charset="0"/>
              </a:rPr>
              <a:t>Before Java 5 added in </a:t>
            </a:r>
            <a:r>
              <a:rPr lang="en-US" altLang="en-US" dirty="0" err="1">
                <a:latin typeface="Tahoma" panose="020B0604030504040204" pitchFamily="34" charset="0"/>
              </a:rPr>
              <a:t>autoboxing</a:t>
            </a:r>
            <a:endParaRPr lang="en-US" altLang="en-US" dirty="0">
              <a:latin typeface="Tahoma" panose="020B0604030504040204" pitchFamily="34" charset="0"/>
            </a:endParaRPr>
          </a:p>
          <a:p>
            <a:pPr eaLnBrk="1" hangingPunct="1">
              <a:spcBef>
                <a:spcPct val="0"/>
              </a:spcBef>
              <a:buFontTx/>
              <a:buNone/>
              <a:defRPr/>
            </a:pPr>
            <a:r>
              <a:rPr lang="en-US" altLang="en-US" dirty="0">
                <a:latin typeface="Tahoma" panose="020B0604030504040204" pitchFamily="34" charset="0"/>
              </a:rPr>
              <a:t>and </a:t>
            </a:r>
            <a:r>
              <a:rPr lang="en-US" altLang="en-US" dirty="0" err="1">
                <a:latin typeface="Tahoma" panose="020B0604030504040204" pitchFamily="34" charset="0"/>
              </a:rPr>
              <a:t>autounboxing</a:t>
            </a:r>
            <a:r>
              <a:rPr lang="en-US" altLang="en-US" dirty="0">
                <a:latin typeface="Tahoma" panose="020B0604030504040204" pitchFamily="34" charset="0"/>
              </a:rPr>
              <a:t>, you had to</a:t>
            </a:r>
          </a:p>
          <a:p>
            <a:pPr eaLnBrk="1" hangingPunct="1">
              <a:spcBef>
                <a:spcPct val="0"/>
              </a:spcBef>
              <a:buFontTx/>
              <a:buNone/>
              <a:defRPr/>
            </a:pPr>
            <a:r>
              <a:rPr lang="en-US" altLang="en-US" dirty="0">
                <a:latin typeface="Tahoma" panose="020B0604030504040204" pitchFamily="34" charset="0"/>
              </a:rPr>
              <a:t>manually wrap primitives.</a:t>
            </a:r>
          </a:p>
          <a:p>
            <a:pPr eaLnBrk="1" hangingPunct="1">
              <a:spcBef>
                <a:spcPct val="0"/>
              </a:spcBef>
              <a:buFontTx/>
              <a:buNone/>
              <a:defRPr/>
            </a:pPr>
            <a:endParaRPr lang="en-US" altLang="en-US" dirty="0">
              <a:latin typeface="Tahoma" panose="020B0604030504040204" pitchFamily="34" charset="0"/>
            </a:endParaRPr>
          </a:p>
          <a:p>
            <a:pPr eaLnBrk="1" hangingPunct="1">
              <a:spcBef>
                <a:spcPct val="0"/>
              </a:spcBef>
              <a:buFontTx/>
              <a:buNone/>
              <a:defRPr/>
            </a:pPr>
            <a:r>
              <a:rPr lang="en-US" altLang="en-US" dirty="0">
                <a:latin typeface="Tahoma" panose="020B0604030504040204" pitchFamily="34" charset="0"/>
              </a:rPr>
              <a:t>Integer x = new Integer(98);</a:t>
            </a:r>
          </a:p>
          <a:p>
            <a:pPr eaLnBrk="1" hangingPunct="1">
              <a:spcBef>
                <a:spcPct val="0"/>
              </a:spcBef>
              <a:buFontTx/>
              <a:buNone/>
              <a:defRPr/>
            </a:pPr>
            <a:r>
              <a:rPr lang="en-US" altLang="en-US" strike="sngStrike" dirty="0">
                <a:solidFill>
                  <a:srgbClr val="C00000"/>
                </a:solidFill>
                <a:latin typeface="Tahoma" panose="020B0604030504040204" pitchFamily="34" charset="0"/>
              </a:rPr>
              <a:t>Integer y = 98;</a:t>
            </a:r>
          </a:p>
          <a:p>
            <a:pPr eaLnBrk="1" hangingPunct="1">
              <a:spcBef>
                <a:spcPct val="0"/>
              </a:spcBef>
              <a:buFontTx/>
              <a:buNone/>
              <a:defRPr/>
            </a:pPr>
            <a:endParaRPr lang="en-US" altLang="en-US" strike="sngStrike" dirty="0">
              <a:solidFill>
                <a:srgbClr val="C00000"/>
              </a:solidFill>
              <a:latin typeface="Tahoma" panose="020B0604030504040204" pitchFamily="34" charset="0"/>
            </a:endParaRPr>
          </a:p>
          <a:p>
            <a:pPr eaLnBrk="1" hangingPunct="1">
              <a:spcBef>
                <a:spcPct val="0"/>
              </a:spcBef>
              <a:buFontTx/>
              <a:buNone/>
              <a:defRPr/>
            </a:pPr>
            <a:r>
              <a:rPr lang="en-US" altLang="en-US" dirty="0">
                <a:solidFill>
                  <a:srgbClr val="C00000"/>
                </a:solidFill>
                <a:latin typeface="Tahoma" panose="020B0604030504040204" pitchFamily="34" charset="0"/>
              </a:rPr>
              <a:t>The bottom line would not have compiled.</a:t>
            </a:r>
          </a:p>
          <a:p>
            <a:pPr eaLnBrk="1" hangingPunct="1">
              <a:spcBef>
                <a:spcPct val="0"/>
              </a:spcBef>
              <a:buFontTx/>
              <a:buNone/>
              <a:defRPr/>
            </a:pPr>
            <a:endParaRPr lang="en-US" altLang="en-US" strike="sngStrike" dirty="0">
              <a:solidFill>
                <a:srgbClr val="C00000"/>
              </a:solidFill>
              <a:latin typeface="Tahoma" panose="020B0604030504040204" pitchFamily="34" charset="0"/>
            </a:endParaRPr>
          </a:p>
        </p:txBody>
      </p:sp>
      <p:sp>
        <p:nvSpPr>
          <p:cNvPr id="104452" name="WordArt 3">
            <a:extLst>
              <a:ext uri="{FF2B5EF4-FFF2-40B4-BE49-F238E27FC236}">
                <a16:creationId xmlns:a16="http://schemas.microsoft.com/office/drawing/2014/main" id="{4F48D559-6BE0-4B9B-9C54-4D91EAD75452}"/>
              </a:ext>
            </a:extLst>
          </p:cNvPr>
          <p:cNvSpPr>
            <a:spLocks noChangeArrowheads="1" noChangeShapeType="1" noTextEdit="1"/>
          </p:cNvSpPr>
          <p:nvPr/>
        </p:nvSpPr>
        <p:spPr bwMode="auto">
          <a:xfrm>
            <a:off x="1066800" y="457200"/>
            <a:ext cx="67818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Box/Unbox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C89A09EC-0A3C-432D-A855-620C4DA315A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2531" name="Rectangle 2">
            <a:extLst>
              <a:ext uri="{FF2B5EF4-FFF2-40B4-BE49-F238E27FC236}">
                <a16:creationId xmlns:a16="http://schemas.microsoft.com/office/drawing/2014/main" id="{F0B2ECF4-1336-4B20-94C7-319C2E50E353}"/>
              </a:ext>
            </a:extLst>
          </p:cNvPr>
          <p:cNvSpPr>
            <a:spLocks noChangeArrowheads="1"/>
          </p:cNvSpPr>
          <p:nvPr/>
        </p:nvSpPr>
        <p:spPr bwMode="auto">
          <a:xfrm>
            <a:off x="385763" y="2673350"/>
            <a:ext cx="244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22532" name="Rectangle 3">
            <a:extLst>
              <a:ext uri="{FF2B5EF4-FFF2-40B4-BE49-F238E27FC236}">
                <a16:creationId xmlns:a16="http://schemas.microsoft.com/office/drawing/2014/main" id="{46445927-BFE7-4C86-90C8-A488C9A668AE}"/>
              </a:ext>
            </a:extLst>
          </p:cNvPr>
          <p:cNvSpPr>
            <a:spLocks noChangeArrowheads="1"/>
          </p:cNvSpPr>
          <p:nvPr/>
        </p:nvSpPr>
        <p:spPr bwMode="auto">
          <a:xfrm>
            <a:off x="2152650" y="2895600"/>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latin typeface="Courier New" panose="02070309020205020404" pitchFamily="49" charset="0"/>
              </a:rPr>
              <a:t>list</a:t>
            </a:r>
          </a:p>
          <a:p>
            <a:pPr algn="ctr">
              <a:spcBef>
                <a:spcPct val="0"/>
              </a:spcBef>
              <a:buFontTx/>
              <a:buNone/>
            </a:pPr>
            <a:endParaRPr lang="en-US" altLang="en-US" sz="2400">
              <a:latin typeface="Courier New" panose="02070309020205020404" pitchFamily="49" charset="0"/>
            </a:endParaRPr>
          </a:p>
        </p:txBody>
      </p:sp>
      <p:sp>
        <p:nvSpPr>
          <p:cNvPr id="22533" name="Rectangle 4">
            <a:extLst>
              <a:ext uri="{FF2B5EF4-FFF2-40B4-BE49-F238E27FC236}">
                <a16:creationId xmlns:a16="http://schemas.microsoft.com/office/drawing/2014/main" id="{F6A09E68-9E32-477F-883A-4C8A14FB2784}"/>
              </a:ext>
            </a:extLst>
          </p:cNvPr>
          <p:cNvSpPr>
            <a:spLocks noChangeArrowheads="1"/>
          </p:cNvSpPr>
          <p:nvPr/>
        </p:nvSpPr>
        <p:spPr bwMode="auto">
          <a:xfrm>
            <a:off x="4343400" y="4191000"/>
            <a:ext cx="3200400" cy="787400"/>
          </a:xfrm>
          <a:prstGeom prst="rect">
            <a:avLst/>
          </a:prstGeom>
          <a:solidFill>
            <a:srgbClr val="CCFFCC"/>
          </a:solidFill>
          <a:ln w="12700">
            <a:solidFill>
              <a:srgbClr val="CCFFCC"/>
            </a:solidFill>
            <a:miter lim="800000"/>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latin typeface="Tahoma" panose="020B0604030504040204" pitchFamily="34" charset="0"/>
              </a:rPr>
              <a:t>nothing</a:t>
            </a:r>
          </a:p>
        </p:txBody>
      </p:sp>
      <p:sp>
        <p:nvSpPr>
          <p:cNvPr id="22534" name="Line 5">
            <a:extLst>
              <a:ext uri="{FF2B5EF4-FFF2-40B4-BE49-F238E27FC236}">
                <a16:creationId xmlns:a16="http://schemas.microsoft.com/office/drawing/2014/main" id="{9286A493-5EDE-4699-BC82-3E9390323887}"/>
              </a:ext>
            </a:extLst>
          </p:cNvPr>
          <p:cNvSpPr>
            <a:spLocks noChangeShapeType="1"/>
          </p:cNvSpPr>
          <p:nvPr/>
        </p:nvSpPr>
        <p:spPr bwMode="auto">
          <a:xfrm>
            <a:off x="3048000" y="3352800"/>
            <a:ext cx="1219200" cy="990600"/>
          </a:xfrm>
          <a:prstGeom prst="line">
            <a:avLst/>
          </a:prstGeom>
          <a:noFill/>
          <a:ln w="508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2535" name="Text Box 6">
            <a:extLst>
              <a:ext uri="{FF2B5EF4-FFF2-40B4-BE49-F238E27FC236}">
                <a16:creationId xmlns:a16="http://schemas.microsoft.com/office/drawing/2014/main" id="{7583C773-406D-456B-83D8-E7EFE99C3A96}"/>
              </a:ext>
            </a:extLst>
          </p:cNvPr>
          <p:cNvSpPr txBox="1">
            <a:spLocks noChangeArrowheads="1"/>
          </p:cNvSpPr>
          <p:nvPr/>
        </p:nvSpPr>
        <p:spPr bwMode="auto">
          <a:xfrm>
            <a:off x="2209800" y="3276600"/>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null</a:t>
            </a:r>
          </a:p>
        </p:txBody>
      </p:sp>
      <p:sp>
        <p:nvSpPr>
          <p:cNvPr id="22536" name="Text Box 7">
            <a:extLst>
              <a:ext uri="{FF2B5EF4-FFF2-40B4-BE49-F238E27FC236}">
                <a16:creationId xmlns:a16="http://schemas.microsoft.com/office/drawing/2014/main" id="{09E71C9A-586D-41AF-8806-E3B87D691A7E}"/>
              </a:ext>
            </a:extLst>
          </p:cNvPr>
          <p:cNvSpPr txBox="1">
            <a:spLocks noChangeArrowheads="1"/>
          </p:cNvSpPr>
          <p:nvPr/>
        </p:nvSpPr>
        <p:spPr bwMode="auto">
          <a:xfrm>
            <a:off x="4876800" y="3733800"/>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null</a:t>
            </a:r>
          </a:p>
        </p:txBody>
      </p:sp>
      <p:sp>
        <p:nvSpPr>
          <p:cNvPr id="22537" name="WordArt 8">
            <a:extLst>
              <a:ext uri="{FF2B5EF4-FFF2-40B4-BE49-F238E27FC236}">
                <a16:creationId xmlns:a16="http://schemas.microsoft.com/office/drawing/2014/main" id="{58C9A1D3-2B8D-41B7-B159-A46EE6345B59}"/>
              </a:ext>
            </a:extLst>
          </p:cNvPr>
          <p:cNvSpPr>
            <a:spLocks noChangeArrowheads="1" noChangeShapeType="1" noTextEdit="1"/>
          </p:cNvSpPr>
          <p:nvPr/>
        </p:nvSpPr>
        <p:spPr bwMode="auto">
          <a:xfrm>
            <a:off x="1066800" y="533400"/>
            <a:ext cx="69342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 References</a:t>
            </a:r>
          </a:p>
        </p:txBody>
      </p:sp>
      <p:sp>
        <p:nvSpPr>
          <p:cNvPr id="22538" name="Text Box 9">
            <a:extLst>
              <a:ext uri="{FF2B5EF4-FFF2-40B4-BE49-F238E27FC236}">
                <a16:creationId xmlns:a16="http://schemas.microsoft.com/office/drawing/2014/main" id="{19922D82-CE5E-459F-BDEC-BC065DF2F297}"/>
              </a:ext>
            </a:extLst>
          </p:cNvPr>
          <p:cNvSpPr txBox="1">
            <a:spLocks noChangeArrowheads="1"/>
          </p:cNvSpPr>
          <p:nvPr/>
        </p:nvSpPr>
        <p:spPr bwMode="auto">
          <a:xfrm>
            <a:off x="1828800" y="1981200"/>
            <a:ext cx="3362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latin typeface="Tahoma" panose="020B0604030504040204" pitchFamily="34" charset="0"/>
              </a:rPr>
              <a:t>ArrayList list;</a:t>
            </a:r>
            <a:r>
              <a:rPr lang="en-US" altLang="en-US" sz="2800">
                <a:latin typeface="Tahoma" panose="020B0604030504040204" pitchFamily="34" charset="0"/>
              </a:rPr>
              <a:t> </a:t>
            </a:r>
            <a:endParaRPr lang="en-US" altLang="en-US" sz="2000">
              <a:solidFill>
                <a:srgbClr val="009900"/>
              </a:solidFill>
              <a:latin typeface="Tahoma" panose="020B0604030504040204" pitchFamily="34" charset="0"/>
            </a:endParaRPr>
          </a:p>
        </p:txBody>
      </p:sp>
      <p:sp>
        <p:nvSpPr>
          <p:cNvPr id="22539" name="Text Box 10">
            <a:extLst>
              <a:ext uri="{FF2B5EF4-FFF2-40B4-BE49-F238E27FC236}">
                <a16:creationId xmlns:a16="http://schemas.microsoft.com/office/drawing/2014/main" id="{3D74F201-473A-40A5-943D-38F6ACE0789D}"/>
              </a:ext>
            </a:extLst>
          </p:cNvPr>
          <p:cNvSpPr txBox="1">
            <a:spLocks noChangeArrowheads="1"/>
          </p:cNvSpPr>
          <p:nvPr/>
        </p:nvSpPr>
        <p:spPr bwMode="auto">
          <a:xfrm>
            <a:off x="1524000" y="5562600"/>
            <a:ext cx="6092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rgbClr val="0000CC"/>
                </a:solidFill>
                <a:latin typeface="Tahoma" panose="020B0604030504040204" pitchFamily="34" charset="0"/>
              </a:rPr>
              <a:t>list is a reference to an ArrayList.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a:extLst>
              <a:ext uri="{FF2B5EF4-FFF2-40B4-BE49-F238E27FC236}">
                <a16:creationId xmlns:a16="http://schemas.microsoft.com/office/drawing/2014/main" id="{228A3853-EB9B-426C-80B7-752C81BEE529}"/>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6499" name="Rectangle 2">
            <a:extLst>
              <a:ext uri="{FF2B5EF4-FFF2-40B4-BE49-F238E27FC236}">
                <a16:creationId xmlns:a16="http://schemas.microsoft.com/office/drawing/2014/main" id="{0DD521F3-3C2D-44CF-B2F8-103786134E90}"/>
              </a:ext>
            </a:extLst>
          </p:cNvPr>
          <p:cNvSpPr>
            <a:spLocks noChangeArrowheads="1"/>
          </p:cNvSpPr>
          <p:nvPr/>
        </p:nvSpPr>
        <p:spPr bwMode="auto">
          <a:xfrm>
            <a:off x="2743200" y="2257425"/>
            <a:ext cx="3657600" cy="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106500" name="Text Box 3">
            <a:extLst>
              <a:ext uri="{FF2B5EF4-FFF2-40B4-BE49-F238E27FC236}">
                <a16:creationId xmlns:a16="http://schemas.microsoft.com/office/drawing/2014/main" id="{6D227BDD-6ABA-4A2F-ACA0-1291F0AE304E}"/>
              </a:ext>
            </a:extLst>
          </p:cNvPr>
          <p:cNvSpPr txBox="1">
            <a:spLocks noChangeArrowheads="1"/>
          </p:cNvSpPr>
          <p:nvPr/>
        </p:nvSpPr>
        <p:spPr bwMode="auto">
          <a:xfrm>
            <a:off x="609600" y="1984375"/>
            <a:ext cx="73596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Java now wraps automatically.</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Integer x = new Integer(98);</a:t>
            </a:r>
          </a:p>
          <a:p>
            <a:pPr eaLnBrk="1" hangingPunct="1">
              <a:spcBef>
                <a:spcPct val="0"/>
              </a:spcBef>
              <a:buFontTx/>
              <a:buNone/>
            </a:pPr>
            <a:r>
              <a:rPr lang="en-US" altLang="en-US" sz="2800">
                <a:solidFill>
                  <a:srgbClr val="009900"/>
                </a:solidFill>
                <a:latin typeface="Tahoma" panose="020B0604030504040204" pitchFamily="34" charset="0"/>
              </a:rPr>
              <a:t>Integer x = 98;</a:t>
            </a:r>
          </a:p>
          <a:p>
            <a:pPr eaLnBrk="1" hangingPunct="1">
              <a:spcBef>
                <a:spcPct val="0"/>
              </a:spcBef>
              <a:buFontTx/>
              <a:buNone/>
            </a:pPr>
            <a:endParaRPr lang="en-US" altLang="en-US" sz="1400">
              <a:solidFill>
                <a:srgbClr val="009900"/>
              </a:solidFill>
              <a:latin typeface="Tahoma" panose="020B0604030504040204" pitchFamily="34" charset="0"/>
            </a:endParaRPr>
          </a:p>
          <a:p>
            <a:pPr eaLnBrk="1" hangingPunct="1">
              <a:spcBef>
                <a:spcPct val="0"/>
              </a:spcBef>
              <a:buFontTx/>
              <a:buNone/>
            </a:pPr>
            <a:r>
              <a:rPr lang="en-US" altLang="en-US" sz="2800">
                <a:solidFill>
                  <a:srgbClr val="0000CC"/>
                </a:solidFill>
                <a:latin typeface="Tahoma" panose="020B0604030504040204" pitchFamily="34" charset="0"/>
              </a:rPr>
              <a:t>These two lines are now equivalent.</a:t>
            </a:r>
          </a:p>
          <a:p>
            <a:pPr eaLnBrk="1" hangingPunct="1">
              <a:spcBef>
                <a:spcPct val="0"/>
              </a:spcBef>
              <a:buFontTx/>
              <a:buNone/>
            </a:pPr>
            <a:r>
              <a:rPr lang="en-US" altLang="en-US" sz="2800">
                <a:solidFill>
                  <a:srgbClr val="0000CC"/>
                </a:solidFill>
                <a:latin typeface="Tahoma" panose="020B0604030504040204" pitchFamily="34" charset="0"/>
              </a:rPr>
              <a:t>The bottom line illustrates auto-boxing.</a:t>
            </a:r>
            <a:endParaRPr lang="en-US" altLang="en-US" sz="2800">
              <a:latin typeface="Tahoma" panose="020B0604030504040204" pitchFamily="34" charset="0"/>
            </a:endParaRPr>
          </a:p>
        </p:txBody>
      </p:sp>
      <p:pic>
        <p:nvPicPr>
          <p:cNvPr id="106501" name="Picture 4" descr="j0340886[1]">
            <a:extLst>
              <a:ext uri="{FF2B5EF4-FFF2-40B4-BE49-F238E27FC236}">
                <a16:creationId xmlns:a16="http://schemas.microsoft.com/office/drawing/2014/main" id="{9DC70BB3-4D5D-4DB0-A429-E53944B31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025" y="1781175"/>
            <a:ext cx="18288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WordArt 5">
            <a:extLst>
              <a:ext uri="{FF2B5EF4-FFF2-40B4-BE49-F238E27FC236}">
                <a16:creationId xmlns:a16="http://schemas.microsoft.com/office/drawing/2014/main" id="{EF5421C6-24FA-4C6D-91F7-BC0B96BF0D33}"/>
              </a:ext>
            </a:extLst>
          </p:cNvPr>
          <p:cNvSpPr>
            <a:spLocks noChangeArrowheads="1" noChangeShapeType="1" noTextEdit="1"/>
          </p:cNvSpPr>
          <p:nvPr/>
        </p:nvSpPr>
        <p:spPr bwMode="auto">
          <a:xfrm>
            <a:off x="1066800" y="457200"/>
            <a:ext cx="67818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Box/Unbox</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a:extLst>
              <a:ext uri="{FF2B5EF4-FFF2-40B4-BE49-F238E27FC236}">
                <a16:creationId xmlns:a16="http://schemas.microsoft.com/office/drawing/2014/main" id="{BC6ABE7C-D30D-44C1-BFAF-CB628EBB314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8547" name="Rectangle 2">
            <a:extLst>
              <a:ext uri="{FF2B5EF4-FFF2-40B4-BE49-F238E27FC236}">
                <a16:creationId xmlns:a16="http://schemas.microsoft.com/office/drawing/2014/main" id="{0C280AD1-0BC1-4098-95B3-A89E9E7E7232}"/>
              </a:ext>
            </a:extLst>
          </p:cNvPr>
          <p:cNvSpPr>
            <a:spLocks noChangeArrowheads="1"/>
          </p:cNvSpPr>
          <p:nvPr/>
        </p:nvSpPr>
        <p:spPr bwMode="auto">
          <a:xfrm>
            <a:off x="2743200" y="2257425"/>
            <a:ext cx="3657600" cy="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108548" name="Text Box 3">
            <a:extLst>
              <a:ext uri="{FF2B5EF4-FFF2-40B4-BE49-F238E27FC236}">
                <a16:creationId xmlns:a16="http://schemas.microsoft.com/office/drawing/2014/main" id="{FC6E0E41-248A-4953-BC13-38C2558909AB}"/>
              </a:ext>
            </a:extLst>
          </p:cNvPr>
          <p:cNvSpPr txBox="1">
            <a:spLocks noChangeArrowheads="1"/>
          </p:cNvSpPr>
          <p:nvPr/>
        </p:nvSpPr>
        <p:spPr bwMode="auto">
          <a:xfrm>
            <a:off x="609600" y="1524000"/>
            <a:ext cx="69596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Java now wraps automatically.</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Double numOne = 99.1;</a:t>
            </a:r>
          </a:p>
          <a:p>
            <a:pPr eaLnBrk="1" hangingPunct="1">
              <a:spcBef>
                <a:spcPct val="0"/>
              </a:spcBef>
              <a:buFontTx/>
              <a:buNone/>
            </a:pPr>
            <a:r>
              <a:rPr lang="en-US" altLang="en-US" sz="2800">
                <a:latin typeface="Tahoma" panose="020B0604030504040204" pitchFamily="34" charset="0"/>
              </a:rPr>
              <a:t>Double numTwo = new Double(99.1);</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solidFill>
                  <a:srgbClr val="009900"/>
                </a:solidFill>
                <a:latin typeface="Tahoma" panose="020B0604030504040204" pitchFamily="34" charset="0"/>
              </a:rPr>
              <a:t>=99.1;</a:t>
            </a:r>
          </a:p>
          <a:p>
            <a:pPr eaLnBrk="1" hangingPunct="1">
              <a:spcBef>
                <a:spcPct val="0"/>
              </a:spcBef>
              <a:buFontTx/>
              <a:buNone/>
            </a:pPr>
            <a:r>
              <a:rPr lang="en-US" altLang="en-US" sz="2800">
                <a:solidFill>
                  <a:srgbClr val="009900"/>
                </a:solidFill>
                <a:latin typeface="Tahoma" panose="020B0604030504040204" pitchFamily="34" charset="0"/>
              </a:rPr>
              <a:t>=new Double(99.1);</a:t>
            </a:r>
          </a:p>
          <a:p>
            <a:pPr eaLnBrk="1" hangingPunct="1">
              <a:spcBef>
                <a:spcPct val="0"/>
              </a:spcBef>
              <a:buFontTx/>
              <a:buNone/>
            </a:pPr>
            <a:r>
              <a:rPr lang="en-US" altLang="en-US" sz="2800">
                <a:solidFill>
                  <a:srgbClr val="0000CC"/>
                </a:solidFill>
                <a:latin typeface="Tahoma" panose="020B0604030504040204" pitchFamily="34" charset="0"/>
              </a:rPr>
              <a:t>These two lines are equivalent.</a:t>
            </a:r>
            <a:endParaRPr lang="en-US" altLang="en-US" sz="2800">
              <a:latin typeface="Tahoma" panose="020B0604030504040204" pitchFamily="34" charset="0"/>
            </a:endParaRPr>
          </a:p>
        </p:txBody>
      </p:sp>
      <p:pic>
        <p:nvPicPr>
          <p:cNvPr id="108549" name="Picture 4" descr="j0340886[1]">
            <a:extLst>
              <a:ext uri="{FF2B5EF4-FFF2-40B4-BE49-F238E27FC236}">
                <a16:creationId xmlns:a16="http://schemas.microsoft.com/office/drawing/2014/main" id="{9D53A090-AF80-4AA7-A108-297CDF185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419600"/>
            <a:ext cx="18288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WordArt 5">
            <a:extLst>
              <a:ext uri="{FF2B5EF4-FFF2-40B4-BE49-F238E27FC236}">
                <a16:creationId xmlns:a16="http://schemas.microsoft.com/office/drawing/2014/main" id="{69F36516-BB66-46A7-A5CA-40BC4E143FE7}"/>
              </a:ext>
            </a:extLst>
          </p:cNvPr>
          <p:cNvSpPr>
            <a:spLocks noChangeArrowheads="1" noChangeShapeType="1" noTextEdit="1"/>
          </p:cNvSpPr>
          <p:nvPr/>
        </p:nvSpPr>
        <p:spPr bwMode="auto">
          <a:xfrm>
            <a:off x="1066800" y="457200"/>
            <a:ext cx="67818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Box/Unbox</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a:extLst>
              <a:ext uri="{FF2B5EF4-FFF2-40B4-BE49-F238E27FC236}">
                <a16:creationId xmlns:a16="http://schemas.microsoft.com/office/drawing/2014/main" id="{690C4DD8-3BEF-4040-AD24-6602E38C946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6499" name="Text Box 2">
            <a:extLst>
              <a:ext uri="{FF2B5EF4-FFF2-40B4-BE49-F238E27FC236}">
                <a16:creationId xmlns:a16="http://schemas.microsoft.com/office/drawing/2014/main" id="{D17FE44B-55E2-4359-B0DC-5D2FF06FA086}"/>
              </a:ext>
            </a:extLst>
          </p:cNvPr>
          <p:cNvSpPr txBox="1">
            <a:spLocks noChangeArrowheads="1"/>
          </p:cNvSpPr>
          <p:nvPr/>
        </p:nvSpPr>
        <p:spPr bwMode="auto">
          <a:xfrm>
            <a:off x="762001" y="1524000"/>
            <a:ext cx="78486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a:latin typeface="Tahoma" panose="020B0604030504040204" pitchFamily="34" charset="0"/>
              </a:rPr>
              <a:t>Before Java 5 added in </a:t>
            </a:r>
            <a:r>
              <a:rPr lang="en-US" altLang="en-US" dirty="0" err="1">
                <a:latin typeface="Tahoma" panose="020B0604030504040204" pitchFamily="34" charset="0"/>
              </a:rPr>
              <a:t>autoboxing</a:t>
            </a:r>
            <a:endParaRPr lang="en-US" altLang="en-US" dirty="0">
              <a:latin typeface="Tahoma" panose="020B0604030504040204" pitchFamily="34" charset="0"/>
            </a:endParaRPr>
          </a:p>
          <a:p>
            <a:pPr eaLnBrk="1" hangingPunct="1">
              <a:spcBef>
                <a:spcPct val="0"/>
              </a:spcBef>
              <a:buFontTx/>
              <a:buNone/>
              <a:defRPr/>
            </a:pPr>
            <a:r>
              <a:rPr lang="en-US" altLang="en-US" dirty="0">
                <a:latin typeface="Tahoma" panose="020B0604030504040204" pitchFamily="34" charset="0"/>
              </a:rPr>
              <a:t>and </a:t>
            </a:r>
            <a:r>
              <a:rPr lang="en-US" altLang="en-US" dirty="0" err="1">
                <a:latin typeface="Tahoma" panose="020B0604030504040204" pitchFamily="34" charset="0"/>
              </a:rPr>
              <a:t>autounboxing</a:t>
            </a:r>
            <a:r>
              <a:rPr lang="en-US" altLang="en-US" dirty="0">
                <a:latin typeface="Tahoma" panose="020B0604030504040204" pitchFamily="34" charset="0"/>
              </a:rPr>
              <a:t>, you had to</a:t>
            </a:r>
          </a:p>
          <a:p>
            <a:pPr eaLnBrk="1" hangingPunct="1">
              <a:spcBef>
                <a:spcPct val="0"/>
              </a:spcBef>
              <a:buFontTx/>
              <a:buNone/>
              <a:defRPr/>
            </a:pPr>
            <a:r>
              <a:rPr lang="en-US" altLang="en-US" dirty="0">
                <a:solidFill>
                  <a:srgbClr val="009900"/>
                </a:solidFill>
                <a:latin typeface="Tahoma" panose="020B0604030504040204" pitchFamily="34" charset="0"/>
              </a:rPr>
              <a:t>manually</a:t>
            </a:r>
            <a:r>
              <a:rPr lang="en-US" altLang="en-US" dirty="0">
                <a:latin typeface="Tahoma" panose="020B0604030504040204" pitchFamily="34" charset="0"/>
              </a:rPr>
              <a:t> </a:t>
            </a:r>
            <a:r>
              <a:rPr lang="en-US" altLang="en-US" dirty="0">
                <a:solidFill>
                  <a:srgbClr val="009900"/>
                </a:solidFill>
                <a:latin typeface="Tahoma" panose="020B0604030504040204" pitchFamily="34" charset="0"/>
              </a:rPr>
              <a:t>unwrap</a:t>
            </a:r>
            <a:r>
              <a:rPr lang="en-US" altLang="en-US" dirty="0">
                <a:latin typeface="Tahoma" panose="020B0604030504040204" pitchFamily="34" charset="0"/>
              </a:rPr>
              <a:t> references.</a:t>
            </a:r>
          </a:p>
          <a:p>
            <a:pPr eaLnBrk="1" hangingPunct="1">
              <a:spcBef>
                <a:spcPct val="0"/>
              </a:spcBef>
              <a:buFontTx/>
              <a:buNone/>
              <a:defRPr/>
            </a:pPr>
            <a:endParaRPr lang="en-US" altLang="en-US" dirty="0">
              <a:latin typeface="Tahoma" panose="020B0604030504040204" pitchFamily="34" charset="0"/>
            </a:endParaRPr>
          </a:p>
          <a:p>
            <a:pPr eaLnBrk="1" hangingPunct="1">
              <a:spcBef>
                <a:spcPct val="0"/>
              </a:spcBef>
              <a:buFontTx/>
              <a:buNone/>
              <a:defRPr/>
            </a:pPr>
            <a:r>
              <a:rPr lang="en-US" altLang="en-US" dirty="0">
                <a:latin typeface="Tahoma" panose="020B0604030504040204" pitchFamily="34" charset="0"/>
              </a:rPr>
              <a:t>Integer ref = new Integer(98);</a:t>
            </a:r>
          </a:p>
          <a:p>
            <a:pPr eaLnBrk="1" hangingPunct="1">
              <a:spcBef>
                <a:spcPct val="0"/>
              </a:spcBef>
              <a:buFontTx/>
              <a:buNone/>
              <a:defRPr/>
            </a:pPr>
            <a:r>
              <a:rPr lang="en-US" altLang="en-US" dirty="0" err="1">
                <a:latin typeface="Tahoma" panose="020B0604030504040204" pitchFamily="34" charset="0"/>
              </a:rPr>
              <a:t>int</a:t>
            </a:r>
            <a:r>
              <a:rPr lang="en-US" altLang="en-US" dirty="0">
                <a:latin typeface="Tahoma" panose="020B0604030504040204" pitchFamily="34" charset="0"/>
              </a:rPr>
              <a:t> y = </a:t>
            </a:r>
            <a:r>
              <a:rPr lang="en-US" altLang="en-US" dirty="0" err="1">
                <a:solidFill>
                  <a:srgbClr val="009900"/>
                </a:solidFill>
                <a:latin typeface="Tahoma" panose="020B0604030504040204" pitchFamily="34" charset="0"/>
              </a:rPr>
              <a:t>ref.intValue</a:t>
            </a:r>
            <a:r>
              <a:rPr lang="en-US" altLang="en-US" dirty="0">
                <a:solidFill>
                  <a:srgbClr val="009900"/>
                </a:solidFill>
                <a:latin typeface="Tahoma" panose="020B0604030504040204" pitchFamily="34" charset="0"/>
              </a:rPr>
              <a:t>();</a:t>
            </a:r>
          </a:p>
          <a:p>
            <a:pPr eaLnBrk="1" hangingPunct="1">
              <a:spcBef>
                <a:spcPct val="0"/>
              </a:spcBef>
              <a:buFontTx/>
              <a:buNone/>
              <a:defRPr/>
            </a:pPr>
            <a:r>
              <a:rPr lang="en-US" altLang="en-US" dirty="0" err="1">
                <a:solidFill>
                  <a:srgbClr val="C00000"/>
                </a:solidFill>
                <a:latin typeface="Tahoma" panose="020B0604030504040204" pitchFamily="34" charset="0"/>
              </a:rPr>
              <a:t>int</a:t>
            </a:r>
            <a:r>
              <a:rPr lang="en-US" altLang="en-US" dirty="0">
                <a:solidFill>
                  <a:srgbClr val="C00000"/>
                </a:solidFill>
                <a:latin typeface="Tahoma" panose="020B0604030504040204" pitchFamily="34" charset="0"/>
              </a:rPr>
              <a:t> z = ref;</a:t>
            </a:r>
          </a:p>
          <a:p>
            <a:pPr eaLnBrk="1" hangingPunct="1">
              <a:spcBef>
                <a:spcPct val="0"/>
              </a:spcBef>
              <a:buFontTx/>
              <a:buNone/>
              <a:defRPr/>
            </a:pPr>
            <a:endParaRPr lang="en-US" altLang="en-US" strike="sngStrike" dirty="0">
              <a:solidFill>
                <a:srgbClr val="C00000"/>
              </a:solidFill>
              <a:latin typeface="Tahoma" panose="020B0604030504040204" pitchFamily="34" charset="0"/>
            </a:endParaRPr>
          </a:p>
          <a:p>
            <a:pPr eaLnBrk="1" hangingPunct="1">
              <a:spcBef>
                <a:spcPct val="0"/>
              </a:spcBef>
              <a:buFontTx/>
              <a:buNone/>
              <a:defRPr/>
            </a:pPr>
            <a:r>
              <a:rPr lang="en-US" altLang="en-US" dirty="0">
                <a:solidFill>
                  <a:srgbClr val="C00000"/>
                </a:solidFill>
                <a:latin typeface="Tahoma" panose="020B0604030504040204" pitchFamily="34" charset="0"/>
              </a:rPr>
              <a:t>The bottom line would not have compiled.</a:t>
            </a:r>
          </a:p>
        </p:txBody>
      </p:sp>
      <p:sp>
        <p:nvSpPr>
          <p:cNvPr id="110596" name="WordArt 3">
            <a:extLst>
              <a:ext uri="{FF2B5EF4-FFF2-40B4-BE49-F238E27FC236}">
                <a16:creationId xmlns:a16="http://schemas.microsoft.com/office/drawing/2014/main" id="{B7689EF9-C8DF-4030-A715-384A544F786A}"/>
              </a:ext>
            </a:extLst>
          </p:cNvPr>
          <p:cNvSpPr>
            <a:spLocks noChangeArrowheads="1" noChangeShapeType="1" noTextEdit="1"/>
          </p:cNvSpPr>
          <p:nvPr/>
        </p:nvSpPr>
        <p:spPr bwMode="auto">
          <a:xfrm>
            <a:off x="1066800" y="457200"/>
            <a:ext cx="67818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Box/Unbox</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a:extLst>
              <a:ext uri="{FF2B5EF4-FFF2-40B4-BE49-F238E27FC236}">
                <a16:creationId xmlns:a16="http://schemas.microsoft.com/office/drawing/2014/main" id="{97634D61-3C5D-40EC-98B7-983B1F32D7E2}"/>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2643" name="Text Box 2">
            <a:extLst>
              <a:ext uri="{FF2B5EF4-FFF2-40B4-BE49-F238E27FC236}">
                <a16:creationId xmlns:a16="http://schemas.microsoft.com/office/drawing/2014/main" id="{366C0EBC-E187-4CE1-BD1B-858409C7E980}"/>
              </a:ext>
            </a:extLst>
          </p:cNvPr>
          <p:cNvSpPr txBox="1">
            <a:spLocks noChangeArrowheads="1"/>
          </p:cNvSpPr>
          <p:nvPr/>
        </p:nvSpPr>
        <p:spPr bwMode="auto">
          <a:xfrm>
            <a:off x="762000" y="1524000"/>
            <a:ext cx="660558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Now we have a</a:t>
            </a:r>
            <a:r>
              <a:rPr lang="en-US" altLang="en-US">
                <a:solidFill>
                  <a:srgbClr val="009900"/>
                </a:solidFill>
                <a:latin typeface="Tahoma" panose="020B0604030504040204" pitchFamily="34" charset="0"/>
              </a:rPr>
              <a:t>uto-unboxing</a:t>
            </a:r>
            <a:r>
              <a:rPr lang="en-US" altLang="en-US">
                <a:latin typeface="Tahoma" panose="020B0604030504040204" pitchFamily="34" charset="0"/>
              </a:rPr>
              <a: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Integer ref = new Integer(98);</a:t>
            </a:r>
          </a:p>
          <a:p>
            <a:pPr eaLnBrk="1" hangingPunct="1">
              <a:spcBef>
                <a:spcPct val="0"/>
              </a:spcBef>
              <a:buFontTx/>
              <a:buNone/>
            </a:pPr>
            <a:r>
              <a:rPr lang="en-US" altLang="en-US">
                <a:latin typeface="Tahoma" panose="020B0604030504040204" pitchFamily="34" charset="0"/>
              </a:rPr>
              <a:t>int y </a:t>
            </a:r>
            <a:r>
              <a:rPr lang="en-US" altLang="en-US">
                <a:solidFill>
                  <a:srgbClr val="009900"/>
                </a:solidFill>
                <a:latin typeface="Tahoma" panose="020B0604030504040204" pitchFamily="34" charset="0"/>
              </a:rPr>
              <a:t>= ref</a:t>
            </a:r>
            <a:r>
              <a:rPr lang="en-US" altLang="en-US">
                <a:latin typeface="Tahoma" panose="020B0604030504040204" pitchFamily="34" charset="0"/>
              </a:rPr>
              <a:t>;</a:t>
            </a:r>
          </a:p>
        </p:txBody>
      </p:sp>
      <p:sp>
        <p:nvSpPr>
          <p:cNvPr id="112644" name="WordArt 3">
            <a:extLst>
              <a:ext uri="{FF2B5EF4-FFF2-40B4-BE49-F238E27FC236}">
                <a16:creationId xmlns:a16="http://schemas.microsoft.com/office/drawing/2014/main" id="{8C15291A-BC29-44AC-A8F8-10B73CBA1AA1}"/>
              </a:ext>
            </a:extLst>
          </p:cNvPr>
          <p:cNvSpPr>
            <a:spLocks noChangeArrowheads="1" noChangeShapeType="1" noTextEdit="1"/>
          </p:cNvSpPr>
          <p:nvPr/>
        </p:nvSpPr>
        <p:spPr bwMode="auto">
          <a:xfrm>
            <a:off x="1066800" y="457200"/>
            <a:ext cx="67818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Box/Unbox</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a:extLst>
              <a:ext uri="{FF2B5EF4-FFF2-40B4-BE49-F238E27FC236}">
                <a16:creationId xmlns:a16="http://schemas.microsoft.com/office/drawing/2014/main" id="{CE8F80BA-2E6C-4EA7-A6F3-3EF4D2B8538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4691" name="Text Box 2">
            <a:extLst>
              <a:ext uri="{FF2B5EF4-FFF2-40B4-BE49-F238E27FC236}">
                <a16:creationId xmlns:a16="http://schemas.microsoft.com/office/drawing/2014/main" id="{186221BE-D8A5-4E7F-B0EC-C7646C1E5658}"/>
              </a:ext>
            </a:extLst>
          </p:cNvPr>
          <p:cNvSpPr txBox="1">
            <a:spLocks noChangeArrowheads="1"/>
          </p:cNvSpPr>
          <p:nvPr/>
        </p:nvSpPr>
        <p:spPr bwMode="auto">
          <a:xfrm>
            <a:off x="762000" y="1524000"/>
            <a:ext cx="6788150"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Double dub = 9.3;</a:t>
            </a:r>
          </a:p>
          <a:p>
            <a:pPr eaLnBrk="1" hangingPunct="1">
              <a:spcBef>
                <a:spcPct val="0"/>
              </a:spcBef>
              <a:buFontTx/>
              <a:buNone/>
            </a:pPr>
            <a:r>
              <a:rPr lang="en-US" altLang="en-US">
                <a:latin typeface="Tahoma" panose="020B0604030504040204" pitchFamily="34" charset="0"/>
              </a:rPr>
              <a:t>double prim = dub;</a:t>
            </a:r>
          </a:p>
          <a:p>
            <a:pPr eaLnBrk="1" hangingPunct="1">
              <a:spcBef>
                <a:spcPct val="0"/>
              </a:spcBef>
              <a:buFontTx/>
              <a:buNone/>
            </a:pPr>
            <a:r>
              <a:rPr lang="en-US" altLang="en-US">
                <a:latin typeface="Tahoma" panose="020B0604030504040204" pitchFamily="34" charset="0"/>
              </a:rPr>
              <a:t>out.println(prim);</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int num = 12;</a:t>
            </a:r>
          </a:p>
          <a:p>
            <a:pPr eaLnBrk="1" hangingPunct="1">
              <a:spcBef>
                <a:spcPct val="0"/>
              </a:spcBef>
              <a:buFontTx/>
              <a:buNone/>
            </a:pPr>
            <a:r>
              <a:rPr lang="en-US" altLang="en-US">
                <a:latin typeface="Tahoma" panose="020B0604030504040204" pitchFamily="34" charset="0"/>
              </a:rPr>
              <a:t>Integer big = num;</a:t>
            </a:r>
          </a:p>
          <a:p>
            <a:pPr eaLnBrk="1" hangingPunct="1">
              <a:spcBef>
                <a:spcPct val="0"/>
              </a:spcBef>
              <a:buFontTx/>
              <a:buNone/>
            </a:pPr>
            <a:r>
              <a:rPr lang="en-US" altLang="en-US">
                <a:latin typeface="Tahoma" panose="020B0604030504040204" pitchFamily="34" charset="0"/>
              </a:rPr>
              <a:t>out.println(big.compareTo(12));</a:t>
            </a:r>
          </a:p>
          <a:p>
            <a:pPr eaLnBrk="1" hangingPunct="1">
              <a:spcBef>
                <a:spcPct val="0"/>
              </a:spcBef>
              <a:buFontTx/>
              <a:buNone/>
            </a:pPr>
            <a:r>
              <a:rPr lang="en-US" altLang="en-US">
                <a:latin typeface="Tahoma" panose="020B0604030504040204" pitchFamily="34" charset="0"/>
              </a:rPr>
              <a:t>out.println(big.compareTo(17));</a:t>
            </a:r>
          </a:p>
          <a:p>
            <a:pPr eaLnBrk="1" hangingPunct="1">
              <a:spcBef>
                <a:spcPct val="0"/>
              </a:spcBef>
              <a:buFontTx/>
              <a:buNone/>
            </a:pPr>
            <a:r>
              <a:rPr lang="en-US" altLang="en-US">
                <a:latin typeface="Tahoma" panose="020B0604030504040204" pitchFamily="34" charset="0"/>
              </a:rPr>
              <a:t>out.println(big.compareTo(10));</a:t>
            </a:r>
          </a:p>
        </p:txBody>
      </p:sp>
      <p:sp>
        <p:nvSpPr>
          <p:cNvPr id="114692" name="Text Box 3">
            <a:extLst>
              <a:ext uri="{FF2B5EF4-FFF2-40B4-BE49-F238E27FC236}">
                <a16:creationId xmlns:a16="http://schemas.microsoft.com/office/drawing/2014/main" id="{C184D084-993C-4AA8-BFF0-491DADC55AF6}"/>
              </a:ext>
            </a:extLst>
          </p:cNvPr>
          <p:cNvSpPr txBox="1">
            <a:spLocks noChangeArrowheads="1"/>
          </p:cNvSpPr>
          <p:nvPr/>
        </p:nvSpPr>
        <p:spPr bwMode="auto">
          <a:xfrm>
            <a:off x="6400800" y="1524000"/>
            <a:ext cx="1981200" cy="2786063"/>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9.3</a:t>
            </a:r>
            <a:br>
              <a:rPr lang="en-US" altLang="en-US">
                <a:latin typeface="Tahoma" panose="020B0604030504040204" pitchFamily="34" charset="0"/>
              </a:rPr>
            </a:br>
            <a:r>
              <a:rPr lang="en-US" altLang="en-US">
                <a:latin typeface="Tahoma" panose="020B0604030504040204" pitchFamily="34" charset="0"/>
              </a:rPr>
              <a:t>0</a:t>
            </a:r>
            <a:br>
              <a:rPr lang="en-US" altLang="en-US">
                <a:latin typeface="Tahoma" panose="020B0604030504040204" pitchFamily="34" charset="0"/>
              </a:rPr>
            </a:br>
            <a:r>
              <a:rPr lang="en-US" altLang="en-US">
                <a:latin typeface="Tahoma" panose="020B0604030504040204" pitchFamily="34" charset="0"/>
              </a:rPr>
              <a:t>-1</a:t>
            </a:r>
            <a:br>
              <a:rPr lang="en-US" altLang="en-US">
                <a:latin typeface="Tahoma" panose="020B0604030504040204" pitchFamily="34" charset="0"/>
              </a:rPr>
            </a:br>
            <a:r>
              <a:rPr lang="en-US" altLang="en-US">
                <a:latin typeface="Tahoma" panose="020B0604030504040204" pitchFamily="34" charset="0"/>
              </a:rPr>
              <a:t>1</a:t>
            </a:r>
          </a:p>
        </p:txBody>
      </p:sp>
      <p:sp>
        <p:nvSpPr>
          <p:cNvPr id="114693" name="WordArt 4">
            <a:extLst>
              <a:ext uri="{FF2B5EF4-FFF2-40B4-BE49-F238E27FC236}">
                <a16:creationId xmlns:a16="http://schemas.microsoft.com/office/drawing/2014/main" id="{B1F38C6C-4F84-4A19-A429-CBECEFB5AC0B}"/>
              </a:ext>
            </a:extLst>
          </p:cNvPr>
          <p:cNvSpPr>
            <a:spLocks noChangeArrowheads="1" noChangeShapeType="1" noTextEdit="1"/>
          </p:cNvSpPr>
          <p:nvPr/>
        </p:nvSpPr>
        <p:spPr bwMode="auto">
          <a:xfrm>
            <a:off x="1066800" y="457200"/>
            <a:ext cx="67818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Box/Unbox</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a:extLst>
              <a:ext uri="{FF2B5EF4-FFF2-40B4-BE49-F238E27FC236}">
                <a16:creationId xmlns:a16="http://schemas.microsoft.com/office/drawing/2014/main" id="{FF3B628C-A749-4037-85FB-8C5B5F3B7D9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6739" name="WordArt 2">
            <a:extLst>
              <a:ext uri="{FF2B5EF4-FFF2-40B4-BE49-F238E27FC236}">
                <a16:creationId xmlns:a16="http://schemas.microsoft.com/office/drawing/2014/main" id="{92BFA5A5-3756-4DE0-B4F2-238A3AC976C9}"/>
              </a:ext>
            </a:extLst>
          </p:cNvPr>
          <p:cNvSpPr>
            <a:spLocks noChangeArrowheads="1" noChangeShapeType="1" noTextEdit="1"/>
          </p:cNvSpPr>
          <p:nvPr/>
        </p:nvSpPr>
        <p:spPr bwMode="auto">
          <a:xfrm>
            <a:off x="533400" y="1447800"/>
            <a:ext cx="7848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autoboxunbox.java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a:extLst>
              <a:ext uri="{FF2B5EF4-FFF2-40B4-BE49-F238E27FC236}">
                <a16:creationId xmlns:a16="http://schemas.microsoft.com/office/drawing/2014/main" id="{47CF9816-8D9D-4D66-BB96-243BC4F5676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8787" name="Text Box 2">
            <a:extLst>
              <a:ext uri="{FF2B5EF4-FFF2-40B4-BE49-F238E27FC236}">
                <a16:creationId xmlns:a16="http://schemas.microsoft.com/office/drawing/2014/main" id="{96DD8124-E132-4DE7-950D-7EDFAE5DEADF}"/>
              </a:ext>
            </a:extLst>
          </p:cNvPr>
          <p:cNvSpPr txBox="1">
            <a:spLocks noChangeArrowheads="1"/>
          </p:cNvSpPr>
          <p:nvPr/>
        </p:nvSpPr>
        <p:spPr bwMode="auto">
          <a:xfrm>
            <a:off x="457200" y="1295400"/>
            <a:ext cx="7315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ArrayList&lt;Integer&gt; ray;</a:t>
            </a:r>
          </a:p>
          <a:p>
            <a:pPr eaLnBrk="1" hangingPunct="1">
              <a:spcBef>
                <a:spcPct val="0"/>
              </a:spcBef>
              <a:buFontTx/>
              <a:buNone/>
            </a:pPr>
            <a:r>
              <a:rPr lang="en-US" altLang="en-US" sz="2800">
                <a:latin typeface="Tahoma" panose="020B0604030504040204" pitchFamily="34" charset="0"/>
              </a:rPr>
              <a:t>ray = new ArrayList&lt;Integer&gt;();</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//add some values to ray</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int total = 0;</a:t>
            </a:r>
          </a:p>
          <a:p>
            <a:pPr eaLnBrk="1" hangingPunct="1">
              <a:spcBef>
                <a:spcPct val="0"/>
              </a:spcBef>
              <a:buFontTx/>
              <a:buNone/>
            </a:pPr>
            <a:r>
              <a:rPr lang="en-US" altLang="en-US" sz="2800">
                <a:latin typeface="Tahoma" panose="020B0604030504040204" pitchFamily="34" charset="0"/>
              </a:rPr>
              <a:t>for(Integer num : ray)</a:t>
            </a:r>
          </a:p>
          <a:p>
            <a:pPr eaLnBrk="1" hangingPunct="1">
              <a:spcBef>
                <a:spcPct val="0"/>
              </a:spcBef>
              <a:buFontTx/>
              <a:buNone/>
            </a:pPr>
            <a:r>
              <a:rPr lang="en-US" altLang="en-US" sz="2800">
                <a:latin typeface="Tahoma" panose="020B0604030504040204" pitchFamily="34" charset="0"/>
              </a:rPr>
              <a:t>{   </a:t>
            </a:r>
          </a:p>
          <a:p>
            <a:pPr lvl="2" eaLnBrk="1" hangingPunct="1">
              <a:spcBef>
                <a:spcPct val="0"/>
              </a:spcBef>
              <a:buFontTx/>
              <a:buNone/>
            </a:pPr>
            <a:r>
              <a:rPr lang="en-US" altLang="en-US" sz="2800">
                <a:solidFill>
                  <a:srgbClr val="0000CC"/>
                </a:solidFill>
                <a:latin typeface="Tahoma" panose="020B0604030504040204" pitchFamily="34" charset="0"/>
              </a:rPr>
              <a:t>total = total + num;</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out.println(total);</a:t>
            </a:r>
          </a:p>
        </p:txBody>
      </p:sp>
      <p:sp>
        <p:nvSpPr>
          <p:cNvPr id="118788" name="WordArt 3">
            <a:extLst>
              <a:ext uri="{FF2B5EF4-FFF2-40B4-BE49-F238E27FC236}">
                <a16:creationId xmlns:a16="http://schemas.microsoft.com/office/drawing/2014/main" id="{35EA7FB9-5C4F-4C55-ACF0-F0570F2B3106}"/>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a:extLst>
              <a:ext uri="{FF2B5EF4-FFF2-40B4-BE49-F238E27FC236}">
                <a16:creationId xmlns:a16="http://schemas.microsoft.com/office/drawing/2014/main" id="{26186FF6-CB50-4B56-9294-ABEFFB5A4113}"/>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0835" name="Text Box 2">
            <a:extLst>
              <a:ext uri="{FF2B5EF4-FFF2-40B4-BE49-F238E27FC236}">
                <a16:creationId xmlns:a16="http://schemas.microsoft.com/office/drawing/2014/main" id="{53E4E863-AF88-4637-8BBA-F9AAF56A04B4}"/>
              </a:ext>
            </a:extLst>
          </p:cNvPr>
          <p:cNvSpPr txBox="1">
            <a:spLocks noChangeArrowheads="1"/>
          </p:cNvSpPr>
          <p:nvPr/>
        </p:nvSpPr>
        <p:spPr bwMode="auto">
          <a:xfrm>
            <a:off x="914400" y="1295400"/>
            <a:ext cx="77565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ArrayList&lt;Integer&gt; ray;</a:t>
            </a:r>
          </a:p>
          <a:p>
            <a:pPr eaLnBrk="1" hangingPunct="1">
              <a:spcBef>
                <a:spcPct val="0"/>
              </a:spcBef>
              <a:buFontTx/>
              <a:buNone/>
            </a:pPr>
            <a:r>
              <a:rPr lang="en-US" altLang="en-US" sz="2000">
                <a:latin typeface="Tahoma" panose="020B0604030504040204" pitchFamily="34" charset="0"/>
              </a:rPr>
              <a:t>ray = new ArrayList&lt;Integer&gt;();</a:t>
            </a:r>
          </a:p>
          <a:p>
            <a:pPr eaLnBrk="1" hangingPunct="1">
              <a:spcBef>
                <a:spcPct val="0"/>
              </a:spcBef>
              <a:buFontTx/>
              <a:buNone/>
            </a:pPr>
            <a:endParaRPr lang="en-US" altLang="en-US" sz="2000">
              <a:latin typeface="Tahoma" panose="020B0604030504040204" pitchFamily="34" charset="0"/>
            </a:endParaRPr>
          </a:p>
          <a:p>
            <a:pPr eaLnBrk="1" hangingPunct="1">
              <a:spcBef>
                <a:spcPct val="0"/>
              </a:spcBef>
              <a:buFontTx/>
              <a:buNone/>
            </a:pPr>
            <a:r>
              <a:rPr lang="en-US" altLang="en-US" sz="2000">
                <a:latin typeface="Tahoma" panose="020B0604030504040204" pitchFamily="34" charset="0"/>
              </a:rPr>
              <a:t>//add some values to ray</a:t>
            </a:r>
          </a:p>
          <a:p>
            <a:pPr eaLnBrk="1" hangingPunct="1">
              <a:spcBef>
                <a:spcPct val="0"/>
              </a:spcBef>
              <a:buFontTx/>
              <a:buNone/>
            </a:pPr>
            <a:endParaRPr lang="en-US" altLang="en-US" sz="2000">
              <a:latin typeface="Tahoma" panose="020B0604030504040204" pitchFamily="34" charset="0"/>
            </a:endParaRPr>
          </a:p>
          <a:p>
            <a:pPr eaLnBrk="1" hangingPunct="1">
              <a:spcBef>
                <a:spcPct val="0"/>
              </a:spcBef>
              <a:buFontTx/>
              <a:buNone/>
            </a:pPr>
            <a:r>
              <a:rPr lang="en-US" altLang="en-US" sz="2000">
                <a:latin typeface="Tahoma" panose="020B0604030504040204" pitchFamily="34" charset="0"/>
              </a:rPr>
              <a:t>int total = 0;</a:t>
            </a:r>
          </a:p>
          <a:p>
            <a:pPr eaLnBrk="1" hangingPunct="1">
              <a:spcBef>
                <a:spcPct val="0"/>
              </a:spcBef>
              <a:buFontTx/>
              <a:buNone/>
            </a:pPr>
            <a:r>
              <a:rPr lang="en-US" altLang="en-US" sz="2000">
                <a:latin typeface="Tahoma" panose="020B0604030504040204" pitchFamily="34" charset="0"/>
              </a:rPr>
              <a:t>for(Integer num : ray)</a:t>
            </a:r>
          </a:p>
          <a:p>
            <a:pPr eaLnBrk="1" hangingPunct="1">
              <a:spcBef>
                <a:spcPct val="0"/>
              </a:spcBef>
              <a:buFontTx/>
              <a:buNone/>
            </a:pPr>
            <a:r>
              <a:rPr lang="en-US" altLang="en-US" sz="2000">
                <a:latin typeface="Tahoma" panose="020B0604030504040204" pitchFamily="34" charset="0"/>
              </a:rPr>
              <a:t>{</a:t>
            </a:r>
          </a:p>
          <a:p>
            <a:pPr eaLnBrk="1" hangingPunct="1">
              <a:spcBef>
                <a:spcPct val="0"/>
              </a:spcBef>
              <a:buFontTx/>
              <a:buNone/>
            </a:pPr>
            <a:r>
              <a:rPr lang="en-US" altLang="en-US" sz="2000">
                <a:solidFill>
                  <a:srgbClr val="008000"/>
                </a:solidFill>
                <a:latin typeface="Tahoma" panose="020B0604030504040204" pitchFamily="34" charset="0"/>
              </a:rPr>
              <a:t>   //this line shows the AP preferred way</a:t>
            </a:r>
          </a:p>
          <a:p>
            <a:pPr eaLnBrk="1" hangingPunct="1">
              <a:spcBef>
                <a:spcPct val="0"/>
              </a:spcBef>
              <a:buFontTx/>
              <a:buNone/>
            </a:pPr>
            <a:r>
              <a:rPr lang="en-US" altLang="en-US" sz="2000">
                <a:solidFill>
                  <a:srgbClr val="008000"/>
                </a:solidFill>
                <a:latin typeface="Tahoma" panose="020B0604030504040204" pitchFamily="34" charset="0"/>
              </a:rPr>
              <a:t>   //it shows the manual retrieval of the primitive</a:t>
            </a:r>
          </a:p>
          <a:p>
            <a:pPr eaLnBrk="1" hangingPunct="1">
              <a:spcBef>
                <a:spcPct val="0"/>
              </a:spcBef>
              <a:buFontTx/>
              <a:buNone/>
            </a:pPr>
            <a:r>
              <a:rPr lang="en-US" altLang="en-US" sz="2000">
                <a:latin typeface="Tahoma" panose="020B0604030504040204" pitchFamily="34" charset="0"/>
              </a:rPr>
              <a:t>   total = total + num.intValue();</a:t>
            </a:r>
          </a:p>
          <a:p>
            <a:pPr eaLnBrk="1" hangingPunct="1">
              <a:spcBef>
                <a:spcPct val="0"/>
              </a:spcBef>
              <a:buFontTx/>
              <a:buNone/>
            </a:pPr>
            <a:r>
              <a:rPr lang="en-US" altLang="en-US" sz="2000">
                <a:latin typeface="Tahoma" panose="020B0604030504040204" pitchFamily="34" charset="0"/>
              </a:rPr>
              <a:t>		   </a:t>
            </a:r>
          </a:p>
          <a:p>
            <a:pPr eaLnBrk="1" hangingPunct="1">
              <a:spcBef>
                <a:spcPct val="0"/>
              </a:spcBef>
              <a:buFontTx/>
              <a:buNone/>
            </a:pPr>
            <a:r>
              <a:rPr lang="en-US" altLang="en-US" sz="2000">
                <a:latin typeface="Tahoma" panose="020B0604030504040204" pitchFamily="34" charset="0"/>
              </a:rPr>
              <a:t>   </a:t>
            </a:r>
            <a:r>
              <a:rPr lang="en-US" altLang="en-US" sz="2000">
                <a:solidFill>
                  <a:srgbClr val="008000"/>
                </a:solidFill>
                <a:latin typeface="Tahoma" panose="020B0604030504040204" pitchFamily="34" charset="0"/>
              </a:rPr>
              <a:t>//the line below accomplishes the same as the line above</a:t>
            </a:r>
          </a:p>
          <a:p>
            <a:pPr eaLnBrk="1" hangingPunct="1">
              <a:spcBef>
                <a:spcPct val="0"/>
              </a:spcBef>
              <a:buFontTx/>
              <a:buNone/>
            </a:pPr>
            <a:r>
              <a:rPr lang="en-US" altLang="en-US" sz="2000">
                <a:solidFill>
                  <a:srgbClr val="008000"/>
                </a:solidFill>
                <a:latin typeface="Tahoma" panose="020B0604030504040204" pitchFamily="34" charset="0"/>
              </a:rPr>
              <a:t>   //but, it uses autounboxing to get the primtive value</a:t>
            </a:r>
          </a:p>
          <a:p>
            <a:pPr eaLnBrk="1" hangingPunct="1">
              <a:spcBef>
                <a:spcPct val="0"/>
              </a:spcBef>
              <a:buFontTx/>
              <a:buNone/>
            </a:pPr>
            <a:r>
              <a:rPr lang="en-US" altLang="en-US" sz="2000">
                <a:latin typeface="Tahoma" panose="020B0604030504040204" pitchFamily="34" charset="0"/>
              </a:rPr>
              <a:t>   </a:t>
            </a:r>
            <a:r>
              <a:rPr lang="en-US" altLang="en-US" sz="2000">
                <a:solidFill>
                  <a:srgbClr val="0000CC"/>
                </a:solidFill>
                <a:latin typeface="Tahoma" panose="020B0604030504040204" pitchFamily="34" charset="0"/>
              </a:rPr>
              <a:t>//total = total + num;</a:t>
            </a:r>
          </a:p>
          <a:p>
            <a:pPr eaLnBrk="1" hangingPunct="1">
              <a:spcBef>
                <a:spcPct val="0"/>
              </a:spcBef>
              <a:buFontTx/>
              <a:buNone/>
            </a:pPr>
            <a:r>
              <a:rPr lang="en-US" altLang="en-US" sz="2000">
                <a:latin typeface="Tahoma" panose="020B0604030504040204" pitchFamily="34" charset="0"/>
              </a:rPr>
              <a:t>}</a:t>
            </a:r>
          </a:p>
          <a:p>
            <a:pPr eaLnBrk="1" hangingPunct="1">
              <a:spcBef>
                <a:spcPct val="0"/>
              </a:spcBef>
              <a:buFontTx/>
              <a:buNone/>
            </a:pPr>
            <a:r>
              <a:rPr lang="en-US" altLang="en-US" sz="2000">
                <a:latin typeface="Tahoma" panose="020B0604030504040204" pitchFamily="34" charset="0"/>
              </a:rPr>
              <a:t>out.println(total);</a:t>
            </a:r>
          </a:p>
        </p:txBody>
      </p:sp>
      <p:sp>
        <p:nvSpPr>
          <p:cNvPr id="120836" name="WordArt 3">
            <a:extLst>
              <a:ext uri="{FF2B5EF4-FFF2-40B4-BE49-F238E27FC236}">
                <a16:creationId xmlns:a16="http://schemas.microsoft.com/office/drawing/2014/main" id="{44C7E40E-9F93-4A0B-B732-E984FC25D38B}"/>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sp>
        <p:nvSpPr>
          <p:cNvPr id="120837" name="Text Box 4">
            <a:extLst>
              <a:ext uri="{FF2B5EF4-FFF2-40B4-BE49-F238E27FC236}">
                <a16:creationId xmlns:a16="http://schemas.microsoft.com/office/drawing/2014/main" id="{089E6623-C34D-4CB2-A0F1-7373B1023984}"/>
              </a:ext>
            </a:extLst>
          </p:cNvPr>
          <p:cNvSpPr txBox="1">
            <a:spLocks noChangeArrowheads="1"/>
          </p:cNvSpPr>
          <p:nvPr/>
        </p:nvSpPr>
        <p:spPr bwMode="auto">
          <a:xfrm>
            <a:off x="6629400" y="1371600"/>
            <a:ext cx="1905000" cy="1079500"/>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153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a:extLst>
              <a:ext uri="{FF2B5EF4-FFF2-40B4-BE49-F238E27FC236}">
                <a16:creationId xmlns:a16="http://schemas.microsoft.com/office/drawing/2014/main" id="{AE1784F5-87DD-4782-975C-292ED6F1C68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2883" name="WordArt 2">
            <a:extLst>
              <a:ext uri="{FF2B5EF4-FFF2-40B4-BE49-F238E27FC236}">
                <a16:creationId xmlns:a16="http://schemas.microsoft.com/office/drawing/2014/main" id="{D7C87D4D-064D-4BD0-8EEA-7F8E6F4DEE7B}"/>
              </a:ext>
            </a:extLst>
          </p:cNvPr>
          <p:cNvSpPr>
            <a:spLocks noChangeArrowheads="1" noChangeShapeType="1" noTextEdit="1"/>
          </p:cNvSpPr>
          <p:nvPr/>
        </p:nvSpPr>
        <p:spPr bwMode="auto">
          <a:xfrm>
            <a:off x="762000" y="685800"/>
            <a:ext cx="7620000" cy="5105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newforloopone.java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newforlooptwo.java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a:extLst>
              <a:ext uri="{FF2B5EF4-FFF2-40B4-BE49-F238E27FC236}">
                <a16:creationId xmlns:a16="http://schemas.microsoft.com/office/drawing/2014/main" id="{AA33252E-8C20-406B-9D13-1D4135240E3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4931" name="WordArt 2">
            <a:extLst>
              <a:ext uri="{FF2B5EF4-FFF2-40B4-BE49-F238E27FC236}">
                <a16:creationId xmlns:a16="http://schemas.microsoft.com/office/drawing/2014/main" id="{585FC476-B84B-4BDC-8F54-4D11609C411D}"/>
              </a:ext>
            </a:extLst>
          </p:cNvPr>
          <p:cNvSpPr>
            <a:spLocks noChangeArrowheads="1" noChangeShapeType="1" noTextEdit="1"/>
          </p:cNvSpPr>
          <p:nvPr/>
        </p:nvSpPr>
        <p:spPr bwMode="auto">
          <a:xfrm>
            <a:off x="914400" y="1143000"/>
            <a:ext cx="7086600" cy="4038600"/>
          </a:xfrm>
          <a:prstGeom prst="rect">
            <a:avLst/>
          </a:prstGeom>
        </p:spPr>
        <p:txBody>
          <a:bodyPr wrap="none" fromWordArt="1">
            <a:prstTxWarp prst="textPlain">
              <a:avLst>
                <a:gd name="adj" fmla="val 50000"/>
              </a:avLst>
            </a:prstTxWarp>
          </a:bodyPr>
          <a:lstStyle/>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 with</a:t>
            </a:r>
          </a:p>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User-defined</a:t>
            </a:r>
          </a:p>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classes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F5FA7E2E-20C8-4BE9-935B-EDB7E954770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4579" name="Rectangle 2">
            <a:extLst>
              <a:ext uri="{FF2B5EF4-FFF2-40B4-BE49-F238E27FC236}">
                <a16:creationId xmlns:a16="http://schemas.microsoft.com/office/drawing/2014/main" id="{DF159D57-E079-4314-B4B8-920EA01C3037}"/>
              </a:ext>
            </a:extLst>
          </p:cNvPr>
          <p:cNvSpPr>
            <a:spLocks noChangeArrowheads="1"/>
          </p:cNvSpPr>
          <p:nvPr/>
        </p:nvSpPr>
        <p:spPr bwMode="auto">
          <a:xfrm>
            <a:off x="385763" y="2673350"/>
            <a:ext cx="244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24580" name="Text Box 3">
            <a:extLst>
              <a:ext uri="{FF2B5EF4-FFF2-40B4-BE49-F238E27FC236}">
                <a16:creationId xmlns:a16="http://schemas.microsoft.com/office/drawing/2014/main" id="{7DBEF5DE-7118-4DD3-BDB0-07A06B71AC5B}"/>
              </a:ext>
            </a:extLst>
          </p:cNvPr>
          <p:cNvSpPr txBox="1">
            <a:spLocks noChangeArrowheads="1"/>
          </p:cNvSpPr>
          <p:nvPr/>
        </p:nvSpPr>
        <p:spPr bwMode="auto">
          <a:xfrm>
            <a:off x="3657600" y="3429000"/>
            <a:ext cx="98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0x213</a:t>
            </a:r>
          </a:p>
        </p:txBody>
      </p:sp>
      <p:sp>
        <p:nvSpPr>
          <p:cNvPr id="24581" name="WordArt 4">
            <a:extLst>
              <a:ext uri="{FF2B5EF4-FFF2-40B4-BE49-F238E27FC236}">
                <a16:creationId xmlns:a16="http://schemas.microsoft.com/office/drawing/2014/main" id="{8111FEEB-DDC3-413D-A263-D1168EDA99A8}"/>
              </a:ext>
            </a:extLst>
          </p:cNvPr>
          <p:cNvSpPr>
            <a:spLocks noChangeArrowheads="1" noChangeShapeType="1" noTextEdit="1"/>
          </p:cNvSpPr>
          <p:nvPr/>
        </p:nvSpPr>
        <p:spPr bwMode="auto">
          <a:xfrm>
            <a:off x="838200" y="533400"/>
            <a:ext cx="71628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 Instantiation</a:t>
            </a:r>
          </a:p>
        </p:txBody>
      </p:sp>
      <p:sp>
        <p:nvSpPr>
          <p:cNvPr id="24582" name="Text Box 5">
            <a:extLst>
              <a:ext uri="{FF2B5EF4-FFF2-40B4-BE49-F238E27FC236}">
                <a16:creationId xmlns:a16="http://schemas.microsoft.com/office/drawing/2014/main" id="{8539071B-3B3E-4E9C-A071-2118D1539F18}"/>
              </a:ext>
            </a:extLst>
          </p:cNvPr>
          <p:cNvSpPr txBox="1">
            <a:spLocks noChangeArrowheads="1"/>
          </p:cNvSpPr>
          <p:nvPr/>
        </p:nvSpPr>
        <p:spPr bwMode="auto">
          <a:xfrm>
            <a:off x="1962150" y="2198688"/>
            <a:ext cx="53355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latin typeface="Tahoma" panose="020B0604030504040204" pitchFamily="34" charset="0"/>
              </a:rPr>
              <a:t>list = new ArrayList();</a:t>
            </a:r>
          </a:p>
        </p:txBody>
      </p:sp>
      <p:sp>
        <p:nvSpPr>
          <p:cNvPr id="24583" name="Text Box 16">
            <a:extLst>
              <a:ext uri="{FF2B5EF4-FFF2-40B4-BE49-F238E27FC236}">
                <a16:creationId xmlns:a16="http://schemas.microsoft.com/office/drawing/2014/main" id="{D889FE28-35CD-464B-8B3B-35BBE5E893EB}"/>
              </a:ext>
            </a:extLst>
          </p:cNvPr>
          <p:cNvSpPr txBox="1">
            <a:spLocks noChangeArrowheads="1"/>
          </p:cNvSpPr>
          <p:nvPr/>
        </p:nvSpPr>
        <p:spPr bwMode="auto">
          <a:xfrm>
            <a:off x="2514600" y="5486400"/>
            <a:ext cx="423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rgbClr val="0000CC"/>
                </a:solidFill>
                <a:latin typeface="Tahoma" panose="020B0604030504040204" pitchFamily="34" charset="0"/>
              </a:rPr>
              <a:t>ArrayLists are Objects.</a:t>
            </a:r>
          </a:p>
        </p:txBody>
      </p:sp>
      <p:sp>
        <p:nvSpPr>
          <p:cNvPr id="24584" name="Text Box 17">
            <a:extLst>
              <a:ext uri="{FF2B5EF4-FFF2-40B4-BE49-F238E27FC236}">
                <a16:creationId xmlns:a16="http://schemas.microsoft.com/office/drawing/2014/main" id="{288359BA-BB9E-485A-B43B-FCE7ECC25F86}"/>
              </a:ext>
            </a:extLst>
          </p:cNvPr>
          <p:cNvSpPr txBox="1">
            <a:spLocks noChangeArrowheads="1"/>
          </p:cNvSpPr>
          <p:nvPr/>
        </p:nvSpPr>
        <p:spPr bwMode="auto">
          <a:xfrm>
            <a:off x="3810000" y="3886200"/>
            <a:ext cx="736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800">
                <a:latin typeface="Tahoma" panose="020B0604030504040204" pitchFamily="34"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a:extLst>
              <a:ext uri="{FF2B5EF4-FFF2-40B4-BE49-F238E27FC236}">
                <a16:creationId xmlns:a16="http://schemas.microsoft.com/office/drawing/2014/main" id="{77F14C50-3A8D-4C78-A244-D14A75A1A53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6979" name="Text Box 2">
            <a:extLst>
              <a:ext uri="{FF2B5EF4-FFF2-40B4-BE49-F238E27FC236}">
                <a16:creationId xmlns:a16="http://schemas.microsoft.com/office/drawing/2014/main" id="{BFA1D5D2-DBE3-4C48-9F91-3B038A447924}"/>
              </a:ext>
            </a:extLst>
          </p:cNvPr>
          <p:cNvSpPr txBox="1">
            <a:spLocks noChangeArrowheads="1"/>
          </p:cNvSpPr>
          <p:nvPr/>
        </p:nvSpPr>
        <p:spPr bwMode="auto">
          <a:xfrm>
            <a:off x="762000" y="1600200"/>
            <a:ext cx="72501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public class Creature implements Comparable</a:t>
            </a:r>
          </a:p>
          <a:p>
            <a:pPr>
              <a:spcBef>
                <a:spcPct val="0"/>
              </a:spcBef>
              <a:buFontTx/>
              <a:buNone/>
            </a:pPr>
            <a:r>
              <a:rPr lang="en-US" altLang="en-US" sz="2400">
                <a:latin typeface="Tahoma" panose="020B0604030504040204" pitchFamily="34" charset="0"/>
              </a:rPr>
              <a:t>{</a:t>
            </a:r>
          </a:p>
          <a:p>
            <a:pPr>
              <a:spcBef>
                <a:spcPct val="0"/>
              </a:spcBef>
              <a:buFontTx/>
              <a:buNone/>
            </a:pPr>
            <a:r>
              <a:rPr lang="en-US" altLang="en-US" sz="2400">
                <a:latin typeface="Tahoma" panose="020B0604030504040204" pitchFamily="34" charset="0"/>
              </a:rPr>
              <a:t>   //data and constructors now shown</a:t>
            </a:r>
          </a:p>
          <a:p>
            <a:pPr>
              <a:spcBef>
                <a:spcPct val="0"/>
              </a:spcBef>
              <a:buFontTx/>
              <a:buNone/>
            </a:pPr>
            <a:r>
              <a:rPr lang="en-US" altLang="en-US" sz="2400">
                <a:latin typeface="Tahoma" panose="020B0604030504040204" pitchFamily="34" charset="0"/>
              </a:rPr>
              <a:t>	</a:t>
            </a:r>
          </a:p>
          <a:p>
            <a:pPr>
              <a:spcBef>
                <a:spcPct val="0"/>
              </a:spcBef>
              <a:buFontTx/>
              <a:buNone/>
            </a:pPr>
            <a:r>
              <a:rPr lang="en-US" altLang="en-US" sz="2400">
                <a:latin typeface="Tahoma" panose="020B0604030504040204" pitchFamily="34" charset="0"/>
              </a:rPr>
              <a:t>   public void setSize(int girth){</a:t>
            </a:r>
          </a:p>
          <a:p>
            <a:pPr>
              <a:spcBef>
                <a:spcPct val="0"/>
              </a:spcBef>
              <a:buFontTx/>
              <a:buNone/>
            </a:pPr>
            <a:r>
              <a:rPr lang="en-US" altLang="en-US" sz="2400">
                <a:latin typeface="Tahoma" panose="020B0604030504040204" pitchFamily="34" charset="0"/>
              </a:rPr>
              <a:t>      size=girth;</a:t>
            </a:r>
          </a:p>
          <a:p>
            <a:pPr>
              <a:spcBef>
                <a:spcPct val="0"/>
              </a:spcBef>
              <a:buFontTx/>
              <a:buNone/>
            </a:pPr>
            <a:r>
              <a:rPr lang="en-US" altLang="en-US" sz="2400">
                <a:latin typeface="Tahoma" panose="020B0604030504040204" pitchFamily="34" charset="0"/>
              </a:rPr>
              <a:t>   }</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   //compareTo not shown</a:t>
            </a:r>
          </a:p>
          <a:p>
            <a:pPr>
              <a:spcBef>
                <a:spcPct val="0"/>
              </a:spcBef>
              <a:buFontTx/>
              <a:buNone/>
            </a:pPr>
            <a:r>
              <a:rPr lang="en-US" altLang="en-US" sz="2400">
                <a:latin typeface="Tahoma" panose="020B0604030504040204" pitchFamily="34" charset="0"/>
              </a:rPr>
              <a:t>	</a:t>
            </a:r>
          </a:p>
          <a:p>
            <a:pPr>
              <a:spcBef>
                <a:spcPct val="0"/>
              </a:spcBef>
              <a:buFontTx/>
              <a:buNone/>
            </a:pPr>
            <a:r>
              <a:rPr lang="en-US" altLang="en-US" sz="2400">
                <a:latin typeface="Tahoma" panose="020B0604030504040204" pitchFamily="34" charset="0"/>
              </a:rPr>
              <a:t>   //toString not shown</a:t>
            </a:r>
          </a:p>
          <a:p>
            <a:pPr>
              <a:spcBef>
                <a:spcPct val="0"/>
              </a:spcBef>
              <a:buFontTx/>
              <a:buNone/>
            </a:pPr>
            <a:r>
              <a:rPr lang="en-US" altLang="en-US" sz="2400">
                <a:latin typeface="Tahoma" panose="020B0604030504040204" pitchFamily="34" charset="0"/>
              </a:rPr>
              <a:t>}</a:t>
            </a:r>
          </a:p>
        </p:txBody>
      </p:sp>
      <p:sp>
        <p:nvSpPr>
          <p:cNvPr id="126980" name="WordArt 3">
            <a:extLst>
              <a:ext uri="{FF2B5EF4-FFF2-40B4-BE49-F238E27FC236}">
                <a16:creationId xmlns:a16="http://schemas.microsoft.com/office/drawing/2014/main" id="{1BED2FC2-723B-4F34-86A0-6323CD8340CE}"/>
              </a:ext>
            </a:extLst>
          </p:cNvPr>
          <p:cNvSpPr>
            <a:spLocks noChangeArrowheads="1" noChangeShapeType="1" noTextEdit="1"/>
          </p:cNvSpPr>
          <p:nvPr/>
        </p:nvSpPr>
        <p:spPr bwMode="auto">
          <a:xfrm>
            <a:off x="533400" y="457200"/>
            <a:ext cx="7848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ArrayList w/User Classes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a:extLst>
              <a:ext uri="{FF2B5EF4-FFF2-40B4-BE49-F238E27FC236}">
                <a16:creationId xmlns:a16="http://schemas.microsoft.com/office/drawing/2014/main" id="{697766EF-D598-4EE1-9473-F3FD3044920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9027" name="Rectangle 2">
            <a:extLst>
              <a:ext uri="{FF2B5EF4-FFF2-40B4-BE49-F238E27FC236}">
                <a16:creationId xmlns:a16="http://schemas.microsoft.com/office/drawing/2014/main" id="{55DD4DE2-FAB3-4646-9836-E808FFECDC60}"/>
              </a:ext>
            </a:extLst>
          </p:cNvPr>
          <p:cNvSpPr>
            <a:spLocks noChangeArrowheads="1"/>
          </p:cNvSpPr>
          <p:nvPr/>
        </p:nvSpPr>
        <p:spPr bwMode="auto">
          <a:xfrm>
            <a:off x="685800" y="1371600"/>
            <a:ext cx="75438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a:t>
            </a:r>
            <a:r>
              <a:rPr lang="en-US" altLang="en-US" sz="2800">
                <a:solidFill>
                  <a:srgbClr val="009900"/>
                </a:solidFill>
                <a:latin typeface="Tahoma" panose="020B0604030504040204" pitchFamily="34" charset="0"/>
              </a:rPr>
              <a:t>Creature</a:t>
            </a:r>
            <a:r>
              <a:rPr lang="en-US" altLang="en-US" sz="2800">
                <a:latin typeface="Tahoma" panose="020B0604030504040204" pitchFamily="34" charset="0"/>
              </a:rPr>
              <a:t>&gt; creatures;</a:t>
            </a:r>
          </a:p>
          <a:p>
            <a:pPr eaLnBrk="1" hangingPunct="1">
              <a:spcBef>
                <a:spcPct val="0"/>
              </a:spcBef>
              <a:buFontTx/>
              <a:buNone/>
            </a:pPr>
            <a:r>
              <a:rPr lang="en-US" altLang="en-US" sz="2800">
                <a:latin typeface="Tahoma" panose="020B0604030504040204" pitchFamily="34" charset="0"/>
              </a:rPr>
              <a:t>creatures  = new ArrayList&lt;</a:t>
            </a:r>
            <a:r>
              <a:rPr lang="en-US" altLang="en-US" sz="2800">
                <a:solidFill>
                  <a:srgbClr val="009900"/>
                </a:solidFill>
                <a:latin typeface="Tahoma" panose="020B0604030504040204" pitchFamily="34" charset="0"/>
              </a:rPr>
              <a:t>Creature</a:t>
            </a:r>
            <a:r>
              <a:rPr lang="en-US" altLang="en-US" sz="2800">
                <a:latin typeface="Tahoma" panose="020B0604030504040204" pitchFamily="34" charset="0"/>
              </a:rPr>
              <a:t>&gt;();</a:t>
            </a:r>
          </a:p>
          <a:p>
            <a:pPr eaLnBrk="1" hangingPunct="1">
              <a:spcBef>
                <a:spcPct val="0"/>
              </a:spcBef>
              <a:buFontTx/>
              <a:buNone/>
            </a:pPr>
            <a:r>
              <a:rPr lang="en-US" altLang="en-US" sz="2800">
                <a:latin typeface="Tahoma" panose="020B0604030504040204" pitchFamily="34" charset="0"/>
              </a:rPr>
              <a:t>creatures.add(new Creature(4));</a:t>
            </a:r>
          </a:p>
          <a:p>
            <a:pPr eaLnBrk="1" hangingPunct="1">
              <a:spcBef>
                <a:spcPct val="0"/>
              </a:spcBef>
              <a:buFontTx/>
              <a:buNone/>
            </a:pPr>
            <a:r>
              <a:rPr lang="en-US" altLang="en-US" sz="2800">
                <a:latin typeface="Tahoma" panose="020B0604030504040204" pitchFamily="34" charset="0"/>
              </a:rPr>
              <a:t>creatures.add(new Creature(9));</a:t>
            </a:r>
          </a:p>
          <a:p>
            <a:pPr eaLnBrk="1" hangingPunct="1">
              <a:spcBef>
                <a:spcPct val="0"/>
              </a:spcBef>
              <a:buFontTx/>
              <a:buNone/>
            </a:pPr>
            <a:r>
              <a:rPr lang="en-US" altLang="en-US" sz="2800">
                <a:latin typeface="Tahoma" panose="020B0604030504040204" pitchFamily="34" charset="0"/>
              </a:rPr>
              <a:t>creatures.add(new Creature(1));</a:t>
            </a:r>
          </a:p>
          <a:p>
            <a:pPr>
              <a:spcBef>
                <a:spcPct val="0"/>
              </a:spcBef>
              <a:buFontTx/>
              <a:buNone/>
            </a:pPr>
            <a:endParaRPr lang="en-US" altLang="en-US">
              <a:solidFill>
                <a:srgbClr val="000066"/>
              </a:solidFill>
              <a:latin typeface="Tahoma" panose="020B0604030504040204" pitchFamily="34" charset="0"/>
            </a:endParaRPr>
          </a:p>
        </p:txBody>
      </p:sp>
      <p:sp>
        <p:nvSpPr>
          <p:cNvPr id="129028" name="Text Box 4">
            <a:extLst>
              <a:ext uri="{FF2B5EF4-FFF2-40B4-BE49-F238E27FC236}">
                <a16:creationId xmlns:a16="http://schemas.microsoft.com/office/drawing/2014/main" id="{560863A2-2445-4EA0-BF19-D56F9FBF16A2}"/>
              </a:ext>
            </a:extLst>
          </p:cNvPr>
          <p:cNvSpPr txBox="1">
            <a:spLocks noChangeArrowheads="1"/>
          </p:cNvSpPr>
          <p:nvPr/>
        </p:nvSpPr>
        <p:spPr bwMode="auto">
          <a:xfrm>
            <a:off x="838200" y="4419600"/>
            <a:ext cx="187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creatures</a:t>
            </a:r>
          </a:p>
        </p:txBody>
      </p:sp>
      <p:graphicFrame>
        <p:nvGraphicFramePr>
          <p:cNvPr id="519193" name="Group 25">
            <a:extLst>
              <a:ext uri="{FF2B5EF4-FFF2-40B4-BE49-F238E27FC236}">
                <a16:creationId xmlns:a16="http://schemas.microsoft.com/office/drawing/2014/main" id="{5E68F258-7E40-4E8D-93FD-4C67F2123AC8}"/>
              </a:ext>
            </a:extLst>
          </p:cNvPr>
          <p:cNvGraphicFramePr>
            <a:graphicFrameLocks noGrp="1"/>
          </p:cNvGraphicFramePr>
          <p:nvPr/>
        </p:nvGraphicFramePr>
        <p:xfrm>
          <a:off x="2911475" y="4343400"/>
          <a:ext cx="4937125" cy="660400"/>
        </p:xfrm>
        <a:graphic>
          <a:graphicData uri="http://schemas.openxmlformats.org/drawingml/2006/table">
            <a:tbl>
              <a:tblPr/>
              <a:tblGrid>
                <a:gridCol w="1644650">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gridCol w="1649412">
                  <a:extLst>
                    <a:ext uri="{9D8B030D-6E8A-4147-A177-3AD203B41FA5}">
                      <a16:colId xmlns:a16="http://schemas.microsoft.com/office/drawing/2014/main" val="20002"/>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Tahoma" pitchFamily="34" charset="0"/>
                        </a:rPr>
                        <a:t>0x12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Tahoma" pitchFamily="34" charset="0"/>
                        </a:rPr>
                        <a:t>0x32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Tahoma" pitchFamily="34" charset="0"/>
                        </a:rPr>
                        <a:t>0xD2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129039" name="Text Box 19">
            <a:extLst>
              <a:ext uri="{FF2B5EF4-FFF2-40B4-BE49-F238E27FC236}">
                <a16:creationId xmlns:a16="http://schemas.microsoft.com/office/drawing/2014/main" id="{1A95729C-AD30-48FB-91C6-2567F4918F33}"/>
              </a:ext>
            </a:extLst>
          </p:cNvPr>
          <p:cNvSpPr txBox="1">
            <a:spLocks noChangeArrowheads="1"/>
          </p:cNvSpPr>
          <p:nvPr/>
        </p:nvSpPr>
        <p:spPr bwMode="auto">
          <a:xfrm>
            <a:off x="3048000" y="37338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  0    	    	  1        	2</a:t>
            </a:r>
          </a:p>
        </p:txBody>
      </p:sp>
      <p:sp>
        <p:nvSpPr>
          <p:cNvPr id="129040" name="Line 20">
            <a:extLst>
              <a:ext uri="{FF2B5EF4-FFF2-40B4-BE49-F238E27FC236}">
                <a16:creationId xmlns:a16="http://schemas.microsoft.com/office/drawing/2014/main" id="{9EE37C92-0BB3-4D7E-8592-6DB67944525D}"/>
              </a:ext>
            </a:extLst>
          </p:cNvPr>
          <p:cNvSpPr>
            <a:spLocks noChangeShapeType="1"/>
          </p:cNvSpPr>
          <p:nvPr/>
        </p:nvSpPr>
        <p:spPr bwMode="auto">
          <a:xfrm>
            <a:off x="3657600" y="4876800"/>
            <a:ext cx="0" cy="533400"/>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9041" name="Text Box 21">
            <a:extLst>
              <a:ext uri="{FF2B5EF4-FFF2-40B4-BE49-F238E27FC236}">
                <a16:creationId xmlns:a16="http://schemas.microsoft.com/office/drawing/2014/main" id="{2912501D-A998-4455-93C8-2BD0A2563626}"/>
              </a:ext>
            </a:extLst>
          </p:cNvPr>
          <p:cNvSpPr txBox="1">
            <a:spLocks noChangeArrowheads="1"/>
          </p:cNvSpPr>
          <p:nvPr/>
        </p:nvSpPr>
        <p:spPr bwMode="auto">
          <a:xfrm>
            <a:off x="2895600" y="5410200"/>
            <a:ext cx="1530350" cy="83502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000066"/>
                </a:solidFill>
                <a:latin typeface="Tahoma" panose="020B0604030504040204" pitchFamily="34" charset="0"/>
              </a:rPr>
              <a:t>Creature</a:t>
            </a:r>
            <a:br>
              <a:rPr lang="en-US" altLang="en-US" sz="2400">
                <a:solidFill>
                  <a:srgbClr val="000066"/>
                </a:solidFill>
                <a:latin typeface="Tahoma" panose="020B0604030504040204" pitchFamily="34" charset="0"/>
              </a:rPr>
            </a:br>
            <a:r>
              <a:rPr lang="en-US" altLang="en-US" sz="2400">
                <a:solidFill>
                  <a:srgbClr val="000066"/>
                </a:solidFill>
                <a:latin typeface="Tahoma" panose="020B0604030504040204" pitchFamily="34" charset="0"/>
              </a:rPr>
              <a:t>       4</a:t>
            </a:r>
          </a:p>
        </p:txBody>
      </p:sp>
      <p:sp>
        <p:nvSpPr>
          <p:cNvPr id="129042" name="Line 22">
            <a:extLst>
              <a:ext uri="{FF2B5EF4-FFF2-40B4-BE49-F238E27FC236}">
                <a16:creationId xmlns:a16="http://schemas.microsoft.com/office/drawing/2014/main" id="{A2F2401C-B1C3-46F1-A9FA-39E7294E2336}"/>
              </a:ext>
            </a:extLst>
          </p:cNvPr>
          <p:cNvSpPr>
            <a:spLocks noChangeShapeType="1"/>
          </p:cNvSpPr>
          <p:nvPr/>
        </p:nvSpPr>
        <p:spPr bwMode="auto">
          <a:xfrm>
            <a:off x="7010400" y="4876800"/>
            <a:ext cx="0" cy="533400"/>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9043" name="WordArt 24">
            <a:extLst>
              <a:ext uri="{FF2B5EF4-FFF2-40B4-BE49-F238E27FC236}">
                <a16:creationId xmlns:a16="http://schemas.microsoft.com/office/drawing/2014/main" id="{C3F281E8-4133-4C38-B24D-55C5D84DA9C1}"/>
              </a:ext>
            </a:extLst>
          </p:cNvPr>
          <p:cNvSpPr>
            <a:spLocks noChangeArrowheads="1" noChangeShapeType="1" noTextEdit="1"/>
          </p:cNvSpPr>
          <p:nvPr/>
        </p:nvSpPr>
        <p:spPr bwMode="auto">
          <a:xfrm>
            <a:off x="533400" y="457200"/>
            <a:ext cx="7848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ArrayList w/User Classes</a:t>
            </a:r>
          </a:p>
        </p:txBody>
      </p:sp>
      <p:sp>
        <p:nvSpPr>
          <p:cNvPr id="129044" name="Line 26">
            <a:extLst>
              <a:ext uri="{FF2B5EF4-FFF2-40B4-BE49-F238E27FC236}">
                <a16:creationId xmlns:a16="http://schemas.microsoft.com/office/drawing/2014/main" id="{40171B15-B696-459D-ACCB-D3ABAC1090B6}"/>
              </a:ext>
            </a:extLst>
          </p:cNvPr>
          <p:cNvSpPr>
            <a:spLocks noChangeShapeType="1"/>
          </p:cNvSpPr>
          <p:nvPr/>
        </p:nvSpPr>
        <p:spPr bwMode="auto">
          <a:xfrm>
            <a:off x="5334000" y="4876800"/>
            <a:ext cx="0" cy="533400"/>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9045" name="Text Box 28">
            <a:extLst>
              <a:ext uri="{FF2B5EF4-FFF2-40B4-BE49-F238E27FC236}">
                <a16:creationId xmlns:a16="http://schemas.microsoft.com/office/drawing/2014/main" id="{AFC25C31-173C-45EA-A91E-68D6720C82A6}"/>
              </a:ext>
            </a:extLst>
          </p:cNvPr>
          <p:cNvSpPr txBox="1">
            <a:spLocks noChangeArrowheads="1"/>
          </p:cNvSpPr>
          <p:nvPr/>
        </p:nvSpPr>
        <p:spPr bwMode="auto">
          <a:xfrm>
            <a:off x="4572000" y="5410200"/>
            <a:ext cx="1530350" cy="83502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000066"/>
                </a:solidFill>
                <a:latin typeface="Tahoma" panose="020B0604030504040204" pitchFamily="34" charset="0"/>
              </a:rPr>
              <a:t>Creature</a:t>
            </a:r>
            <a:br>
              <a:rPr lang="en-US" altLang="en-US" sz="2400">
                <a:solidFill>
                  <a:srgbClr val="000066"/>
                </a:solidFill>
                <a:latin typeface="Tahoma" panose="020B0604030504040204" pitchFamily="34" charset="0"/>
              </a:rPr>
            </a:br>
            <a:r>
              <a:rPr lang="en-US" altLang="en-US" sz="2400">
                <a:solidFill>
                  <a:srgbClr val="000066"/>
                </a:solidFill>
                <a:latin typeface="Tahoma" panose="020B0604030504040204" pitchFamily="34" charset="0"/>
              </a:rPr>
              <a:t>       9</a:t>
            </a:r>
          </a:p>
        </p:txBody>
      </p:sp>
      <p:sp>
        <p:nvSpPr>
          <p:cNvPr id="129046" name="Text Box 29">
            <a:extLst>
              <a:ext uri="{FF2B5EF4-FFF2-40B4-BE49-F238E27FC236}">
                <a16:creationId xmlns:a16="http://schemas.microsoft.com/office/drawing/2014/main" id="{66C2DCC7-1306-47E5-8771-840A76260203}"/>
              </a:ext>
            </a:extLst>
          </p:cNvPr>
          <p:cNvSpPr txBox="1">
            <a:spLocks noChangeArrowheads="1"/>
          </p:cNvSpPr>
          <p:nvPr/>
        </p:nvSpPr>
        <p:spPr bwMode="auto">
          <a:xfrm>
            <a:off x="6248400" y="5410200"/>
            <a:ext cx="1530350" cy="83502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000066"/>
                </a:solidFill>
                <a:latin typeface="Tahoma" panose="020B0604030504040204" pitchFamily="34" charset="0"/>
              </a:rPr>
              <a:t>Creature</a:t>
            </a:r>
            <a:br>
              <a:rPr lang="en-US" altLang="en-US" sz="2400">
                <a:solidFill>
                  <a:srgbClr val="000066"/>
                </a:solidFill>
                <a:latin typeface="Tahoma" panose="020B0604030504040204" pitchFamily="34" charset="0"/>
              </a:rPr>
            </a:br>
            <a:r>
              <a:rPr lang="en-US" altLang="en-US" sz="2400">
                <a:solidFill>
                  <a:srgbClr val="000066"/>
                </a:solidFill>
                <a:latin typeface="Tahoma" panose="020B0604030504040204" pitchFamily="34" charset="0"/>
              </a:rPr>
              <a:t>       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a:extLst>
              <a:ext uri="{FF2B5EF4-FFF2-40B4-BE49-F238E27FC236}">
                <a16:creationId xmlns:a16="http://schemas.microsoft.com/office/drawing/2014/main" id="{824E33C7-BFCF-4EE8-B168-F28A10C30C3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1075" name="Text Box 2">
            <a:extLst>
              <a:ext uri="{FF2B5EF4-FFF2-40B4-BE49-F238E27FC236}">
                <a16:creationId xmlns:a16="http://schemas.microsoft.com/office/drawing/2014/main" id="{527D35B0-B9E2-4E03-B46C-B214178ED96C}"/>
              </a:ext>
            </a:extLst>
          </p:cNvPr>
          <p:cNvSpPr txBox="1">
            <a:spLocks noChangeArrowheads="1"/>
          </p:cNvSpPr>
          <p:nvPr/>
        </p:nvSpPr>
        <p:spPr bwMode="auto">
          <a:xfrm>
            <a:off x="609600" y="1600200"/>
            <a:ext cx="6484938"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ArrayList&lt;</a:t>
            </a:r>
            <a:r>
              <a:rPr lang="en-US" altLang="en-US" sz="2400">
                <a:solidFill>
                  <a:srgbClr val="009900"/>
                </a:solidFill>
                <a:latin typeface="Tahoma" panose="020B0604030504040204" pitchFamily="34" charset="0"/>
              </a:rPr>
              <a:t>Creature</a:t>
            </a:r>
            <a:r>
              <a:rPr lang="en-US" altLang="en-US" sz="2400">
                <a:latin typeface="Tahoma" panose="020B0604030504040204" pitchFamily="34" charset="0"/>
              </a:rPr>
              <a:t>&gt; creatures;</a:t>
            </a:r>
          </a:p>
          <a:p>
            <a:pPr>
              <a:spcBef>
                <a:spcPct val="0"/>
              </a:spcBef>
              <a:buFontTx/>
              <a:buNone/>
            </a:pPr>
            <a:r>
              <a:rPr lang="en-US" altLang="en-US" sz="2400">
                <a:latin typeface="Tahoma" panose="020B0604030504040204" pitchFamily="34" charset="0"/>
              </a:rPr>
              <a:t>creatures  = new ArrayList&lt;</a:t>
            </a:r>
            <a:r>
              <a:rPr lang="en-US" altLang="en-US" sz="2400">
                <a:solidFill>
                  <a:srgbClr val="009900"/>
                </a:solidFill>
                <a:latin typeface="Tahoma" panose="020B0604030504040204" pitchFamily="34" charset="0"/>
              </a:rPr>
              <a:t>Creature</a:t>
            </a:r>
            <a:r>
              <a:rPr lang="en-US" altLang="en-US" sz="2400">
                <a:latin typeface="Tahoma" panose="020B0604030504040204" pitchFamily="34" charset="0"/>
              </a:rPr>
              <a:t>&gt;();</a:t>
            </a:r>
          </a:p>
          <a:p>
            <a:pPr>
              <a:spcBef>
                <a:spcPct val="0"/>
              </a:spcBef>
              <a:buFontTx/>
              <a:buNone/>
            </a:pPr>
            <a:r>
              <a:rPr lang="en-US" altLang="en-US" sz="2400">
                <a:latin typeface="Tahoma" panose="020B0604030504040204" pitchFamily="34" charset="0"/>
              </a:rPr>
              <a:t>creatures.add(new Creature(4));</a:t>
            </a:r>
          </a:p>
          <a:p>
            <a:pPr>
              <a:spcBef>
                <a:spcPct val="0"/>
              </a:spcBef>
              <a:buFontTx/>
              <a:buNone/>
            </a:pPr>
            <a:r>
              <a:rPr lang="en-US" altLang="en-US" sz="2400">
                <a:latin typeface="Tahoma" panose="020B0604030504040204" pitchFamily="34" charset="0"/>
              </a:rPr>
              <a:t>creatures.add(new Creature(9));</a:t>
            </a:r>
          </a:p>
          <a:p>
            <a:pPr>
              <a:spcBef>
                <a:spcPct val="0"/>
              </a:spcBef>
              <a:buFontTx/>
              <a:buNone/>
            </a:pPr>
            <a:r>
              <a:rPr lang="en-US" altLang="en-US" sz="2400">
                <a:latin typeface="Tahoma" panose="020B0604030504040204" pitchFamily="34" charset="0"/>
              </a:rPr>
              <a:t>creatures.add(new Creature(1));</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out.println(creatures.get(0));</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creatures.get(0).setSize(7);</a:t>
            </a:r>
          </a:p>
          <a:p>
            <a:pPr>
              <a:spcBef>
                <a:spcPct val="0"/>
              </a:spcBef>
              <a:buFontTx/>
              <a:buNone/>
            </a:pPr>
            <a:r>
              <a:rPr lang="en-US" altLang="en-US" sz="2400">
                <a:latin typeface="Tahoma" panose="020B0604030504040204" pitchFamily="34" charset="0"/>
              </a:rPr>
              <a:t>out.println(creatures.get(0));</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out.println(creatures.get(2));</a:t>
            </a:r>
          </a:p>
        </p:txBody>
      </p:sp>
      <p:sp>
        <p:nvSpPr>
          <p:cNvPr id="131076" name="Text Box 3">
            <a:extLst>
              <a:ext uri="{FF2B5EF4-FFF2-40B4-BE49-F238E27FC236}">
                <a16:creationId xmlns:a16="http://schemas.microsoft.com/office/drawing/2014/main" id="{AA969573-77E6-4D3F-868A-24D3046A34C2}"/>
              </a:ext>
            </a:extLst>
          </p:cNvPr>
          <p:cNvSpPr txBox="1">
            <a:spLocks noChangeArrowheads="1"/>
          </p:cNvSpPr>
          <p:nvPr/>
        </p:nvSpPr>
        <p:spPr bwMode="auto">
          <a:xfrm>
            <a:off x="6400800" y="2895600"/>
            <a:ext cx="2133600" cy="205422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a:latin typeface="Tahoma" panose="020B0604030504040204" pitchFamily="34" charset="0"/>
              </a:rPr>
              <a:t>4</a:t>
            </a:r>
            <a:br>
              <a:rPr lang="en-US" altLang="en-US">
                <a:latin typeface="Tahoma" panose="020B0604030504040204" pitchFamily="34" charset="0"/>
              </a:rPr>
            </a:br>
            <a:r>
              <a:rPr lang="en-US" altLang="en-US">
                <a:latin typeface="Tahoma" panose="020B0604030504040204" pitchFamily="34" charset="0"/>
              </a:rPr>
              <a:t>7</a:t>
            </a:r>
            <a:br>
              <a:rPr lang="en-US" altLang="en-US">
                <a:latin typeface="Tahoma" panose="020B0604030504040204" pitchFamily="34" charset="0"/>
              </a:rPr>
            </a:br>
            <a:r>
              <a:rPr lang="en-US" altLang="en-US">
                <a:latin typeface="Tahoma" panose="020B0604030504040204" pitchFamily="34" charset="0"/>
              </a:rPr>
              <a:t>1</a:t>
            </a:r>
          </a:p>
        </p:txBody>
      </p:sp>
      <p:sp>
        <p:nvSpPr>
          <p:cNvPr id="131077" name="WordArt 4">
            <a:extLst>
              <a:ext uri="{FF2B5EF4-FFF2-40B4-BE49-F238E27FC236}">
                <a16:creationId xmlns:a16="http://schemas.microsoft.com/office/drawing/2014/main" id="{C52375E8-5FE1-4918-AFD6-31FC4B30EF83}"/>
              </a:ext>
            </a:extLst>
          </p:cNvPr>
          <p:cNvSpPr>
            <a:spLocks noChangeArrowheads="1" noChangeShapeType="1" noTextEdit="1"/>
          </p:cNvSpPr>
          <p:nvPr/>
        </p:nvSpPr>
        <p:spPr bwMode="auto">
          <a:xfrm>
            <a:off x="533400" y="457200"/>
            <a:ext cx="7848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ArrayList w/User Classes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3">
            <a:extLst>
              <a:ext uri="{FF2B5EF4-FFF2-40B4-BE49-F238E27FC236}">
                <a16:creationId xmlns:a16="http://schemas.microsoft.com/office/drawing/2014/main" id="{C7EAA3DC-DEBA-489A-9190-B4A4A7C08C34}"/>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23" name="Text Box 2">
            <a:extLst>
              <a:ext uri="{FF2B5EF4-FFF2-40B4-BE49-F238E27FC236}">
                <a16:creationId xmlns:a16="http://schemas.microsoft.com/office/drawing/2014/main" id="{D3D3B357-B506-42BE-B131-333E156DA3E1}"/>
              </a:ext>
            </a:extLst>
          </p:cNvPr>
          <p:cNvSpPr txBox="1">
            <a:spLocks noChangeArrowheads="1"/>
          </p:cNvSpPr>
          <p:nvPr/>
        </p:nvSpPr>
        <p:spPr bwMode="auto">
          <a:xfrm>
            <a:off x="914400" y="1676400"/>
            <a:ext cx="3954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creatures.get(0)</a:t>
            </a:r>
          </a:p>
        </p:txBody>
      </p:sp>
      <p:sp>
        <p:nvSpPr>
          <p:cNvPr id="445443" name="Text Box 3">
            <a:extLst>
              <a:ext uri="{FF2B5EF4-FFF2-40B4-BE49-F238E27FC236}">
                <a16:creationId xmlns:a16="http://schemas.microsoft.com/office/drawing/2014/main" id="{EA1A9D43-0898-4363-8526-138808C5347D}"/>
              </a:ext>
            </a:extLst>
          </p:cNvPr>
          <p:cNvSpPr txBox="1">
            <a:spLocks noChangeArrowheads="1"/>
          </p:cNvSpPr>
          <p:nvPr/>
        </p:nvSpPr>
        <p:spPr bwMode="auto">
          <a:xfrm>
            <a:off x="4267200" y="3581400"/>
            <a:ext cx="2133600" cy="1566863"/>
          </a:xfrm>
          <a:prstGeom prst="rect">
            <a:avLst/>
          </a:prstGeom>
          <a:noFill/>
          <a:ln w="12700">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solidFill>
                  <a:srgbClr val="FF3300"/>
                </a:solidFill>
                <a:latin typeface="Tahoma" panose="020B0604030504040204" pitchFamily="34" charset="0"/>
              </a:rPr>
              <a:t>What does the . dot do?</a:t>
            </a:r>
          </a:p>
        </p:txBody>
      </p:sp>
      <p:sp>
        <p:nvSpPr>
          <p:cNvPr id="445444" name="Text Box 4">
            <a:extLst>
              <a:ext uri="{FF2B5EF4-FFF2-40B4-BE49-F238E27FC236}">
                <a16:creationId xmlns:a16="http://schemas.microsoft.com/office/drawing/2014/main" id="{CA3499EE-1065-466E-BF67-7BA9CC9AB202}"/>
              </a:ext>
            </a:extLst>
          </p:cNvPr>
          <p:cNvSpPr txBox="1">
            <a:spLocks noChangeArrowheads="1"/>
          </p:cNvSpPr>
          <p:nvPr/>
        </p:nvSpPr>
        <p:spPr bwMode="auto">
          <a:xfrm>
            <a:off x="4953000" y="1676400"/>
            <a:ext cx="269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setSize(7);</a:t>
            </a:r>
          </a:p>
        </p:txBody>
      </p:sp>
      <p:sp>
        <p:nvSpPr>
          <p:cNvPr id="445445" name="Text Box 5">
            <a:extLst>
              <a:ext uri="{FF2B5EF4-FFF2-40B4-BE49-F238E27FC236}">
                <a16:creationId xmlns:a16="http://schemas.microsoft.com/office/drawing/2014/main" id="{8F7A63DB-20DB-4E48-840D-7DD60BE81BE8}"/>
              </a:ext>
            </a:extLst>
          </p:cNvPr>
          <p:cNvSpPr txBox="1">
            <a:spLocks noChangeArrowheads="1"/>
          </p:cNvSpPr>
          <p:nvPr/>
        </p:nvSpPr>
        <p:spPr bwMode="auto">
          <a:xfrm>
            <a:off x="4724400" y="1676400"/>
            <a:ext cx="327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a:t>
            </a:r>
          </a:p>
        </p:txBody>
      </p:sp>
      <p:sp>
        <p:nvSpPr>
          <p:cNvPr id="133127" name="Text Box 6">
            <a:extLst>
              <a:ext uri="{FF2B5EF4-FFF2-40B4-BE49-F238E27FC236}">
                <a16:creationId xmlns:a16="http://schemas.microsoft.com/office/drawing/2014/main" id="{A06D217F-B61C-4417-8051-B61CCA0D0997}"/>
              </a:ext>
            </a:extLst>
          </p:cNvPr>
          <p:cNvSpPr txBox="1">
            <a:spLocks noChangeArrowheads="1"/>
          </p:cNvSpPr>
          <p:nvPr/>
        </p:nvSpPr>
        <p:spPr bwMode="auto">
          <a:xfrm>
            <a:off x="1524000" y="3733800"/>
            <a:ext cx="2133600" cy="1566863"/>
          </a:xfrm>
          <a:prstGeom prst="rect">
            <a:avLst/>
          </a:prstGeom>
          <a:noFill/>
          <a:ln w="127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solidFill>
                  <a:srgbClr val="008000"/>
                </a:solidFill>
                <a:latin typeface="Tahoma" panose="020B0604030504040204" pitchFamily="34" charset="0"/>
              </a:rPr>
              <a:t>What does this return?</a:t>
            </a:r>
          </a:p>
        </p:txBody>
      </p:sp>
      <p:sp>
        <p:nvSpPr>
          <p:cNvPr id="133128" name="Line 7">
            <a:extLst>
              <a:ext uri="{FF2B5EF4-FFF2-40B4-BE49-F238E27FC236}">
                <a16:creationId xmlns:a16="http://schemas.microsoft.com/office/drawing/2014/main" id="{B0879A99-793B-401F-8829-381ABC70D246}"/>
              </a:ext>
            </a:extLst>
          </p:cNvPr>
          <p:cNvSpPr>
            <a:spLocks noChangeShapeType="1"/>
          </p:cNvSpPr>
          <p:nvPr/>
        </p:nvSpPr>
        <p:spPr bwMode="auto">
          <a:xfrm flipV="1">
            <a:off x="3124200" y="2362200"/>
            <a:ext cx="304800" cy="1371600"/>
          </a:xfrm>
          <a:prstGeom prst="line">
            <a:avLst/>
          </a:prstGeom>
          <a:noFill/>
          <a:ln w="508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45448" name="Line 8">
            <a:extLst>
              <a:ext uri="{FF2B5EF4-FFF2-40B4-BE49-F238E27FC236}">
                <a16:creationId xmlns:a16="http://schemas.microsoft.com/office/drawing/2014/main" id="{7073CFD6-3298-47B7-9323-A12C294136B1}"/>
              </a:ext>
            </a:extLst>
          </p:cNvPr>
          <p:cNvSpPr>
            <a:spLocks noChangeShapeType="1"/>
          </p:cNvSpPr>
          <p:nvPr/>
        </p:nvSpPr>
        <p:spPr bwMode="auto">
          <a:xfrm flipH="1" flipV="1">
            <a:off x="4876800" y="2286000"/>
            <a:ext cx="381000" cy="1295400"/>
          </a:xfrm>
          <a:prstGeom prst="line">
            <a:avLst/>
          </a:prstGeom>
          <a:noFill/>
          <a:ln w="5080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45449" name="Text Box 9">
            <a:extLst>
              <a:ext uri="{FF2B5EF4-FFF2-40B4-BE49-F238E27FC236}">
                <a16:creationId xmlns:a16="http://schemas.microsoft.com/office/drawing/2014/main" id="{8017F3D8-3D16-4DCC-B4F0-A64BA62A55BA}"/>
              </a:ext>
            </a:extLst>
          </p:cNvPr>
          <p:cNvSpPr txBox="1">
            <a:spLocks noChangeArrowheads="1"/>
          </p:cNvSpPr>
          <p:nvPr/>
        </p:nvSpPr>
        <p:spPr bwMode="auto">
          <a:xfrm>
            <a:off x="7086600" y="3200400"/>
            <a:ext cx="1371600" cy="1565275"/>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400" b="0">
              <a:solidFill>
                <a:srgbClr val="000066"/>
              </a:solidFill>
              <a:latin typeface="Tahoma" panose="020B0604030504040204" pitchFamily="34" charset="0"/>
            </a:endParaRPr>
          </a:p>
          <a:p>
            <a:pPr>
              <a:spcBef>
                <a:spcPct val="50000"/>
              </a:spcBef>
              <a:buFontTx/>
              <a:buNone/>
            </a:pPr>
            <a:r>
              <a:rPr lang="en-US" altLang="en-US" sz="2400" b="0">
                <a:solidFill>
                  <a:srgbClr val="000066"/>
                </a:solidFill>
                <a:latin typeface="Tahoma" panose="020B0604030504040204" pitchFamily="34" charset="0"/>
              </a:rPr>
              <a:t>Creature</a:t>
            </a:r>
          </a:p>
          <a:p>
            <a:pPr>
              <a:spcBef>
                <a:spcPct val="50000"/>
              </a:spcBef>
              <a:buFontTx/>
              <a:buNone/>
            </a:pPr>
            <a:endParaRPr lang="en-US" altLang="en-US" sz="2400" b="0">
              <a:latin typeface="Tahoma" panose="020B0604030504040204" pitchFamily="34" charset="0"/>
            </a:endParaRPr>
          </a:p>
        </p:txBody>
      </p:sp>
      <p:sp>
        <p:nvSpPr>
          <p:cNvPr id="445450" name="Text Box 10">
            <a:extLst>
              <a:ext uri="{FF2B5EF4-FFF2-40B4-BE49-F238E27FC236}">
                <a16:creationId xmlns:a16="http://schemas.microsoft.com/office/drawing/2014/main" id="{46E6C0D3-63F3-4DF6-953F-D13DD0B5F433}"/>
              </a:ext>
            </a:extLst>
          </p:cNvPr>
          <p:cNvSpPr txBox="1">
            <a:spLocks noChangeArrowheads="1"/>
          </p:cNvSpPr>
          <p:nvPr/>
        </p:nvSpPr>
        <p:spPr bwMode="auto">
          <a:xfrm>
            <a:off x="7086600" y="28194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0x242</a:t>
            </a:r>
          </a:p>
        </p:txBody>
      </p:sp>
      <p:sp>
        <p:nvSpPr>
          <p:cNvPr id="445451" name="Text Box 11">
            <a:extLst>
              <a:ext uri="{FF2B5EF4-FFF2-40B4-BE49-F238E27FC236}">
                <a16:creationId xmlns:a16="http://schemas.microsoft.com/office/drawing/2014/main" id="{B17BF6E8-C7DA-4339-BC0F-DFD7076DC882}"/>
              </a:ext>
            </a:extLst>
          </p:cNvPr>
          <p:cNvSpPr txBox="1">
            <a:spLocks noChangeArrowheads="1"/>
          </p:cNvSpPr>
          <p:nvPr/>
        </p:nvSpPr>
        <p:spPr bwMode="auto">
          <a:xfrm>
            <a:off x="3429000" y="22860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0x242</a:t>
            </a:r>
          </a:p>
        </p:txBody>
      </p:sp>
      <p:sp>
        <p:nvSpPr>
          <p:cNvPr id="445452" name="Text Box 12">
            <a:extLst>
              <a:ext uri="{FF2B5EF4-FFF2-40B4-BE49-F238E27FC236}">
                <a16:creationId xmlns:a16="http://schemas.microsoft.com/office/drawing/2014/main" id="{859D9E00-747C-4531-8F84-8D528DAE6550}"/>
              </a:ext>
            </a:extLst>
          </p:cNvPr>
          <p:cNvSpPr txBox="1">
            <a:spLocks noChangeArrowheads="1"/>
          </p:cNvSpPr>
          <p:nvPr/>
        </p:nvSpPr>
        <p:spPr bwMode="auto">
          <a:xfrm>
            <a:off x="3962400" y="5334000"/>
            <a:ext cx="3810000" cy="654050"/>
          </a:xfrm>
          <a:prstGeom prst="rect">
            <a:avLst/>
          </a:prstGeom>
          <a:noFill/>
          <a:ln w="12700">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solidFill>
                  <a:srgbClr val="FF3300"/>
                </a:solidFill>
                <a:latin typeface="Tahoma" panose="020B0604030504040204" pitchFamily="34" charset="0"/>
              </a:rPr>
              <a:t>The . dot grants access to the Object at the stored address.</a:t>
            </a:r>
          </a:p>
        </p:txBody>
      </p:sp>
      <p:sp>
        <p:nvSpPr>
          <p:cNvPr id="133134" name="WordArt 13">
            <a:extLst>
              <a:ext uri="{FF2B5EF4-FFF2-40B4-BE49-F238E27FC236}">
                <a16:creationId xmlns:a16="http://schemas.microsoft.com/office/drawing/2014/main" id="{35498987-17DF-4E0B-9941-0203445ED1FE}"/>
              </a:ext>
            </a:extLst>
          </p:cNvPr>
          <p:cNvSpPr>
            <a:spLocks noChangeArrowheads="1" noChangeShapeType="1" noTextEdit="1"/>
          </p:cNvSpPr>
          <p:nvPr/>
        </p:nvSpPr>
        <p:spPr bwMode="auto">
          <a:xfrm>
            <a:off x="533400" y="457200"/>
            <a:ext cx="7848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ArrayList w/User Classes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5449"/>
                                        </p:tgtEl>
                                        <p:attrNameLst>
                                          <p:attrName>style.visibility</p:attrName>
                                        </p:attrNameLst>
                                      </p:cBhvr>
                                      <p:to>
                                        <p:strVal val="visible"/>
                                      </p:to>
                                    </p:set>
                                    <p:animEffect transition="in" filter="box(in)">
                                      <p:cBhvr>
                                        <p:cTn id="7" dur="500"/>
                                        <p:tgtEl>
                                          <p:spTgt spid="44544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45450"/>
                                        </p:tgtEl>
                                        <p:attrNameLst>
                                          <p:attrName>style.visibility</p:attrName>
                                        </p:attrNameLst>
                                      </p:cBhvr>
                                      <p:to>
                                        <p:strVal val="visible"/>
                                      </p:to>
                                    </p:set>
                                    <p:animEffect transition="in" filter="box(in)">
                                      <p:cBhvr>
                                        <p:cTn id="10" dur="500"/>
                                        <p:tgtEl>
                                          <p:spTgt spid="44545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45451"/>
                                        </p:tgtEl>
                                        <p:attrNameLst>
                                          <p:attrName>style.visibility</p:attrName>
                                        </p:attrNameLst>
                                      </p:cBhvr>
                                      <p:to>
                                        <p:strVal val="visible"/>
                                      </p:to>
                                    </p:set>
                                    <p:animEffect transition="in" filter="box(in)">
                                      <p:cBhvr>
                                        <p:cTn id="13" dur="500"/>
                                        <p:tgtEl>
                                          <p:spTgt spid="4454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45443"/>
                                        </p:tgtEl>
                                        <p:attrNameLst>
                                          <p:attrName>style.visibility</p:attrName>
                                        </p:attrNameLst>
                                      </p:cBhvr>
                                      <p:to>
                                        <p:strVal val="visible"/>
                                      </p:to>
                                    </p:set>
                                    <p:animEffect transition="in" filter="box(in)">
                                      <p:cBhvr>
                                        <p:cTn id="18" dur="500"/>
                                        <p:tgtEl>
                                          <p:spTgt spid="44544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45445"/>
                                        </p:tgtEl>
                                        <p:attrNameLst>
                                          <p:attrName>style.visibility</p:attrName>
                                        </p:attrNameLst>
                                      </p:cBhvr>
                                      <p:to>
                                        <p:strVal val="visible"/>
                                      </p:to>
                                    </p:set>
                                    <p:animEffect transition="in" filter="box(in)">
                                      <p:cBhvr>
                                        <p:cTn id="21" dur="500"/>
                                        <p:tgtEl>
                                          <p:spTgt spid="445445"/>
                                        </p:tgtEl>
                                      </p:cBhvr>
                                    </p:animEffect>
                                  </p:childTnLst>
                                </p:cTn>
                              </p:par>
                              <p:par>
                                <p:cTn id="22" presetID="4" presetClass="entr" presetSubtype="16" fill="hold" nodeType="withEffect">
                                  <p:stCondLst>
                                    <p:cond delay="0"/>
                                  </p:stCondLst>
                                  <p:childTnLst>
                                    <p:set>
                                      <p:cBhvr>
                                        <p:cTn id="23" dur="1" fill="hold">
                                          <p:stCondLst>
                                            <p:cond delay="0"/>
                                          </p:stCondLst>
                                        </p:cTn>
                                        <p:tgtEl>
                                          <p:spTgt spid="445448"/>
                                        </p:tgtEl>
                                        <p:attrNameLst>
                                          <p:attrName>style.visibility</p:attrName>
                                        </p:attrNameLst>
                                      </p:cBhvr>
                                      <p:to>
                                        <p:strVal val="visible"/>
                                      </p:to>
                                    </p:set>
                                    <p:animEffect transition="in" filter="box(in)">
                                      <p:cBhvr>
                                        <p:cTn id="24" dur="500"/>
                                        <p:tgtEl>
                                          <p:spTgt spid="445448"/>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45452"/>
                                        </p:tgtEl>
                                        <p:attrNameLst>
                                          <p:attrName>style.visibility</p:attrName>
                                        </p:attrNameLst>
                                      </p:cBhvr>
                                      <p:to>
                                        <p:strVal val="visible"/>
                                      </p:to>
                                    </p:set>
                                    <p:animEffect transition="in" filter="box(in)">
                                      <p:cBhvr>
                                        <p:cTn id="27" dur="500"/>
                                        <p:tgtEl>
                                          <p:spTgt spid="445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45444"/>
                                        </p:tgtEl>
                                        <p:attrNameLst>
                                          <p:attrName>style.visibility</p:attrName>
                                        </p:attrNameLst>
                                      </p:cBhvr>
                                      <p:to>
                                        <p:strVal val="visible"/>
                                      </p:to>
                                    </p:set>
                                    <p:animEffect transition="in" filter="box(in)">
                                      <p:cBhvr>
                                        <p:cTn id="32" dur="500"/>
                                        <p:tgtEl>
                                          <p:spTgt spid="445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animBg="1"/>
      <p:bldP spid="445444" grpId="0"/>
      <p:bldP spid="445445" grpId="0"/>
      <p:bldP spid="445449" grpId="0" animBg="1"/>
      <p:bldP spid="445450" grpId="0"/>
      <p:bldP spid="445451" grpId="0"/>
      <p:bldP spid="44545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3">
            <a:extLst>
              <a:ext uri="{FF2B5EF4-FFF2-40B4-BE49-F238E27FC236}">
                <a16:creationId xmlns:a16="http://schemas.microsoft.com/office/drawing/2014/main" id="{1008E430-92AD-4380-B8BA-AD68EE75867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5171" name="WordArt 2">
            <a:extLst>
              <a:ext uri="{FF2B5EF4-FFF2-40B4-BE49-F238E27FC236}">
                <a16:creationId xmlns:a16="http://schemas.microsoft.com/office/drawing/2014/main" id="{46B1AA7D-A58C-47C1-94BA-10FE45EC9EE1}"/>
              </a:ext>
            </a:extLst>
          </p:cNvPr>
          <p:cNvSpPr>
            <a:spLocks noChangeArrowheads="1" noChangeShapeType="1" noTextEdit="1"/>
          </p:cNvSpPr>
          <p:nvPr/>
        </p:nvSpPr>
        <p:spPr bwMode="auto">
          <a:xfrm>
            <a:off x="381000" y="1143000"/>
            <a:ext cx="8458200" cy="3810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arraylistuserclassesone.java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3">
            <a:extLst>
              <a:ext uri="{FF2B5EF4-FFF2-40B4-BE49-F238E27FC236}">
                <a16:creationId xmlns:a16="http://schemas.microsoft.com/office/drawing/2014/main" id="{11739FAD-5FB6-489E-A69D-B43E4F6D5734}"/>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7219" name="WordArt 2">
            <a:extLst>
              <a:ext uri="{FF2B5EF4-FFF2-40B4-BE49-F238E27FC236}">
                <a16:creationId xmlns:a16="http://schemas.microsoft.com/office/drawing/2014/main" id="{C3F7F951-D463-4F9E-9815-C799FF26D2A5}"/>
              </a:ext>
            </a:extLst>
          </p:cNvPr>
          <p:cNvSpPr>
            <a:spLocks noChangeArrowheads="1" noChangeShapeType="1" noTextEdit="1"/>
          </p:cNvSpPr>
          <p:nvPr/>
        </p:nvSpPr>
        <p:spPr bwMode="auto">
          <a:xfrm>
            <a:off x="381000" y="1676400"/>
            <a:ext cx="8077200" cy="3276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creatures.java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creaturesrunner.java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3">
            <a:extLst>
              <a:ext uri="{FF2B5EF4-FFF2-40B4-BE49-F238E27FC236}">
                <a16:creationId xmlns:a16="http://schemas.microsoft.com/office/drawing/2014/main" id="{BB3B7328-CDE9-4455-8D4A-6614633200A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9267" name="WordArt 2">
            <a:extLst>
              <a:ext uri="{FF2B5EF4-FFF2-40B4-BE49-F238E27FC236}">
                <a16:creationId xmlns:a16="http://schemas.microsoft.com/office/drawing/2014/main" id="{49DF22DF-292F-4225-8DA6-B7FDAB83D301}"/>
              </a:ext>
            </a:extLst>
          </p:cNvPr>
          <p:cNvSpPr>
            <a:spLocks noChangeArrowheads="1" noChangeShapeType="1" noTextEdit="1"/>
          </p:cNvSpPr>
          <p:nvPr/>
        </p:nvSpPr>
        <p:spPr bwMode="auto">
          <a:xfrm>
            <a:off x="1219200" y="1143000"/>
            <a:ext cx="6248400" cy="3733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Collections</a:t>
            </a:r>
          </a:p>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class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a:extLst>
              <a:ext uri="{FF2B5EF4-FFF2-40B4-BE49-F238E27FC236}">
                <a16:creationId xmlns:a16="http://schemas.microsoft.com/office/drawing/2014/main" id="{0B730CB3-CF8A-4BC4-89B5-6EB6A73044A5}"/>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32851" name="Group 51">
            <a:extLst>
              <a:ext uri="{FF2B5EF4-FFF2-40B4-BE49-F238E27FC236}">
                <a16:creationId xmlns:a16="http://schemas.microsoft.com/office/drawing/2014/main" id="{B81ACA24-29C5-4EFE-85C2-057A1B348C22}"/>
              </a:ext>
            </a:extLst>
          </p:cNvPr>
          <p:cNvGraphicFramePr>
            <a:graphicFrameLocks noGrp="1"/>
          </p:cNvGraphicFramePr>
          <p:nvPr/>
        </p:nvGraphicFramePr>
        <p:xfrm>
          <a:off x="609600" y="533400"/>
          <a:ext cx="8077200" cy="4430714"/>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Collections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rotate(x,y)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shifts items in x left or right y locations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reverse(x)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reverses the order of the items in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1340" name="Text Box 42">
            <a:extLst>
              <a:ext uri="{FF2B5EF4-FFF2-40B4-BE49-F238E27FC236}">
                <a16:creationId xmlns:a16="http://schemas.microsoft.com/office/drawing/2014/main" id="{1C3915B1-D0F0-4FA8-BF4E-D5F0D442AFDB}"/>
              </a:ext>
            </a:extLst>
          </p:cNvPr>
          <p:cNvSpPr txBox="1">
            <a:spLocks noChangeArrowheads="1"/>
          </p:cNvSpPr>
          <p:nvPr/>
        </p:nvSpPr>
        <p:spPr bwMode="auto">
          <a:xfrm>
            <a:off x="1905000" y="5562600"/>
            <a:ext cx="5257800"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java.util.Collections;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a:extLst>
              <a:ext uri="{FF2B5EF4-FFF2-40B4-BE49-F238E27FC236}">
                <a16:creationId xmlns:a16="http://schemas.microsoft.com/office/drawing/2014/main" id="{B2285E25-BEC9-4046-914D-EF58D661019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43363" name="WordArt 2">
            <a:extLst>
              <a:ext uri="{FF2B5EF4-FFF2-40B4-BE49-F238E27FC236}">
                <a16:creationId xmlns:a16="http://schemas.microsoft.com/office/drawing/2014/main" id="{E4A7C894-918F-448E-B2CE-65AAC03ABB19}"/>
              </a:ext>
            </a:extLst>
          </p:cNvPr>
          <p:cNvSpPr>
            <a:spLocks noChangeArrowheads="1" noChangeShapeType="1" noTextEdit="1"/>
          </p:cNvSpPr>
          <p:nvPr/>
        </p:nvSpPr>
        <p:spPr bwMode="auto">
          <a:xfrm>
            <a:off x="1219200" y="304800"/>
            <a:ext cx="6629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Collections</a:t>
            </a:r>
          </a:p>
        </p:txBody>
      </p:sp>
      <p:sp>
        <p:nvSpPr>
          <p:cNvPr id="143364" name="Text Box 3">
            <a:extLst>
              <a:ext uri="{FF2B5EF4-FFF2-40B4-BE49-F238E27FC236}">
                <a16:creationId xmlns:a16="http://schemas.microsoft.com/office/drawing/2014/main" id="{FB17C27E-079E-49FB-B6C2-EB4C90647A9F}"/>
              </a:ext>
            </a:extLst>
          </p:cNvPr>
          <p:cNvSpPr txBox="1">
            <a:spLocks noChangeArrowheads="1"/>
          </p:cNvSpPr>
          <p:nvPr/>
        </p:nvSpPr>
        <p:spPr bwMode="auto">
          <a:xfrm>
            <a:off x="228600" y="1447800"/>
            <a:ext cx="8686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ArrayList&lt;Integer&gt; ray;</a:t>
            </a:r>
          </a:p>
          <a:p>
            <a:pPr eaLnBrk="1" hangingPunct="1">
              <a:spcBef>
                <a:spcPct val="0"/>
              </a:spcBef>
              <a:buFontTx/>
              <a:buNone/>
            </a:pPr>
            <a:r>
              <a:rPr lang="en-US" altLang="en-US" sz="2800">
                <a:latin typeface="Tahoma" panose="020B0604030504040204" pitchFamily="34" charset="0"/>
              </a:rPr>
              <a:t>ray = new ArrayList&lt;Integer&gt;();</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ray.add(23);</a:t>
            </a:r>
          </a:p>
          <a:p>
            <a:pPr eaLnBrk="1" hangingPunct="1">
              <a:spcBef>
                <a:spcPct val="0"/>
              </a:spcBef>
              <a:buFontTx/>
              <a:buNone/>
            </a:pPr>
            <a:r>
              <a:rPr lang="en-US" altLang="en-US" sz="2800">
                <a:latin typeface="Tahoma" panose="020B0604030504040204" pitchFamily="34" charset="0"/>
              </a:rPr>
              <a:t>ray.add(11);</a:t>
            </a:r>
          </a:p>
          <a:p>
            <a:pPr eaLnBrk="1" hangingPunct="1">
              <a:spcBef>
                <a:spcPct val="0"/>
              </a:spcBef>
              <a:buFontTx/>
              <a:buNone/>
            </a:pPr>
            <a:r>
              <a:rPr lang="en-US" altLang="en-US" sz="2800">
                <a:latin typeface="Tahoma" panose="020B0604030504040204" pitchFamily="34" charset="0"/>
              </a:rPr>
              <a:t>ray.add(66);</a:t>
            </a:r>
          </a:p>
          <a:p>
            <a:pPr eaLnBrk="1" hangingPunct="1">
              <a:spcBef>
                <a:spcPct val="0"/>
              </a:spcBef>
              <a:buFontTx/>
              <a:buNone/>
            </a:pPr>
            <a:r>
              <a:rPr lang="en-US" altLang="en-US" sz="2800">
                <a:latin typeface="Tahoma" panose="020B0604030504040204" pitchFamily="34" charset="0"/>
              </a:rPr>
              <a:t>ray.add(53);</a:t>
            </a:r>
          </a:p>
          <a:p>
            <a:pPr eaLnBrk="1" hangingPunct="1">
              <a:spcBef>
                <a:spcPct val="0"/>
              </a:spcBef>
              <a:buFontTx/>
              <a:buNone/>
            </a:pPr>
            <a:r>
              <a:rPr lang="en-US" altLang="en-US" sz="2800">
                <a:latin typeface="Tahoma" panose="020B0604030504040204" pitchFamily="34" charset="0"/>
              </a:rPr>
              <a:t>Collections.sort(ray);</a:t>
            </a:r>
          </a:p>
          <a:p>
            <a:pPr eaLnBrk="1" hangingPunct="1">
              <a:spcBef>
                <a:spcPct val="0"/>
              </a:spcBef>
              <a:buFontTx/>
              <a:buNone/>
            </a:pPr>
            <a:r>
              <a:rPr lang="en-US" altLang="en-US" sz="2800">
                <a:latin typeface="Tahoma" panose="020B0604030504040204" pitchFamily="34" charset="0"/>
              </a:rPr>
              <a:t>out.println(ray); out.println(Collections.binarySearch(ray,66));</a:t>
            </a:r>
          </a:p>
          <a:p>
            <a:pPr eaLnBrk="1" hangingPunct="1">
              <a:spcBef>
                <a:spcPct val="0"/>
              </a:spcBef>
              <a:buFontTx/>
              <a:buNone/>
            </a:pPr>
            <a:r>
              <a:rPr lang="en-US" altLang="en-US" sz="2800">
                <a:latin typeface="Tahoma" panose="020B0604030504040204" pitchFamily="34" charset="0"/>
              </a:rPr>
              <a:t>out.println(Collections.binarySearch(ray,677));</a:t>
            </a:r>
          </a:p>
        </p:txBody>
      </p:sp>
      <p:sp>
        <p:nvSpPr>
          <p:cNvPr id="143365" name="Text Box 4">
            <a:extLst>
              <a:ext uri="{FF2B5EF4-FFF2-40B4-BE49-F238E27FC236}">
                <a16:creationId xmlns:a16="http://schemas.microsoft.com/office/drawing/2014/main" id="{BF8D29B4-B960-4C87-B226-A2146AEA3260}"/>
              </a:ext>
            </a:extLst>
          </p:cNvPr>
          <p:cNvSpPr txBox="1">
            <a:spLocks noChangeArrowheads="1"/>
          </p:cNvSpPr>
          <p:nvPr/>
        </p:nvSpPr>
        <p:spPr bwMode="auto">
          <a:xfrm>
            <a:off x="5257800" y="2819400"/>
            <a:ext cx="3429000" cy="2062163"/>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eaLnBrk="1" hangingPunct="1">
              <a:spcBef>
                <a:spcPct val="0"/>
              </a:spcBef>
              <a:buFontTx/>
              <a:buNone/>
            </a:pPr>
            <a:r>
              <a:rPr lang="en-US" altLang="en-US">
                <a:latin typeface="Tahoma" panose="020B0604030504040204" pitchFamily="34" charset="0"/>
              </a:rPr>
              <a:t>[11, 23, 53, 66]</a:t>
            </a:r>
          </a:p>
          <a:p>
            <a:pPr eaLnBrk="1" hangingPunct="1">
              <a:spcBef>
                <a:spcPct val="0"/>
              </a:spcBef>
              <a:buFontTx/>
              <a:buNone/>
            </a:pPr>
            <a:r>
              <a:rPr lang="en-US" altLang="en-US">
                <a:latin typeface="Tahoma" panose="020B0604030504040204" pitchFamily="34" charset="0"/>
              </a:rPr>
              <a:t>3</a:t>
            </a:r>
          </a:p>
          <a:p>
            <a:pPr eaLnBrk="1" hangingPunct="1">
              <a:spcBef>
                <a:spcPct val="0"/>
              </a:spcBef>
              <a:buFontTx/>
              <a:buNone/>
            </a:pPr>
            <a:r>
              <a:rPr lang="en-US" altLang="en-US">
                <a:latin typeface="Tahoma" panose="020B0604030504040204" pitchFamily="34" charset="0"/>
              </a:rPr>
              <a:t>-5</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a:extLst>
              <a:ext uri="{FF2B5EF4-FFF2-40B4-BE49-F238E27FC236}">
                <a16:creationId xmlns:a16="http://schemas.microsoft.com/office/drawing/2014/main" id="{BD4B22E4-F79D-4445-A4CD-5ACA578E8A22}"/>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45411" name="Text Box 3">
            <a:extLst>
              <a:ext uri="{FF2B5EF4-FFF2-40B4-BE49-F238E27FC236}">
                <a16:creationId xmlns:a16="http://schemas.microsoft.com/office/drawing/2014/main" id="{5DCBC5F5-75F6-4635-960C-BF30382C72E6}"/>
              </a:ext>
            </a:extLst>
          </p:cNvPr>
          <p:cNvSpPr txBox="1">
            <a:spLocks noChangeArrowheads="1"/>
          </p:cNvSpPr>
          <p:nvPr/>
        </p:nvSpPr>
        <p:spPr bwMode="auto">
          <a:xfrm>
            <a:off x="381000" y="1371600"/>
            <a:ext cx="74676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ArrayList&lt;Integer&gt; ray;</a:t>
            </a:r>
          </a:p>
          <a:p>
            <a:pPr eaLnBrk="1" hangingPunct="1">
              <a:spcBef>
                <a:spcPct val="0"/>
              </a:spcBef>
              <a:buFontTx/>
              <a:buNone/>
            </a:pPr>
            <a:r>
              <a:rPr lang="en-US" altLang="en-US" sz="2800">
                <a:latin typeface="Tahoma" panose="020B0604030504040204" pitchFamily="34" charset="0"/>
              </a:rPr>
              <a:t>ray = ArrayList&lt;Integer&gt;();</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ray.add(23);</a:t>
            </a:r>
          </a:p>
          <a:p>
            <a:pPr eaLnBrk="1" hangingPunct="1">
              <a:spcBef>
                <a:spcPct val="0"/>
              </a:spcBef>
              <a:buFontTx/>
              <a:buNone/>
            </a:pPr>
            <a:r>
              <a:rPr lang="en-US" altLang="en-US" sz="2800">
                <a:latin typeface="Tahoma" panose="020B0604030504040204" pitchFamily="34" charset="0"/>
              </a:rPr>
              <a:t>ray.add(11);</a:t>
            </a:r>
          </a:p>
          <a:p>
            <a:pPr eaLnBrk="1" hangingPunct="1">
              <a:spcBef>
                <a:spcPct val="0"/>
              </a:spcBef>
              <a:buFontTx/>
              <a:buNone/>
            </a:pPr>
            <a:r>
              <a:rPr lang="en-US" altLang="en-US" sz="2800">
                <a:latin typeface="Tahoma" panose="020B0604030504040204" pitchFamily="34" charset="0"/>
              </a:rPr>
              <a:t>ray.add(53);</a:t>
            </a:r>
          </a:p>
          <a:p>
            <a:pPr eaLnBrk="1" hangingPunct="1">
              <a:spcBef>
                <a:spcPct val="0"/>
              </a:spcBef>
              <a:buFontTx/>
              <a:buNone/>
            </a:pPr>
            <a:r>
              <a:rPr lang="en-US" altLang="en-US" sz="2800">
                <a:latin typeface="Tahoma" panose="020B0604030504040204" pitchFamily="34" charset="0"/>
              </a:rPr>
              <a:t>out.println(ray);</a:t>
            </a:r>
          </a:p>
          <a:p>
            <a:pPr eaLnBrk="1" hangingPunct="1">
              <a:spcBef>
                <a:spcPct val="0"/>
              </a:spcBef>
              <a:buFontTx/>
              <a:buNone/>
            </a:pPr>
            <a:r>
              <a:rPr lang="en-US" altLang="en-US" sz="2800">
                <a:latin typeface="Tahoma" panose="020B0604030504040204" pitchFamily="34" charset="0"/>
              </a:rPr>
              <a:t>rotate(ray,2);</a:t>
            </a:r>
          </a:p>
          <a:p>
            <a:pPr eaLnBrk="1" hangingPunct="1">
              <a:spcBef>
                <a:spcPct val="0"/>
              </a:spcBef>
              <a:buFontTx/>
              <a:buNone/>
            </a:pPr>
            <a:r>
              <a:rPr lang="en-US" altLang="en-US" sz="2800">
                <a:latin typeface="Tahoma" panose="020B0604030504040204" pitchFamily="34" charset="0"/>
              </a:rPr>
              <a:t>out.println(ray);</a:t>
            </a:r>
          </a:p>
          <a:p>
            <a:pPr eaLnBrk="1" hangingPunct="1">
              <a:spcBef>
                <a:spcPct val="0"/>
              </a:spcBef>
              <a:buFontTx/>
              <a:buNone/>
            </a:pPr>
            <a:r>
              <a:rPr lang="en-US" altLang="en-US" sz="2800">
                <a:latin typeface="Tahoma" panose="020B0604030504040204" pitchFamily="34" charset="0"/>
              </a:rPr>
              <a:t>rotate(ray,2);</a:t>
            </a:r>
          </a:p>
          <a:p>
            <a:pPr eaLnBrk="1" hangingPunct="1">
              <a:spcBef>
                <a:spcPct val="0"/>
              </a:spcBef>
              <a:buFontTx/>
              <a:buNone/>
            </a:pPr>
            <a:r>
              <a:rPr lang="en-US" altLang="en-US" sz="2800">
                <a:latin typeface="Tahoma" panose="020B0604030504040204" pitchFamily="34" charset="0"/>
              </a:rPr>
              <a:t>reverse(ray);</a:t>
            </a:r>
          </a:p>
          <a:p>
            <a:pPr eaLnBrk="1" hangingPunct="1">
              <a:spcBef>
                <a:spcPct val="0"/>
              </a:spcBef>
              <a:buFontTx/>
              <a:buNone/>
            </a:pPr>
            <a:r>
              <a:rPr lang="en-US" altLang="en-US" sz="2800">
                <a:latin typeface="Tahoma" panose="020B0604030504040204" pitchFamily="34" charset="0"/>
              </a:rPr>
              <a:t>out.println(ray);</a:t>
            </a:r>
          </a:p>
        </p:txBody>
      </p:sp>
      <p:sp>
        <p:nvSpPr>
          <p:cNvPr id="145412" name="WordArt 4">
            <a:extLst>
              <a:ext uri="{FF2B5EF4-FFF2-40B4-BE49-F238E27FC236}">
                <a16:creationId xmlns:a16="http://schemas.microsoft.com/office/drawing/2014/main" id="{131F9A42-112A-4905-A6E6-2D02DEBF377C}"/>
              </a:ext>
            </a:extLst>
          </p:cNvPr>
          <p:cNvSpPr>
            <a:spLocks noChangeArrowheads="1" noChangeShapeType="1" noTextEdit="1"/>
          </p:cNvSpPr>
          <p:nvPr/>
        </p:nvSpPr>
        <p:spPr bwMode="auto">
          <a:xfrm>
            <a:off x="1219200" y="304800"/>
            <a:ext cx="6629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Collections</a:t>
            </a:r>
          </a:p>
        </p:txBody>
      </p:sp>
      <p:sp>
        <p:nvSpPr>
          <p:cNvPr id="145413" name="Text Box 5">
            <a:extLst>
              <a:ext uri="{FF2B5EF4-FFF2-40B4-BE49-F238E27FC236}">
                <a16:creationId xmlns:a16="http://schemas.microsoft.com/office/drawing/2014/main" id="{9F553861-DE86-4923-9A37-593F55B8FAA1}"/>
              </a:ext>
            </a:extLst>
          </p:cNvPr>
          <p:cNvSpPr txBox="1">
            <a:spLocks noChangeArrowheads="1"/>
          </p:cNvSpPr>
          <p:nvPr/>
        </p:nvSpPr>
        <p:spPr bwMode="auto">
          <a:xfrm>
            <a:off x="5410200" y="2743200"/>
            <a:ext cx="2362200" cy="1873250"/>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eaLnBrk="1" hangingPunct="1">
              <a:spcBef>
                <a:spcPct val="0"/>
              </a:spcBef>
              <a:buFontTx/>
              <a:buNone/>
            </a:pPr>
            <a:r>
              <a:rPr lang="en-US" altLang="en-US" sz="2800">
                <a:latin typeface="Tahoma" panose="020B0604030504040204" pitchFamily="34" charset="0"/>
              </a:rPr>
              <a:t>[23, 11, 53]</a:t>
            </a:r>
          </a:p>
          <a:p>
            <a:pPr eaLnBrk="1" hangingPunct="1">
              <a:spcBef>
                <a:spcPct val="0"/>
              </a:spcBef>
              <a:buFontTx/>
              <a:buNone/>
            </a:pPr>
            <a:r>
              <a:rPr lang="en-US" altLang="en-US" sz="2800">
                <a:latin typeface="Tahoma" panose="020B0604030504040204" pitchFamily="34" charset="0"/>
              </a:rPr>
              <a:t>[11, 53, 23]</a:t>
            </a:r>
          </a:p>
          <a:p>
            <a:pPr eaLnBrk="1" hangingPunct="1">
              <a:spcBef>
                <a:spcPct val="0"/>
              </a:spcBef>
              <a:buFontTx/>
              <a:buNone/>
            </a:pPr>
            <a:r>
              <a:rPr lang="en-US" altLang="en-US" sz="2800">
                <a:latin typeface="Tahoma" panose="020B0604030504040204" pitchFamily="34" charset="0"/>
              </a:rPr>
              <a:t>[11, 23, 53]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ACAFA0F5-7B77-4AD1-9693-482301A2052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6627" name="WordArt 2">
            <a:extLst>
              <a:ext uri="{FF2B5EF4-FFF2-40B4-BE49-F238E27FC236}">
                <a16:creationId xmlns:a16="http://schemas.microsoft.com/office/drawing/2014/main" id="{18E1A8CD-5F2B-4CCD-964B-3BCC71FF2670}"/>
              </a:ext>
            </a:extLst>
          </p:cNvPr>
          <p:cNvSpPr>
            <a:spLocks noChangeArrowheads="1" noChangeShapeType="1" noTextEdit="1"/>
          </p:cNvSpPr>
          <p:nvPr/>
        </p:nvSpPr>
        <p:spPr bwMode="auto">
          <a:xfrm>
            <a:off x="533400" y="1447800"/>
            <a:ext cx="7848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arraylistobjects.java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3">
            <a:extLst>
              <a:ext uri="{FF2B5EF4-FFF2-40B4-BE49-F238E27FC236}">
                <a16:creationId xmlns:a16="http://schemas.microsoft.com/office/drawing/2014/main" id="{B6928D8A-FD2A-4779-8B84-00C874B5246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47459" name="Text Box 2">
            <a:extLst>
              <a:ext uri="{FF2B5EF4-FFF2-40B4-BE49-F238E27FC236}">
                <a16:creationId xmlns:a16="http://schemas.microsoft.com/office/drawing/2014/main" id="{FE823655-B104-4F75-890C-DB7B19035EFA}"/>
              </a:ext>
            </a:extLst>
          </p:cNvPr>
          <p:cNvSpPr txBox="1">
            <a:spLocks noChangeArrowheads="1"/>
          </p:cNvSpPr>
          <p:nvPr/>
        </p:nvSpPr>
        <p:spPr bwMode="auto">
          <a:xfrm>
            <a:off x="381000" y="1371600"/>
            <a:ext cx="74676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ArrayList&lt;Integer&gt; ray;</a:t>
            </a:r>
          </a:p>
          <a:p>
            <a:pPr eaLnBrk="1" hangingPunct="1">
              <a:spcBef>
                <a:spcPct val="0"/>
              </a:spcBef>
              <a:buFontTx/>
              <a:buNone/>
            </a:pPr>
            <a:r>
              <a:rPr lang="en-US" altLang="en-US" sz="2800">
                <a:latin typeface="Tahoma" panose="020B0604030504040204" pitchFamily="34" charset="0"/>
              </a:rPr>
              <a:t>ray = new ArrayList&lt;Integer&gt;();</a:t>
            </a:r>
          </a:p>
          <a:p>
            <a:pPr eaLnBrk="1" hangingPunct="1">
              <a:spcBef>
                <a:spcPct val="0"/>
              </a:spcBef>
              <a:buFontTx/>
              <a:buNone/>
            </a:pPr>
            <a:r>
              <a:rPr lang="en-US" altLang="en-US" sz="2800">
                <a:latin typeface="Tahoma" panose="020B0604030504040204" pitchFamily="34" charset="0"/>
              </a:rPr>
              <a:t>ray.add(0);</a:t>
            </a:r>
          </a:p>
          <a:p>
            <a:pPr eaLnBrk="1" hangingPunct="1">
              <a:spcBef>
                <a:spcPct val="0"/>
              </a:spcBef>
              <a:buFontTx/>
              <a:buNone/>
            </a:pPr>
            <a:r>
              <a:rPr lang="en-US" altLang="en-US" sz="2800">
                <a:latin typeface="Tahoma" panose="020B0604030504040204" pitchFamily="34" charset="0"/>
              </a:rPr>
              <a:t>ray.add(0);</a:t>
            </a:r>
          </a:p>
          <a:p>
            <a:pPr eaLnBrk="1" hangingPunct="1">
              <a:spcBef>
                <a:spcPct val="0"/>
              </a:spcBef>
              <a:buFontTx/>
              <a:buNone/>
            </a:pPr>
            <a:r>
              <a:rPr lang="en-US" altLang="en-US" sz="2800">
                <a:latin typeface="Tahoma" panose="020B0604030504040204" pitchFamily="34" charset="0"/>
              </a:rPr>
              <a:t>ray.add(0);</a:t>
            </a:r>
          </a:p>
          <a:p>
            <a:pPr eaLnBrk="1" hangingPunct="1">
              <a:spcBef>
                <a:spcPct val="0"/>
              </a:spcBef>
              <a:buFontTx/>
              <a:buNone/>
            </a:pPr>
            <a:r>
              <a:rPr lang="en-US" altLang="en-US" sz="2800">
                <a:latin typeface="Tahoma" panose="020B0604030504040204" pitchFamily="34" charset="0"/>
              </a:rPr>
              <a:t>out.println(ray);		</a:t>
            </a:r>
          </a:p>
          <a:p>
            <a:pPr eaLnBrk="1" hangingPunct="1">
              <a:spcBef>
                <a:spcPct val="0"/>
              </a:spcBef>
              <a:buFontTx/>
              <a:buNone/>
            </a:pPr>
            <a:r>
              <a:rPr lang="en-US" altLang="en-US" sz="2800">
                <a:latin typeface="Tahoma" panose="020B0604030504040204" pitchFamily="34" charset="0"/>
              </a:rPr>
              <a:t>		</a:t>
            </a:r>
          </a:p>
          <a:p>
            <a:pPr eaLnBrk="1" hangingPunct="1">
              <a:spcBef>
                <a:spcPct val="0"/>
              </a:spcBef>
              <a:buFontTx/>
              <a:buNone/>
            </a:pPr>
            <a:r>
              <a:rPr lang="en-US" altLang="en-US" sz="2800">
                <a:latin typeface="Tahoma" panose="020B0604030504040204" pitchFamily="34" charset="0"/>
              </a:rPr>
              <a:t>Collections.fill(ray,33);</a:t>
            </a:r>
          </a:p>
          <a:p>
            <a:pPr eaLnBrk="1" hangingPunct="1">
              <a:spcBef>
                <a:spcPct val="0"/>
              </a:spcBef>
              <a:buFontTx/>
              <a:buNone/>
            </a:pPr>
            <a:r>
              <a:rPr lang="en-US" altLang="en-US" sz="2800">
                <a:latin typeface="Tahoma" panose="020B0604030504040204" pitchFamily="34" charset="0"/>
              </a:rPr>
              <a:t>out.println(ray);</a:t>
            </a:r>
          </a:p>
        </p:txBody>
      </p:sp>
      <p:sp>
        <p:nvSpPr>
          <p:cNvPr id="147460" name="WordArt 3">
            <a:extLst>
              <a:ext uri="{FF2B5EF4-FFF2-40B4-BE49-F238E27FC236}">
                <a16:creationId xmlns:a16="http://schemas.microsoft.com/office/drawing/2014/main" id="{A47E0059-3639-4DA5-8876-738B69343796}"/>
              </a:ext>
            </a:extLst>
          </p:cNvPr>
          <p:cNvSpPr>
            <a:spLocks noChangeArrowheads="1" noChangeShapeType="1" noTextEdit="1"/>
          </p:cNvSpPr>
          <p:nvPr/>
        </p:nvSpPr>
        <p:spPr bwMode="auto">
          <a:xfrm>
            <a:off x="1219200" y="304800"/>
            <a:ext cx="6629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Collections</a:t>
            </a:r>
          </a:p>
        </p:txBody>
      </p:sp>
      <p:sp>
        <p:nvSpPr>
          <p:cNvPr id="147461" name="Text Box 4">
            <a:extLst>
              <a:ext uri="{FF2B5EF4-FFF2-40B4-BE49-F238E27FC236}">
                <a16:creationId xmlns:a16="http://schemas.microsoft.com/office/drawing/2014/main" id="{DC3C6DD2-C157-41AC-850B-DCF53B053268}"/>
              </a:ext>
            </a:extLst>
          </p:cNvPr>
          <p:cNvSpPr txBox="1">
            <a:spLocks noChangeArrowheads="1"/>
          </p:cNvSpPr>
          <p:nvPr/>
        </p:nvSpPr>
        <p:spPr bwMode="auto">
          <a:xfrm>
            <a:off x="5410200" y="2743200"/>
            <a:ext cx="2362200" cy="1446213"/>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eaLnBrk="1" hangingPunct="1">
              <a:spcBef>
                <a:spcPct val="0"/>
              </a:spcBef>
              <a:buFontTx/>
              <a:buNone/>
            </a:pPr>
            <a:r>
              <a:rPr lang="en-US" altLang="en-US" sz="2800">
                <a:latin typeface="Tahoma" panose="020B0604030504040204" pitchFamily="34" charset="0"/>
              </a:rPr>
              <a:t>[0, 0, 0]</a:t>
            </a:r>
          </a:p>
          <a:p>
            <a:pPr eaLnBrk="1" hangingPunct="1">
              <a:spcBef>
                <a:spcPct val="0"/>
              </a:spcBef>
              <a:buFontTx/>
              <a:buNone/>
            </a:pPr>
            <a:r>
              <a:rPr lang="en-US" altLang="en-US" sz="2800">
                <a:latin typeface="Tahoma" panose="020B0604030504040204" pitchFamily="34" charset="0"/>
              </a:rPr>
              <a:t>[33, 33, 33]</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a:extLst>
              <a:ext uri="{FF2B5EF4-FFF2-40B4-BE49-F238E27FC236}">
                <a16:creationId xmlns:a16="http://schemas.microsoft.com/office/drawing/2014/main" id="{FCF995D6-10AD-4667-9DD5-63DF83ACAE1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49507" name="WordArt 2">
            <a:extLst>
              <a:ext uri="{FF2B5EF4-FFF2-40B4-BE49-F238E27FC236}">
                <a16:creationId xmlns:a16="http://schemas.microsoft.com/office/drawing/2014/main" id="{6206A2B8-B79E-467A-899B-C7BD996BAD7D}"/>
              </a:ext>
            </a:extLst>
          </p:cNvPr>
          <p:cNvSpPr>
            <a:spLocks noChangeArrowheads="1" noChangeShapeType="1" noTextEdit="1"/>
          </p:cNvSpPr>
          <p:nvPr/>
        </p:nvSpPr>
        <p:spPr bwMode="auto">
          <a:xfrm>
            <a:off x="762000" y="685800"/>
            <a:ext cx="7620000" cy="5105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binarysearch.java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rotate.java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fill.java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a:extLst>
              <a:ext uri="{FF2B5EF4-FFF2-40B4-BE49-F238E27FC236}">
                <a16:creationId xmlns:a16="http://schemas.microsoft.com/office/drawing/2014/main" id="{41F253D7-87AA-4C67-A722-EFE21434346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1555" name="WordArt 2">
            <a:extLst>
              <a:ext uri="{FF2B5EF4-FFF2-40B4-BE49-F238E27FC236}">
                <a16:creationId xmlns:a16="http://schemas.microsoft.com/office/drawing/2014/main" id="{1A3EFC12-AAB6-4937-ABA2-E008772CEE47}"/>
              </a:ext>
            </a:extLst>
          </p:cNvPr>
          <p:cNvSpPr>
            <a:spLocks noChangeArrowheads="1" noChangeShapeType="1" noTextEdit="1"/>
          </p:cNvSpPr>
          <p:nvPr/>
        </p:nvSpPr>
        <p:spPr bwMode="auto">
          <a:xfrm>
            <a:off x="1219200" y="1143000"/>
            <a:ext cx="6248400" cy="3733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search</a:t>
            </a:r>
          </a:p>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methods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3">
            <a:extLst>
              <a:ext uri="{FF2B5EF4-FFF2-40B4-BE49-F238E27FC236}">
                <a16:creationId xmlns:a16="http://schemas.microsoft.com/office/drawing/2014/main" id="{2273B614-E41C-4D7C-9979-8ADB57427F6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42047" name="Group 31">
            <a:extLst>
              <a:ext uri="{FF2B5EF4-FFF2-40B4-BE49-F238E27FC236}">
                <a16:creationId xmlns:a16="http://schemas.microsoft.com/office/drawing/2014/main" id="{35818BEA-0067-4161-AB47-7F0A3B83DF56}"/>
              </a:ext>
            </a:extLst>
          </p:cNvPr>
          <p:cNvGraphicFramePr>
            <a:graphicFrameLocks noGrp="1"/>
          </p:cNvGraphicFramePr>
          <p:nvPr/>
        </p:nvGraphicFramePr>
        <p:xfrm>
          <a:off x="533400" y="914400"/>
          <a:ext cx="8077200" cy="3081338"/>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err="1">
                          <a:ln>
                            <a:noFill/>
                          </a:ln>
                          <a:solidFill>
                            <a:srgbClr val="FF0000"/>
                          </a:solidFill>
                          <a:effectLst/>
                          <a:latin typeface="Tahoma" pitchFamily="34" charset="0"/>
                        </a:rPr>
                        <a:t>ArrayList</a:t>
                      </a:r>
                      <a:endParaRPr kumimoji="0" lang="en-US" sz="3600" b="1" i="0" u="none" strike="noStrike" cap="none" normalizeH="0" baseline="0" dirty="0">
                        <a:ln>
                          <a:noFill/>
                        </a:ln>
                        <a:solidFill>
                          <a:srgbClr val="FF000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a:ln>
                            <a:noFill/>
                          </a:ln>
                          <a:solidFill>
                            <a:schemeClr val="accent2"/>
                          </a:solidFill>
                          <a:effectLst/>
                          <a:latin typeface="Tahoma" pitchFamily="34" charset="0"/>
                        </a:rPr>
                        <a:t>boolean</a:t>
                      </a:r>
                      <a:r>
                        <a:rPr kumimoji="0" lang="en-US" sz="1600" b="1" i="0" u="none" strike="noStrike" cap="none" normalizeH="0" baseline="0" dirty="0">
                          <a:ln>
                            <a:noFill/>
                          </a:ln>
                          <a:solidFill>
                            <a:schemeClr val="accent2"/>
                          </a:solidFill>
                          <a:effectLst/>
                          <a:latin typeface="Tahoma" pitchFamily="34" charset="0"/>
                        </a:rPr>
                        <a:t> </a:t>
                      </a:r>
                      <a:r>
                        <a:rPr kumimoji="0" lang="en-US" sz="2000" b="1" i="0" u="none" strike="noStrike" cap="none" normalizeH="0" baseline="0" dirty="0">
                          <a:ln>
                            <a:noFill/>
                          </a:ln>
                          <a:solidFill>
                            <a:schemeClr val="accent2"/>
                          </a:solidFill>
                          <a:effectLst/>
                          <a:latin typeface="Tahoma" pitchFamily="34" charset="0"/>
                        </a:rPr>
                        <a:t>contains(x)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if the list contains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a:ln>
                            <a:noFill/>
                          </a:ln>
                          <a:solidFill>
                            <a:schemeClr val="accent2"/>
                          </a:solidFill>
                          <a:effectLst/>
                          <a:latin typeface="Tahoma" pitchFamily="34" charset="0"/>
                        </a:rPr>
                        <a:t>int</a:t>
                      </a:r>
                      <a:r>
                        <a:rPr kumimoji="0" lang="en-US" sz="1600" b="1" i="0" u="none" strike="noStrike" cap="none" normalizeH="0" baseline="0" dirty="0">
                          <a:ln>
                            <a:noFill/>
                          </a:ln>
                          <a:solidFill>
                            <a:schemeClr val="accent2"/>
                          </a:solidFill>
                          <a:effectLst/>
                          <a:latin typeface="Tahoma" pitchFamily="34" charset="0"/>
                        </a:rPr>
                        <a:t> </a:t>
                      </a:r>
                      <a:r>
                        <a:rPr kumimoji="0" lang="en-US" sz="2000" b="1" i="0" u="none" strike="noStrike" cap="none" normalizeH="0" baseline="0" dirty="0" err="1">
                          <a:ln>
                            <a:noFill/>
                          </a:ln>
                          <a:solidFill>
                            <a:schemeClr val="accent2"/>
                          </a:solidFill>
                          <a:effectLst/>
                          <a:latin typeface="Tahoma" pitchFamily="34" charset="0"/>
                        </a:rPr>
                        <a:t>indexOf</a:t>
                      </a:r>
                      <a:r>
                        <a:rPr kumimoji="0" lang="en-US" sz="2000" b="1" i="0" u="none" strike="noStrike" cap="none" normalizeH="0" baseline="0" dirty="0">
                          <a:ln>
                            <a:noFill/>
                          </a:ln>
                          <a:solidFill>
                            <a:schemeClr val="accent2"/>
                          </a:solidFill>
                          <a:effectLst/>
                          <a:latin typeface="Tahom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checks the list for the location of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3">
            <a:extLst>
              <a:ext uri="{FF2B5EF4-FFF2-40B4-BE49-F238E27FC236}">
                <a16:creationId xmlns:a16="http://schemas.microsoft.com/office/drawing/2014/main" id="{FB7D72CD-8063-4791-BF1B-C32CC122C2E3}"/>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5651" name="Rectangle 2">
            <a:extLst>
              <a:ext uri="{FF2B5EF4-FFF2-40B4-BE49-F238E27FC236}">
                <a16:creationId xmlns:a16="http://schemas.microsoft.com/office/drawing/2014/main" id="{B7F58701-27F1-4B95-84A8-E91AFDB77215}"/>
              </a:ext>
            </a:extLst>
          </p:cNvPr>
          <p:cNvSpPr>
            <a:spLocks noChangeArrowheads="1"/>
          </p:cNvSpPr>
          <p:nvPr/>
        </p:nvSpPr>
        <p:spPr bwMode="auto">
          <a:xfrm>
            <a:off x="228600" y="0"/>
            <a:ext cx="6103938" cy="649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ArrayList&lt;Integer&gt; ray;</a:t>
            </a:r>
          </a:p>
          <a:p>
            <a:pPr eaLnBrk="1" hangingPunct="1">
              <a:spcBef>
                <a:spcPct val="0"/>
              </a:spcBef>
              <a:buFontTx/>
              <a:buNone/>
            </a:pPr>
            <a:r>
              <a:rPr lang="en-US" altLang="en-US" sz="2800">
                <a:latin typeface="Tahoma" panose="020B0604030504040204" pitchFamily="34" charset="0"/>
              </a:rPr>
              <a:t>ray = new ArrayList&lt;Integer&gt;();</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ray.add(23);</a:t>
            </a:r>
          </a:p>
          <a:p>
            <a:pPr eaLnBrk="1" hangingPunct="1">
              <a:spcBef>
                <a:spcPct val="0"/>
              </a:spcBef>
              <a:buFontTx/>
              <a:buNone/>
            </a:pPr>
            <a:r>
              <a:rPr lang="en-US" altLang="en-US" sz="2800">
                <a:latin typeface="Tahoma" panose="020B0604030504040204" pitchFamily="34" charset="0"/>
              </a:rPr>
              <a:t>ray.add(11);</a:t>
            </a:r>
          </a:p>
          <a:p>
            <a:pPr eaLnBrk="1" hangingPunct="1">
              <a:spcBef>
                <a:spcPct val="0"/>
              </a:spcBef>
              <a:buFontTx/>
              <a:buNone/>
            </a:pPr>
            <a:r>
              <a:rPr lang="en-US" altLang="en-US" sz="2800">
                <a:latin typeface="Tahoma" panose="020B0604030504040204" pitchFamily="34" charset="0"/>
              </a:rPr>
              <a:t>ray.add(66);</a:t>
            </a:r>
          </a:p>
          <a:p>
            <a:pPr eaLnBrk="1" hangingPunct="1">
              <a:spcBef>
                <a:spcPct val="0"/>
              </a:spcBef>
              <a:buFontTx/>
              <a:buNone/>
            </a:pPr>
            <a:r>
              <a:rPr lang="en-US" altLang="en-US" sz="2800">
                <a:latin typeface="Tahoma" panose="020B0604030504040204" pitchFamily="34" charset="0"/>
              </a:rPr>
              <a:t>ray.add(53);</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out.println(ray);</a:t>
            </a:r>
          </a:p>
          <a:p>
            <a:pPr eaLnBrk="1" hangingPunct="1">
              <a:spcBef>
                <a:spcPct val="0"/>
              </a:spcBef>
              <a:buFontTx/>
              <a:buNone/>
            </a:pPr>
            <a:r>
              <a:rPr lang="en-US" altLang="en-US" sz="2800">
                <a:latin typeface="Tahoma" panose="020B0604030504040204" pitchFamily="34" charset="0"/>
              </a:rPr>
              <a:t>out.println(ray.indexOf(21));</a:t>
            </a:r>
          </a:p>
          <a:p>
            <a:pPr eaLnBrk="1" hangingPunct="1">
              <a:spcBef>
                <a:spcPct val="0"/>
              </a:spcBef>
              <a:buFontTx/>
              <a:buNone/>
            </a:pPr>
            <a:r>
              <a:rPr lang="en-US" altLang="en-US" sz="2800">
                <a:latin typeface="Tahoma" panose="020B0604030504040204" pitchFamily="34" charset="0"/>
              </a:rPr>
              <a:t>out.println(ray.indexOf(66));</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out.println(ray);</a:t>
            </a:r>
          </a:p>
          <a:p>
            <a:pPr eaLnBrk="1" hangingPunct="1">
              <a:spcBef>
                <a:spcPct val="0"/>
              </a:spcBef>
              <a:buFontTx/>
              <a:buNone/>
            </a:pPr>
            <a:r>
              <a:rPr lang="en-US" altLang="en-US" sz="2800">
                <a:latin typeface="Tahoma" panose="020B0604030504040204" pitchFamily="34" charset="0"/>
              </a:rPr>
              <a:t>out.println(ray.contains(21));</a:t>
            </a:r>
          </a:p>
          <a:p>
            <a:pPr eaLnBrk="1" hangingPunct="1">
              <a:spcBef>
                <a:spcPct val="0"/>
              </a:spcBef>
              <a:buFontTx/>
              <a:buNone/>
            </a:pPr>
            <a:r>
              <a:rPr lang="en-US" altLang="en-US" sz="2800">
                <a:latin typeface="Tahoma" panose="020B0604030504040204" pitchFamily="34" charset="0"/>
              </a:rPr>
              <a:t>out.println(ray.contains(66));</a:t>
            </a:r>
          </a:p>
        </p:txBody>
      </p:sp>
      <p:sp>
        <p:nvSpPr>
          <p:cNvPr id="155652" name="Text Box 4">
            <a:extLst>
              <a:ext uri="{FF2B5EF4-FFF2-40B4-BE49-F238E27FC236}">
                <a16:creationId xmlns:a16="http://schemas.microsoft.com/office/drawing/2014/main" id="{032C60CF-B2FB-4D7C-82D2-33A5FDDEA6EA}"/>
              </a:ext>
            </a:extLst>
          </p:cNvPr>
          <p:cNvSpPr txBox="1">
            <a:spLocks noChangeArrowheads="1"/>
          </p:cNvSpPr>
          <p:nvPr/>
        </p:nvSpPr>
        <p:spPr bwMode="auto">
          <a:xfrm>
            <a:off x="5943600" y="1066800"/>
            <a:ext cx="3048000" cy="3154363"/>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eaLnBrk="1" hangingPunct="1">
              <a:spcBef>
                <a:spcPct val="0"/>
              </a:spcBef>
              <a:buFontTx/>
              <a:buNone/>
            </a:pPr>
            <a:r>
              <a:rPr lang="en-US" altLang="en-US" sz="2800">
                <a:latin typeface="Tahoma" panose="020B0604030504040204" pitchFamily="34" charset="0"/>
              </a:rPr>
              <a:t>[23, 11, 66, 53]</a:t>
            </a:r>
          </a:p>
          <a:p>
            <a:pPr eaLnBrk="1" hangingPunct="1">
              <a:spcBef>
                <a:spcPct val="0"/>
              </a:spcBef>
              <a:buFontTx/>
              <a:buNone/>
            </a:pPr>
            <a:r>
              <a:rPr lang="en-US" altLang="en-US" sz="2800">
                <a:latin typeface="Tahoma" panose="020B0604030504040204" pitchFamily="34" charset="0"/>
              </a:rPr>
              <a:t>-1</a:t>
            </a:r>
          </a:p>
          <a:p>
            <a:pPr eaLnBrk="1" hangingPunct="1">
              <a:spcBef>
                <a:spcPct val="0"/>
              </a:spcBef>
              <a:buFontTx/>
              <a:buNone/>
            </a:pPr>
            <a:r>
              <a:rPr lang="en-US" altLang="en-US" sz="2800">
                <a:latin typeface="Tahoma" panose="020B0604030504040204" pitchFamily="34" charset="0"/>
              </a:rPr>
              <a:t>2</a:t>
            </a:r>
          </a:p>
          <a:p>
            <a:pPr eaLnBrk="1" hangingPunct="1">
              <a:spcBef>
                <a:spcPct val="0"/>
              </a:spcBef>
              <a:buFontTx/>
              <a:buNone/>
            </a:pPr>
            <a:r>
              <a:rPr lang="en-US" altLang="en-US" sz="2800">
                <a:latin typeface="Tahoma" panose="020B0604030504040204" pitchFamily="34" charset="0"/>
              </a:rPr>
              <a:t>[23, 11, 66, 53]</a:t>
            </a:r>
          </a:p>
          <a:p>
            <a:pPr eaLnBrk="1" hangingPunct="1">
              <a:spcBef>
                <a:spcPct val="0"/>
              </a:spcBef>
              <a:buFontTx/>
              <a:buNone/>
            </a:pPr>
            <a:r>
              <a:rPr lang="en-US" altLang="en-US" sz="2800">
                <a:latin typeface="Tahoma" panose="020B0604030504040204" pitchFamily="34" charset="0"/>
              </a:rPr>
              <a:t>false</a:t>
            </a:r>
          </a:p>
          <a:p>
            <a:pPr eaLnBrk="1" hangingPunct="1">
              <a:spcBef>
                <a:spcPct val="0"/>
              </a:spcBef>
              <a:buFontTx/>
              <a:buNone/>
            </a:pPr>
            <a:r>
              <a:rPr lang="en-US" altLang="en-US" sz="2800">
                <a:latin typeface="Tahoma" panose="020B0604030504040204" pitchFamily="34" charset="0"/>
              </a:rPr>
              <a:t>true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a:extLst>
              <a:ext uri="{FF2B5EF4-FFF2-40B4-BE49-F238E27FC236}">
                <a16:creationId xmlns:a16="http://schemas.microsoft.com/office/drawing/2014/main" id="{4ABCB0AF-9C59-4172-B22F-04C1F1E571BA}"/>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7699" name="WordArt 2">
            <a:extLst>
              <a:ext uri="{FF2B5EF4-FFF2-40B4-BE49-F238E27FC236}">
                <a16:creationId xmlns:a16="http://schemas.microsoft.com/office/drawing/2014/main" id="{86CFF262-E7BA-4D37-9F79-D7C881EE6B0A}"/>
              </a:ext>
            </a:extLst>
          </p:cNvPr>
          <p:cNvSpPr>
            <a:spLocks noChangeArrowheads="1" noChangeShapeType="1" noTextEdit="1"/>
          </p:cNvSpPr>
          <p:nvPr/>
        </p:nvSpPr>
        <p:spPr bwMode="auto">
          <a:xfrm>
            <a:off x="762000" y="685800"/>
            <a:ext cx="7620000" cy="5105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search.java</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3">
            <a:extLst>
              <a:ext uri="{FF2B5EF4-FFF2-40B4-BE49-F238E27FC236}">
                <a16:creationId xmlns:a16="http://schemas.microsoft.com/office/drawing/2014/main" id="{341D7C24-C00B-4094-A554-71FD112716F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9747" name="WordArt 2">
            <a:extLst>
              <a:ext uri="{FF2B5EF4-FFF2-40B4-BE49-F238E27FC236}">
                <a16:creationId xmlns:a16="http://schemas.microsoft.com/office/drawing/2014/main" id="{7CFC0C1D-23D2-4C2B-A96E-48C73BB2F1FF}"/>
              </a:ext>
            </a:extLst>
          </p:cNvPr>
          <p:cNvSpPr>
            <a:spLocks noChangeArrowheads="1" noChangeShapeType="1" noTextEdit="1"/>
          </p:cNvSpPr>
          <p:nvPr/>
        </p:nvSpPr>
        <p:spPr bwMode="auto">
          <a:xfrm>
            <a:off x="381000" y="1295400"/>
            <a:ext cx="84582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arraylistuserclassestwo.java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0101294D-ACAD-43E1-BE3E-2B701BA3EF4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Text Box 3">
            <a:extLst>
              <a:ext uri="{FF2B5EF4-FFF2-40B4-BE49-F238E27FC236}">
                <a16:creationId xmlns:a16="http://schemas.microsoft.com/office/drawing/2014/main" id="{4C193418-03D2-4DF1-A431-627408A04117}"/>
              </a:ext>
            </a:extLst>
          </p:cNvPr>
          <p:cNvSpPr txBox="1">
            <a:spLocks noChangeArrowheads="1"/>
          </p:cNvSpPr>
          <p:nvPr/>
        </p:nvSpPr>
        <p:spPr bwMode="auto">
          <a:xfrm>
            <a:off x="152400" y="2074863"/>
            <a:ext cx="9067800"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defRPr/>
            </a:pPr>
            <a:r>
              <a:rPr lang="en-US" sz="2600" dirty="0">
                <a:latin typeface="Tahoma" panose="020B0604030504040204" pitchFamily="34" charset="0"/>
                <a:ea typeface="Tahoma" panose="020B0604030504040204" pitchFamily="34" charset="0"/>
                <a:cs typeface="Tahoma" panose="020B0604030504040204" pitchFamily="34" charset="0"/>
              </a:rPr>
              <a:t>String[] words = "</a:t>
            </a:r>
            <a:r>
              <a:rPr lang="en-US" sz="2600" dirty="0" err="1">
                <a:latin typeface="Tahoma" panose="020B0604030504040204" pitchFamily="34" charset="0"/>
                <a:ea typeface="Tahoma" panose="020B0604030504040204" pitchFamily="34" charset="0"/>
                <a:cs typeface="Tahoma" panose="020B0604030504040204" pitchFamily="34" charset="0"/>
              </a:rPr>
              <a:t>abc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cde</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fgh</a:t>
            </a:r>
            <a:r>
              <a:rPr lang="en-US" sz="2600" dirty="0">
                <a:latin typeface="Tahoma" panose="020B0604030504040204" pitchFamily="34" charset="0"/>
                <a:ea typeface="Tahoma" panose="020B0604030504040204" pitchFamily="34" charset="0"/>
                <a:cs typeface="Tahoma" panose="020B0604030504040204" pitchFamily="34" charset="0"/>
              </a:rPr>
              <a:t>".split(" ");   </a:t>
            </a:r>
            <a:br>
              <a:rPr lang="en-US" sz="2600" dirty="0">
                <a:latin typeface="Tahoma" panose="020B0604030504040204" pitchFamily="34" charset="0"/>
                <a:ea typeface="Tahoma" panose="020B0604030504040204" pitchFamily="34" charset="0"/>
                <a:cs typeface="Tahoma" panose="020B0604030504040204" pitchFamily="34" charset="0"/>
              </a:rPr>
            </a:br>
            <a:r>
              <a:rPr lang="en-US" sz="2600" dirty="0" err="1">
                <a:latin typeface="Tahoma" panose="020B0604030504040204" pitchFamily="34" charset="0"/>
                <a:ea typeface="Tahoma" panose="020B0604030504040204" pitchFamily="34" charset="0"/>
                <a:cs typeface="Tahoma" panose="020B0604030504040204" pitchFamily="34" charset="0"/>
              </a:rPr>
              <a:t>ArrayList</a:t>
            </a:r>
            <a:r>
              <a:rPr lang="en-US" sz="2600" dirty="0">
                <a:latin typeface="Tahoma" panose="020B0604030504040204" pitchFamily="34" charset="0"/>
                <a:ea typeface="Tahoma" panose="020B0604030504040204" pitchFamily="34" charset="0"/>
                <a:cs typeface="Tahoma" panose="020B0604030504040204" pitchFamily="34" charset="0"/>
              </a:rPr>
              <a:t>&lt;String&gt; list;</a:t>
            </a:r>
          </a:p>
          <a:p>
            <a:pPr>
              <a:lnSpc>
                <a:spcPct val="150000"/>
              </a:lnSpc>
              <a:spcBef>
                <a:spcPct val="0"/>
              </a:spcBef>
              <a:buFontTx/>
              <a:buNone/>
              <a:defRPr/>
            </a:pPr>
            <a:r>
              <a:rPr lang="en-US" sz="2600" dirty="0">
                <a:latin typeface="Tahoma" panose="020B0604030504040204" pitchFamily="34" charset="0"/>
                <a:ea typeface="Tahoma" panose="020B0604030504040204" pitchFamily="34" charset="0"/>
                <a:cs typeface="Tahoma" panose="020B0604030504040204" pitchFamily="34" charset="0"/>
              </a:rPr>
              <a:t>list = </a:t>
            </a:r>
            <a:r>
              <a:rPr lang="en-US" sz="2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new </a:t>
            </a:r>
            <a:r>
              <a:rPr lang="en-US" sz="26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ArrayList</a:t>
            </a:r>
            <a:r>
              <a:rPr lang="en-US" sz="2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&lt;String&gt;(</a:t>
            </a:r>
            <a:r>
              <a:rPr lang="en-US" sz="26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Arrays.asList</a:t>
            </a:r>
            <a:r>
              <a:rPr lang="en-US" sz="2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(words));</a:t>
            </a:r>
            <a:endParaRPr lang="en-US" altLang="en-US" sz="2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5236" name="WordArt 5">
            <a:extLst>
              <a:ext uri="{FF2B5EF4-FFF2-40B4-BE49-F238E27FC236}">
                <a16:creationId xmlns:a16="http://schemas.microsoft.com/office/drawing/2014/main" id="{F52576BA-E06E-47D9-8A64-B35D5BDCC957}"/>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String  Array  ArrayList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2A9D6DE8-D2BD-41DA-B4FA-960351CB394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r>
              <a:rPr lang="en-US" altLang="en-US" sz="800" b="0">
                <a:latin typeface="Tahoma" panose="020B0604030504040204" pitchFamily="34" charset="0"/>
              </a:rPr>
              <a:t>© A+ Computer Science  -  www.apluscompsci.com</a:t>
            </a:r>
          </a:p>
        </p:txBody>
      </p:sp>
      <p:sp>
        <p:nvSpPr>
          <p:cNvPr id="97283" name="WordArt 2">
            <a:extLst>
              <a:ext uri="{FF2B5EF4-FFF2-40B4-BE49-F238E27FC236}">
                <a16:creationId xmlns:a16="http://schemas.microsoft.com/office/drawing/2014/main" id="{FC08B6D3-7296-4A8B-837A-030794054B3A}"/>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arraylistsplit.java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a:extLst>
              <a:ext uri="{FF2B5EF4-FFF2-40B4-BE49-F238E27FC236}">
                <a16:creationId xmlns:a16="http://schemas.microsoft.com/office/drawing/2014/main" id="{BA735E8A-561A-40C3-BC54-D39683ABEB3A}"/>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74083" name="WordArt 2">
            <a:extLst>
              <a:ext uri="{FF2B5EF4-FFF2-40B4-BE49-F238E27FC236}">
                <a16:creationId xmlns:a16="http://schemas.microsoft.com/office/drawing/2014/main" id="{AFD3758B-1D69-4C0C-B0F1-59D51EED1AA6}"/>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Continue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16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0BAE781D-C300-4C2C-8F91-B8A5535F614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8675" name="WordArt 2">
            <a:extLst>
              <a:ext uri="{FF2B5EF4-FFF2-40B4-BE49-F238E27FC236}">
                <a16:creationId xmlns:a16="http://schemas.microsoft.com/office/drawing/2014/main" id="{C331A98C-21A1-4AB5-B409-AC6B33B07C7B}"/>
              </a:ext>
            </a:extLst>
          </p:cNvPr>
          <p:cNvSpPr>
            <a:spLocks noChangeArrowheads="1" noChangeShapeType="1" noTextEdit="1"/>
          </p:cNvSpPr>
          <p:nvPr/>
        </p:nvSpPr>
        <p:spPr bwMode="auto">
          <a:xfrm>
            <a:off x="914400" y="1143000"/>
            <a:ext cx="7086600" cy="4038600"/>
          </a:xfrm>
          <a:prstGeom prst="rect">
            <a:avLst/>
          </a:prstGeom>
        </p:spPr>
        <p:txBody>
          <a:bodyPr wrap="none" fromWordArt="1">
            <a:prstTxWarp prst="textPlain">
              <a:avLst>
                <a:gd name="adj" fmla="val 50000"/>
              </a:avLst>
            </a:prstTxWarp>
          </a:bodyPr>
          <a:lstStyle/>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Generic</a:t>
            </a:r>
          </a:p>
          <a:p>
            <a:pPr algn="ctr"/>
            <a:r>
              <a:rPr lang="en-US" sz="3600" kern="10">
                <a:ln w="25400">
                  <a:solidFill>
                    <a:srgbClr val="FFFF99"/>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Footer Placeholder 3">
            <a:extLst>
              <a:ext uri="{FF2B5EF4-FFF2-40B4-BE49-F238E27FC236}">
                <a16:creationId xmlns:a16="http://schemas.microsoft.com/office/drawing/2014/main" id="{B2D9321A-F03C-44DC-921F-31DF5A5D0104}"/>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65891" name="WordArt 2">
            <a:extLst>
              <a:ext uri="{FF2B5EF4-FFF2-40B4-BE49-F238E27FC236}">
                <a16:creationId xmlns:a16="http://schemas.microsoft.com/office/drawing/2014/main" id="{4070EFFB-8DE1-4111-9846-C692719AFD56}"/>
              </a:ext>
            </a:extLst>
          </p:cNvPr>
          <p:cNvSpPr>
            <a:spLocks noChangeArrowheads="1" noChangeShapeType="1" noTextEdit="1"/>
          </p:cNvSpPr>
          <p:nvPr/>
        </p:nvSpPr>
        <p:spPr bwMode="auto">
          <a:xfrm>
            <a:off x="1524000" y="228600"/>
            <a:ext cx="28956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00FF"/>
                </a:solidFill>
                <a:effectLst>
                  <a:outerShdw dist="35921" dir="2700000" algn="ctr" rotWithShape="0">
                    <a:srgbClr val="C0C0C0"/>
                  </a:outerShdw>
                </a:effectLst>
                <a:latin typeface="Impact" panose="020B0806030902050204" pitchFamily="34" charset="0"/>
              </a:rPr>
              <a:t>Java Collections</a:t>
            </a:r>
          </a:p>
        </p:txBody>
      </p:sp>
      <p:sp>
        <p:nvSpPr>
          <p:cNvPr id="165892" name="Text Box 3">
            <a:extLst>
              <a:ext uri="{FF2B5EF4-FFF2-40B4-BE49-F238E27FC236}">
                <a16:creationId xmlns:a16="http://schemas.microsoft.com/office/drawing/2014/main" id="{AB1B8F37-21B8-4680-A19C-B2ADDAEA5586}"/>
              </a:ext>
            </a:extLst>
          </p:cNvPr>
          <p:cNvSpPr txBox="1">
            <a:spLocks noChangeArrowheads="1"/>
          </p:cNvSpPr>
          <p:nvPr/>
        </p:nvSpPr>
        <p:spPr bwMode="auto">
          <a:xfrm>
            <a:off x="533400" y="914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400" b="0"/>
          </a:p>
        </p:txBody>
      </p:sp>
      <p:sp>
        <p:nvSpPr>
          <p:cNvPr id="165893" name="Text Box 4">
            <a:extLst>
              <a:ext uri="{FF2B5EF4-FFF2-40B4-BE49-F238E27FC236}">
                <a16:creationId xmlns:a16="http://schemas.microsoft.com/office/drawing/2014/main" id="{D7A6B5B7-E7FC-444B-AF44-D61CDD937137}"/>
              </a:ext>
            </a:extLst>
          </p:cNvPr>
          <p:cNvSpPr txBox="1">
            <a:spLocks noChangeArrowheads="1"/>
          </p:cNvSpPr>
          <p:nvPr/>
        </p:nvSpPr>
        <p:spPr bwMode="auto">
          <a:xfrm>
            <a:off x="457200" y="914400"/>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Collection</a:t>
            </a:r>
          </a:p>
        </p:txBody>
      </p:sp>
      <p:sp>
        <p:nvSpPr>
          <p:cNvPr id="165894" name="Text Box 5">
            <a:extLst>
              <a:ext uri="{FF2B5EF4-FFF2-40B4-BE49-F238E27FC236}">
                <a16:creationId xmlns:a16="http://schemas.microsoft.com/office/drawing/2014/main" id="{AB21B41A-AF5A-4FF7-A45C-82278A269160}"/>
              </a:ext>
            </a:extLst>
          </p:cNvPr>
          <p:cNvSpPr txBox="1">
            <a:spLocks noChangeArrowheads="1"/>
          </p:cNvSpPr>
          <p:nvPr/>
        </p:nvSpPr>
        <p:spPr bwMode="auto">
          <a:xfrm>
            <a:off x="5257800" y="1524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Map</a:t>
            </a:r>
          </a:p>
        </p:txBody>
      </p:sp>
      <p:sp>
        <p:nvSpPr>
          <p:cNvPr id="165895" name="Line 6">
            <a:extLst>
              <a:ext uri="{FF2B5EF4-FFF2-40B4-BE49-F238E27FC236}">
                <a16:creationId xmlns:a16="http://schemas.microsoft.com/office/drawing/2014/main" id="{D893972A-9566-4C03-AB92-39FF310FB42C}"/>
              </a:ext>
            </a:extLst>
          </p:cNvPr>
          <p:cNvSpPr>
            <a:spLocks noChangeShapeType="1"/>
          </p:cNvSpPr>
          <p:nvPr/>
        </p:nvSpPr>
        <p:spPr bwMode="auto">
          <a:xfrm flipH="1">
            <a:off x="609600" y="1371600"/>
            <a:ext cx="0" cy="1447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896" name="Line 7">
            <a:extLst>
              <a:ext uri="{FF2B5EF4-FFF2-40B4-BE49-F238E27FC236}">
                <a16:creationId xmlns:a16="http://schemas.microsoft.com/office/drawing/2014/main" id="{F2D1281D-E664-41DC-BB9B-7814E0ECA46F}"/>
              </a:ext>
            </a:extLst>
          </p:cNvPr>
          <p:cNvSpPr>
            <a:spLocks noChangeShapeType="1"/>
          </p:cNvSpPr>
          <p:nvPr/>
        </p:nvSpPr>
        <p:spPr bwMode="auto">
          <a:xfrm flipH="1">
            <a:off x="1905000" y="1371600"/>
            <a:ext cx="0" cy="1371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897" name="Line 8">
            <a:extLst>
              <a:ext uri="{FF2B5EF4-FFF2-40B4-BE49-F238E27FC236}">
                <a16:creationId xmlns:a16="http://schemas.microsoft.com/office/drawing/2014/main" id="{FCA0F449-6D21-4046-B62B-DCC15EE73A71}"/>
              </a:ext>
            </a:extLst>
          </p:cNvPr>
          <p:cNvSpPr>
            <a:spLocks noChangeShapeType="1"/>
          </p:cNvSpPr>
          <p:nvPr/>
        </p:nvSpPr>
        <p:spPr bwMode="auto">
          <a:xfrm>
            <a:off x="2286000" y="3124200"/>
            <a:ext cx="457200" cy="609600"/>
          </a:xfrm>
          <a:prstGeom prst="line">
            <a:avLst/>
          </a:prstGeom>
          <a:noFill/>
          <a:ln w="508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898" name="Text Box 9">
            <a:extLst>
              <a:ext uri="{FF2B5EF4-FFF2-40B4-BE49-F238E27FC236}">
                <a16:creationId xmlns:a16="http://schemas.microsoft.com/office/drawing/2014/main" id="{3776BF79-F186-432E-BF7D-32F4265F5529}"/>
              </a:ext>
            </a:extLst>
          </p:cNvPr>
          <p:cNvSpPr txBox="1">
            <a:spLocks noChangeArrowheads="1"/>
          </p:cNvSpPr>
          <p:nvPr/>
        </p:nvSpPr>
        <p:spPr bwMode="auto">
          <a:xfrm>
            <a:off x="381000" y="2743200"/>
            <a:ext cx="1947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List        Set</a:t>
            </a:r>
          </a:p>
        </p:txBody>
      </p:sp>
      <p:sp>
        <p:nvSpPr>
          <p:cNvPr id="165899" name="Text Box 10">
            <a:extLst>
              <a:ext uri="{FF2B5EF4-FFF2-40B4-BE49-F238E27FC236}">
                <a16:creationId xmlns:a16="http://schemas.microsoft.com/office/drawing/2014/main" id="{1C2954DF-CF61-44CE-9AD4-2E1029F9F321}"/>
              </a:ext>
            </a:extLst>
          </p:cNvPr>
          <p:cNvSpPr txBox="1">
            <a:spLocks noChangeArrowheads="1"/>
          </p:cNvSpPr>
          <p:nvPr/>
        </p:nvSpPr>
        <p:spPr bwMode="auto">
          <a:xfrm>
            <a:off x="685800" y="1600200"/>
            <a:ext cx="12398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165900" name="Text Box 11">
            <a:extLst>
              <a:ext uri="{FF2B5EF4-FFF2-40B4-BE49-F238E27FC236}">
                <a16:creationId xmlns:a16="http://schemas.microsoft.com/office/drawing/2014/main" id="{1D7A5531-9238-4931-8F49-475166C36340}"/>
              </a:ext>
            </a:extLst>
          </p:cNvPr>
          <p:cNvSpPr txBox="1">
            <a:spLocks noChangeArrowheads="1"/>
          </p:cNvSpPr>
          <p:nvPr/>
        </p:nvSpPr>
        <p:spPr bwMode="auto">
          <a:xfrm>
            <a:off x="533400" y="3429000"/>
            <a:ext cx="1697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165901" name="Line 12">
            <a:extLst>
              <a:ext uri="{FF2B5EF4-FFF2-40B4-BE49-F238E27FC236}">
                <a16:creationId xmlns:a16="http://schemas.microsoft.com/office/drawing/2014/main" id="{BEE46DC0-0253-43EC-9E30-37FA9C6661F9}"/>
              </a:ext>
            </a:extLst>
          </p:cNvPr>
          <p:cNvSpPr>
            <a:spLocks noChangeShapeType="1"/>
          </p:cNvSpPr>
          <p:nvPr/>
        </p:nvSpPr>
        <p:spPr bwMode="auto">
          <a:xfrm>
            <a:off x="2209800" y="3200400"/>
            <a:ext cx="0" cy="23622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902" name="Line 13">
            <a:extLst>
              <a:ext uri="{FF2B5EF4-FFF2-40B4-BE49-F238E27FC236}">
                <a16:creationId xmlns:a16="http://schemas.microsoft.com/office/drawing/2014/main" id="{05D47A2C-B796-49CE-A581-66E2C4FFE1B3}"/>
              </a:ext>
            </a:extLst>
          </p:cNvPr>
          <p:cNvSpPr>
            <a:spLocks noChangeShapeType="1"/>
          </p:cNvSpPr>
          <p:nvPr/>
        </p:nvSpPr>
        <p:spPr bwMode="auto">
          <a:xfrm flipH="1">
            <a:off x="2971800" y="4191000"/>
            <a:ext cx="0" cy="8382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903" name="Line 14">
            <a:extLst>
              <a:ext uri="{FF2B5EF4-FFF2-40B4-BE49-F238E27FC236}">
                <a16:creationId xmlns:a16="http://schemas.microsoft.com/office/drawing/2014/main" id="{9664DAA8-CD23-450E-AE8B-E26094D4725B}"/>
              </a:ext>
            </a:extLst>
          </p:cNvPr>
          <p:cNvSpPr>
            <a:spLocks noChangeShapeType="1"/>
          </p:cNvSpPr>
          <p:nvPr/>
        </p:nvSpPr>
        <p:spPr bwMode="auto">
          <a:xfrm flipH="1">
            <a:off x="533400" y="3200400"/>
            <a:ext cx="0" cy="13716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904" name="Text Box 15">
            <a:extLst>
              <a:ext uri="{FF2B5EF4-FFF2-40B4-BE49-F238E27FC236}">
                <a16:creationId xmlns:a16="http://schemas.microsoft.com/office/drawing/2014/main" id="{1191A621-A18A-4D84-A9C5-B571938DD64E}"/>
              </a:ext>
            </a:extLst>
          </p:cNvPr>
          <p:cNvSpPr txBox="1">
            <a:spLocks noChangeArrowheads="1"/>
          </p:cNvSpPr>
          <p:nvPr/>
        </p:nvSpPr>
        <p:spPr bwMode="auto">
          <a:xfrm>
            <a:off x="304800" y="4495800"/>
            <a:ext cx="17541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ArrayList</a:t>
            </a:r>
          </a:p>
          <a:p>
            <a:pPr>
              <a:spcBef>
                <a:spcPct val="0"/>
              </a:spcBef>
              <a:buFontTx/>
              <a:buNone/>
            </a:pPr>
            <a:r>
              <a:rPr lang="en-US" altLang="en-US" sz="2400">
                <a:latin typeface="Tahoma" panose="020B0604030504040204" pitchFamily="34" charset="0"/>
              </a:rPr>
              <a:t>LinkedList</a:t>
            </a:r>
          </a:p>
          <a:p>
            <a:pPr>
              <a:spcBef>
                <a:spcPct val="0"/>
              </a:spcBef>
              <a:buFontTx/>
              <a:buNone/>
            </a:pPr>
            <a:r>
              <a:rPr lang="en-US" altLang="en-US" sz="2400">
                <a:latin typeface="Tahoma" panose="020B0604030504040204" pitchFamily="34" charset="0"/>
              </a:rPr>
              <a:t>Vector</a:t>
            </a:r>
          </a:p>
          <a:p>
            <a:pPr>
              <a:spcBef>
                <a:spcPct val="0"/>
              </a:spcBef>
              <a:buFontTx/>
              <a:buNone/>
            </a:pPr>
            <a:r>
              <a:rPr lang="en-US" altLang="en-US" sz="2400">
                <a:latin typeface="Tahoma" panose="020B0604030504040204" pitchFamily="34" charset="0"/>
              </a:rPr>
              <a:t>Stack</a:t>
            </a:r>
          </a:p>
        </p:txBody>
      </p:sp>
      <p:sp>
        <p:nvSpPr>
          <p:cNvPr id="165905" name="Text Box 16">
            <a:extLst>
              <a:ext uri="{FF2B5EF4-FFF2-40B4-BE49-F238E27FC236}">
                <a16:creationId xmlns:a16="http://schemas.microsoft.com/office/drawing/2014/main" id="{0E28CDC2-9940-443B-A563-10E94A265EB0}"/>
              </a:ext>
            </a:extLst>
          </p:cNvPr>
          <p:cNvSpPr txBox="1">
            <a:spLocks noChangeArrowheads="1"/>
          </p:cNvSpPr>
          <p:nvPr/>
        </p:nvSpPr>
        <p:spPr bwMode="auto">
          <a:xfrm>
            <a:off x="1447800" y="5486400"/>
            <a:ext cx="247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err="1">
                <a:latin typeface="Tahoma" panose="020B0604030504040204" pitchFamily="34" charset="0"/>
              </a:rPr>
              <a:t>AbstractSet</a:t>
            </a:r>
            <a:endParaRPr lang="en-US" altLang="en-US" sz="2400" dirty="0">
              <a:latin typeface="Tahoma" panose="020B0604030504040204" pitchFamily="34" charset="0"/>
            </a:endParaRPr>
          </a:p>
          <a:p>
            <a:pPr>
              <a:spcBef>
                <a:spcPct val="0"/>
              </a:spcBef>
              <a:buFontTx/>
              <a:buNone/>
            </a:pPr>
            <a:r>
              <a:rPr lang="en-US" altLang="en-US" sz="2400" dirty="0">
                <a:latin typeface="Tahoma" panose="020B0604030504040204" pitchFamily="34" charset="0"/>
              </a:rPr>
              <a:t>HashSet</a:t>
            </a:r>
          </a:p>
          <a:p>
            <a:pPr>
              <a:spcBef>
                <a:spcPct val="0"/>
              </a:spcBef>
              <a:buFontTx/>
              <a:buNone/>
            </a:pPr>
            <a:r>
              <a:rPr lang="en-US" altLang="en-US" sz="2400" dirty="0" err="1">
                <a:latin typeface="Tahoma" panose="020B0604030504040204" pitchFamily="34" charset="0"/>
              </a:rPr>
              <a:t>LinkedHashSet</a:t>
            </a:r>
            <a:endParaRPr lang="en-US" altLang="en-US" sz="2400" dirty="0">
              <a:latin typeface="Tahoma" panose="020B0604030504040204" pitchFamily="34" charset="0"/>
            </a:endParaRPr>
          </a:p>
        </p:txBody>
      </p:sp>
      <p:sp>
        <p:nvSpPr>
          <p:cNvPr id="165906" name="Text Box 17">
            <a:extLst>
              <a:ext uri="{FF2B5EF4-FFF2-40B4-BE49-F238E27FC236}">
                <a16:creationId xmlns:a16="http://schemas.microsoft.com/office/drawing/2014/main" id="{7CDF483F-4C9D-4599-B6C4-2DCBE9F3EA06}"/>
              </a:ext>
            </a:extLst>
          </p:cNvPr>
          <p:cNvSpPr txBox="1">
            <a:spLocks noChangeArrowheads="1"/>
          </p:cNvSpPr>
          <p:nvPr/>
        </p:nvSpPr>
        <p:spPr bwMode="auto">
          <a:xfrm>
            <a:off x="2819400" y="4953000"/>
            <a:ext cx="136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TreeSet</a:t>
            </a:r>
          </a:p>
        </p:txBody>
      </p:sp>
      <p:sp>
        <p:nvSpPr>
          <p:cNvPr id="165907" name="Text Box 18">
            <a:extLst>
              <a:ext uri="{FF2B5EF4-FFF2-40B4-BE49-F238E27FC236}">
                <a16:creationId xmlns:a16="http://schemas.microsoft.com/office/drawing/2014/main" id="{711B9270-1325-45DF-9FCA-F97F5C04CFA6}"/>
              </a:ext>
            </a:extLst>
          </p:cNvPr>
          <p:cNvSpPr txBox="1">
            <a:spLocks noChangeArrowheads="1"/>
          </p:cNvSpPr>
          <p:nvPr/>
        </p:nvSpPr>
        <p:spPr bwMode="auto">
          <a:xfrm>
            <a:off x="2667000" y="3733800"/>
            <a:ext cx="170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SortedSet</a:t>
            </a:r>
          </a:p>
        </p:txBody>
      </p:sp>
      <p:sp>
        <p:nvSpPr>
          <p:cNvPr id="165908" name="Text Box 19">
            <a:extLst>
              <a:ext uri="{FF2B5EF4-FFF2-40B4-BE49-F238E27FC236}">
                <a16:creationId xmlns:a16="http://schemas.microsoft.com/office/drawing/2014/main" id="{88361423-E22E-463B-94B3-753545096DAA}"/>
              </a:ext>
            </a:extLst>
          </p:cNvPr>
          <p:cNvSpPr txBox="1">
            <a:spLocks noChangeArrowheads="1"/>
          </p:cNvSpPr>
          <p:nvPr/>
        </p:nvSpPr>
        <p:spPr bwMode="auto">
          <a:xfrm>
            <a:off x="2743200" y="2971800"/>
            <a:ext cx="12398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165909" name="Text Box 20">
            <a:extLst>
              <a:ext uri="{FF2B5EF4-FFF2-40B4-BE49-F238E27FC236}">
                <a16:creationId xmlns:a16="http://schemas.microsoft.com/office/drawing/2014/main" id="{758B0672-7DC6-4358-BF65-4F6CB0F5188D}"/>
              </a:ext>
            </a:extLst>
          </p:cNvPr>
          <p:cNvSpPr txBox="1">
            <a:spLocks noChangeArrowheads="1"/>
          </p:cNvSpPr>
          <p:nvPr/>
        </p:nvSpPr>
        <p:spPr bwMode="auto">
          <a:xfrm>
            <a:off x="3048000" y="4343400"/>
            <a:ext cx="1697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165910" name="Line 21">
            <a:extLst>
              <a:ext uri="{FF2B5EF4-FFF2-40B4-BE49-F238E27FC236}">
                <a16:creationId xmlns:a16="http://schemas.microsoft.com/office/drawing/2014/main" id="{035C6BC7-F089-487A-8649-848928319D5E}"/>
              </a:ext>
            </a:extLst>
          </p:cNvPr>
          <p:cNvSpPr>
            <a:spLocks noChangeShapeType="1"/>
          </p:cNvSpPr>
          <p:nvPr/>
        </p:nvSpPr>
        <p:spPr bwMode="auto">
          <a:xfrm>
            <a:off x="5943600" y="609600"/>
            <a:ext cx="381000" cy="4572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911" name="Line 22">
            <a:extLst>
              <a:ext uri="{FF2B5EF4-FFF2-40B4-BE49-F238E27FC236}">
                <a16:creationId xmlns:a16="http://schemas.microsoft.com/office/drawing/2014/main" id="{8A2830FE-055C-4342-B005-94762A6AC889}"/>
              </a:ext>
            </a:extLst>
          </p:cNvPr>
          <p:cNvSpPr>
            <a:spLocks noChangeShapeType="1"/>
          </p:cNvSpPr>
          <p:nvPr/>
        </p:nvSpPr>
        <p:spPr bwMode="auto">
          <a:xfrm flipH="1">
            <a:off x="5715000" y="609600"/>
            <a:ext cx="0" cy="15240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912" name="Text Box 23">
            <a:extLst>
              <a:ext uri="{FF2B5EF4-FFF2-40B4-BE49-F238E27FC236}">
                <a16:creationId xmlns:a16="http://schemas.microsoft.com/office/drawing/2014/main" id="{19441E50-74DF-46E4-9743-CFEF427AACA3}"/>
              </a:ext>
            </a:extLst>
          </p:cNvPr>
          <p:cNvSpPr txBox="1">
            <a:spLocks noChangeArrowheads="1"/>
          </p:cNvSpPr>
          <p:nvPr/>
        </p:nvSpPr>
        <p:spPr bwMode="auto">
          <a:xfrm>
            <a:off x="6477000" y="33528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TreeMap</a:t>
            </a:r>
          </a:p>
        </p:txBody>
      </p:sp>
      <p:sp>
        <p:nvSpPr>
          <p:cNvPr id="165913" name="Text Box 24">
            <a:extLst>
              <a:ext uri="{FF2B5EF4-FFF2-40B4-BE49-F238E27FC236}">
                <a16:creationId xmlns:a16="http://schemas.microsoft.com/office/drawing/2014/main" id="{7DBE75DE-1CBC-496A-8CEA-1C5C7C07FAA1}"/>
              </a:ext>
            </a:extLst>
          </p:cNvPr>
          <p:cNvSpPr txBox="1">
            <a:spLocks noChangeArrowheads="1"/>
          </p:cNvSpPr>
          <p:nvPr/>
        </p:nvSpPr>
        <p:spPr bwMode="auto">
          <a:xfrm>
            <a:off x="6248400" y="1066800"/>
            <a:ext cx="184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SortedMap</a:t>
            </a:r>
          </a:p>
        </p:txBody>
      </p:sp>
      <p:sp>
        <p:nvSpPr>
          <p:cNvPr id="165914" name="Text Box 25">
            <a:extLst>
              <a:ext uri="{FF2B5EF4-FFF2-40B4-BE49-F238E27FC236}">
                <a16:creationId xmlns:a16="http://schemas.microsoft.com/office/drawing/2014/main" id="{419FF22B-2F87-41B2-AB8A-FA0337DAA0A3}"/>
              </a:ext>
            </a:extLst>
          </p:cNvPr>
          <p:cNvSpPr txBox="1">
            <a:spLocks noChangeArrowheads="1"/>
          </p:cNvSpPr>
          <p:nvPr/>
        </p:nvSpPr>
        <p:spPr bwMode="auto">
          <a:xfrm>
            <a:off x="6477000" y="228600"/>
            <a:ext cx="12398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165915" name="Text Box 26">
            <a:extLst>
              <a:ext uri="{FF2B5EF4-FFF2-40B4-BE49-F238E27FC236}">
                <a16:creationId xmlns:a16="http://schemas.microsoft.com/office/drawing/2014/main" id="{27542B2F-04CA-41AE-A30D-6B638ABC8714}"/>
              </a:ext>
            </a:extLst>
          </p:cNvPr>
          <p:cNvSpPr txBox="1">
            <a:spLocks noChangeArrowheads="1"/>
          </p:cNvSpPr>
          <p:nvPr/>
        </p:nvSpPr>
        <p:spPr bwMode="auto">
          <a:xfrm>
            <a:off x="7239000" y="2133600"/>
            <a:ext cx="1697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165916" name="Text Box 27">
            <a:extLst>
              <a:ext uri="{FF2B5EF4-FFF2-40B4-BE49-F238E27FC236}">
                <a16:creationId xmlns:a16="http://schemas.microsoft.com/office/drawing/2014/main" id="{61E4C399-DE73-494D-B778-16C21DA62F18}"/>
              </a:ext>
            </a:extLst>
          </p:cNvPr>
          <p:cNvSpPr txBox="1">
            <a:spLocks noChangeArrowheads="1"/>
          </p:cNvSpPr>
          <p:nvPr/>
        </p:nvSpPr>
        <p:spPr bwMode="auto">
          <a:xfrm>
            <a:off x="4114800" y="1143000"/>
            <a:ext cx="1697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165917" name="Line 28">
            <a:extLst>
              <a:ext uri="{FF2B5EF4-FFF2-40B4-BE49-F238E27FC236}">
                <a16:creationId xmlns:a16="http://schemas.microsoft.com/office/drawing/2014/main" id="{4E4131FB-8BDE-4957-80D1-8C295EA3C5A3}"/>
              </a:ext>
            </a:extLst>
          </p:cNvPr>
          <p:cNvSpPr>
            <a:spLocks noChangeShapeType="1"/>
          </p:cNvSpPr>
          <p:nvPr/>
        </p:nvSpPr>
        <p:spPr bwMode="auto">
          <a:xfrm flipH="1">
            <a:off x="7162800" y="1524000"/>
            <a:ext cx="0" cy="18288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5918" name="Text Box 29">
            <a:extLst>
              <a:ext uri="{FF2B5EF4-FFF2-40B4-BE49-F238E27FC236}">
                <a16:creationId xmlns:a16="http://schemas.microsoft.com/office/drawing/2014/main" id="{C6C869A4-D51E-4C15-9E7E-3D7A9173CC5A}"/>
              </a:ext>
            </a:extLst>
          </p:cNvPr>
          <p:cNvSpPr txBox="1">
            <a:spLocks noChangeArrowheads="1"/>
          </p:cNvSpPr>
          <p:nvPr/>
        </p:nvSpPr>
        <p:spPr bwMode="auto">
          <a:xfrm>
            <a:off x="4724400" y="2057400"/>
            <a:ext cx="1787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HashMap</a:t>
            </a:r>
          </a:p>
          <a:p>
            <a:pPr>
              <a:spcBef>
                <a:spcPct val="0"/>
              </a:spcBef>
              <a:buFontTx/>
              <a:buNone/>
            </a:pPr>
            <a:r>
              <a:rPr lang="en-US" altLang="en-US" sz="2400">
                <a:latin typeface="Tahoma" panose="020B0604030504040204" pitchFamily="34" charset="0"/>
              </a:rPr>
              <a:t>HashTable</a:t>
            </a:r>
          </a:p>
        </p:txBody>
      </p:sp>
      <p:sp>
        <p:nvSpPr>
          <p:cNvPr id="165919" name="Line 30">
            <a:extLst>
              <a:ext uri="{FF2B5EF4-FFF2-40B4-BE49-F238E27FC236}">
                <a16:creationId xmlns:a16="http://schemas.microsoft.com/office/drawing/2014/main" id="{F0C9CE1F-F995-416A-9BA1-4FEBF3FF2C41}"/>
              </a:ext>
            </a:extLst>
          </p:cNvPr>
          <p:cNvSpPr>
            <a:spLocks noChangeShapeType="1"/>
          </p:cNvSpPr>
          <p:nvPr/>
        </p:nvSpPr>
        <p:spPr bwMode="auto">
          <a:xfrm>
            <a:off x="3200400" y="1295400"/>
            <a:ext cx="3429000" cy="41910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20" name="Text Box 31">
            <a:extLst>
              <a:ext uri="{FF2B5EF4-FFF2-40B4-BE49-F238E27FC236}">
                <a16:creationId xmlns:a16="http://schemas.microsoft.com/office/drawing/2014/main" id="{1ED662C9-295A-46DE-8CC9-C6FD9C7127AC}"/>
              </a:ext>
            </a:extLst>
          </p:cNvPr>
          <p:cNvSpPr txBox="1">
            <a:spLocks noChangeArrowheads="1"/>
          </p:cNvSpPr>
          <p:nvPr/>
        </p:nvSpPr>
        <p:spPr bwMode="auto">
          <a:xfrm>
            <a:off x="1066800" y="731520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140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407943A9-1AD8-43F4-A7A8-111139746EB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23" name="Text Box 5">
            <a:extLst>
              <a:ext uri="{FF2B5EF4-FFF2-40B4-BE49-F238E27FC236}">
                <a16:creationId xmlns:a16="http://schemas.microsoft.com/office/drawing/2014/main" id="{05C79752-C9E5-4487-B01B-6A3117F14EEB}"/>
              </a:ext>
            </a:extLst>
          </p:cNvPr>
          <p:cNvSpPr txBox="1">
            <a:spLocks noChangeArrowheads="1"/>
          </p:cNvSpPr>
          <p:nvPr/>
        </p:nvSpPr>
        <p:spPr bwMode="auto">
          <a:xfrm>
            <a:off x="381000" y="1524000"/>
            <a:ext cx="84582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latin typeface="Tahoma" panose="020B0604030504040204" pitchFamily="34" charset="0"/>
              </a:rPr>
              <a:t>With Java 5, you can now specify which</a:t>
            </a:r>
          </a:p>
          <a:p>
            <a:pPr algn="ctr" eaLnBrk="1" hangingPunct="1">
              <a:spcBef>
                <a:spcPct val="0"/>
              </a:spcBef>
              <a:buFontTx/>
              <a:buNone/>
            </a:pPr>
            <a:r>
              <a:rPr lang="en-US" altLang="en-US" sz="2400">
                <a:solidFill>
                  <a:schemeClr val="tx2"/>
                </a:solidFill>
                <a:latin typeface="Tahoma" panose="020B0604030504040204" pitchFamily="34" charset="0"/>
              </a:rPr>
              <a:t>type of reference you want to store in the ArrayList.</a:t>
            </a:r>
          </a:p>
          <a:p>
            <a:pPr eaLnBrk="1" hangingPunct="1">
              <a:spcBef>
                <a:spcPct val="0"/>
              </a:spcBef>
              <a:buFontTx/>
              <a:buNone/>
            </a:pPr>
            <a:endParaRPr lang="en-US" altLang="en-US">
              <a:solidFill>
                <a:schemeClr val="tx2"/>
              </a:solidFill>
              <a:latin typeface="Tahoma" panose="020B0604030504040204" pitchFamily="34" charset="0"/>
            </a:endParaRPr>
          </a:p>
          <a:p>
            <a:pPr eaLnBrk="1" hangingPunct="1">
              <a:spcBef>
                <a:spcPct val="0"/>
              </a:spcBef>
              <a:buFontTx/>
              <a:buNone/>
            </a:pPr>
            <a:r>
              <a:rPr lang="en-US" altLang="en-US" sz="2400">
                <a:latin typeface="Tahoma" panose="020B0604030504040204" pitchFamily="34" charset="0"/>
              </a:rPr>
              <a:t>ArrayList&lt;</a:t>
            </a:r>
            <a:r>
              <a:rPr lang="en-US" altLang="en-US" sz="2400">
                <a:solidFill>
                  <a:srgbClr val="009900"/>
                </a:solidFill>
                <a:latin typeface="Tahoma" panose="020B0604030504040204" pitchFamily="34" charset="0"/>
              </a:rPr>
              <a:t>String</a:t>
            </a:r>
            <a:r>
              <a:rPr lang="en-US" altLang="en-US" sz="2400">
                <a:latin typeface="Tahoma" panose="020B0604030504040204" pitchFamily="34" charset="0"/>
              </a:rPr>
              <a:t>&gt; words = new ArrayList&lt;</a:t>
            </a:r>
            <a:r>
              <a:rPr lang="en-US" altLang="en-US" sz="2400">
                <a:solidFill>
                  <a:srgbClr val="009900"/>
                </a:solidFill>
                <a:latin typeface="Tahoma" panose="020B0604030504040204" pitchFamily="34" charset="0"/>
              </a:rPr>
              <a:t>String</a:t>
            </a:r>
            <a:r>
              <a:rPr lang="en-US" altLang="en-US" sz="2400">
                <a:latin typeface="Tahoma" panose="020B0604030504040204" pitchFamily="34" charset="0"/>
              </a:rPr>
              <a:t>&gt;();</a:t>
            </a:r>
          </a:p>
          <a:p>
            <a:pPr eaLnBrk="1" hangingPunct="1">
              <a:spcBef>
                <a:spcPct val="0"/>
              </a:spcBef>
              <a:buFontTx/>
              <a:buNone/>
            </a:pPr>
            <a:endParaRPr lang="en-US" altLang="en-US" sz="2400">
              <a:solidFill>
                <a:srgbClr val="3333CC"/>
              </a:solidFill>
              <a:latin typeface="Tahoma" panose="020B0604030504040204" pitchFamily="34" charset="0"/>
              <a:cs typeface="Tahoma" panose="020B0604030504040204" pitchFamily="34" charset="0"/>
            </a:endParaRPr>
          </a:p>
          <a:p>
            <a:pPr eaLnBrk="1" hangingPunct="1">
              <a:spcBef>
                <a:spcPct val="0"/>
              </a:spcBef>
              <a:buFontTx/>
              <a:buNone/>
            </a:pPr>
            <a:r>
              <a:rPr lang="en-US" altLang="en-US" sz="2400">
                <a:latin typeface="Tahoma" panose="020B0604030504040204" pitchFamily="34" charset="0"/>
                <a:cs typeface="Tahoma" panose="020B0604030504040204" pitchFamily="34" charset="0"/>
              </a:rPr>
              <a:t>ArrayList&lt;</a:t>
            </a:r>
            <a:r>
              <a:rPr lang="en-US" altLang="en-US" sz="2400">
                <a:solidFill>
                  <a:srgbClr val="009900"/>
                </a:solidFill>
                <a:latin typeface="Tahoma" panose="020B0604030504040204" pitchFamily="34" charset="0"/>
                <a:cs typeface="Tahoma" panose="020B0604030504040204" pitchFamily="34" charset="0"/>
              </a:rPr>
              <a:t>Long</a:t>
            </a:r>
            <a:r>
              <a:rPr lang="en-US" altLang="en-US" sz="2400">
                <a:latin typeface="Tahoma" panose="020B0604030504040204" pitchFamily="34" charset="0"/>
                <a:cs typeface="Tahoma" panose="020B0604030504040204" pitchFamily="34" charset="0"/>
              </a:rPr>
              <a:t>&gt; bigStuff = new ArrayList&lt;</a:t>
            </a:r>
            <a:r>
              <a:rPr lang="en-US" altLang="en-US" sz="2400">
                <a:solidFill>
                  <a:srgbClr val="009900"/>
                </a:solidFill>
                <a:latin typeface="Tahoma" panose="020B0604030504040204" pitchFamily="34" charset="0"/>
                <a:cs typeface="Tahoma" panose="020B0604030504040204" pitchFamily="34" charset="0"/>
              </a:rPr>
              <a:t>Long</a:t>
            </a:r>
            <a:r>
              <a:rPr lang="en-US" altLang="en-US" sz="2400">
                <a:latin typeface="Tahoma" panose="020B0604030504040204" pitchFamily="34" charset="0"/>
                <a:cs typeface="Tahoma" panose="020B0604030504040204" pitchFamily="34" charset="0"/>
              </a:rPr>
              <a:t>&gt;();</a:t>
            </a:r>
            <a:endParaRPr lang="en-US" altLang="en-US">
              <a:latin typeface="Tahoma" panose="020B0604030504040204" pitchFamily="34" charset="0"/>
            </a:endParaRPr>
          </a:p>
          <a:p>
            <a:pPr eaLnBrk="1" hangingPunct="1">
              <a:spcBef>
                <a:spcPct val="0"/>
              </a:spcBef>
              <a:buFontTx/>
              <a:buNone/>
            </a:pPr>
            <a:endParaRPr lang="en-US" altLang="en-US" sz="2400">
              <a:latin typeface="Tahoma" panose="020B0604030504040204" pitchFamily="34" charset="0"/>
            </a:endParaRPr>
          </a:p>
          <a:p>
            <a:pPr eaLnBrk="1" hangingPunct="1">
              <a:spcBef>
                <a:spcPct val="0"/>
              </a:spcBef>
              <a:buFontTx/>
              <a:buNone/>
            </a:pPr>
            <a:r>
              <a:rPr lang="en-US" altLang="en-US" sz="2400">
                <a:latin typeface="Tahoma" panose="020B0604030504040204" pitchFamily="34" charset="0"/>
              </a:rPr>
              <a:t>List&lt;</a:t>
            </a:r>
            <a:r>
              <a:rPr lang="en-US" altLang="en-US" sz="2400">
                <a:solidFill>
                  <a:srgbClr val="009900"/>
                </a:solidFill>
                <a:latin typeface="Tahoma" panose="020B0604030504040204" pitchFamily="34" charset="0"/>
              </a:rPr>
              <a:t>Double</a:t>
            </a:r>
            <a:r>
              <a:rPr lang="en-US" altLang="en-US" sz="2400">
                <a:latin typeface="Tahoma" panose="020B0604030504040204" pitchFamily="34" charset="0"/>
              </a:rPr>
              <a:t>&gt; decnums = new ArrayList&lt;</a:t>
            </a:r>
            <a:r>
              <a:rPr lang="en-US" altLang="en-US" sz="2400">
                <a:solidFill>
                  <a:srgbClr val="009900"/>
                </a:solidFill>
                <a:latin typeface="Tahoma" panose="020B0604030504040204" pitchFamily="34" charset="0"/>
              </a:rPr>
              <a:t>Double</a:t>
            </a:r>
            <a:r>
              <a:rPr lang="en-US" altLang="en-US" sz="2400">
                <a:latin typeface="Tahoma" panose="020B0604030504040204" pitchFamily="34" charset="0"/>
              </a:rPr>
              <a:t>&gt;();</a:t>
            </a:r>
          </a:p>
          <a:p>
            <a:pPr eaLnBrk="1" hangingPunct="1">
              <a:spcBef>
                <a:spcPct val="0"/>
              </a:spcBef>
              <a:buFontTx/>
              <a:buNone/>
            </a:pPr>
            <a:endParaRPr lang="en-US" altLang="en-US" sz="2400">
              <a:solidFill>
                <a:srgbClr val="3333CC"/>
              </a:solidFill>
              <a:latin typeface="Tahoma" panose="020B0604030504040204" pitchFamily="34" charset="0"/>
              <a:cs typeface="Tahoma" panose="020B0604030504040204" pitchFamily="34" charset="0"/>
            </a:endParaRPr>
          </a:p>
          <a:p>
            <a:pPr eaLnBrk="1" hangingPunct="1">
              <a:spcBef>
                <a:spcPct val="0"/>
              </a:spcBef>
              <a:buFontTx/>
              <a:buNone/>
            </a:pPr>
            <a:r>
              <a:rPr lang="en-US" altLang="en-US" sz="2400">
                <a:latin typeface="Tahoma" panose="020B0604030504040204" pitchFamily="34" charset="0"/>
                <a:cs typeface="Tahoma" panose="020B0604030504040204" pitchFamily="34" charset="0"/>
              </a:rPr>
              <a:t>List&lt;</a:t>
            </a:r>
            <a:r>
              <a:rPr lang="en-US" altLang="en-US" sz="2400">
                <a:solidFill>
                  <a:srgbClr val="009900"/>
                </a:solidFill>
                <a:latin typeface="Tahoma" panose="020B0604030504040204" pitchFamily="34" charset="0"/>
                <a:cs typeface="Tahoma" panose="020B0604030504040204" pitchFamily="34" charset="0"/>
              </a:rPr>
              <a:t>It</a:t>
            </a:r>
            <a:r>
              <a:rPr lang="en-US" altLang="en-US" sz="2400">
                <a:latin typeface="Tahoma" panose="020B0604030504040204" pitchFamily="34" charset="0"/>
                <a:cs typeface="Tahoma" panose="020B0604030504040204" pitchFamily="34" charset="0"/>
              </a:rPr>
              <a:t>&gt; itList  = new ArrayList&lt;</a:t>
            </a:r>
            <a:r>
              <a:rPr lang="en-US" altLang="en-US" sz="2400">
                <a:solidFill>
                  <a:srgbClr val="009900"/>
                </a:solidFill>
                <a:latin typeface="Tahoma" panose="020B0604030504040204" pitchFamily="34" charset="0"/>
                <a:cs typeface="Tahoma" panose="020B0604030504040204" pitchFamily="34" charset="0"/>
              </a:rPr>
              <a:t>It</a:t>
            </a:r>
            <a:r>
              <a:rPr lang="en-US" altLang="en-US" sz="2400">
                <a:latin typeface="Tahoma" panose="020B0604030504040204" pitchFamily="34" charset="0"/>
                <a:cs typeface="Tahoma" panose="020B0604030504040204" pitchFamily="34" charset="0"/>
              </a:rPr>
              <a:t>&gt;();</a:t>
            </a:r>
          </a:p>
          <a:p>
            <a:pPr eaLnBrk="1" hangingPunct="1">
              <a:spcBef>
                <a:spcPct val="0"/>
              </a:spcBef>
              <a:buFontTx/>
              <a:buNone/>
            </a:pPr>
            <a:endParaRPr lang="en-US" altLang="en-US" sz="2400">
              <a:latin typeface="Tahoma" panose="020B0604030504040204" pitchFamily="34" charset="0"/>
              <a:cs typeface="Tahoma" panose="020B0604030504040204" pitchFamily="34" charset="0"/>
            </a:endParaRPr>
          </a:p>
        </p:txBody>
      </p:sp>
      <p:sp>
        <p:nvSpPr>
          <p:cNvPr id="30724" name="WordArt 8">
            <a:extLst>
              <a:ext uri="{FF2B5EF4-FFF2-40B4-BE49-F238E27FC236}">
                <a16:creationId xmlns:a16="http://schemas.microsoft.com/office/drawing/2014/main" id="{251D618A-D56F-4E1C-872F-B053311241F5}"/>
              </a:ext>
            </a:extLst>
          </p:cNvPr>
          <p:cNvSpPr>
            <a:spLocks noChangeArrowheads="1" noChangeShapeType="1" noTextEdit="1"/>
          </p:cNvSpPr>
          <p:nvPr/>
        </p:nvSpPr>
        <p:spPr bwMode="auto">
          <a:xfrm>
            <a:off x="1066800" y="3048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ArrayList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8&quot;/&gt;&lt;/object&gt;&lt;object type=&quot;3&quot; unique_id=&quot;10005&quot;&gt;&lt;property id=&quot;20148&quot; value=&quot;5&quot;/&gt;&lt;property id=&quot;20300&quot; value=&quot;Slide 3&quot;/&gt;&lt;property id=&quot;20307&quot; value=&quot;454&quot;/&gt;&lt;/object&gt;&lt;object type=&quot;3&quot; unique_id=&quot;10006&quot;&gt;&lt;property id=&quot;20148&quot; value=&quot;5&quot;/&gt;&lt;property id=&quot;20300&quot; value=&quot;Slide 4&quot;/&gt;&lt;property id=&quot;20307&quot; value=&quot;455&quot;/&gt;&lt;/object&gt;&lt;object type=&quot;3&quot; unique_id=&quot;10007&quot;&gt;&lt;property id=&quot;20148&quot; value=&quot;5&quot;/&gt;&lt;property id=&quot;20300&quot; value=&quot;Slide 5&quot;/&gt;&lt;property id=&quot;20307&quot; value=&quot;515&quot;/&gt;&lt;/object&gt;&lt;object type=&quot;3&quot; unique_id=&quot;10008&quot;&gt;&lt;property id=&quot;20148&quot; value=&quot;5&quot;/&gt;&lt;property id=&quot;20300&quot; value=&quot;Slide 6&quot;/&gt;&lt;property id=&quot;20307&quot; value=&quot;516&quot;/&gt;&lt;/object&gt;&lt;object type=&quot;3&quot; unique_id=&quot;10009&quot;&gt;&lt;property id=&quot;20148&quot; value=&quot;5&quot;/&gt;&lt;property id=&quot;20300&quot; value=&quot;Slide 7&quot;/&gt;&lt;property id=&quot;20307&quot; value=&quot;517&quot;/&gt;&lt;/object&gt;&lt;object type=&quot;3&quot; unique_id=&quot;10010&quot;&gt;&lt;property id=&quot;20148&quot; value=&quot;5&quot;/&gt;&lt;property id=&quot;20300&quot; value=&quot;Slide 8&quot;/&gt;&lt;property id=&quot;20307&quot; value=&quot;457&quot;/&gt;&lt;/object&gt;&lt;object type=&quot;3&quot; unique_id=&quot;10011&quot;&gt;&lt;property id=&quot;20148&quot; value=&quot;5&quot;/&gt;&lt;property id=&quot;20300&quot; value=&quot;Slide 9&quot;/&gt;&lt;property id=&quot;20307&quot; value=&quot;460&quot;/&gt;&lt;/object&gt;&lt;object type=&quot;3&quot; unique_id=&quot;10012&quot;&gt;&lt;property id=&quot;20148&quot; value=&quot;5&quot;/&gt;&lt;property id=&quot;20300&quot; value=&quot;Slide 10&quot;/&gt;&lt;property id=&quot;20307&quot; value=&quot;475&quot;/&gt;&lt;/object&gt;&lt;object type=&quot;3&quot; unique_id=&quot;10013&quot;&gt;&lt;property id=&quot;20148&quot; value=&quot;5&quot;/&gt;&lt;property id=&quot;20300&quot; value=&quot;Slide 11&quot;/&gt;&lt;property id=&quot;20307&quot; value=&quot;421&quot;/&gt;&lt;/object&gt;&lt;object type=&quot;3&quot; unique_id=&quot;10014&quot;&gt;&lt;property id=&quot;20148&quot; value=&quot;5&quot;/&gt;&lt;property id=&quot;20300&quot; value=&quot;Slide 12&quot;/&gt;&lt;property id=&quot;20307&quot; value=&quot;459&quot;/&gt;&lt;/object&gt;&lt;object type=&quot;3&quot; unique_id=&quot;10015&quot;&gt;&lt;property id=&quot;20148&quot; value=&quot;5&quot;/&gt;&lt;property id=&quot;20300&quot; value=&quot;Slide 13&quot;/&gt;&lt;property id=&quot;20307&quot; value=&quot;462&quot;/&gt;&lt;/object&gt;&lt;object type=&quot;3&quot; unique_id=&quot;10016&quot;&gt;&lt;property id=&quot;20148&quot; value=&quot;5&quot;/&gt;&lt;property id=&quot;20300&quot; value=&quot;Slide 14&quot;/&gt;&lt;property id=&quot;20307&quot; value=&quot;461&quot;/&gt;&lt;/object&gt;&lt;object type=&quot;3&quot; unique_id=&quot;10017&quot;&gt;&lt;property id=&quot;20148&quot; value=&quot;5&quot;/&gt;&lt;property id=&quot;20300&quot; value=&quot;Slide 15&quot;/&gt;&lt;property id=&quot;20307&quot; value=&quot;395&quot;/&gt;&lt;/object&gt;&lt;object type=&quot;3&quot; unique_id=&quot;10018&quot;&gt;&lt;property id=&quot;20148&quot; value=&quot;5&quot;/&gt;&lt;property id=&quot;20300&quot; value=&quot;Slide 16&quot;/&gt;&lt;property id=&quot;20307&quot; value=&quot;439&quot;/&gt;&lt;/object&gt;&lt;object type=&quot;3&quot; unique_id=&quot;10019&quot;&gt;&lt;property id=&quot;20148&quot; value=&quot;5&quot;/&gt;&lt;property id=&quot;20300&quot; value=&quot;Slide 21&quot;/&gt;&lt;property id=&quot;20307&quot; value=&quot;526&quot;/&gt;&lt;/object&gt;&lt;object type=&quot;3&quot; unique_id=&quot;10020&quot;&gt;&lt;property id=&quot;20148&quot; value=&quot;5&quot;/&gt;&lt;property id=&quot;20300&quot; value=&quot;Slide 17&quot;/&gt;&lt;property id=&quot;20307&quot; value=&quot;422&quot;/&gt;&lt;/object&gt;&lt;object type=&quot;3&quot; unique_id=&quot;10021&quot;&gt;&lt;property id=&quot;20148&quot; value=&quot;5&quot;/&gt;&lt;property id=&quot;20300&quot; value=&quot;Slide 18&quot;/&gt;&lt;property id=&quot;20307&quot; value=&quot;420&quot;/&gt;&lt;/object&gt;&lt;object type=&quot;3&quot; unique_id=&quot;10022&quot;&gt;&lt;property id=&quot;20148&quot; value=&quot;5&quot;/&gt;&lt;property id=&quot;20300&quot; value=&quot;Slide 19&quot;/&gt;&lt;property id=&quot;20307&quot; value=&quot;414&quot;/&gt;&lt;/object&gt;&lt;object type=&quot;3&quot; unique_id=&quot;10023&quot;&gt;&lt;property id=&quot;20148&quot; value=&quot;5&quot;/&gt;&lt;property id=&quot;20300&quot; value=&quot;Slide 20&quot;/&gt;&lt;property id=&quot;20307&quot; value=&quot;429&quot;/&gt;&lt;/object&gt;&lt;object type=&quot;3&quot; unique_id=&quot;10024&quot;&gt;&lt;property id=&quot;20148&quot; value=&quot;5&quot;/&gt;&lt;property id=&quot;20300&quot; value=&quot;Slide 22&quot;/&gt;&lt;property id=&quot;20307&quot; value=&quot;396&quot;/&gt;&lt;/object&gt;&lt;object type=&quot;3&quot; unique_id=&quot;10025&quot;&gt;&lt;property id=&quot;20148&quot; value=&quot;5&quot;/&gt;&lt;property id=&quot;20300&quot; value=&quot;Slide 23&quot;/&gt;&lt;property id=&quot;20307&quot; value=&quot;411&quot;/&gt;&lt;/object&gt;&lt;object type=&quot;3&quot; unique_id=&quot;10026&quot;&gt;&lt;property id=&quot;20148&quot; value=&quot;5&quot;/&gt;&lt;property id=&quot;20300&quot; value=&quot;Slide 24&quot;/&gt;&lt;property id=&quot;20307&quot; value=&quot;456&quot;/&gt;&lt;/object&gt;&lt;object type=&quot;3&quot; unique_id=&quot;10027&quot;&gt;&lt;property id=&quot;20148&quot; value=&quot;5&quot;/&gt;&lt;property id=&quot;20300&quot; value=&quot;Slide 25&quot;/&gt;&lt;property id=&quot;20307&quot; value=&quot;418&quot;/&gt;&lt;/object&gt;&lt;object type=&quot;3&quot; unique_id=&quot;10028&quot;&gt;&lt;property id=&quot;20148&quot; value=&quot;5&quot;/&gt;&lt;property id=&quot;20300&quot; value=&quot;Slide 27&quot;/&gt;&lt;property id=&quot;20307&quot; value=&quot;431&quot;/&gt;&lt;/object&gt;&lt;object type=&quot;3&quot; unique_id=&quot;10029&quot;&gt;&lt;property id=&quot;20148&quot; value=&quot;5&quot;/&gt;&lt;property id=&quot;20300&quot; value=&quot;Slide 28&quot;/&gt;&lt;property id=&quot;20307&quot; value=&quot;424&quot;/&gt;&lt;/object&gt;&lt;object type=&quot;3&quot; unique_id=&quot;10030&quot;&gt;&lt;property id=&quot;20148&quot; value=&quot;5&quot;/&gt;&lt;property id=&quot;20300&quot; value=&quot;Slide 29&quot;/&gt;&lt;property id=&quot;20307&quot; value=&quot;425&quot;/&gt;&lt;/object&gt;&lt;object type=&quot;3&quot; unique_id=&quot;10031&quot;&gt;&lt;property id=&quot;20148&quot; value=&quot;5&quot;/&gt;&lt;property id=&quot;20300&quot; value=&quot;Slide 30&quot;/&gt;&lt;property id=&quot;20307&quot; value=&quot;435&quot;/&gt;&lt;/object&gt;&lt;object type=&quot;3&quot; unique_id=&quot;10032&quot;&gt;&lt;property id=&quot;20148&quot; value=&quot;5&quot;/&gt;&lt;property id=&quot;20300&quot; value=&quot;Slide 31&quot;/&gt;&lt;property id=&quot;20307&quot; value=&quot;427&quot;/&gt;&lt;/object&gt;&lt;object type=&quot;3&quot; unique_id=&quot;10033&quot;&gt;&lt;property id=&quot;20148&quot; value=&quot;5&quot;/&gt;&lt;property id=&quot;20300&quot; value=&quot;Slide 32&quot;/&gt;&lt;property id=&quot;20307&quot; value=&quot;434&quot;/&gt;&lt;/object&gt;&lt;object type=&quot;3&quot; unique_id=&quot;10034&quot;&gt;&lt;property id=&quot;20148&quot; value=&quot;5&quot;/&gt;&lt;property id=&quot;20300&quot; value=&quot;Slide 33&quot;/&gt;&lt;property id=&quot;20307&quot; value=&quot;511&quot;/&gt;&lt;/object&gt;&lt;object type=&quot;3&quot; unique_id=&quot;10035&quot;&gt;&lt;property id=&quot;20148&quot; value=&quot;5&quot;/&gt;&lt;property id=&quot;20300&quot; value=&quot;Slide 34&quot;/&gt;&lt;property id=&quot;20307&quot; value=&quot;514&quot;/&gt;&lt;/object&gt;&lt;object type=&quot;3&quot; unique_id=&quot;10036&quot;&gt;&lt;property id=&quot;20148&quot; value=&quot;5&quot;/&gt;&lt;property id=&quot;20300&quot; value=&quot;Slide 35&quot;/&gt;&lt;property id=&quot;20307&quot; value=&quot;501&quot;/&gt;&lt;/object&gt;&lt;object type=&quot;3&quot; unique_id=&quot;10037&quot;&gt;&lt;property id=&quot;20148&quot; value=&quot;5&quot;/&gt;&lt;property id=&quot;20300&quot; value=&quot;Slide 36&quot;/&gt;&lt;property id=&quot;20307&quot; value=&quot;502&quot;/&gt;&lt;/object&gt;&lt;object type=&quot;3&quot; unique_id=&quot;10038&quot;&gt;&lt;property id=&quot;20148&quot; value=&quot;5&quot;/&gt;&lt;property id=&quot;20300&quot; value=&quot;Slide 37&quot;/&gt;&lt;property id=&quot;20307&quot; value=&quot;503&quot;/&gt;&lt;/object&gt;&lt;object type=&quot;3&quot; unique_id=&quot;10039&quot;&gt;&lt;property id=&quot;20148&quot; value=&quot;5&quot;/&gt;&lt;property id=&quot;20300&quot; value=&quot;Slide 38&quot;/&gt;&lt;property id=&quot;20307&quot; value=&quot;504&quot;/&gt;&lt;/object&gt;&lt;object type=&quot;3&quot; unique_id=&quot;10040&quot;&gt;&lt;property id=&quot;20148&quot; value=&quot;5&quot;/&gt;&lt;property id=&quot;20300&quot; value=&quot;Slide 40&quot;/&gt;&lt;property id=&quot;20307&quot; value=&quot;505&quot;/&gt;&lt;/object&gt;&lt;object type=&quot;3&quot; unique_id=&quot;10041&quot;&gt;&lt;property id=&quot;20148&quot; value=&quot;5&quot;/&gt;&lt;property id=&quot;20300&quot; value=&quot;Slide 41&quot;/&gt;&lt;property id=&quot;20307&quot; value=&quot;506&quot;/&gt;&lt;/object&gt;&lt;object type=&quot;3&quot; unique_id=&quot;10042&quot;&gt;&lt;property id=&quot;20148&quot; value=&quot;5&quot;/&gt;&lt;property id=&quot;20300&quot; value=&quot;Slide 42&quot;/&gt;&lt;property id=&quot;20307&quot; value=&quot;507&quot;/&gt;&lt;/object&gt;&lt;object type=&quot;3&quot; unique_id=&quot;10043&quot;&gt;&lt;property id=&quot;20148&quot; value=&quot;5&quot;/&gt;&lt;property id=&quot;20300&quot; value=&quot;Slide 44&quot;/&gt;&lt;property id=&quot;20307&quot; value=&quot;508&quot;/&gt;&lt;/object&gt;&lt;object type=&quot;3&quot; unique_id=&quot;10044&quot;&gt;&lt;property id=&quot;20148&quot; value=&quot;5&quot;/&gt;&lt;property id=&quot;20300&quot; value=&quot;Slide 45&quot;/&gt;&lt;property id=&quot;20307&quot; value=&quot;509&quot;/&gt;&lt;/object&gt;&lt;object type=&quot;3&quot; unique_id=&quot;10045&quot;&gt;&lt;property id=&quot;20148&quot; value=&quot;5&quot;/&gt;&lt;property id=&quot;20300&quot; value=&quot;Slide 46&quot;/&gt;&lt;property id=&quot;20307&quot; value=&quot;510&quot;/&gt;&lt;/object&gt;&lt;object type=&quot;3&quot; unique_id=&quot;10046&quot;&gt;&lt;property id=&quot;20148&quot; value=&quot;5&quot;/&gt;&lt;property id=&quot;20300&quot; value=&quot;Slide 47&quot;/&gt;&lt;property id=&quot;20307&quot; value=&quot;512&quot;/&gt;&lt;/object&gt;&lt;object type=&quot;3&quot; unique_id=&quot;10047&quot;&gt;&lt;property id=&quot;20148&quot; value=&quot;5&quot;/&gt;&lt;property id=&quot;20300&quot; value=&quot;Slide 48&quot;/&gt;&lt;property id=&quot;20307&quot; value=&quot;513&quot;/&gt;&lt;/object&gt;&lt;object type=&quot;3&quot; unique_id=&quot;10048&quot;&gt;&lt;property id=&quot;20148&quot; value=&quot;5&quot;/&gt;&lt;property id=&quot;20300&quot; value=&quot;Slide 49&quot;/&gt;&lt;property id=&quot;20307&quot; value=&quot;486&quot;/&gt;&lt;/object&gt;&lt;object type=&quot;3&quot; unique_id=&quot;10049&quot;&gt;&lt;property id=&quot;20148&quot; value=&quot;5&quot;/&gt;&lt;property id=&quot;20300&quot; value=&quot;Slide 50&quot;/&gt;&lt;property id=&quot;20307&quot; value=&quot;487&quot;/&gt;&lt;/object&gt;&lt;object type=&quot;3&quot; unique_id=&quot;10050&quot;&gt;&lt;property id=&quot;20148&quot; value=&quot;5&quot;/&gt;&lt;property id=&quot;20300&quot; value=&quot;Slide 51&quot;/&gt;&lt;property id=&quot;20307&quot; value=&quot;524&quot;/&gt;&lt;/object&gt;&lt;object type=&quot;3&quot; unique_id=&quot;10051&quot;&gt;&lt;property id=&quot;20148&quot; value=&quot;5&quot;/&gt;&lt;property id=&quot;20300&quot; value=&quot;Slide 52&quot;/&gt;&lt;property id=&quot;20307&quot; value=&quot;488&quot;/&gt;&lt;/object&gt;&lt;object type=&quot;3&quot; unique_id=&quot;10052&quot;&gt;&lt;property id=&quot;20148&quot; value=&quot;5&quot;/&gt;&lt;property id=&quot;20300&quot; value=&quot;Slide 53&quot;/&gt;&lt;property id=&quot;20307&quot; value=&quot;489&quot;/&gt;&lt;/object&gt;&lt;object type=&quot;3&quot; unique_id=&quot;10053&quot;&gt;&lt;property id=&quot;20148&quot; value=&quot;5&quot;/&gt;&lt;property id=&quot;20300&quot; value=&quot;Slide 54&quot;/&gt;&lt;property id=&quot;20307&quot; value=&quot;490&quot;/&gt;&lt;/object&gt;&lt;object type=&quot;3&quot; unique_id=&quot;10054&quot;&gt;&lt;property id=&quot;20148&quot; value=&quot;5&quot;/&gt;&lt;property id=&quot;20300&quot; value=&quot;Slide 55&quot;/&gt;&lt;property id=&quot;20307&quot; value=&quot;525&quot;/&gt;&lt;/object&gt;&lt;object type=&quot;3&quot; unique_id=&quot;10055&quot;&gt;&lt;property id=&quot;20148&quot; value=&quot;5&quot;/&gt;&lt;property id=&quot;20300&quot; value=&quot;Slide 56&quot;/&gt;&lt;property id=&quot;20307&quot; value=&quot;433&quot;/&gt;&lt;/object&gt;&lt;object type=&quot;3&quot; unique_id=&quot;10056&quot;&gt;&lt;property id=&quot;20148&quot; value=&quot;5&quot;/&gt;&lt;property id=&quot;20300&quot; value=&quot;Slide 57&quot;/&gt;&lt;property id=&quot;20307&quot; value=&quot;440&quot;/&gt;&lt;/object&gt;&lt;object type=&quot;3&quot; unique_id=&quot;10057&quot;&gt;&lt;property id=&quot;20148&quot; value=&quot;5&quot;/&gt;&lt;property id=&quot;20300&quot; value=&quot;Slide 58&quot;/&gt;&lt;property id=&quot;20307&quot; value=&quot;413&quot;/&gt;&lt;/object&gt;&lt;object type=&quot;3&quot; unique_id=&quot;10058&quot;&gt;&lt;property id=&quot;20148&quot; value=&quot;5&quot;/&gt;&lt;property id=&quot;20300&quot; value=&quot;Slide 59&quot;/&gt;&lt;property id=&quot;20307&quot; value=&quot;416&quot;/&gt;&lt;/object&gt;&lt;object type=&quot;3&quot; unique_id=&quot;10059&quot;&gt;&lt;property id=&quot;20148&quot; value=&quot;5&quot;/&gt;&lt;property id=&quot;20300&quot; value=&quot;Slide 60&quot;/&gt;&lt;property id=&quot;20307&quot; value=&quot;448&quot;/&gt;&lt;/object&gt;&lt;object type=&quot;3&quot; unique_id=&quot;10060&quot;&gt;&lt;property id=&quot;20148&quot; value=&quot;5&quot;/&gt;&lt;property id=&quot;20300&quot; value=&quot;Slide 61&quot;/&gt;&lt;property id=&quot;20307&quot; value=&quot;447&quot;/&gt;&lt;/object&gt;&lt;object type=&quot;3&quot; unique_id=&quot;10061&quot;&gt;&lt;property id=&quot;20148&quot; value=&quot;5&quot;/&gt;&lt;property id=&quot;20300&quot; value=&quot;Slide 62&quot;/&gt;&lt;property id=&quot;20307&quot; value=&quot;432&quot;/&gt;&lt;/object&gt;&lt;object type=&quot;3&quot; unique_id=&quot;10062&quot;&gt;&lt;property id=&quot;20148&quot; value=&quot;5&quot;/&gt;&lt;property id=&quot;20300&quot; value=&quot;Slide 63&quot;/&gt;&lt;property id=&quot;20307&quot; value=&quot;446&quot;/&gt;&lt;/object&gt;&lt;object type=&quot;3&quot; unique_id=&quot;10063&quot;&gt;&lt;property id=&quot;20148&quot; value=&quot;5&quot;/&gt;&lt;property id=&quot;20300&quot; value=&quot;Slide 64&quot;/&gt;&lt;property id=&quot;20307&quot; value=&quot;409&quot;/&gt;&lt;/object&gt;&lt;object type=&quot;3&quot; unique_id=&quot;10064&quot;&gt;&lt;property id=&quot;20148&quot; value=&quot;5&quot;/&gt;&lt;property id=&quot;20300&quot; value=&quot;Slide 65&quot;/&gt;&lt;property id=&quot;20307&quot; value=&quot;436&quot;/&gt;&lt;/object&gt;&lt;object type=&quot;3&quot; unique_id=&quot;10065&quot;&gt;&lt;property id=&quot;20148&quot; value=&quot;5&quot;/&gt;&lt;property id=&quot;20300&quot; value=&quot;Slide 66&quot;/&gt;&lt;property id=&quot;20307&quot; value=&quot;481&quot;/&gt;&lt;/object&gt;&lt;object type=&quot;3&quot; unique_id=&quot;10066&quot;&gt;&lt;property id=&quot;20148&quot; value=&quot;5&quot;/&gt;&lt;property id=&quot;20300&quot; value=&quot;Slide 67&quot;/&gt;&lt;property id=&quot;20307&quot; value=&quot;523&quot;/&gt;&lt;/object&gt;&lt;object type=&quot;3&quot; unique_id=&quot;10067&quot;&gt;&lt;property id=&quot;20148&quot; value=&quot;5&quot;/&gt;&lt;property id=&quot;20300&quot; value=&quot;Slide 68&quot;/&gt;&lt;property id=&quot;20307&quot; value=&quot;518&quot;/&gt;&lt;/object&gt;&lt;object type=&quot;3&quot; unique_id=&quot;10068&quot;&gt;&lt;property id=&quot;20148&quot; value=&quot;5&quot;/&gt;&lt;property id=&quot;20300&quot; value=&quot;Slide 69&quot;/&gt;&lt;property id=&quot;20307&quot; value=&quot;519&quot;/&gt;&lt;/object&gt;&lt;object type=&quot;3&quot; unique_id=&quot;10069&quot;&gt;&lt;property id=&quot;20148&quot; value=&quot;5&quot;/&gt;&lt;property id=&quot;20300&quot; value=&quot;Slide 70&quot;/&gt;&lt;property id=&quot;20307&quot; value=&quot;520&quot;/&gt;&lt;/object&gt;&lt;object type=&quot;3&quot; unique_id=&quot;10070&quot;&gt;&lt;property id=&quot;20148&quot; value=&quot;5&quot;/&gt;&lt;property id=&quot;20300&quot; value=&quot;Slide 71&quot;/&gt;&lt;property id=&quot;20307&quot; value=&quot;521&quot;/&gt;&lt;/object&gt;&lt;object type=&quot;3&quot; unique_id=&quot;10071&quot;&gt;&lt;property id=&quot;20148&quot; value=&quot;5&quot;/&gt;&lt;property id=&quot;20300&quot; value=&quot;Slide 72&quot;/&gt;&lt;property id=&quot;20307&quot; value=&quot;522&quot;/&gt;&lt;/object&gt;&lt;object type=&quot;3&quot; unique_id=&quot;10072&quot;&gt;&lt;property id=&quot;20148&quot; value=&quot;5&quot;/&gt;&lt;property id=&quot;20300&quot; value=&quot;Slide 73&quot;/&gt;&lt;property id=&quot;20307&quot; value=&quot;437&quot;/&gt;&lt;/object&gt;&lt;object type=&quot;3&quot; unique_id=&quot;11351&quot;&gt;&lt;property id=&quot;20148&quot; value=&quot;5&quot;/&gt;&lt;property id=&quot;20300&quot; value=&quot;Slide 26&quot;/&gt;&lt;property id=&quot;20307&quot; value=&quot;527&quot;/&gt;&lt;/object&gt;&lt;object type=&quot;3&quot; unique_id=&quot;11784&quot;&gt;&lt;property id=&quot;20148&quot; value=&quot;5&quot;/&gt;&lt;property id=&quot;20300&quot; value=&quot;Slide 39&quot;/&gt;&lt;property id=&quot;20307&quot; value=&quot;528&quot;/&gt;&lt;/object&gt;&lt;object type=&quot;3&quot; unique_id=&quot;12004&quot;&gt;&lt;property id=&quot;20148&quot; value=&quot;5&quot;/&gt;&lt;property id=&quot;20300&quot; value=&quot;Slide 43&quot;/&gt;&lt;property id=&quot;20307&quot; value=&quot;529&quot;/&gt;&lt;/object&gt;&lt;object type=&quot;3&quot; unique_id=&quot;14759&quot;&gt;&lt;property id=&quot;20148&quot; value=&quot;5&quot;/&gt;&lt;property id=&quot;20300&quot; value=&quot;Slide 2&quot;/&gt;&lt;property id=&quot;20307&quot; value=&quot;530&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2843</TotalTime>
  <Words>5962</Words>
  <Application>Microsoft Office PowerPoint</Application>
  <PresentationFormat>On-screen Show (4:3)</PresentationFormat>
  <Paragraphs>1147</Paragraphs>
  <Slides>80</Slides>
  <Notes>79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 Black</vt:lpstr>
      <vt:lpstr>Courier New</vt:lpstr>
      <vt:lpstr>Impact</vt:lpstr>
      <vt:lpstr>Tahoma</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arrayList</dc:title>
  <dc:subject>ArrayList</dc:subject>
  <dc:creator>A+ Computer Science</dc:creator>
  <cp:keywords>www.apluscompsci.com</cp:keywords>
  <dc:description>ArrayList_x000d_
©A+ Computer Science_x000d_
www.apluscompsci.com</dc:description>
  <cp:lastModifiedBy>Weldon Jasik</cp:lastModifiedBy>
  <cp:revision>594</cp:revision>
  <cp:lastPrinted>2015-11-10T16:55:08Z</cp:lastPrinted>
  <dcterms:created xsi:type="dcterms:W3CDTF">1997-11-19T18:53:48Z</dcterms:created>
  <dcterms:modified xsi:type="dcterms:W3CDTF">2024-09-10T17:40:29Z</dcterms:modified>
  <cp:category>www.apluscompsci.com</cp:category>
</cp:coreProperties>
</file>