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264" r:id="rId2"/>
    <p:sldId id="344" r:id="rId3"/>
    <p:sldId id="329" r:id="rId4"/>
    <p:sldId id="345" r:id="rId5"/>
    <p:sldId id="357" r:id="rId6"/>
    <p:sldId id="366" r:id="rId7"/>
    <p:sldId id="365" r:id="rId8"/>
    <p:sldId id="346" r:id="rId9"/>
    <p:sldId id="327" r:id="rId10"/>
    <p:sldId id="370" r:id="rId11"/>
    <p:sldId id="337" r:id="rId12"/>
    <p:sldId id="342" r:id="rId13"/>
    <p:sldId id="379" r:id="rId14"/>
    <p:sldId id="372" r:id="rId15"/>
    <p:sldId id="378" r:id="rId16"/>
    <p:sldId id="377" r:id="rId17"/>
    <p:sldId id="299" r:id="rId18"/>
    <p:sldId id="296" r:id="rId19"/>
    <p:sldId id="332" r:id="rId20"/>
    <p:sldId id="333" r:id="rId21"/>
    <p:sldId id="326" r:id="rId22"/>
    <p:sldId id="297" r:id="rId23"/>
    <p:sldId id="298" r:id="rId24"/>
    <p:sldId id="368" r:id="rId25"/>
    <p:sldId id="373" r:id="rId26"/>
    <p:sldId id="376" r:id="rId27"/>
    <p:sldId id="375" r:id="rId28"/>
    <p:sldId id="367" r:id="rId29"/>
    <p:sldId id="374" r:id="rId30"/>
    <p:sldId id="271" r:id="rId31"/>
    <p:sldId id="320" r:id="rId32"/>
    <p:sldId id="279" r:id="rId33"/>
    <p:sldId id="272" r:id="rId34"/>
    <p:sldId id="318" r:id="rId35"/>
    <p:sldId id="322" r:id="rId36"/>
    <p:sldId id="311" r:id="rId37"/>
    <p:sldId id="355" r:id="rId38"/>
    <p:sldId id="356" r:id="rId39"/>
    <p:sldId id="312" r:id="rId40"/>
    <p:sldId id="350" r:id="rId41"/>
    <p:sldId id="351" r:id="rId42"/>
    <p:sldId id="349" r:id="rId43"/>
    <p:sldId id="313" r:id="rId44"/>
    <p:sldId id="358" r:id="rId45"/>
    <p:sldId id="361" r:id="rId46"/>
    <p:sldId id="360" r:id="rId47"/>
    <p:sldId id="362" r:id="rId48"/>
    <p:sldId id="363" r:id="rId49"/>
    <p:sldId id="364" r:id="rId50"/>
    <p:sldId id="338" r:id="rId51"/>
    <p:sldId id="339" r:id="rId52"/>
    <p:sldId id="340" r:id="rId53"/>
    <p:sldId id="343" r:id="rId54"/>
    <p:sldId id="341" r:id="rId55"/>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66"/>
    <a:srgbClr val="00CC99"/>
    <a:srgbClr val="5252D4"/>
    <a:srgbClr val="E4D2F2"/>
    <a:srgbClr val="D5FBD6"/>
    <a:srgbClr val="EBF6DE"/>
    <a:srgbClr val="D1FFF4"/>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6633" autoAdjust="0"/>
  </p:normalViewPr>
  <p:slideViewPr>
    <p:cSldViewPr snapToGrid="0">
      <p:cViewPr varScale="1">
        <p:scale>
          <a:sx n="62" d="100"/>
          <a:sy n="62" d="100"/>
        </p:scale>
        <p:origin x="19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8" d="100"/>
          <a:sy n="78" d="100"/>
        </p:scale>
        <p:origin x="-207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4FD6C25-0E81-497A-AB51-FF012B6945F7}"/>
              </a:ext>
            </a:extLst>
          </p:cNvPr>
          <p:cNvSpPr>
            <a:spLocks noGrp="1" noChangeArrowheads="1"/>
          </p:cNvSpPr>
          <p:nvPr>
            <p:ph type="hdr" sz="quarter"/>
          </p:nvPr>
        </p:nvSpPr>
        <p:spPr bwMode="auto">
          <a:xfrm>
            <a:off x="0"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076DE13A-BFC0-46E6-9189-24582245972D}"/>
              </a:ext>
            </a:extLst>
          </p:cNvPr>
          <p:cNvSpPr>
            <a:spLocks noGrp="1" noChangeArrowheads="1"/>
          </p:cNvSpPr>
          <p:nvPr>
            <p:ph type="dt" sz="quarter" idx="1"/>
          </p:nvPr>
        </p:nvSpPr>
        <p:spPr bwMode="auto">
          <a:xfrm>
            <a:off x="3971925"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527DFEA4-40EE-453D-9F6F-A206A3847ED8}"/>
              </a:ext>
            </a:extLst>
          </p:cNvPr>
          <p:cNvSpPr>
            <a:spLocks noGrp="1" noChangeArrowheads="1"/>
          </p:cNvSpPr>
          <p:nvPr>
            <p:ph type="ftr" sz="quarter" idx="2"/>
          </p:nvPr>
        </p:nvSpPr>
        <p:spPr bwMode="auto">
          <a:xfrm>
            <a:off x="0"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B8E174BC-5DAA-41B8-A894-57CF0294187D}"/>
              </a:ext>
            </a:extLst>
          </p:cNvPr>
          <p:cNvSpPr>
            <a:spLocks noGrp="1" noChangeArrowheads="1"/>
          </p:cNvSpPr>
          <p:nvPr>
            <p:ph type="sldNum" sz="quarter" idx="3"/>
          </p:nvPr>
        </p:nvSpPr>
        <p:spPr bwMode="auto">
          <a:xfrm>
            <a:off x="3971925"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2A15856D-4FBE-4CB0-AA5B-FF5C153CA06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63E2703-FCA0-4B01-884B-86A1BD01102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6B93482D-FBF9-4463-95D8-7178833FC5B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B83D11-EB19-4D0F-AECB-21D261C739FE}"/>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43BBB2B-A3AE-494A-8D45-1A175EFE084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extLst>
      <p:ext uri="{BB962C8B-B14F-4D97-AF65-F5344CB8AC3E}">
        <p14:creationId xmlns:p14="http://schemas.microsoft.com/office/powerpoint/2010/main" val="149307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B83D11-EB19-4D0F-AECB-21D261C739FE}"/>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43BBB2B-A3AE-494A-8D45-1A175EFE084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extLst>
      <p:ext uri="{BB962C8B-B14F-4D97-AF65-F5344CB8AC3E}">
        <p14:creationId xmlns:p14="http://schemas.microsoft.com/office/powerpoint/2010/main" val="264638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B83D11-EB19-4D0F-AECB-21D261C739FE}"/>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43BBB2B-A3AE-494A-8D45-1A175EFE084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extLst>
      <p:ext uri="{BB962C8B-B14F-4D97-AF65-F5344CB8AC3E}">
        <p14:creationId xmlns:p14="http://schemas.microsoft.com/office/powerpoint/2010/main" val="3728137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2D9475D-99DC-4103-8D27-F06F72D03FA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78F0716A-DE0F-4AAC-90AF-C9891998331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BD3B1D8-83FC-40A7-B9A7-0EB3A1258EC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a:extLst>
              <a:ext uri="{FF2B5EF4-FFF2-40B4-BE49-F238E27FC236}">
                <a16:creationId xmlns:a16="http://schemas.microsoft.com/office/drawing/2014/main" id="{9D0091DE-0BF1-46FB-97EA-352CF1FCC8DE}"/>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03BA763-75E8-4432-A723-1B53A9618F8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CDAB9B7E-69C3-4CFA-B138-C638ED7D829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DDAEAF-D5AC-4916-8063-5440CE541DB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A39D4370-32BC-4372-882B-708935CF590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dirty="0">
                <a:solidFill>
                  <a:srgbClr val="3333CC"/>
                </a:solidFill>
                <a:latin typeface="Tahoma" panose="020B0604030504040204" pitchFamily="34" charset="0"/>
              </a:rPr>
              <a:t>This code will print N/2 items, which is still 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48EB97-32FE-433C-B55A-52344DC887B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28717F38-1A84-4C1C-B759-20C3EA1582B0}"/>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200" dirty="0">
                <a:latin typeface="Tahoma" panose="020B0604030504040204" pitchFamily="34" charset="0"/>
              </a:rPr>
              <a:t>The fact that the coefficient is ½ doesn’t change that.</a:t>
            </a:r>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E0E02FE-723F-4C69-8469-D931CF0D71C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096D2339-63E9-4841-AFB9-DDCBB01ADF3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3F01F5-39C5-453E-8E50-C57DD0A85A2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81565DE5-3626-40D8-9D2F-9B5BCDE51A2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0566937-59A2-44C1-AD2C-CB44A8173039}"/>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EE3AA94-CD94-45D9-889F-67F0A01179F2}" type="slidenum">
              <a:rPr lang="en-US" altLang="en-US" sz="1200" b="1"/>
              <a:pPr/>
              <a:t>2</a:t>
            </a:fld>
            <a:endParaRPr lang="en-US" altLang="en-US" sz="1200" b="1"/>
          </a:p>
        </p:txBody>
      </p:sp>
      <p:sp>
        <p:nvSpPr>
          <p:cNvPr id="6147" name="Rectangle 2">
            <a:extLst>
              <a:ext uri="{FF2B5EF4-FFF2-40B4-BE49-F238E27FC236}">
                <a16:creationId xmlns:a16="http://schemas.microsoft.com/office/drawing/2014/main" id="{6D2AE487-4BF6-4640-AAC6-BBEC585A90AF}"/>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8" name="Rectangle 3">
            <a:extLst>
              <a:ext uri="{FF2B5EF4-FFF2-40B4-BE49-F238E27FC236}">
                <a16:creationId xmlns:a16="http://schemas.microsoft.com/office/drawing/2014/main" id="{1775992D-9434-495C-9AA3-D3D4134CD88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Constants, low-order terms, and the coefficient of the highest order term are ignored in assessing big-O run times.  This is because for large values of n the highest-order term is much more significant than the others because it grows so much faster.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E0E02FE-723F-4C69-8469-D931CF0D71C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096D2339-63E9-4841-AFB9-DDCBB01ADF3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075217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25</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extLst>
      <p:ext uri="{BB962C8B-B14F-4D97-AF65-F5344CB8AC3E}">
        <p14:creationId xmlns:p14="http://schemas.microsoft.com/office/powerpoint/2010/main" val="726817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26</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extLst>
      <p:ext uri="{BB962C8B-B14F-4D97-AF65-F5344CB8AC3E}">
        <p14:creationId xmlns:p14="http://schemas.microsoft.com/office/powerpoint/2010/main" val="4093712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27</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extLst>
      <p:ext uri="{BB962C8B-B14F-4D97-AF65-F5344CB8AC3E}">
        <p14:creationId xmlns:p14="http://schemas.microsoft.com/office/powerpoint/2010/main" val="3571051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3F01F5-39C5-453E-8E50-C57DD0A85A2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81565DE5-3626-40D8-9D2F-9B5BCDE51A2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85001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3F01F5-39C5-453E-8E50-C57DD0A85A2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81565DE5-3626-40D8-9D2F-9B5BCDE51A2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96195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4C12463-283F-4524-AEF7-2A54FB51DCE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CBF787BC-D790-4387-8E43-A75B0B18FD0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0482D5-305C-412C-8F42-1889655C0A0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CAECAB20-803D-471E-AF6C-99D1832D00B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98B11C-A25C-4534-8229-00B83CD3B25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17D330DA-D20D-474C-8F99-2EC85443CCB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67428B6-C1C1-4D2C-AAD4-324D2E87AA1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a:extLst>
              <a:ext uri="{FF2B5EF4-FFF2-40B4-BE49-F238E27FC236}">
                <a16:creationId xmlns:a16="http://schemas.microsoft.com/office/drawing/2014/main" id="{4157CC1A-E369-4007-824C-2E2E1C9C1A9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DA0F0B9-119C-4BD8-BDAF-B7909B6DD21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6A9819C9-41C8-4C2F-A1E8-4BBF06B2B5A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C2B01E3-D7D8-462C-86B6-7E7981773639}"/>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a:extLst>
              <a:ext uri="{FF2B5EF4-FFF2-40B4-BE49-F238E27FC236}">
                <a16:creationId xmlns:a16="http://schemas.microsoft.com/office/drawing/2014/main" id="{1038FB14-7560-4C3B-B9EC-ECE2941089C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C436ECF-3E6B-4665-ABA7-2794B6014A8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74F64F6E-FD33-4346-A98A-105E3019BB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8DFFC98-FBB5-4CE1-97BF-1F6F341AF8C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a:extLst>
              <a:ext uri="{FF2B5EF4-FFF2-40B4-BE49-F238E27FC236}">
                <a16:creationId xmlns:a16="http://schemas.microsoft.com/office/drawing/2014/main" id="{3E2EC901-3008-4AAE-B425-186377304B5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AA7B602-6070-4801-AAA7-B2E08E810C36}"/>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50A659AD-BC55-460A-AA60-EFC498FB5125}"/>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D3750C5-BFEA-4671-8170-3CC38D76376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a:extLst>
              <a:ext uri="{FF2B5EF4-FFF2-40B4-BE49-F238E27FC236}">
                <a16:creationId xmlns:a16="http://schemas.microsoft.com/office/drawing/2014/main" id="{437886F1-AB6A-4F4B-902C-935E9ABFAE9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5A3BB85-88DE-4D42-A0DD-7C0A91DF127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a:extLst>
              <a:ext uri="{FF2B5EF4-FFF2-40B4-BE49-F238E27FC236}">
                <a16:creationId xmlns:a16="http://schemas.microsoft.com/office/drawing/2014/main" id="{668B3529-CCCB-4982-9865-4BD2726F146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3C8A2CD-6237-4ECD-A12B-8A1C077F56D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a:extLst>
              <a:ext uri="{FF2B5EF4-FFF2-40B4-BE49-F238E27FC236}">
                <a16:creationId xmlns:a16="http://schemas.microsoft.com/office/drawing/2014/main" id="{64100242-FC7D-4D20-87D9-F5041D14707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2072ACE-67B5-4325-A7BB-F08E0C3AEA4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5" name="Rectangle 3">
            <a:extLst>
              <a:ext uri="{FF2B5EF4-FFF2-40B4-BE49-F238E27FC236}">
                <a16:creationId xmlns:a16="http://schemas.microsoft.com/office/drawing/2014/main" id="{B5C277CC-4390-45B1-A1D9-71ED0272587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FD0B803-4A6F-451E-959D-3A27C6FE6472}"/>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3" name="Rectangle 3">
            <a:extLst>
              <a:ext uri="{FF2B5EF4-FFF2-40B4-BE49-F238E27FC236}">
                <a16:creationId xmlns:a16="http://schemas.microsoft.com/office/drawing/2014/main" id="{32A48F8A-C016-4CF0-8D07-F63CC1A8AAE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CDDC707-F67B-446B-B86E-AAF33BC5978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a:extLst>
              <a:ext uri="{FF2B5EF4-FFF2-40B4-BE49-F238E27FC236}">
                <a16:creationId xmlns:a16="http://schemas.microsoft.com/office/drawing/2014/main" id="{979AE460-D8F3-4E75-AB97-C4F146CB1DD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8</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44</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674655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0C7109C-47B8-4D17-9F0C-01A28725AB1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08DC43E4-92B9-4DD9-92AF-26EB8841CC3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(how much actual work is going on) for the code we are analyzing.   The most common way to determine the actual runtime is by looking at the code and determining how many times the code prints, adds, iterates, or does any type of real work.</a:t>
            </a:r>
          </a:p>
          <a:p>
            <a:pPr eaLnBrk="1" hangingPunct="1"/>
            <a:r>
              <a:rPr lang="en-US" altLang="en-US" sz="1600"/>
              <a:t>After the actual run time is known, an upper bound needs to be determined.   Many times the upper bound is very obvious and other times it is less obvious.</a:t>
            </a:r>
          </a:p>
          <a:p>
            <a:pPr eaLnBrk="1" hangingPunct="1"/>
            <a:r>
              <a:rPr lang="en-US" altLang="en-US" sz="1600"/>
              <a:t>The formula above allows the actual runtime to be compared to the upper bound to determine if it is appropriate.  When proofing an upper bound, c and n</a:t>
            </a:r>
            <a:r>
              <a:rPr lang="en-US" altLang="en-US" sz="1600" baseline="-25000"/>
              <a:t>0</a:t>
            </a:r>
            <a:r>
              <a:rPr lang="en-US" altLang="en-US" sz="1600"/>
              <a:t> are constant values.  n</a:t>
            </a:r>
            <a:r>
              <a:rPr lang="en-US" altLang="en-US" sz="1600" baseline="-25000"/>
              <a:t>0</a:t>
            </a:r>
            <a:r>
              <a:rPr lang="en-US" altLang="en-US" sz="1600"/>
              <a:t> gives a point from which to pick N as N must be larger than n</a:t>
            </a:r>
            <a:r>
              <a:rPr lang="en-US" altLang="en-US" sz="1600" baseline="-25000"/>
              <a:t>0  </a:t>
            </a:r>
            <a:r>
              <a:rPr lang="en-US" altLang="en-US" sz="1600"/>
              <a:t>c is used as a multiplier for bound(N).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C7A6A-4907-421B-B5F5-96B184CE398D}"/>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A75F087D-507B-47FD-8294-C4EBB9B5588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for the code above.  The loop runs n/2 times.  Each time the loop iterates it prints either </a:t>
            </a:r>
            <a:r>
              <a:rPr lang="en-US" altLang="en-US" sz="1600">
                <a:latin typeface="Courier New" panose="02070309020205020404" pitchFamily="49" charset="0"/>
              </a:rPr>
              <a:t>whoot</a:t>
            </a:r>
            <a:r>
              <a:rPr lang="en-US" altLang="en-US" sz="1600"/>
              <a:t> or </a:t>
            </a:r>
            <a:r>
              <a:rPr lang="en-US" altLang="en-US" sz="1600">
                <a:latin typeface="Courier New" panose="02070309020205020404" pitchFamily="49" charset="0"/>
              </a:rPr>
              <a:t>fly</a:t>
            </a:r>
            <a:r>
              <a:rPr lang="en-US" altLang="en-US" sz="1600"/>
              <a:t>.  The loop iterates n/2 times which equals n/2 units of work.  For each of the n/2 iterations, the loop performs one print which is equal to 1 unit of work.  </a:t>
            </a:r>
          </a:p>
          <a:p>
            <a:pPr eaLnBrk="1" hangingPunct="1"/>
            <a:r>
              <a:rPr lang="en-US" altLang="en-US" sz="1600"/>
              <a:t>Actual run time = n/2*1</a:t>
            </a:r>
          </a:p>
          <a:p>
            <a:pPr eaLnBrk="1" hangingPunct="1"/>
            <a:r>
              <a:rPr lang="en-US" altLang="en-US" sz="1600"/>
              <a:t>Now that the actual run time is known, an upper bound needs to be chosen so that the formula can be tested.</a:t>
            </a:r>
          </a:p>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6EE7BAA-6FB9-4691-A159-BC19FC9BFA8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650EBEF1-F741-4421-8166-5AE9D386A6CA}"/>
              </a:ext>
            </a:extLst>
          </p:cNvPr>
          <p:cNvSpPr>
            <a:spLocks noGrp="1" noChangeArrowheads="1"/>
          </p:cNvSpPr>
          <p:nvPr>
            <p:ph type="body" idx="1"/>
          </p:nvPr>
        </p:nvSpPr>
        <p:spPr bwMode="auto">
          <a:xfrm>
            <a:off x="701675" y="4416425"/>
            <a:ext cx="56991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 upper bound of log</a:t>
            </a:r>
            <a:r>
              <a:rPr lang="en-US" altLang="en-US" sz="1600" baseline="-25000"/>
              <a:t>2</a:t>
            </a:r>
            <a:r>
              <a:rPr lang="en-US" altLang="en-US" sz="1600"/>
              <a:t>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 </a:t>
            </a:r>
          </a:p>
          <a:p>
            <a:pPr eaLnBrk="1" hangingPunct="1"/>
            <a:r>
              <a:rPr lang="en-US" altLang="en-US" sz="1600"/>
              <a:t>	8/2*1 &lt;= 3*3    4&lt;=9</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3*6    22&lt;=18</a:t>
            </a:r>
          </a:p>
          <a:p>
            <a:pPr eaLnBrk="1" hangingPunct="1"/>
            <a:r>
              <a:rPr lang="en-US" altLang="en-US" sz="1600"/>
              <a:t>This does not look so good.</a:t>
            </a:r>
          </a:p>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0138C6-1A78-429B-9484-07B9B1FB9ED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C606F925-A76E-4952-B020-0E35EBF3D5A0}"/>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r>
              <a:rPr lang="en-US" altLang="en-US" sz="1600" baseline="30000"/>
              <a:t>2</a:t>
            </a:r>
            <a:r>
              <a:rPr lang="en-US" altLang="en-US" sz="1600"/>
              <a:t>.</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    4&lt;=24</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    22&lt;=135</a:t>
            </a:r>
          </a:p>
          <a:p>
            <a:pPr eaLnBrk="1" hangingPunct="1"/>
            <a:r>
              <a:rPr lang="en-US" altLang="en-US" sz="1600"/>
              <a:t>This still looks pretty good.</a:t>
            </a:r>
          </a:p>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BF30E8B-4E54-46B0-8376-47B790B9155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BFA44803-E8CC-4A49-86C9-33A85FED075B}"/>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3*8*8    4&lt;=192</a:t>
            </a:r>
          </a:p>
          <a:p>
            <a:pPr eaLnBrk="1" hangingPunct="1"/>
            <a:r>
              <a:rPr lang="en-US" altLang="en-US" sz="1600"/>
              <a:t>This looks okay as the 4 is less than 192, but seems a bit excessive.</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3*45*45    22&lt;=6075</a:t>
            </a:r>
          </a:p>
          <a:p>
            <a:pPr eaLnBrk="1" hangingPunct="1"/>
            <a:r>
              <a:rPr lang="en-US" altLang="en-US" sz="1600"/>
              <a:t>This looks okay as the 22 is less than 6075, but seems way beyond what is needed.</a:t>
            </a:r>
            <a:br>
              <a:rPr lang="en-US" altLang="en-US" sz="1600"/>
            </a:br>
            <a:endParaRPr lang="en-US" altLang="en-US" sz="1600"/>
          </a:p>
          <a:p>
            <a:pPr eaLnBrk="1" hangingPunct="1"/>
            <a:r>
              <a:rPr lang="en-US" altLang="en-US" sz="1600"/>
              <a:t>N</a:t>
            </a:r>
            <a:r>
              <a:rPr lang="en-US" altLang="en-US" sz="1600" baseline="30000"/>
              <a:t>2</a:t>
            </a:r>
            <a:r>
              <a:rPr lang="en-US" altLang="en-US" sz="1600"/>
              <a:t> will not work as it is not the most restrictive bound that could be used.</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2AAD439-2F60-4DD3-B248-C7EEAF720BD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06305F93-A558-4B54-9782-70F42E5ACEF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pPr>
            <a:r>
              <a:rPr lang="en-US" altLang="en-US" sz="1200" dirty="0">
                <a:latin typeface="Tahoma" panose="020B0604030504040204" pitchFamily="34" charset="0"/>
              </a:rPr>
              <a:t>If you are designing a program to sort 2 trillion data base records, writing an N</a:t>
            </a:r>
            <a:r>
              <a:rPr lang="en-US" altLang="en-US" sz="1200" baseline="30000" dirty="0">
                <a:latin typeface="Tahoma" panose="020B0604030504040204" pitchFamily="34" charset="0"/>
              </a:rPr>
              <a:t>2</a:t>
            </a:r>
            <a:r>
              <a:rPr lang="en-US" altLang="en-US" sz="1200" dirty="0">
                <a:latin typeface="Tahoma" panose="020B0604030504040204" pitchFamily="34" charset="0"/>
              </a:rPr>
              <a:t> sort instead of taking the time to design and write an N*</a:t>
            </a:r>
            <a:r>
              <a:rPr lang="en-US" altLang="en-US" sz="1200" dirty="0" err="1">
                <a:latin typeface="Tahoma" panose="020B0604030504040204" pitchFamily="34" charset="0"/>
              </a:rPr>
              <a:t>LogN</a:t>
            </a:r>
            <a:r>
              <a:rPr lang="en-US" altLang="en-US" sz="1200" dirty="0">
                <a:latin typeface="Tahoma" panose="020B0604030504040204" pitchFamily="34" charset="0"/>
              </a:rPr>
              <a:t> sort, could cost you your job. </a:t>
            </a:r>
            <a:endParaRPr lang="en-US" altLang="en-US" sz="1200" b="1" dirty="0">
              <a:latin typeface="Tahoma" panose="020B0604030504040204" pitchFamily="34" charset="0"/>
            </a:endParaRPr>
          </a:p>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563BF51-C2DD-4FA9-84C8-C2855CE172F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D4BCC484-CF70-4EF6-BD41-7C773298673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pPr>
            <a:r>
              <a:rPr lang="en-US" altLang="en-US" sz="3600" dirty="0">
                <a:latin typeface="Tahoma" panose="020B0604030504040204" pitchFamily="34" charset="0"/>
              </a:rPr>
              <a:t>In order to properly apply a </a:t>
            </a:r>
            <a:r>
              <a:rPr lang="en-US" altLang="en-US" sz="3600" dirty="0" err="1">
                <a:latin typeface="Tahoma" panose="020B0604030504040204" pitchFamily="34" charset="0"/>
              </a:rPr>
              <a:t>BigO</a:t>
            </a:r>
            <a:r>
              <a:rPr lang="en-US" altLang="en-US" sz="3600" dirty="0">
                <a:latin typeface="Tahoma" panose="020B0604030504040204" pitchFamily="34" charset="0"/>
              </a:rPr>
              <a:t> notation, it is important to analyze a piece of code to see what the code is doing and how many times it is doing it.</a:t>
            </a:r>
            <a:endParaRPr lang="en-US" altLang="en-US" sz="3600" b="1" dirty="0">
              <a:latin typeface="Tahoma" panose="020B0604030504040204" pitchFamily="34" charset="0"/>
            </a:endParaRPr>
          </a:p>
          <a:p>
            <a:pPr eaLnBrk="1" hangingPunct="1"/>
            <a:endParaRPr lang="en-US" altLang="en-US" sz="1600" dirty="0"/>
          </a:p>
          <a:p>
            <a:pPr eaLnBrk="1" hangingPunct="1"/>
            <a:r>
              <a:rPr lang="en-US" altLang="en-US" sz="1600" dirty="0"/>
              <a:t>In the example above, the if else statement will only print out one time.  The if will print </a:t>
            </a:r>
            <a:r>
              <a:rPr lang="en-US" altLang="en-US" sz="1600" dirty="0" err="1">
                <a:latin typeface="Courier New" panose="02070309020205020404" pitchFamily="49" charset="0"/>
              </a:rPr>
              <a:t>whoot</a:t>
            </a:r>
            <a:r>
              <a:rPr lang="en-US" altLang="en-US" sz="1600" dirty="0">
                <a:latin typeface="Courier New" panose="02070309020205020404" pitchFamily="49" charset="0"/>
              </a:rPr>
              <a:t> </a:t>
            </a:r>
            <a:r>
              <a:rPr lang="en-US" altLang="en-US" sz="1600" dirty="0"/>
              <a:t>if fun is greater than 30.   The if will print out </a:t>
            </a:r>
            <a:r>
              <a:rPr lang="en-US" altLang="en-US" sz="1600" dirty="0">
                <a:latin typeface="Courier New" panose="02070309020205020404" pitchFamily="49" charset="0"/>
              </a:rPr>
              <a:t>fly </a:t>
            </a:r>
            <a:r>
              <a:rPr lang="en-US" altLang="en-US" sz="1600" dirty="0"/>
              <a:t>if fun is less than or equal to 30.   The code above can only do one thing each time it is executed.</a:t>
            </a:r>
          </a:p>
          <a:p>
            <a:pPr eaLnBrk="1" hangingPunct="1"/>
            <a:endParaRPr lang="en-US" altLang="en-US" sz="1600" dirty="0"/>
          </a:p>
          <a:p>
            <a:pPr eaLnBrk="1" hangingPunct="1"/>
            <a:r>
              <a:rPr lang="en-US" altLang="en-US" sz="1600" dirty="0"/>
              <a:t>Total work = 1</a:t>
            </a:r>
          </a:p>
        </p:txBody>
      </p:sp>
    </p:spTree>
    <p:extLst>
      <p:ext uri="{BB962C8B-B14F-4D97-AF65-F5344CB8AC3E}">
        <p14:creationId xmlns:p14="http://schemas.microsoft.com/office/powerpoint/2010/main" val="47899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B83D11-EB19-4D0F-AECB-21D261C739FE}"/>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43BBB2B-A3AE-494A-8D45-1A175EFE084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F295FCF-63ED-4F3F-AABC-F59472F875D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1E157B28-ADCD-4F0B-9BF6-3613CFAB697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675" y="4473575"/>
            <a:ext cx="5607050" cy="3660775"/>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the data doubles in size, a linear algorithm will take twice as long, but a quadratic algorithm will take four times as long.</a:t>
            </a:r>
          </a:p>
          <a:p>
            <a:r>
              <a:rPr lang="en-US" dirty="0"/>
              <a:t>If the multiplier is ten, then a quadratic algorithm will take ten squared or one hundred times as long.</a:t>
            </a:r>
          </a:p>
        </p:txBody>
      </p:sp>
    </p:spTree>
    <p:extLst>
      <p:ext uri="{BB962C8B-B14F-4D97-AF65-F5344CB8AC3E}">
        <p14:creationId xmlns:p14="http://schemas.microsoft.com/office/powerpoint/2010/main" val="178086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87770FF-C0AA-4EFB-8FFA-781C68F2D3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DE012C3-D500-4DD6-834A-05D36A14B62B}"/>
              </a:ext>
            </a:extLst>
          </p:cNvPr>
          <p:cNvSpPr>
            <a:spLocks noGrp="1" noChangeArrowheads="1"/>
          </p:cNvSpPr>
          <p:nvPr>
            <p:ph type="sldNum" sz="quarter" idx="11"/>
          </p:nvPr>
        </p:nvSpPr>
        <p:spPr>
          <a:ln/>
        </p:spPr>
        <p:txBody>
          <a:bodyPr/>
          <a:lstStyle>
            <a:lvl1pPr>
              <a:defRPr/>
            </a:lvl1pPr>
          </a:lstStyle>
          <a:p>
            <a:pPr>
              <a:defRPr/>
            </a:pPr>
            <a:fld id="{3EF3B6EB-2C47-4B70-A7D7-1DEDBA603BC2}" type="slidenum">
              <a:rPr lang="en-US" altLang="en-US"/>
              <a:pPr>
                <a:defRPr/>
              </a:pPr>
              <a:t>‹#›</a:t>
            </a:fld>
            <a:endParaRPr lang="en-US" altLang="en-US"/>
          </a:p>
        </p:txBody>
      </p:sp>
      <p:sp>
        <p:nvSpPr>
          <p:cNvPr id="6" name="Rectangle 7">
            <a:extLst>
              <a:ext uri="{FF2B5EF4-FFF2-40B4-BE49-F238E27FC236}">
                <a16:creationId xmlns:a16="http://schemas.microsoft.com/office/drawing/2014/main" id="{404BE17A-9F7C-4685-BCE7-9D97F07CB4B2}"/>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78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8C3183-2608-4DEB-A015-84FDF7DCB1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FA6210E-2324-4D19-ACFC-F658CAD03F69}"/>
              </a:ext>
            </a:extLst>
          </p:cNvPr>
          <p:cNvSpPr>
            <a:spLocks noGrp="1" noChangeArrowheads="1"/>
          </p:cNvSpPr>
          <p:nvPr>
            <p:ph type="sldNum" sz="quarter" idx="11"/>
          </p:nvPr>
        </p:nvSpPr>
        <p:spPr>
          <a:ln/>
        </p:spPr>
        <p:txBody>
          <a:bodyPr/>
          <a:lstStyle>
            <a:lvl1pPr>
              <a:defRPr/>
            </a:lvl1pPr>
          </a:lstStyle>
          <a:p>
            <a:pPr>
              <a:defRPr/>
            </a:pPr>
            <a:fld id="{1BFFBBD6-EE0E-47B6-BA85-9726DB4D1F99}" type="slidenum">
              <a:rPr lang="en-US" altLang="en-US"/>
              <a:pPr>
                <a:defRPr/>
              </a:pPr>
              <a:t>‹#›</a:t>
            </a:fld>
            <a:endParaRPr lang="en-US" altLang="en-US"/>
          </a:p>
        </p:txBody>
      </p:sp>
      <p:sp>
        <p:nvSpPr>
          <p:cNvPr id="6" name="Rectangle 7">
            <a:extLst>
              <a:ext uri="{FF2B5EF4-FFF2-40B4-BE49-F238E27FC236}">
                <a16:creationId xmlns:a16="http://schemas.microsoft.com/office/drawing/2014/main" id="{EAD6CFD0-2E35-4260-86E1-1F2D23C88F5A}"/>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4171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505BF7-3BC9-4FAF-ABCE-EA53AF29A1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F9EF356-B402-4C3B-9E87-48B0B15818F8}"/>
              </a:ext>
            </a:extLst>
          </p:cNvPr>
          <p:cNvSpPr>
            <a:spLocks noGrp="1" noChangeArrowheads="1"/>
          </p:cNvSpPr>
          <p:nvPr>
            <p:ph type="sldNum" sz="quarter" idx="11"/>
          </p:nvPr>
        </p:nvSpPr>
        <p:spPr>
          <a:ln/>
        </p:spPr>
        <p:txBody>
          <a:bodyPr/>
          <a:lstStyle>
            <a:lvl1pPr>
              <a:defRPr/>
            </a:lvl1pPr>
          </a:lstStyle>
          <a:p>
            <a:pPr>
              <a:defRPr/>
            </a:pPr>
            <a:fld id="{A5667852-301A-47D4-B14E-D0691D7A9995}" type="slidenum">
              <a:rPr lang="en-US" altLang="en-US"/>
              <a:pPr>
                <a:defRPr/>
              </a:pPr>
              <a:t>‹#›</a:t>
            </a:fld>
            <a:endParaRPr lang="en-US" altLang="en-US"/>
          </a:p>
        </p:txBody>
      </p:sp>
      <p:sp>
        <p:nvSpPr>
          <p:cNvPr id="6" name="Rectangle 7">
            <a:extLst>
              <a:ext uri="{FF2B5EF4-FFF2-40B4-BE49-F238E27FC236}">
                <a16:creationId xmlns:a16="http://schemas.microsoft.com/office/drawing/2014/main" id="{47A76A61-3502-4ACB-886D-7792BE0DCCF7}"/>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87844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65855F-3753-4CAC-928D-C0E64858C64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E987694-7A55-42E9-B38F-AC19F02C6B64}"/>
              </a:ext>
            </a:extLst>
          </p:cNvPr>
          <p:cNvSpPr>
            <a:spLocks noGrp="1" noChangeArrowheads="1"/>
          </p:cNvSpPr>
          <p:nvPr>
            <p:ph type="sldNum" sz="quarter" idx="11"/>
          </p:nvPr>
        </p:nvSpPr>
        <p:spPr>
          <a:ln/>
        </p:spPr>
        <p:txBody>
          <a:bodyPr/>
          <a:lstStyle>
            <a:lvl1pPr>
              <a:defRPr/>
            </a:lvl1pPr>
          </a:lstStyle>
          <a:p>
            <a:pPr>
              <a:defRPr/>
            </a:pPr>
            <a:fld id="{78E6E4CF-D6EB-4C88-A2A0-5C2F1CB0D829}" type="slidenum">
              <a:rPr lang="en-US" altLang="en-US"/>
              <a:pPr>
                <a:defRPr/>
              </a:pPr>
              <a:t>‹#›</a:t>
            </a:fld>
            <a:endParaRPr lang="en-US" altLang="en-US"/>
          </a:p>
        </p:txBody>
      </p:sp>
      <p:sp>
        <p:nvSpPr>
          <p:cNvPr id="6" name="Rectangle 7">
            <a:extLst>
              <a:ext uri="{FF2B5EF4-FFF2-40B4-BE49-F238E27FC236}">
                <a16:creationId xmlns:a16="http://schemas.microsoft.com/office/drawing/2014/main" id="{FDAE2C19-A43F-465F-A31F-0167FBCEC99E}"/>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14485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F857D6F-6CA7-4921-8B0B-F7A3AFE8B1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C52D2A4-5233-4A37-9DBF-E7099F8B072E}"/>
              </a:ext>
            </a:extLst>
          </p:cNvPr>
          <p:cNvSpPr>
            <a:spLocks noGrp="1" noChangeArrowheads="1"/>
          </p:cNvSpPr>
          <p:nvPr>
            <p:ph type="sldNum" sz="quarter" idx="11"/>
          </p:nvPr>
        </p:nvSpPr>
        <p:spPr>
          <a:ln/>
        </p:spPr>
        <p:txBody>
          <a:bodyPr/>
          <a:lstStyle>
            <a:lvl1pPr>
              <a:defRPr/>
            </a:lvl1pPr>
          </a:lstStyle>
          <a:p>
            <a:pPr>
              <a:defRPr/>
            </a:pPr>
            <a:fld id="{1836087B-279B-44A6-8E81-8F634FA5E458}" type="slidenum">
              <a:rPr lang="en-US" altLang="en-US"/>
              <a:pPr>
                <a:defRPr/>
              </a:pPr>
              <a:t>‹#›</a:t>
            </a:fld>
            <a:endParaRPr lang="en-US" altLang="en-US"/>
          </a:p>
        </p:txBody>
      </p:sp>
      <p:sp>
        <p:nvSpPr>
          <p:cNvPr id="6" name="Rectangle 7">
            <a:extLst>
              <a:ext uri="{FF2B5EF4-FFF2-40B4-BE49-F238E27FC236}">
                <a16:creationId xmlns:a16="http://schemas.microsoft.com/office/drawing/2014/main" id="{34F371B7-E6B2-43DE-8D27-FFFA10297E40}"/>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11189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B0320B7-0178-4566-9C92-92E1DCFB0F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BEBE8B-2CCD-4B0A-814E-DE64ABE14171}"/>
              </a:ext>
            </a:extLst>
          </p:cNvPr>
          <p:cNvSpPr>
            <a:spLocks noGrp="1" noChangeArrowheads="1"/>
          </p:cNvSpPr>
          <p:nvPr>
            <p:ph type="sldNum" sz="quarter" idx="11"/>
          </p:nvPr>
        </p:nvSpPr>
        <p:spPr>
          <a:ln/>
        </p:spPr>
        <p:txBody>
          <a:bodyPr/>
          <a:lstStyle>
            <a:lvl1pPr>
              <a:defRPr/>
            </a:lvl1pPr>
          </a:lstStyle>
          <a:p>
            <a:pPr>
              <a:defRPr/>
            </a:pPr>
            <a:fld id="{8CDD17C7-B2DB-4A9E-A9AF-3997A9712DA3}" type="slidenum">
              <a:rPr lang="en-US" altLang="en-US"/>
              <a:pPr>
                <a:defRPr/>
              </a:pPr>
              <a:t>‹#›</a:t>
            </a:fld>
            <a:endParaRPr lang="en-US" altLang="en-US"/>
          </a:p>
        </p:txBody>
      </p:sp>
      <p:sp>
        <p:nvSpPr>
          <p:cNvPr id="7" name="Rectangle 7">
            <a:extLst>
              <a:ext uri="{FF2B5EF4-FFF2-40B4-BE49-F238E27FC236}">
                <a16:creationId xmlns:a16="http://schemas.microsoft.com/office/drawing/2014/main" id="{D175DD12-DB09-4B57-BD81-5F1F647535C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07075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E02B236-7F3B-4822-89E0-3955A30FE49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EE7237F-129F-4707-97A1-FD277617FCC0}"/>
              </a:ext>
            </a:extLst>
          </p:cNvPr>
          <p:cNvSpPr>
            <a:spLocks noGrp="1" noChangeArrowheads="1"/>
          </p:cNvSpPr>
          <p:nvPr>
            <p:ph type="sldNum" sz="quarter" idx="11"/>
          </p:nvPr>
        </p:nvSpPr>
        <p:spPr>
          <a:ln/>
        </p:spPr>
        <p:txBody>
          <a:bodyPr/>
          <a:lstStyle>
            <a:lvl1pPr>
              <a:defRPr/>
            </a:lvl1pPr>
          </a:lstStyle>
          <a:p>
            <a:pPr>
              <a:defRPr/>
            </a:pPr>
            <a:fld id="{D0CA31D0-1584-4C9C-891E-F186F5BF87BA}" type="slidenum">
              <a:rPr lang="en-US" altLang="en-US"/>
              <a:pPr>
                <a:defRPr/>
              </a:pPr>
              <a:t>‹#›</a:t>
            </a:fld>
            <a:endParaRPr lang="en-US" altLang="en-US"/>
          </a:p>
        </p:txBody>
      </p:sp>
      <p:sp>
        <p:nvSpPr>
          <p:cNvPr id="9" name="Rectangle 7">
            <a:extLst>
              <a:ext uri="{FF2B5EF4-FFF2-40B4-BE49-F238E27FC236}">
                <a16:creationId xmlns:a16="http://schemas.microsoft.com/office/drawing/2014/main" id="{D3E640DB-7C1B-4874-B1C5-72C724A8369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05464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72E2E0E-82E2-414F-99A7-8532D22D58A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3FE3EF9-A392-4B3C-B8F7-9FC4ADC29E60}"/>
              </a:ext>
            </a:extLst>
          </p:cNvPr>
          <p:cNvSpPr>
            <a:spLocks noGrp="1" noChangeArrowheads="1"/>
          </p:cNvSpPr>
          <p:nvPr>
            <p:ph type="sldNum" sz="quarter" idx="11"/>
          </p:nvPr>
        </p:nvSpPr>
        <p:spPr>
          <a:ln/>
        </p:spPr>
        <p:txBody>
          <a:bodyPr/>
          <a:lstStyle>
            <a:lvl1pPr>
              <a:defRPr/>
            </a:lvl1pPr>
          </a:lstStyle>
          <a:p>
            <a:pPr>
              <a:defRPr/>
            </a:pPr>
            <a:fld id="{21FD331F-0AD6-41FD-8FD2-211FD752761B}" type="slidenum">
              <a:rPr lang="en-US" altLang="en-US"/>
              <a:pPr>
                <a:defRPr/>
              </a:pPr>
              <a:t>‹#›</a:t>
            </a:fld>
            <a:endParaRPr lang="en-US" altLang="en-US"/>
          </a:p>
        </p:txBody>
      </p:sp>
      <p:sp>
        <p:nvSpPr>
          <p:cNvPr id="5" name="Rectangle 7">
            <a:extLst>
              <a:ext uri="{FF2B5EF4-FFF2-40B4-BE49-F238E27FC236}">
                <a16:creationId xmlns:a16="http://schemas.microsoft.com/office/drawing/2014/main" id="{2C7A8A12-8154-4663-B28A-3EEE50FA46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7753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F7A140-8A50-45D4-BEF8-79C360A8226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EFF1F1AA-A313-4F66-996D-38EC71006BA1}"/>
              </a:ext>
            </a:extLst>
          </p:cNvPr>
          <p:cNvSpPr>
            <a:spLocks noGrp="1" noChangeArrowheads="1"/>
          </p:cNvSpPr>
          <p:nvPr>
            <p:ph type="sldNum" sz="quarter" idx="11"/>
          </p:nvPr>
        </p:nvSpPr>
        <p:spPr>
          <a:ln/>
        </p:spPr>
        <p:txBody>
          <a:bodyPr/>
          <a:lstStyle>
            <a:lvl1pPr>
              <a:defRPr/>
            </a:lvl1pPr>
          </a:lstStyle>
          <a:p>
            <a:pPr>
              <a:defRPr/>
            </a:pPr>
            <a:fld id="{9561179F-C3AC-4168-AF64-D17FEC5CEDE8}" type="slidenum">
              <a:rPr lang="en-US" altLang="en-US"/>
              <a:pPr>
                <a:defRPr/>
              </a:pPr>
              <a:t>‹#›</a:t>
            </a:fld>
            <a:endParaRPr lang="en-US" altLang="en-US"/>
          </a:p>
        </p:txBody>
      </p:sp>
      <p:sp>
        <p:nvSpPr>
          <p:cNvPr id="4" name="Rectangle 7">
            <a:extLst>
              <a:ext uri="{FF2B5EF4-FFF2-40B4-BE49-F238E27FC236}">
                <a16:creationId xmlns:a16="http://schemas.microsoft.com/office/drawing/2014/main" id="{38DE462C-3D81-4710-BC47-C61AD2A887E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3534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6325C3-A2E3-4076-B910-960BBB1C24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6A40A9-67C6-4B51-8596-BD7D8C942254}"/>
              </a:ext>
            </a:extLst>
          </p:cNvPr>
          <p:cNvSpPr>
            <a:spLocks noGrp="1" noChangeArrowheads="1"/>
          </p:cNvSpPr>
          <p:nvPr>
            <p:ph type="sldNum" sz="quarter" idx="11"/>
          </p:nvPr>
        </p:nvSpPr>
        <p:spPr>
          <a:ln/>
        </p:spPr>
        <p:txBody>
          <a:bodyPr/>
          <a:lstStyle>
            <a:lvl1pPr>
              <a:defRPr/>
            </a:lvl1pPr>
          </a:lstStyle>
          <a:p>
            <a:pPr>
              <a:defRPr/>
            </a:pPr>
            <a:fld id="{8E2560C5-8FCD-49CD-8B9F-B2E72DAB7EF5}" type="slidenum">
              <a:rPr lang="en-US" altLang="en-US"/>
              <a:pPr>
                <a:defRPr/>
              </a:pPr>
              <a:t>‹#›</a:t>
            </a:fld>
            <a:endParaRPr lang="en-US" altLang="en-US"/>
          </a:p>
        </p:txBody>
      </p:sp>
      <p:sp>
        <p:nvSpPr>
          <p:cNvPr id="7" name="Rectangle 7">
            <a:extLst>
              <a:ext uri="{FF2B5EF4-FFF2-40B4-BE49-F238E27FC236}">
                <a16:creationId xmlns:a16="http://schemas.microsoft.com/office/drawing/2014/main" id="{C4CD0640-1FA1-4205-8F37-B78CB66B61E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44092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F50795E-B37A-492D-8C26-2E1D79910F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106B91-0B50-49A1-9718-97EAF4F82E42}"/>
              </a:ext>
            </a:extLst>
          </p:cNvPr>
          <p:cNvSpPr>
            <a:spLocks noGrp="1" noChangeArrowheads="1"/>
          </p:cNvSpPr>
          <p:nvPr>
            <p:ph type="sldNum" sz="quarter" idx="11"/>
          </p:nvPr>
        </p:nvSpPr>
        <p:spPr>
          <a:ln/>
        </p:spPr>
        <p:txBody>
          <a:bodyPr/>
          <a:lstStyle>
            <a:lvl1pPr>
              <a:defRPr/>
            </a:lvl1pPr>
          </a:lstStyle>
          <a:p>
            <a:pPr>
              <a:defRPr/>
            </a:pPr>
            <a:fld id="{271D41A1-DCC3-4374-AE33-A2CAB1D63850}" type="slidenum">
              <a:rPr lang="en-US" altLang="en-US"/>
              <a:pPr>
                <a:defRPr/>
              </a:pPr>
              <a:t>‹#›</a:t>
            </a:fld>
            <a:endParaRPr lang="en-US" altLang="en-US"/>
          </a:p>
        </p:txBody>
      </p:sp>
      <p:sp>
        <p:nvSpPr>
          <p:cNvPr id="7" name="Rectangle 7">
            <a:extLst>
              <a:ext uri="{FF2B5EF4-FFF2-40B4-BE49-F238E27FC236}">
                <a16:creationId xmlns:a16="http://schemas.microsoft.com/office/drawing/2014/main" id="{2A4FDFEA-DBE1-4B15-B3C4-BF5A0CB46A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78998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18C2EE3-E444-4216-9C77-9DFBBD37353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479B8CA-DE32-47B6-AFC9-D5A5C47FB9B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B85A8A1-EC4D-4F6E-915A-23CC26736B0E}"/>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eaLnBrk="0" hangingPunct="0">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C84042A5-B81D-41F9-8C53-42E964941AD3}"/>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atin typeface="Times New Roman" panose="02020603050405020304" pitchFamily="18" charset="0"/>
              </a:defRPr>
            </a:lvl1pPr>
          </a:lstStyle>
          <a:p>
            <a:pPr>
              <a:defRPr/>
            </a:pPr>
            <a:fld id="{F50281CB-E1F9-400E-B246-32BC07E06C1E}" type="slidenum">
              <a:rPr lang="en-US" altLang="en-US"/>
              <a:pPr>
                <a:defRPr/>
              </a:pPr>
              <a:t>‹#›</a:t>
            </a:fld>
            <a:endParaRPr lang="en-US" altLang="en-US"/>
          </a:p>
        </p:txBody>
      </p:sp>
      <p:sp>
        <p:nvSpPr>
          <p:cNvPr id="1031" name="Rectangle 7">
            <a:extLst>
              <a:ext uri="{FF2B5EF4-FFF2-40B4-BE49-F238E27FC236}">
                <a16:creationId xmlns:a16="http://schemas.microsoft.com/office/drawing/2014/main" id="{AC555FF0-A34A-48D6-ADB7-E288967ABC1F}"/>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eaLnBrk="1" hangingPunct="1">
              <a:defRPr sz="800"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Footer Placeholder 3">
            <a:extLst>
              <a:ext uri="{FF2B5EF4-FFF2-40B4-BE49-F238E27FC236}">
                <a16:creationId xmlns:a16="http://schemas.microsoft.com/office/drawing/2014/main" id="{1661982A-4F50-4C53-910E-F6BE9D0AA20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5" name="WordArt 3">
            <a:extLst>
              <a:ext uri="{FF2B5EF4-FFF2-40B4-BE49-F238E27FC236}">
                <a16:creationId xmlns:a16="http://schemas.microsoft.com/office/drawing/2014/main" id="{008CC171-36C1-47F6-875B-C96CA70679DA}"/>
              </a:ext>
            </a:extLst>
          </p:cNvPr>
          <p:cNvSpPr>
            <a:spLocks noChangeArrowheads="1" noChangeShapeType="1" noTextEdit="1"/>
          </p:cNvSpPr>
          <p:nvPr/>
        </p:nvSpPr>
        <p:spPr bwMode="auto">
          <a:xfrm>
            <a:off x="381000" y="1295400"/>
            <a:ext cx="8077200" cy="2895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Big O</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Notation</a:t>
            </a:r>
          </a:p>
        </p:txBody>
      </p:sp>
      <p:sp>
        <p:nvSpPr>
          <p:cNvPr id="3076" name="WordArt 4">
            <a:extLst>
              <a:ext uri="{FF2B5EF4-FFF2-40B4-BE49-F238E27FC236}">
                <a16:creationId xmlns:a16="http://schemas.microsoft.com/office/drawing/2014/main" id="{471A8C81-3921-4280-BF8B-445B2DEFA818}"/>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A376E9F3-EFF8-45E3-A223-9492CD7F252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7411" name="Rectangle 2">
            <a:extLst>
              <a:ext uri="{FF2B5EF4-FFF2-40B4-BE49-F238E27FC236}">
                <a16:creationId xmlns:a16="http://schemas.microsoft.com/office/drawing/2014/main" id="{881F0576-278F-4E26-A985-06BD6DFDFE2C}"/>
              </a:ext>
            </a:extLst>
          </p:cNvPr>
          <p:cNvSpPr>
            <a:spLocks noChangeArrowheads="1"/>
          </p:cNvSpPr>
          <p:nvPr/>
        </p:nvSpPr>
        <p:spPr bwMode="auto">
          <a:xfrm>
            <a:off x="1219200" y="1600200"/>
            <a:ext cx="43291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latin typeface="Tahoma" panose="020B0604030504040204" pitchFamily="34" charset="0"/>
              </a:rPr>
              <a:t>int fun = //some input</a:t>
            </a:r>
          </a:p>
          <a:p>
            <a:pPr>
              <a:spcBef>
                <a:spcPct val="0"/>
              </a:spcBef>
              <a:buFontTx/>
              <a:buNone/>
            </a:pPr>
            <a:r>
              <a:rPr lang="en-US" altLang="en-US" sz="2800" b="1">
                <a:latin typeface="Tahoma" panose="020B0604030504040204" pitchFamily="34" charset="0"/>
              </a:rPr>
              <a:t>if(fun&gt;30){</a:t>
            </a:r>
          </a:p>
          <a:p>
            <a:pPr>
              <a:spcBef>
                <a:spcPct val="0"/>
              </a:spcBef>
              <a:buFontTx/>
              <a:buNone/>
            </a:pPr>
            <a:r>
              <a:rPr lang="en-US" altLang="en-US" sz="2800" b="1">
                <a:latin typeface="Tahoma" panose="020B0604030504040204" pitchFamily="34" charset="0"/>
              </a:rPr>
              <a:t>   out.println("whoot");</a:t>
            </a:r>
          </a:p>
          <a:p>
            <a:pPr>
              <a:spcBef>
                <a:spcPct val="0"/>
              </a:spcBef>
              <a:buFontTx/>
              <a:buNone/>
            </a:pPr>
            <a:r>
              <a:rPr lang="en-US" altLang="en-US" sz="2800" b="1">
                <a:latin typeface="Tahoma" panose="020B0604030504040204" pitchFamily="34" charset="0"/>
              </a:rPr>
              <a:t>else if(fun&lt;=30){</a:t>
            </a:r>
            <a:br>
              <a:rPr lang="en-US" altLang="en-US" sz="2800" b="1">
                <a:latin typeface="Tahoma" panose="020B0604030504040204" pitchFamily="34" charset="0"/>
              </a:rPr>
            </a:br>
            <a:r>
              <a:rPr lang="en-US" altLang="en-US" sz="2800" b="1">
                <a:latin typeface="Tahoma" panose="020B0604030504040204" pitchFamily="34" charset="0"/>
              </a:rPr>
              <a:t>   out.println("fly");</a:t>
            </a:r>
          </a:p>
          <a:p>
            <a:pPr>
              <a:spcBef>
                <a:spcPct val="0"/>
              </a:spcBef>
              <a:buFontTx/>
              <a:buNone/>
            </a:pPr>
            <a:r>
              <a:rPr lang="en-US" altLang="en-US" sz="2800" b="1">
                <a:latin typeface="Tahoma" panose="020B0604030504040204" pitchFamily="34" charset="0"/>
              </a:rPr>
              <a:t>}</a:t>
            </a:r>
          </a:p>
        </p:txBody>
      </p:sp>
      <p:sp>
        <p:nvSpPr>
          <p:cNvPr id="2" name="Text Box 4">
            <a:extLst>
              <a:ext uri="{FF2B5EF4-FFF2-40B4-BE49-F238E27FC236}">
                <a16:creationId xmlns:a16="http://schemas.microsoft.com/office/drawing/2014/main" id="{F10DD543-1A44-364C-1FC4-46E71EC08395}"/>
              </a:ext>
            </a:extLst>
          </p:cNvPr>
          <p:cNvSpPr txBox="1">
            <a:spLocks noChangeArrowheads="1"/>
          </p:cNvSpPr>
          <p:nvPr/>
        </p:nvSpPr>
        <p:spPr bwMode="auto">
          <a:xfrm>
            <a:off x="1219199" y="4480867"/>
            <a:ext cx="6825049" cy="1754326"/>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b="1" dirty="0">
                <a:solidFill>
                  <a:srgbClr val="CC0000"/>
                </a:solidFill>
                <a:latin typeface="Tahoma" panose="020B0604030504040204" pitchFamily="34" charset="0"/>
              </a:rPr>
              <a:t>Total work = 1</a:t>
            </a:r>
          </a:p>
          <a:p>
            <a:pPr eaLnBrk="1" hangingPunct="1">
              <a:spcBef>
                <a:spcPct val="50000"/>
              </a:spcBef>
              <a:buFontTx/>
              <a:buNone/>
            </a:pPr>
            <a:r>
              <a:rPr lang="en-US" altLang="en-US" sz="2400" b="1" dirty="0">
                <a:solidFill>
                  <a:srgbClr val="CC0000"/>
                </a:solidFill>
                <a:latin typeface="Tahoma" panose="020B0604030504040204" pitchFamily="34" charset="0"/>
              </a:rPr>
              <a:t>O(1) is called Constant run time and means the amount of time the code takes to run doesn’t depend on the input / data.</a:t>
            </a:r>
          </a:p>
        </p:txBody>
      </p:sp>
      <p:sp>
        <p:nvSpPr>
          <p:cNvPr id="3" name="WordArt 3">
            <a:extLst>
              <a:ext uri="{FF2B5EF4-FFF2-40B4-BE49-F238E27FC236}">
                <a16:creationId xmlns:a16="http://schemas.microsoft.com/office/drawing/2014/main" id="{7355FD06-6C77-D972-55A8-33818776B53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extLst>
      <p:ext uri="{BB962C8B-B14F-4D97-AF65-F5344CB8AC3E}">
        <p14:creationId xmlns:p14="http://schemas.microsoft.com/office/powerpoint/2010/main" val="277563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FC06A295-19B9-4BEA-BE6F-BB48D6EB782D}"/>
              </a:ext>
            </a:extLst>
          </p:cNvPr>
          <p:cNvSpPr>
            <a:spLocks noGrp="1"/>
          </p:cNvSpPr>
          <p:nvPr>
            <p:ph type="ftr" sz="quarter" idx="12"/>
          </p:nvPr>
        </p:nvSpPr>
        <p:spPr>
          <a:xfrm>
            <a:off x="6065109" y="6359613"/>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dirty="0"/>
          </a:p>
          <a:p>
            <a:pPr>
              <a:spcBef>
                <a:spcPct val="0"/>
              </a:spcBef>
              <a:buFontTx/>
              <a:buNone/>
            </a:pPr>
            <a:endParaRPr lang="en-US" altLang="en-US" sz="800" b="0" dirty="0">
              <a:latin typeface="Tahoma" panose="020B0604030504040204" pitchFamily="34" charset="0"/>
            </a:endParaRPr>
          </a:p>
          <a:p>
            <a:pPr>
              <a:spcBef>
                <a:spcPct val="0"/>
              </a:spcBef>
              <a:buFontTx/>
              <a:buNone/>
            </a:pPr>
            <a:endParaRPr lang="en-US" altLang="en-US" sz="800" dirty="0">
              <a:latin typeface="Tahoma" panose="020B0604030504040204" pitchFamily="34" charset="0"/>
            </a:endParaRPr>
          </a:p>
          <a:p>
            <a:pPr>
              <a:spcBef>
                <a:spcPct val="0"/>
              </a:spcBef>
              <a:buFontTx/>
              <a:buNone/>
            </a:pPr>
            <a:r>
              <a:rPr lang="en-US" altLang="en-US" sz="800" dirty="0">
                <a:latin typeface="Tahoma" panose="020B0604030504040204" pitchFamily="34" charset="0"/>
              </a:rPr>
              <a:t>© A+ Computer Science  -  www.apluscompsci.com</a:t>
            </a:r>
          </a:p>
        </p:txBody>
      </p:sp>
      <p:sp>
        <p:nvSpPr>
          <p:cNvPr id="21507" name="Rectangle 2">
            <a:extLst>
              <a:ext uri="{FF2B5EF4-FFF2-40B4-BE49-F238E27FC236}">
                <a16:creationId xmlns:a16="http://schemas.microsoft.com/office/drawing/2014/main" id="{882E11A1-D7CA-4461-B41F-9B7A8E342ABA}"/>
              </a:ext>
            </a:extLst>
          </p:cNvPr>
          <p:cNvSpPr>
            <a:spLocks noChangeArrowheads="1"/>
          </p:cNvSpPr>
          <p:nvPr/>
        </p:nvSpPr>
        <p:spPr bwMode="auto">
          <a:xfrm>
            <a:off x="321549" y="317500"/>
            <a:ext cx="5743560" cy="483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dirty="0">
                <a:latin typeface="Tahoma" panose="020B0604030504040204" pitchFamily="34" charset="0"/>
              </a:rPr>
              <a:t>int run = //some input</a:t>
            </a:r>
          </a:p>
          <a:p>
            <a:pPr>
              <a:spcBef>
                <a:spcPct val="0"/>
              </a:spcBef>
              <a:buFontTx/>
              <a:buNone/>
            </a:pPr>
            <a:endParaRPr lang="en-US" altLang="en-US" sz="2800" b="1" dirty="0">
              <a:latin typeface="Tahoma" panose="020B0604030504040204" pitchFamily="34" charset="0"/>
            </a:endParaRPr>
          </a:p>
          <a:p>
            <a:pPr>
              <a:spcBef>
                <a:spcPct val="0"/>
              </a:spcBef>
              <a:buFontTx/>
              <a:buNone/>
            </a:pPr>
            <a:r>
              <a:rPr lang="en-US" altLang="en-US" sz="2800" b="1" dirty="0">
                <a:latin typeface="Tahoma" panose="020B0604030504040204" pitchFamily="34" charset="0"/>
              </a:rPr>
              <a:t>for(int go=1; go&lt;=run; go++)</a:t>
            </a:r>
          </a:p>
          <a:p>
            <a:pPr>
              <a:spcBef>
                <a:spcPct val="0"/>
              </a:spcBef>
              <a:buFontTx/>
              <a:buNone/>
            </a:pPr>
            <a:r>
              <a:rPr lang="en-US" altLang="en-US" sz="2800" b="1" dirty="0">
                <a:latin typeface="Tahoma" panose="020B0604030504040204" pitchFamily="34" charset="0"/>
              </a:rPr>
              <a:t>{</a:t>
            </a:r>
          </a:p>
          <a:p>
            <a:pPr>
              <a:spcBef>
                <a:spcPct val="0"/>
              </a:spcBef>
              <a:buFontTx/>
              <a:buNone/>
            </a:pPr>
            <a:r>
              <a:rPr lang="en-US" altLang="en-US" sz="2800" b="1" dirty="0">
                <a:latin typeface="Tahoma" panose="020B0604030504040204" pitchFamily="34" charset="0"/>
              </a:rPr>
              <a:t>  int fun = //some input</a:t>
            </a:r>
          </a:p>
          <a:p>
            <a:pPr>
              <a:spcBef>
                <a:spcPct val="0"/>
              </a:spcBef>
              <a:buFontTx/>
              <a:buNone/>
            </a:pPr>
            <a:r>
              <a:rPr lang="en-US" altLang="en-US" sz="2800" b="1" dirty="0">
                <a:latin typeface="Tahoma" panose="020B0604030504040204" pitchFamily="34" charset="0"/>
              </a:rPr>
              <a:t>  if(fun&gt;30){</a:t>
            </a:r>
          </a:p>
          <a:p>
            <a:pPr>
              <a:spcBef>
                <a:spcPct val="0"/>
              </a:spcBef>
              <a:buFontTx/>
              <a:buNone/>
            </a:pPr>
            <a:r>
              <a:rPr lang="en-US" altLang="en-US" sz="2800" b="1" dirty="0">
                <a:latin typeface="Tahoma" panose="020B0604030504040204" pitchFamily="34" charset="0"/>
              </a:rPr>
              <a:t>     </a:t>
            </a:r>
            <a:r>
              <a:rPr lang="en-US" altLang="en-US" sz="2800" b="1" dirty="0" err="1">
                <a:latin typeface="Tahoma" panose="020B0604030504040204" pitchFamily="34" charset="0"/>
              </a:rPr>
              <a:t>out.println</a:t>
            </a:r>
            <a:r>
              <a:rPr lang="en-US" altLang="en-US" sz="2800" b="1" dirty="0">
                <a:latin typeface="Tahoma" panose="020B0604030504040204" pitchFamily="34" charset="0"/>
              </a:rPr>
              <a:t>("</a:t>
            </a:r>
            <a:r>
              <a:rPr lang="en-US" altLang="en-US" sz="2800" b="1" dirty="0" err="1">
                <a:latin typeface="Tahoma" panose="020B0604030504040204" pitchFamily="34" charset="0"/>
              </a:rPr>
              <a:t>whoot</a:t>
            </a:r>
            <a:r>
              <a:rPr lang="en-US" altLang="en-US" sz="2800" b="1" dirty="0">
                <a:latin typeface="Tahoma" panose="020B0604030504040204" pitchFamily="34" charset="0"/>
              </a:rPr>
              <a:t>");</a:t>
            </a:r>
          </a:p>
          <a:p>
            <a:pPr>
              <a:spcBef>
                <a:spcPct val="0"/>
              </a:spcBef>
              <a:buFontTx/>
              <a:buNone/>
            </a:pPr>
            <a:r>
              <a:rPr lang="en-US" altLang="en-US" sz="2800" b="1" dirty="0">
                <a:latin typeface="Tahoma" panose="020B0604030504040204" pitchFamily="34" charset="0"/>
              </a:rPr>
              <a:t>  else if(fun&lt;=30){</a:t>
            </a:r>
            <a:br>
              <a:rPr lang="en-US" altLang="en-US" sz="2800" b="1" dirty="0">
                <a:latin typeface="Tahoma" panose="020B0604030504040204" pitchFamily="34" charset="0"/>
              </a:rPr>
            </a:br>
            <a:r>
              <a:rPr lang="en-US" altLang="en-US" sz="2800" b="1" dirty="0">
                <a:latin typeface="Tahoma" panose="020B0604030504040204" pitchFamily="34" charset="0"/>
              </a:rPr>
              <a:t>     </a:t>
            </a:r>
            <a:r>
              <a:rPr lang="en-US" altLang="en-US" sz="2800" b="1" dirty="0" err="1">
                <a:latin typeface="Tahoma" panose="020B0604030504040204" pitchFamily="34" charset="0"/>
              </a:rPr>
              <a:t>out.println</a:t>
            </a:r>
            <a:r>
              <a:rPr lang="en-US" altLang="en-US" sz="2800" b="1" dirty="0">
                <a:latin typeface="Tahoma" panose="020B0604030504040204" pitchFamily="34" charset="0"/>
              </a:rPr>
              <a:t>("fly");</a:t>
            </a:r>
          </a:p>
          <a:p>
            <a:pPr>
              <a:spcBef>
                <a:spcPct val="0"/>
              </a:spcBef>
              <a:buFontTx/>
              <a:buNone/>
            </a:pPr>
            <a:r>
              <a:rPr lang="en-US" altLang="en-US" sz="2800" b="1" dirty="0">
                <a:latin typeface="Tahoma" panose="020B0604030504040204" pitchFamily="34" charset="0"/>
              </a:rPr>
              <a:t>  }</a:t>
            </a:r>
          </a:p>
          <a:p>
            <a:pPr>
              <a:spcBef>
                <a:spcPct val="0"/>
              </a:spcBef>
              <a:buFontTx/>
              <a:buNone/>
            </a:pPr>
            <a:r>
              <a:rPr lang="en-US" altLang="en-US" sz="2800" b="1" dirty="0">
                <a:latin typeface="Tahoma" panose="020B0604030504040204" pitchFamily="34" charset="0"/>
              </a:rPr>
              <a:t>}</a:t>
            </a:r>
          </a:p>
        </p:txBody>
      </p:sp>
      <p:sp>
        <p:nvSpPr>
          <p:cNvPr id="21508" name="WordArt 3">
            <a:extLst>
              <a:ext uri="{FF2B5EF4-FFF2-40B4-BE49-F238E27FC236}">
                <a16:creationId xmlns:a16="http://schemas.microsoft.com/office/drawing/2014/main" id="{98AA2C06-8AE8-47D5-82DE-4FA2C6D209E0}"/>
              </a:ext>
            </a:extLst>
          </p:cNvPr>
          <p:cNvSpPr>
            <a:spLocks noChangeArrowheads="1" noChangeShapeType="1" noTextEdit="1"/>
          </p:cNvSpPr>
          <p:nvPr/>
        </p:nvSpPr>
        <p:spPr bwMode="auto">
          <a:xfrm>
            <a:off x="4961239" y="54038"/>
            <a:ext cx="4030363" cy="322891"/>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21509" name="Text Box 4">
            <a:extLst>
              <a:ext uri="{FF2B5EF4-FFF2-40B4-BE49-F238E27FC236}">
                <a16:creationId xmlns:a16="http://schemas.microsoft.com/office/drawing/2014/main" id="{347E85BB-9897-4C0C-8BDC-5AFAAC5EA92E}"/>
              </a:ext>
            </a:extLst>
          </p:cNvPr>
          <p:cNvSpPr txBox="1">
            <a:spLocks noChangeArrowheads="1"/>
          </p:cNvSpPr>
          <p:nvPr/>
        </p:nvSpPr>
        <p:spPr bwMode="auto">
          <a:xfrm>
            <a:off x="6141309" y="1232566"/>
            <a:ext cx="27432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solidFill>
                  <a:srgbClr val="CC0000"/>
                </a:solidFill>
                <a:latin typeface="Tahoma" panose="020B0604030504040204" pitchFamily="34" charset="0"/>
              </a:rPr>
              <a:t>Runs </a:t>
            </a:r>
            <a:r>
              <a:rPr lang="en-US" altLang="en-US" sz="2400" b="1" i="1" dirty="0">
                <a:solidFill>
                  <a:srgbClr val="CC0000"/>
                </a:solidFill>
                <a:latin typeface="Tahoma" panose="020B0604030504040204" pitchFamily="34" charset="0"/>
              </a:rPr>
              <a:t>run</a:t>
            </a:r>
            <a:r>
              <a:rPr lang="en-US" altLang="en-US" sz="2400" b="1" dirty="0">
                <a:solidFill>
                  <a:srgbClr val="CC0000"/>
                </a:solidFill>
                <a:latin typeface="Tahoma" panose="020B0604030504040204" pitchFamily="34" charset="0"/>
              </a:rPr>
              <a:t>  times</a:t>
            </a:r>
          </a:p>
        </p:txBody>
      </p:sp>
      <p:sp>
        <p:nvSpPr>
          <p:cNvPr id="21510" name="Text Box 5">
            <a:extLst>
              <a:ext uri="{FF2B5EF4-FFF2-40B4-BE49-F238E27FC236}">
                <a16:creationId xmlns:a16="http://schemas.microsoft.com/office/drawing/2014/main" id="{41EABF75-C124-41E0-A4F6-D51DE3A31E64}"/>
              </a:ext>
            </a:extLst>
          </p:cNvPr>
          <p:cNvSpPr txBox="1">
            <a:spLocks noChangeArrowheads="1"/>
          </p:cNvSpPr>
          <p:nvPr/>
        </p:nvSpPr>
        <p:spPr bwMode="auto">
          <a:xfrm>
            <a:off x="5105401" y="2714783"/>
            <a:ext cx="2743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Each time the loop runs, the if</a:t>
            </a:r>
            <a:br>
              <a:rPr lang="en-US" altLang="en-US" sz="2400" b="1">
                <a:solidFill>
                  <a:srgbClr val="CC0000"/>
                </a:solidFill>
                <a:latin typeface="Tahoma" panose="020B0604030504040204" pitchFamily="34" charset="0"/>
              </a:rPr>
            </a:br>
            <a:r>
              <a:rPr lang="en-US" altLang="en-US" sz="2400" b="1">
                <a:solidFill>
                  <a:srgbClr val="CC0000"/>
                </a:solidFill>
                <a:latin typeface="Tahoma" panose="020B0604030504040204" pitchFamily="34" charset="0"/>
              </a:rPr>
              <a:t>prints.</a:t>
            </a:r>
          </a:p>
        </p:txBody>
      </p:sp>
      <p:sp>
        <p:nvSpPr>
          <p:cNvPr id="21511" name="Text Box 6">
            <a:extLst>
              <a:ext uri="{FF2B5EF4-FFF2-40B4-BE49-F238E27FC236}">
                <a16:creationId xmlns:a16="http://schemas.microsoft.com/office/drawing/2014/main" id="{D0EBDAEF-7B88-489C-9905-D68007C85625}"/>
              </a:ext>
            </a:extLst>
          </p:cNvPr>
          <p:cNvSpPr txBox="1">
            <a:spLocks noChangeArrowheads="1"/>
          </p:cNvSpPr>
          <p:nvPr/>
        </p:nvSpPr>
        <p:spPr bwMode="auto">
          <a:xfrm>
            <a:off x="2041956" y="4606187"/>
            <a:ext cx="54864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solidFill>
                  <a:srgbClr val="CC0000"/>
                </a:solidFill>
                <a:latin typeface="Tahoma" panose="020B0604030504040204" pitchFamily="34" charset="0"/>
              </a:rPr>
              <a:t>Total work = run * 1</a:t>
            </a:r>
          </a:p>
        </p:txBody>
      </p:sp>
      <p:sp>
        <p:nvSpPr>
          <p:cNvPr id="3" name="TextBox 2">
            <a:extLst>
              <a:ext uri="{FF2B5EF4-FFF2-40B4-BE49-F238E27FC236}">
                <a16:creationId xmlns:a16="http://schemas.microsoft.com/office/drawing/2014/main" id="{CDD43195-AFCF-44DB-DA8D-A6E9978ABBD8}"/>
              </a:ext>
            </a:extLst>
          </p:cNvPr>
          <p:cNvSpPr txBox="1"/>
          <p:nvPr/>
        </p:nvSpPr>
        <p:spPr>
          <a:xfrm>
            <a:off x="334662" y="5269035"/>
            <a:ext cx="8474676" cy="1384995"/>
          </a:xfrm>
          <a:prstGeom prst="rect">
            <a:avLst/>
          </a:prstGeom>
          <a:noFill/>
        </p:spPr>
        <p:txBody>
          <a:bodyPr wrap="square">
            <a:spAutoFit/>
          </a:bodyPr>
          <a:lstStyle/>
          <a:p>
            <a:pPr eaLnBrk="1" hangingPunct="1">
              <a:spcBef>
                <a:spcPct val="50000"/>
              </a:spcBef>
              <a:buFontTx/>
              <a:buNone/>
            </a:pPr>
            <a:r>
              <a:rPr lang="en-US" altLang="en-US" sz="2800" b="1" dirty="0">
                <a:solidFill>
                  <a:srgbClr val="CC0000"/>
                </a:solidFill>
                <a:latin typeface="Tahoma" panose="020B0604030504040204" pitchFamily="34" charset="0"/>
              </a:rPr>
              <a:t>O(n) is called Linear run time and means the amount of time the code takes to run is directly proportional to the size of the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F85185E2-4A2A-45FB-8168-2CD0630C8F9C}"/>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3795" name="Rectangle 2">
            <a:extLst>
              <a:ext uri="{FF2B5EF4-FFF2-40B4-BE49-F238E27FC236}">
                <a16:creationId xmlns:a16="http://schemas.microsoft.com/office/drawing/2014/main" id="{9D656F38-D708-4576-AB8E-17FF0C132668}"/>
              </a:ext>
            </a:extLst>
          </p:cNvPr>
          <p:cNvSpPr>
            <a:spLocks noChangeArrowheads="1"/>
          </p:cNvSpPr>
          <p:nvPr/>
        </p:nvSpPr>
        <p:spPr bwMode="auto">
          <a:xfrm>
            <a:off x="990600" y="1676400"/>
            <a:ext cx="7707238" cy="397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The </a:t>
            </a:r>
            <a:r>
              <a:rPr lang="en-US" altLang="en-US" sz="2800" dirty="0" err="1">
                <a:latin typeface="Tahoma" panose="020B0604030504040204" pitchFamily="34" charset="0"/>
              </a:rPr>
              <a:t>BigO</a:t>
            </a:r>
            <a:r>
              <a:rPr lang="en-US" altLang="en-US" sz="2800" dirty="0">
                <a:latin typeface="Tahoma" panose="020B0604030504040204" pitchFamily="34" charset="0"/>
              </a:rPr>
              <a:t> determined for a section of code</a:t>
            </a:r>
          </a:p>
          <a:p>
            <a:pPr>
              <a:spcBef>
                <a:spcPct val="0"/>
              </a:spcBef>
              <a:buFontTx/>
              <a:buNone/>
            </a:pPr>
            <a:r>
              <a:rPr lang="en-US" altLang="en-US" sz="2800" dirty="0">
                <a:latin typeface="Tahoma" panose="020B0604030504040204" pitchFamily="34" charset="0"/>
              </a:rPr>
              <a:t>should be </a:t>
            </a:r>
            <a:r>
              <a:rPr lang="en-US" altLang="en-US" sz="2800" b="1" dirty="0">
                <a:latin typeface="Tahoma" panose="020B0604030504040204" pitchFamily="34" charset="0"/>
              </a:rPr>
              <a:t>the most restrictive </a:t>
            </a:r>
            <a:r>
              <a:rPr lang="en-US" altLang="en-US" sz="2800" b="1" dirty="0" err="1">
                <a:latin typeface="Tahoma" panose="020B0604030504040204" pitchFamily="34" charset="0"/>
              </a:rPr>
              <a:t>BigO</a:t>
            </a:r>
            <a:r>
              <a:rPr lang="en-US" altLang="en-US" sz="2800" b="1" dirty="0">
                <a:latin typeface="Tahoma" panose="020B0604030504040204" pitchFamily="34" charset="0"/>
              </a:rPr>
              <a:t> </a:t>
            </a:r>
            <a:r>
              <a:rPr lang="en-US" altLang="en-US" sz="2800" dirty="0">
                <a:latin typeface="Tahoma" panose="020B0604030504040204" pitchFamily="34" charset="0"/>
              </a:rPr>
              <a:t>possible</a:t>
            </a:r>
          </a:p>
          <a:p>
            <a:pPr>
              <a:spcBef>
                <a:spcPct val="0"/>
              </a:spcBef>
              <a:buFontTx/>
              <a:buNone/>
            </a:pPr>
            <a:r>
              <a:rPr lang="en-US" altLang="en-US" sz="2800" dirty="0">
                <a:latin typeface="Tahoma" panose="020B0604030504040204" pitchFamily="34" charset="0"/>
              </a:rPr>
              <a:t>so that the </a:t>
            </a:r>
            <a:r>
              <a:rPr lang="en-US" altLang="en-US" sz="2800" dirty="0" err="1">
                <a:latin typeface="Tahoma" panose="020B0604030504040204" pitchFamily="34" charset="0"/>
              </a:rPr>
              <a:t>BigO</a:t>
            </a:r>
            <a:r>
              <a:rPr lang="en-US" altLang="en-US" sz="2800" dirty="0">
                <a:latin typeface="Tahoma" panose="020B0604030504040204" pitchFamily="34" charset="0"/>
              </a:rPr>
              <a:t> grows at a faster rate than</a:t>
            </a:r>
          </a:p>
          <a:p>
            <a:pPr>
              <a:spcBef>
                <a:spcPct val="0"/>
              </a:spcBef>
              <a:buFontTx/>
              <a:buNone/>
            </a:pPr>
            <a:r>
              <a:rPr lang="en-US" altLang="en-US" sz="2800" dirty="0">
                <a:latin typeface="Tahoma" panose="020B0604030504040204" pitchFamily="34" charset="0"/>
              </a:rPr>
              <a:t>the actual runtime of the code.</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For the previous example, N is the most</a:t>
            </a:r>
          </a:p>
          <a:p>
            <a:pPr>
              <a:spcBef>
                <a:spcPct val="0"/>
              </a:spcBef>
              <a:buFontTx/>
              <a:buNone/>
            </a:pPr>
            <a:r>
              <a:rPr lang="en-US" altLang="en-US" sz="2800" dirty="0">
                <a:latin typeface="Tahoma" panose="020B0604030504040204" pitchFamily="34" charset="0"/>
              </a:rPr>
              <a:t>appropriate </a:t>
            </a:r>
            <a:r>
              <a:rPr lang="en-US" altLang="en-US" sz="2800" dirty="0" err="1">
                <a:latin typeface="Tahoma" panose="020B0604030504040204" pitchFamily="34" charset="0"/>
              </a:rPr>
              <a:t>BigO</a:t>
            </a:r>
            <a:r>
              <a:rPr lang="en-US" altLang="en-US" sz="2800" dirty="0">
                <a:latin typeface="Tahoma" panose="020B0604030504040204" pitchFamily="34" charset="0"/>
              </a:rPr>
              <a:t> as it meets the criteria</a:t>
            </a:r>
          </a:p>
          <a:p>
            <a:pPr>
              <a:spcBef>
                <a:spcPct val="0"/>
              </a:spcBef>
              <a:buFontTx/>
              <a:buNone/>
            </a:pPr>
            <a:r>
              <a:rPr lang="en-US" altLang="en-US" sz="2800" dirty="0">
                <a:latin typeface="Tahoma" panose="020B0604030504040204" pitchFamily="34" charset="0"/>
              </a:rPr>
              <a:t>and is the most restrictive </a:t>
            </a:r>
            <a:r>
              <a:rPr lang="en-US" altLang="en-US" sz="2800" dirty="0" err="1">
                <a:latin typeface="Tahoma" panose="020B0604030504040204" pitchFamily="34" charset="0"/>
              </a:rPr>
              <a:t>BigO</a:t>
            </a:r>
            <a:r>
              <a:rPr lang="en-US" altLang="en-US" sz="2800" dirty="0">
                <a:latin typeface="Tahoma" panose="020B0604030504040204" pitchFamily="34" charset="0"/>
              </a:rPr>
              <a:t> that would</a:t>
            </a:r>
          </a:p>
          <a:p>
            <a:pPr>
              <a:spcBef>
                <a:spcPct val="0"/>
              </a:spcBef>
              <a:buFontTx/>
              <a:buNone/>
            </a:pPr>
            <a:r>
              <a:rPr lang="en-US" altLang="en-US" sz="2800" dirty="0">
                <a:latin typeface="Tahoma" panose="020B0604030504040204" pitchFamily="34" charset="0"/>
              </a:rPr>
              <a:t>match the formal definition.</a:t>
            </a:r>
          </a:p>
        </p:txBody>
      </p:sp>
      <p:sp>
        <p:nvSpPr>
          <p:cNvPr id="33796" name="WordArt 3">
            <a:extLst>
              <a:ext uri="{FF2B5EF4-FFF2-40B4-BE49-F238E27FC236}">
                <a16:creationId xmlns:a16="http://schemas.microsoft.com/office/drawing/2014/main" id="{7122775B-5F82-44DB-92F3-4F456051A08F}"/>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25760A0C-5E3E-49B3-BAA0-85931B8F2CC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 name="Group 56">
            <a:extLst>
              <a:ext uri="{FF2B5EF4-FFF2-40B4-BE49-F238E27FC236}">
                <a16:creationId xmlns:a16="http://schemas.microsoft.com/office/drawing/2014/main" id="{372D3A44-AC3D-41C9-8E82-3E87D7895257}"/>
              </a:ext>
            </a:extLst>
          </p:cNvPr>
          <p:cNvGraphicFramePr>
            <a:graphicFrameLocks noGrp="1"/>
          </p:cNvGraphicFramePr>
          <p:nvPr>
            <p:extLst>
              <p:ext uri="{D42A27DB-BD31-4B8C-83A1-F6EECF244321}">
                <p14:modId xmlns:p14="http://schemas.microsoft.com/office/powerpoint/2010/main" val="2267742060"/>
              </p:ext>
            </p:extLst>
          </p:nvPr>
        </p:nvGraphicFramePr>
        <p:xfrm>
          <a:off x="609599" y="768350"/>
          <a:ext cx="7792995" cy="3330748"/>
        </p:xfrm>
        <a:graphic>
          <a:graphicData uri="http://schemas.openxmlformats.org/drawingml/2006/table">
            <a:tbl>
              <a:tblPr/>
              <a:tblGrid>
                <a:gridCol w="1558599">
                  <a:extLst>
                    <a:ext uri="{9D8B030D-6E8A-4147-A177-3AD203B41FA5}">
                      <a16:colId xmlns:a16="http://schemas.microsoft.com/office/drawing/2014/main" val="20000"/>
                    </a:ext>
                  </a:extLst>
                </a:gridCol>
                <a:gridCol w="1558599">
                  <a:extLst>
                    <a:ext uri="{9D8B030D-6E8A-4147-A177-3AD203B41FA5}">
                      <a16:colId xmlns:a16="http://schemas.microsoft.com/office/drawing/2014/main" val="20001"/>
                    </a:ext>
                  </a:extLst>
                </a:gridCol>
                <a:gridCol w="1558599">
                  <a:extLst>
                    <a:ext uri="{9D8B030D-6E8A-4147-A177-3AD203B41FA5}">
                      <a16:colId xmlns:a16="http://schemas.microsoft.com/office/drawing/2014/main" val="20002"/>
                    </a:ext>
                  </a:extLst>
                </a:gridCol>
                <a:gridCol w="1558599">
                  <a:extLst>
                    <a:ext uri="{9D8B030D-6E8A-4147-A177-3AD203B41FA5}">
                      <a16:colId xmlns:a16="http://schemas.microsoft.com/office/drawing/2014/main" val="20004"/>
                    </a:ext>
                  </a:extLst>
                </a:gridCol>
                <a:gridCol w="1558599">
                  <a:extLst>
                    <a:ext uri="{9D8B030D-6E8A-4147-A177-3AD203B41FA5}">
                      <a16:colId xmlns:a16="http://schemas.microsoft.com/office/drawing/2014/main" val="20005"/>
                    </a:ext>
                  </a:extLst>
                </a:gridCol>
              </a:tblGrid>
              <a:tr h="825672">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Linear vs Quadratic Growth</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chemeClr val="tx1"/>
                      </a:solidFill>
                      <a:prstDash val="solid"/>
                      <a:round/>
                      <a:headEnd type="none" w="sm" len="sm"/>
                      <a:tailEnd type="none" w="sm" len="sm"/>
                    </a:ln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ahoma" pitchFamily="34" charset="0"/>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4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endParaRPr lang="en-US" sz="1800" dirty="0">
                        <a:solidFill>
                          <a:schemeClr val="tx1"/>
                        </a:solidFill>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multiplier</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r>
                        <a:rPr kumimoji="0" lang="en-US" sz="1800" b="1" i="0" u="none" strike="noStrike" cap="none" normalizeH="0" baseline="30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multiplier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5</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rgbClr val="0000FF"/>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rgbClr val="C00000"/>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5 </a:t>
                      </a:r>
                      <a:r>
                        <a:rPr kumimoji="0" lang="en-US" sz="2000" b="1" i="0" u="none" strike="noStrike" cap="none" normalizeH="0" baseline="0" dirty="0">
                          <a:ln>
                            <a:noFill/>
                          </a:ln>
                          <a:solidFill>
                            <a:srgbClr val="0000FF"/>
                          </a:solidFill>
                          <a:effectLst/>
                          <a:latin typeface="Tahoma" pitchFamily="34" charset="0"/>
                        </a:rPr>
                        <a:t>x 2</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rgbClr val="0000FF"/>
                          </a:solidFill>
                          <a:effectLst/>
                          <a:latin typeface="Tahoma" pitchFamily="34" charset="0"/>
                          <a:ea typeface="+mn-ea"/>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rgbClr val="C00000"/>
                          </a:solidFill>
                          <a:effectLst/>
                          <a:latin typeface="Tahoma" pitchFamily="34" charset="0"/>
                          <a:ea typeface="+mn-ea"/>
                          <a:cs typeface="+mn-cs"/>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5 </a:t>
                      </a:r>
                      <a:r>
                        <a:rPr kumimoji="0" lang="en-US" sz="2000" b="1" i="0" u="none" strike="noStrike" cap="none" normalizeH="0" baseline="0" dirty="0">
                          <a:ln>
                            <a:noFill/>
                          </a:ln>
                          <a:solidFill>
                            <a:srgbClr val="0000FF"/>
                          </a:solidFill>
                          <a:effectLst/>
                          <a:latin typeface="Tahoma" pitchFamily="34" charset="0"/>
                        </a:rPr>
                        <a:t>x 10</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50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rgbClr val="0000FF"/>
                          </a:solidFill>
                          <a:effectLst/>
                          <a:latin typeface="Tahoma" pitchFamily="34" charset="0"/>
                          <a:ea typeface="+mn-ea"/>
                          <a:cs typeface="+mn-cs"/>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rgbClr val="C00000"/>
                          </a:solidFill>
                          <a:effectLst/>
                          <a:latin typeface="Tahoma" pitchFamily="34" charset="0"/>
                          <a:ea typeface="+mn-ea"/>
                          <a:cs typeface="+mn-cs"/>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5 </a:t>
                      </a:r>
                      <a:r>
                        <a:rPr kumimoji="0" lang="en-US" sz="2000" b="1" i="0" u="none" strike="noStrike" cap="none" normalizeH="0" baseline="0" dirty="0">
                          <a:ln>
                            <a:noFill/>
                          </a:ln>
                          <a:solidFill>
                            <a:srgbClr val="0000FF"/>
                          </a:solidFill>
                          <a:effectLst/>
                          <a:latin typeface="Tahoma" pitchFamily="34" charset="0"/>
                        </a:rPr>
                        <a:t>x 100</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500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rgbClr val="0000FF"/>
                          </a:solidFill>
                          <a:effectLst/>
                          <a:latin typeface="Tahoma" pitchFamily="34" charset="0"/>
                          <a:ea typeface="+mn-ea"/>
                          <a:cs typeface="+mn-cs"/>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rgbClr val="C00000"/>
                          </a:solidFill>
                          <a:effectLst/>
                          <a:latin typeface="Tahoma" pitchFamily="34" charset="0"/>
                          <a:ea typeface="+mn-ea"/>
                          <a:cs typeface="+mn-cs"/>
                        </a:rPr>
                        <a:t>10,000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691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effectLst/>
      </p:bgPr>
    </p:bg>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794CA336-5E89-E362-4EAB-0FF25BC12192}"/>
              </a:ext>
            </a:extLst>
          </p:cNvPr>
          <p:cNvSpPr txBox="1">
            <a:spLocks noChangeArrowheads="1"/>
          </p:cNvSpPr>
          <p:nvPr/>
        </p:nvSpPr>
        <p:spPr bwMode="auto">
          <a:xfrm>
            <a:off x="929112" y="1886989"/>
            <a:ext cx="6930082" cy="255454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None/>
            </a:pPr>
            <a:r>
              <a:rPr lang="en-US" altLang="en-US" sz="4000" b="1" dirty="0">
                <a:solidFill>
                  <a:schemeClr val="bg2">
                    <a:lumMod val="50000"/>
                  </a:schemeClr>
                </a:solidFill>
                <a:latin typeface="Tahoma" panose="020B0604030504040204" pitchFamily="34" charset="0"/>
              </a:rPr>
              <a:t>The Big O for a sequence of commands is their sum, so it’s just Big O of the “largest” / slowest.</a:t>
            </a:r>
          </a:p>
        </p:txBody>
      </p:sp>
      <p:sp>
        <p:nvSpPr>
          <p:cNvPr id="5" name="TextBox 4">
            <a:extLst>
              <a:ext uri="{FF2B5EF4-FFF2-40B4-BE49-F238E27FC236}">
                <a16:creationId xmlns:a16="http://schemas.microsoft.com/office/drawing/2014/main" id="{19A9B711-AB36-C937-F3F8-23314FE64AE2}"/>
              </a:ext>
            </a:extLst>
          </p:cNvPr>
          <p:cNvSpPr txBox="1"/>
          <p:nvPr/>
        </p:nvSpPr>
        <p:spPr>
          <a:xfrm>
            <a:off x="2423983" y="1313876"/>
            <a:ext cx="4572000" cy="523220"/>
          </a:xfrm>
          <a:prstGeom prst="rect">
            <a:avLst/>
          </a:prstGeom>
          <a:noFill/>
        </p:spPr>
        <p:txBody>
          <a:bodyPr wrap="square">
            <a:spAutoFit/>
          </a:bodyPr>
          <a:lstStyle/>
          <a:p>
            <a:pPr eaLnBrk="1" hangingPunct="1">
              <a:spcBef>
                <a:spcPct val="50000"/>
              </a:spcBef>
              <a:buFontTx/>
              <a:buNone/>
            </a:pPr>
            <a:endParaRPr lang="en-US" altLang="en-US" sz="2800" b="1" dirty="0">
              <a:solidFill>
                <a:srgbClr val="0000FF"/>
              </a:solidFill>
              <a:latin typeface="Tahoma" panose="020B0604030504040204" pitchFamily="34" charset="0"/>
            </a:endParaRPr>
          </a:p>
        </p:txBody>
      </p:sp>
      <p:sp>
        <p:nvSpPr>
          <p:cNvPr id="6" name="Rectangle 5">
            <a:extLst>
              <a:ext uri="{FF2B5EF4-FFF2-40B4-BE49-F238E27FC236}">
                <a16:creationId xmlns:a16="http://schemas.microsoft.com/office/drawing/2014/main" id="{6D4B9D59-5DDD-C059-3B36-D27A82ED480B}"/>
              </a:ext>
            </a:extLst>
          </p:cNvPr>
          <p:cNvSpPr/>
          <p:nvPr/>
        </p:nvSpPr>
        <p:spPr>
          <a:xfrm>
            <a:off x="1324242" y="262452"/>
            <a:ext cx="613982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Calculating Big O</a:t>
            </a:r>
          </a:p>
        </p:txBody>
      </p:sp>
    </p:spTree>
    <p:extLst>
      <p:ext uri="{BB962C8B-B14F-4D97-AF65-F5344CB8AC3E}">
        <p14:creationId xmlns:p14="http://schemas.microsoft.com/office/powerpoint/2010/main" val="199346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effectLst/>
      </p:bgPr>
    </p:bg>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794CA336-5E89-E362-4EAB-0FF25BC12192}"/>
              </a:ext>
            </a:extLst>
          </p:cNvPr>
          <p:cNvSpPr txBox="1">
            <a:spLocks noChangeArrowheads="1"/>
          </p:cNvSpPr>
          <p:nvPr/>
        </p:nvSpPr>
        <p:spPr bwMode="auto">
          <a:xfrm>
            <a:off x="1336893" y="1676922"/>
            <a:ext cx="3642888" cy="3323987"/>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spcAft>
                <a:spcPts val="1200"/>
              </a:spcAft>
              <a:buNone/>
            </a:pPr>
            <a:r>
              <a:rPr lang="en-US" altLang="en-US" sz="4000" b="1" dirty="0">
                <a:solidFill>
                  <a:schemeClr val="bg2">
                    <a:lumMod val="50000"/>
                  </a:schemeClr>
                </a:solidFill>
                <a:latin typeface="Tahoma" panose="020B0604030504040204" pitchFamily="34" charset="0"/>
              </a:rPr>
              <a:t>Example:</a:t>
            </a:r>
          </a:p>
          <a:p>
            <a:pPr eaLnBrk="1" hangingPunct="1">
              <a:spcBef>
                <a:spcPts val="0"/>
              </a:spcBef>
              <a:buNone/>
            </a:pPr>
            <a:r>
              <a:rPr lang="en-US" altLang="en-US" sz="4000" b="1" dirty="0">
                <a:solidFill>
                  <a:schemeClr val="bg2">
                    <a:lumMod val="50000"/>
                  </a:schemeClr>
                </a:solidFill>
                <a:latin typeface="Consolas" panose="020B0609020204030204" pitchFamily="49" charset="0"/>
              </a:rPr>
              <a:t>x = 5  </a:t>
            </a:r>
          </a:p>
          <a:p>
            <a:pPr eaLnBrk="1" hangingPunct="1">
              <a:spcBef>
                <a:spcPts val="0"/>
              </a:spcBef>
              <a:buNone/>
              <a:tabLst>
                <a:tab pos="3657600" algn="l"/>
              </a:tabLst>
            </a:pPr>
            <a:r>
              <a:rPr lang="en-US" altLang="en-US" sz="4000" b="1" dirty="0">
                <a:solidFill>
                  <a:schemeClr val="bg2">
                    <a:lumMod val="50000"/>
                  </a:schemeClr>
                </a:solidFill>
                <a:latin typeface="Consolas" panose="020B0609020204030204" pitchFamily="49" charset="0"/>
              </a:rPr>
              <a:t>while(x &lt; n)</a:t>
            </a:r>
          </a:p>
          <a:p>
            <a:pPr eaLnBrk="1" hangingPunct="1">
              <a:spcBef>
                <a:spcPts val="0"/>
              </a:spcBef>
              <a:buNone/>
              <a:tabLst>
                <a:tab pos="3657600" algn="l"/>
              </a:tabLst>
            </a:pPr>
            <a:r>
              <a:rPr lang="en-US" altLang="en-US" sz="4000" b="1" dirty="0">
                <a:solidFill>
                  <a:schemeClr val="bg2">
                    <a:lumMod val="50000"/>
                  </a:schemeClr>
                </a:solidFill>
                <a:latin typeface="Consolas" panose="020B0609020204030204" pitchFamily="49" charset="0"/>
              </a:rPr>
              <a:t>  x += 1</a:t>
            </a:r>
          </a:p>
          <a:p>
            <a:pPr eaLnBrk="1" hangingPunct="1">
              <a:spcBef>
                <a:spcPts val="0"/>
              </a:spcBef>
              <a:buNone/>
            </a:pPr>
            <a:r>
              <a:rPr lang="en-US" altLang="en-US" sz="4000" b="1" dirty="0">
                <a:solidFill>
                  <a:schemeClr val="bg2">
                    <a:lumMod val="50000"/>
                  </a:schemeClr>
                </a:solidFill>
                <a:latin typeface="Consolas" panose="020B0609020204030204" pitchFamily="49" charset="0"/>
              </a:rPr>
              <a:t>  print(x)</a:t>
            </a:r>
          </a:p>
        </p:txBody>
      </p:sp>
      <p:sp>
        <p:nvSpPr>
          <p:cNvPr id="5" name="TextBox 4">
            <a:extLst>
              <a:ext uri="{FF2B5EF4-FFF2-40B4-BE49-F238E27FC236}">
                <a16:creationId xmlns:a16="http://schemas.microsoft.com/office/drawing/2014/main" id="{19A9B711-AB36-C937-F3F8-23314FE64AE2}"/>
              </a:ext>
            </a:extLst>
          </p:cNvPr>
          <p:cNvSpPr txBox="1"/>
          <p:nvPr/>
        </p:nvSpPr>
        <p:spPr>
          <a:xfrm>
            <a:off x="2423983" y="1313876"/>
            <a:ext cx="4572000" cy="523220"/>
          </a:xfrm>
          <a:prstGeom prst="rect">
            <a:avLst/>
          </a:prstGeom>
          <a:noFill/>
        </p:spPr>
        <p:txBody>
          <a:bodyPr wrap="square">
            <a:spAutoFit/>
          </a:bodyPr>
          <a:lstStyle/>
          <a:p>
            <a:pPr eaLnBrk="1" hangingPunct="1">
              <a:spcBef>
                <a:spcPct val="50000"/>
              </a:spcBef>
              <a:buFontTx/>
              <a:buNone/>
            </a:pPr>
            <a:endParaRPr lang="en-US" altLang="en-US" sz="2800" b="1" dirty="0">
              <a:solidFill>
                <a:srgbClr val="0000FF"/>
              </a:solidFill>
              <a:latin typeface="Tahoma" panose="020B0604030504040204" pitchFamily="34" charset="0"/>
            </a:endParaRPr>
          </a:p>
        </p:txBody>
      </p:sp>
      <p:sp>
        <p:nvSpPr>
          <p:cNvPr id="6" name="Rectangle 5">
            <a:extLst>
              <a:ext uri="{FF2B5EF4-FFF2-40B4-BE49-F238E27FC236}">
                <a16:creationId xmlns:a16="http://schemas.microsoft.com/office/drawing/2014/main" id="{6D4B9D59-5DDD-C059-3B36-D27A82ED480B}"/>
              </a:ext>
            </a:extLst>
          </p:cNvPr>
          <p:cNvSpPr/>
          <p:nvPr/>
        </p:nvSpPr>
        <p:spPr>
          <a:xfrm>
            <a:off x="1324242" y="262452"/>
            <a:ext cx="613982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Calculating Big O</a:t>
            </a:r>
          </a:p>
        </p:txBody>
      </p:sp>
      <p:sp>
        <p:nvSpPr>
          <p:cNvPr id="4" name="Text Box 4">
            <a:extLst>
              <a:ext uri="{FF2B5EF4-FFF2-40B4-BE49-F238E27FC236}">
                <a16:creationId xmlns:a16="http://schemas.microsoft.com/office/drawing/2014/main" id="{B25BEE8C-BF3A-52B1-294B-A99D23F6B997}"/>
              </a:ext>
            </a:extLst>
          </p:cNvPr>
          <p:cNvSpPr txBox="1">
            <a:spLocks noChangeArrowheads="1"/>
          </p:cNvSpPr>
          <p:nvPr/>
        </p:nvSpPr>
        <p:spPr bwMode="auto">
          <a:xfrm>
            <a:off x="4801934" y="3218933"/>
            <a:ext cx="809072" cy="1717393"/>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spcBef>
                <a:spcPts val="0"/>
              </a:spcBef>
              <a:spcAft>
                <a:spcPts val="0"/>
              </a:spcAft>
              <a:buNone/>
            </a:pPr>
            <a:r>
              <a:rPr lang="en-US" sz="4400" b="1" kern="700" dirty="0">
                <a:solidFill>
                  <a:srgbClr val="0000FF"/>
                </a:solidFill>
                <a:latin typeface="Symbol" panose="05050102010706020507" pitchFamily="18" charset="2"/>
              </a:rPr>
              <a:t>ö</a:t>
            </a:r>
          </a:p>
          <a:p>
            <a:pPr eaLnBrk="1" hangingPunct="1">
              <a:lnSpc>
                <a:spcPct val="80000"/>
              </a:lnSpc>
              <a:spcBef>
                <a:spcPts val="0"/>
              </a:spcBef>
              <a:spcAft>
                <a:spcPts val="0"/>
              </a:spcAft>
              <a:buNone/>
            </a:pPr>
            <a:r>
              <a:rPr lang="en-US" sz="1600" b="1" kern="700" dirty="0">
                <a:solidFill>
                  <a:srgbClr val="0000FF"/>
                </a:solidFill>
                <a:latin typeface="Symbol" panose="05050102010706020507" pitchFamily="18" charset="2"/>
              </a:rPr>
              <a:t> </a:t>
            </a:r>
            <a:r>
              <a:rPr lang="en-US" sz="4400" b="1" kern="700" dirty="0">
                <a:solidFill>
                  <a:srgbClr val="0000FF"/>
                </a:solidFill>
                <a:latin typeface="Symbol" panose="05050102010706020507" pitchFamily="18" charset="2"/>
              </a:rPr>
              <a:t>ý</a:t>
            </a:r>
          </a:p>
          <a:p>
            <a:pPr eaLnBrk="1" hangingPunct="1">
              <a:lnSpc>
                <a:spcPct val="80000"/>
              </a:lnSpc>
              <a:spcBef>
                <a:spcPts val="0"/>
              </a:spcBef>
              <a:spcAft>
                <a:spcPts val="0"/>
              </a:spcAft>
              <a:buNone/>
            </a:pPr>
            <a:r>
              <a:rPr lang="en-US" sz="4400" b="1" kern="700" dirty="0">
                <a:solidFill>
                  <a:srgbClr val="0000FF"/>
                </a:solidFill>
                <a:latin typeface="Symbol" panose="05050102010706020507" pitchFamily="18" charset="2"/>
              </a:rPr>
              <a:t>ø</a:t>
            </a:r>
          </a:p>
        </p:txBody>
      </p:sp>
      <p:sp>
        <p:nvSpPr>
          <p:cNvPr id="7" name="Text Box 4">
            <a:extLst>
              <a:ext uri="{FF2B5EF4-FFF2-40B4-BE49-F238E27FC236}">
                <a16:creationId xmlns:a16="http://schemas.microsoft.com/office/drawing/2014/main" id="{84EAD83F-1D08-4D91-07AB-EF6845F44CAA}"/>
              </a:ext>
            </a:extLst>
          </p:cNvPr>
          <p:cNvSpPr txBox="1">
            <a:spLocks noChangeArrowheads="1"/>
          </p:cNvSpPr>
          <p:nvPr/>
        </p:nvSpPr>
        <p:spPr bwMode="auto">
          <a:xfrm>
            <a:off x="5913012" y="2444875"/>
            <a:ext cx="1570041" cy="645626"/>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spcBef>
                <a:spcPts val="0"/>
              </a:spcBef>
              <a:spcAft>
                <a:spcPts val="0"/>
              </a:spcAft>
              <a:buNone/>
            </a:pPr>
            <a:r>
              <a:rPr lang="en-US" sz="4400" b="1" kern="700" dirty="0">
                <a:solidFill>
                  <a:srgbClr val="0000FF"/>
                </a:solidFill>
                <a:latin typeface="Century Gothic" panose="020B0502020202020204" pitchFamily="34" charset="0"/>
              </a:rPr>
              <a:t>O(1)</a:t>
            </a:r>
          </a:p>
        </p:txBody>
      </p:sp>
      <p:sp>
        <p:nvSpPr>
          <p:cNvPr id="8" name="Text Box 4">
            <a:extLst>
              <a:ext uri="{FF2B5EF4-FFF2-40B4-BE49-F238E27FC236}">
                <a16:creationId xmlns:a16="http://schemas.microsoft.com/office/drawing/2014/main" id="{37ADA6AA-1CD2-86FB-B48E-ED128233300E}"/>
              </a:ext>
            </a:extLst>
          </p:cNvPr>
          <p:cNvSpPr txBox="1">
            <a:spLocks noChangeArrowheads="1"/>
          </p:cNvSpPr>
          <p:nvPr/>
        </p:nvSpPr>
        <p:spPr bwMode="auto">
          <a:xfrm>
            <a:off x="5913012" y="3698280"/>
            <a:ext cx="1570041" cy="645626"/>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spcBef>
                <a:spcPts val="0"/>
              </a:spcBef>
              <a:spcAft>
                <a:spcPts val="0"/>
              </a:spcAft>
              <a:buNone/>
            </a:pPr>
            <a:r>
              <a:rPr lang="en-US" sz="4400" b="1" kern="700" dirty="0">
                <a:solidFill>
                  <a:srgbClr val="0000FF"/>
                </a:solidFill>
                <a:latin typeface="Century Gothic" panose="020B0502020202020204" pitchFamily="34" charset="0"/>
              </a:rPr>
              <a:t>O(n)</a:t>
            </a:r>
          </a:p>
        </p:txBody>
      </p:sp>
      <p:cxnSp>
        <p:nvCxnSpPr>
          <p:cNvPr id="10" name="Straight Arrow Connector 9">
            <a:extLst>
              <a:ext uri="{FF2B5EF4-FFF2-40B4-BE49-F238E27FC236}">
                <a16:creationId xmlns:a16="http://schemas.microsoft.com/office/drawing/2014/main" id="{C4A7B0C3-4C02-1C02-7F7C-D2D73FA6FF7F}"/>
              </a:ext>
            </a:extLst>
          </p:cNvPr>
          <p:cNvCxnSpPr/>
          <p:nvPr/>
        </p:nvCxnSpPr>
        <p:spPr bwMode="auto">
          <a:xfrm flipH="1">
            <a:off x="3158337" y="2767688"/>
            <a:ext cx="2452669" cy="0"/>
          </a:xfrm>
          <a:prstGeom prst="straightConnector1">
            <a:avLst/>
          </a:prstGeom>
          <a:solidFill>
            <a:schemeClr val="accent1"/>
          </a:solidFill>
          <a:ln w="38100" cap="flat" cmpd="sng" algn="ctr">
            <a:solidFill>
              <a:srgbClr val="0000FF"/>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4">
            <a:extLst>
              <a:ext uri="{FF2B5EF4-FFF2-40B4-BE49-F238E27FC236}">
                <a16:creationId xmlns:a16="http://schemas.microsoft.com/office/drawing/2014/main" id="{E46FC025-85AD-2FF2-7FFC-37178DFDFE9F}"/>
              </a:ext>
            </a:extLst>
          </p:cNvPr>
          <p:cNvSpPr txBox="1">
            <a:spLocks noChangeArrowheads="1"/>
          </p:cNvSpPr>
          <p:nvPr/>
        </p:nvSpPr>
        <p:spPr bwMode="auto">
          <a:xfrm>
            <a:off x="1261723" y="5679480"/>
            <a:ext cx="6610122" cy="63402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spcBef>
                <a:spcPts val="0"/>
              </a:spcBef>
              <a:spcAft>
                <a:spcPts val="0"/>
              </a:spcAft>
              <a:buNone/>
            </a:pPr>
            <a:r>
              <a:rPr lang="en-US" sz="4400" b="1" kern="700" dirty="0">
                <a:solidFill>
                  <a:srgbClr val="0000FF"/>
                </a:solidFill>
                <a:latin typeface="Century Gothic" panose="020B0502020202020204" pitchFamily="34" charset="0"/>
              </a:rPr>
              <a:t>Overall Big O = O(n)</a:t>
            </a:r>
          </a:p>
        </p:txBody>
      </p:sp>
    </p:spTree>
    <p:extLst>
      <p:ext uri="{BB962C8B-B14F-4D97-AF65-F5344CB8AC3E}">
        <p14:creationId xmlns:p14="http://schemas.microsoft.com/office/powerpoint/2010/main" val="321933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effectLst/>
      </p:bgPr>
    </p:bg>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794CA336-5E89-E362-4EAB-0FF25BC12192}"/>
              </a:ext>
            </a:extLst>
          </p:cNvPr>
          <p:cNvSpPr txBox="1">
            <a:spLocks noChangeArrowheads="1"/>
          </p:cNvSpPr>
          <p:nvPr/>
        </p:nvSpPr>
        <p:spPr bwMode="auto">
          <a:xfrm>
            <a:off x="383060" y="1649628"/>
            <a:ext cx="8625016" cy="452431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sz="3600" b="1" dirty="0">
                <a:solidFill>
                  <a:schemeClr val="bg2">
                    <a:lumMod val="50000"/>
                  </a:schemeClr>
                </a:solidFill>
                <a:latin typeface="Tahoma" panose="020B0604030504040204" pitchFamily="34" charset="0"/>
              </a:rPr>
              <a:t>A loop that increments by a constant amount is O(n).</a:t>
            </a:r>
          </a:p>
          <a:p>
            <a:pPr marL="457200" indent="-457200" eaLnBrk="1" hangingPunct="1">
              <a:spcBef>
                <a:spcPct val="50000"/>
              </a:spcBef>
              <a:buFont typeface="Wingdings" panose="05000000000000000000" pitchFamily="2" charset="2"/>
              <a:buChar char="Ø"/>
            </a:pPr>
            <a:r>
              <a:rPr lang="en-US" altLang="en-US" sz="3600" b="1" dirty="0">
                <a:solidFill>
                  <a:schemeClr val="bg2">
                    <a:lumMod val="50000"/>
                  </a:schemeClr>
                </a:solidFill>
                <a:latin typeface="Tahoma" panose="020B0604030504040204" pitchFamily="34" charset="0"/>
              </a:rPr>
              <a:t>A loop that increments by successive multiplication/division is O(log n).</a:t>
            </a:r>
          </a:p>
          <a:p>
            <a:pPr marL="457200" indent="-457200" eaLnBrk="1" hangingPunct="1">
              <a:spcBef>
                <a:spcPct val="50000"/>
              </a:spcBef>
              <a:buFont typeface="Wingdings" panose="05000000000000000000" pitchFamily="2" charset="2"/>
              <a:buChar char="Ø"/>
            </a:pPr>
            <a:r>
              <a:rPr lang="en-US" altLang="en-US" sz="3600" b="1" dirty="0">
                <a:solidFill>
                  <a:schemeClr val="bg2">
                    <a:lumMod val="50000"/>
                  </a:schemeClr>
                </a:solidFill>
                <a:latin typeface="Tahoma" panose="020B0604030504040204" pitchFamily="34" charset="0"/>
              </a:rPr>
              <a:t>Multiply the Big O for a loop times the Big O for the body of the loop.</a:t>
            </a:r>
          </a:p>
        </p:txBody>
      </p:sp>
      <p:sp>
        <p:nvSpPr>
          <p:cNvPr id="5" name="TextBox 4">
            <a:extLst>
              <a:ext uri="{FF2B5EF4-FFF2-40B4-BE49-F238E27FC236}">
                <a16:creationId xmlns:a16="http://schemas.microsoft.com/office/drawing/2014/main" id="{19A9B711-AB36-C937-F3F8-23314FE64AE2}"/>
              </a:ext>
            </a:extLst>
          </p:cNvPr>
          <p:cNvSpPr txBox="1"/>
          <p:nvPr/>
        </p:nvSpPr>
        <p:spPr>
          <a:xfrm>
            <a:off x="2423983" y="1313876"/>
            <a:ext cx="4572000" cy="523220"/>
          </a:xfrm>
          <a:prstGeom prst="rect">
            <a:avLst/>
          </a:prstGeom>
          <a:noFill/>
        </p:spPr>
        <p:txBody>
          <a:bodyPr wrap="square">
            <a:spAutoFit/>
          </a:bodyPr>
          <a:lstStyle/>
          <a:p>
            <a:pPr eaLnBrk="1" hangingPunct="1">
              <a:spcBef>
                <a:spcPct val="50000"/>
              </a:spcBef>
              <a:buFontTx/>
              <a:buNone/>
            </a:pPr>
            <a:endParaRPr lang="en-US" altLang="en-US" sz="2800" b="1" dirty="0">
              <a:solidFill>
                <a:srgbClr val="0000FF"/>
              </a:solidFill>
              <a:latin typeface="Tahoma" panose="020B0604030504040204" pitchFamily="34" charset="0"/>
            </a:endParaRPr>
          </a:p>
        </p:txBody>
      </p:sp>
      <p:sp>
        <p:nvSpPr>
          <p:cNvPr id="6" name="Rectangle 5">
            <a:extLst>
              <a:ext uri="{FF2B5EF4-FFF2-40B4-BE49-F238E27FC236}">
                <a16:creationId xmlns:a16="http://schemas.microsoft.com/office/drawing/2014/main" id="{6D4B9D59-5DDD-C059-3B36-D27A82ED480B}"/>
              </a:ext>
            </a:extLst>
          </p:cNvPr>
          <p:cNvSpPr/>
          <p:nvPr/>
        </p:nvSpPr>
        <p:spPr>
          <a:xfrm>
            <a:off x="1324242" y="262452"/>
            <a:ext cx="613982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Calculating Big O</a:t>
            </a:r>
          </a:p>
        </p:txBody>
      </p:sp>
    </p:spTree>
    <p:extLst>
      <p:ext uri="{BB962C8B-B14F-4D97-AF65-F5344CB8AC3E}">
        <p14:creationId xmlns:p14="http://schemas.microsoft.com/office/powerpoint/2010/main" val="36032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8A46F587-E441-4B08-8528-7F500F39406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5843" name="WordArt 4">
            <a:extLst>
              <a:ext uri="{FF2B5EF4-FFF2-40B4-BE49-F238E27FC236}">
                <a16:creationId xmlns:a16="http://schemas.microsoft.com/office/drawing/2014/main" id="{DC729645-2BC7-4150-8867-E357661830D2}"/>
              </a:ext>
            </a:extLst>
          </p:cNvPr>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5844" name="WordArt 5">
            <a:extLst>
              <a:ext uri="{FF2B5EF4-FFF2-40B4-BE49-F238E27FC236}">
                <a16:creationId xmlns:a16="http://schemas.microsoft.com/office/drawing/2014/main" id="{E39ED96C-9787-473B-BA8C-2F60DD97CD4C}"/>
              </a:ext>
            </a:extLst>
          </p:cNvPr>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another round of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CFADD64B-78BF-45DA-BB45-F7DE2F9AAF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Rectangle 2">
            <a:extLst>
              <a:ext uri="{FF2B5EF4-FFF2-40B4-BE49-F238E27FC236}">
                <a16:creationId xmlns:a16="http://schemas.microsoft.com/office/drawing/2014/main" id="{CA853B5E-5F2F-4C70-A345-BEBBFAEA3586}"/>
              </a:ext>
            </a:extLst>
          </p:cNvPr>
          <p:cNvSpPr>
            <a:spLocks noChangeArrowheads="1"/>
          </p:cNvSpPr>
          <p:nvPr/>
        </p:nvSpPr>
        <p:spPr bwMode="auto">
          <a:xfrm>
            <a:off x="645460" y="1768209"/>
            <a:ext cx="8678124"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for(int i=</a:t>
            </a:r>
            <a:r>
              <a:rPr lang="en-US" altLang="en-US" sz="3600" b="1" dirty="0" err="1">
                <a:latin typeface="Tahoma" panose="020B0604030504040204" pitchFamily="34" charset="0"/>
              </a:rPr>
              <a:t>ray.size</a:t>
            </a:r>
            <a:r>
              <a:rPr lang="en-US" altLang="en-US" sz="3600" b="1" dirty="0">
                <a:latin typeface="Tahoma" panose="020B0604030504040204" pitchFamily="34" charset="0"/>
              </a:rPr>
              <a:t>()-1; i&gt;=0; i--)</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solidFill>
                  <a:srgbClr val="006666"/>
                </a:solidFill>
                <a:latin typeface="Tahoma" panose="020B0604030504040204" pitchFamily="34" charset="0"/>
              </a:rPr>
              <a:t>ray.get</a:t>
            </a:r>
            <a:r>
              <a:rPr lang="en-US" altLang="en-US" sz="3600" b="1" dirty="0">
                <a:solidFill>
                  <a:srgbClr val="006666"/>
                </a:solidFill>
                <a:latin typeface="Tahoma" panose="020B0604030504040204" pitchFamily="34" charset="0"/>
              </a:rPr>
              <a:t>(i) </a:t>
            </a:r>
            <a:r>
              <a:rPr lang="en-US" altLang="en-US" sz="3600" b="1" dirty="0">
                <a:latin typeface="Tahoma" panose="020B0604030504040204" pitchFamily="34" charset="0"/>
              </a:rPr>
              <a:t>);</a:t>
            </a:r>
          </a:p>
          <a:p>
            <a:pPr>
              <a:spcBef>
                <a:spcPct val="0"/>
              </a:spcBef>
              <a:buFontTx/>
              <a:buNone/>
            </a:pPr>
            <a:endParaRPr lang="en-US" altLang="en-US" sz="2400" dirty="0">
              <a:latin typeface="Arial" panose="020B0604020202020204" pitchFamily="34" charset="0"/>
            </a:endParaRPr>
          </a:p>
        </p:txBody>
      </p:sp>
      <p:sp>
        <p:nvSpPr>
          <p:cNvPr id="37892" name="WordArt 3">
            <a:extLst>
              <a:ext uri="{FF2B5EF4-FFF2-40B4-BE49-F238E27FC236}">
                <a16:creationId xmlns:a16="http://schemas.microsoft.com/office/drawing/2014/main" id="{7072A7D7-D9D4-4904-8120-72C68C32BBE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0420" name="Rectangle 4">
            <a:extLst>
              <a:ext uri="{FF2B5EF4-FFF2-40B4-BE49-F238E27FC236}">
                <a16:creationId xmlns:a16="http://schemas.microsoft.com/office/drawing/2014/main" id="{30C6B333-BA2D-4FC3-B68F-845F989CE523}"/>
              </a:ext>
            </a:extLst>
          </p:cNvPr>
          <p:cNvSpPr>
            <a:spLocks noChangeArrowheads="1"/>
          </p:cNvSpPr>
          <p:nvPr/>
        </p:nvSpPr>
        <p:spPr bwMode="auto">
          <a:xfrm>
            <a:off x="533400" y="4216400"/>
            <a:ext cx="82645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This one is clearly N as we access all N items.</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Big O Notation – O(N)</a:t>
            </a:r>
          </a:p>
          <a:p>
            <a:pPr eaLnBrk="1" hangingPunct="1">
              <a:spcBef>
                <a:spcPct val="0"/>
              </a:spcBef>
              <a:buFontTx/>
              <a:buNone/>
            </a:pPr>
            <a:endParaRPr lang="en-US" altLang="en-US" sz="2800" b="1">
              <a:latin typeface="Tahoma" panose="020B0604030504040204" pitchFamily="34" charset="0"/>
            </a:endParaRPr>
          </a:p>
        </p:txBody>
      </p:sp>
      <p:sp>
        <p:nvSpPr>
          <p:cNvPr id="37894" name="Text Box 5">
            <a:extLst>
              <a:ext uri="{FF2B5EF4-FFF2-40B4-BE49-F238E27FC236}">
                <a16:creationId xmlns:a16="http://schemas.microsoft.com/office/drawing/2014/main" id="{9D2ED232-EDEA-4516-B643-314FFF746ACD}"/>
              </a:ext>
            </a:extLst>
          </p:cNvPr>
          <p:cNvSpPr txBox="1">
            <a:spLocks noChangeArrowheads="1"/>
          </p:cNvSpPr>
          <p:nvPr/>
        </p:nvSpPr>
        <p:spPr bwMode="auto">
          <a:xfrm>
            <a:off x="7045325" y="2920999"/>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D30AD622-B862-4797-A4E4-66C6C1BDC696}"/>
              </a:ext>
            </a:extLst>
          </p:cNvPr>
          <p:cNvSpPr>
            <a:spLocks noChangeArrowheads="1"/>
          </p:cNvSpPr>
          <p:nvPr/>
        </p:nvSpPr>
        <p:spPr bwMode="auto">
          <a:xfrm>
            <a:off x="443753" y="1600200"/>
            <a:ext cx="8438029" cy="175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for(int i=</a:t>
            </a:r>
            <a:r>
              <a:rPr lang="en-US" altLang="en-US" sz="3600" b="1" dirty="0" err="1">
                <a:latin typeface="Tahoma" panose="020B0604030504040204" pitchFamily="34" charset="0"/>
              </a:rPr>
              <a:t>ray.size</a:t>
            </a:r>
            <a:r>
              <a:rPr lang="en-US" altLang="en-US" sz="3600" b="1" dirty="0">
                <a:latin typeface="Tahoma" panose="020B0604030504040204" pitchFamily="34" charset="0"/>
              </a:rPr>
              <a:t>()-1; i&gt;=0; i--)</a:t>
            </a:r>
          </a:p>
          <a:p>
            <a:pPr>
              <a:spcBef>
                <a:spcPct val="0"/>
              </a:spcBef>
              <a:buFontTx/>
              <a:buNone/>
            </a:pPr>
            <a:r>
              <a:rPr lang="en-US" altLang="en-US" sz="3600" b="1" dirty="0">
                <a:latin typeface="Tahoma" panose="020B0604030504040204" pitchFamily="34" charset="0"/>
              </a:rPr>
              <a:t>    if (</a:t>
            </a:r>
            <a:r>
              <a:rPr lang="en-US" altLang="en-US" sz="3600" b="1" dirty="0" err="1">
                <a:latin typeface="Tahoma" panose="020B0604030504040204" pitchFamily="34" charset="0"/>
              </a:rPr>
              <a:t>ray.get</a:t>
            </a:r>
            <a:r>
              <a:rPr lang="en-US" altLang="en-US" sz="3600" b="1" dirty="0">
                <a:latin typeface="Tahoma" panose="020B0604030504040204" pitchFamily="34" charset="0"/>
              </a:rPr>
              <a:t>(i).equals(5))</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ray.</a:t>
            </a:r>
            <a:r>
              <a:rPr lang="en-US" altLang="en-US" sz="3600" b="1" dirty="0" err="1">
                <a:solidFill>
                  <a:srgbClr val="C00000"/>
                </a:solidFill>
                <a:latin typeface="Tahoma" panose="020B0604030504040204" pitchFamily="34" charset="0"/>
              </a:rPr>
              <a:t>remove</a:t>
            </a:r>
            <a:r>
              <a:rPr lang="en-US" altLang="en-US" sz="3600" b="1" dirty="0">
                <a:latin typeface="Tahoma" panose="020B0604030504040204" pitchFamily="34" charset="0"/>
              </a:rPr>
              <a:t>(i);</a:t>
            </a:r>
          </a:p>
        </p:txBody>
      </p:sp>
      <p:sp>
        <p:nvSpPr>
          <p:cNvPr id="39940" name="WordArt 3">
            <a:extLst>
              <a:ext uri="{FF2B5EF4-FFF2-40B4-BE49-F238E27FC236}">
                <a16:creationId xmlns:a16="http://schemas.microsoft.com/office/drawing/2014/main" id="{62AE8157-0A76-4B12-B1B4-512822E9D9F8}"/>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9941" name="Text Box 5">
            <a:extLst>
              <a:ext uri="{FF2B5EF4-FFF2-40B4-BE49-F238E27FC236}">
                <a16:creationId xmlns:a16="http://schemas.microsoft.com/office/drawing/2014/main" id="{E48E3E1B-DE53-40CC-91EC-57741C41520D}"/>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grpSp>
        <p:nvGrpSpPr>
          <p:cNvPr id="4" name="Group 3">
            <a:extLst>
              <a:ext uri="{FF2B5EF4-FFF2-40B4-BE49-F238E27FC236}">
                <a16:creationId xmlns:a16="http://schemas.microsoft.com/office/drawing/2014/main" id="{345DF3EC-1779-4568-9BEF-F7D6E1EF634D}"/>
              </a:ext>
            </a:extLst>
          </p:cNvPr>
          <p:cNvGrpSpPr/>
          <p:nvPr/>
        </p:nvGrpSpPr>
        <p:grpSpPr>
          <a:xfrm>
            <a:off x="3048000" y="3619500"/>
            <a:ext cx="1447800" cy="990600"/>
            <a:chOff x="4953000" y="3581400"/>
            <a:chExt cx="1447800" cy="990600"/>
          </a:xfrm>
        </p:grpSpPr>
        <p:sp>
          <p:nvSpPr>
            <p:cNvPr id="39945" name="Line 11">
              <a:extLst>
                <a:ext uri="{FF2B5EF4-FFF2-40B4-BE49-F238E27FC236}">
                  <a16:creationId xmlns:a16="http://schemas.microsoft.com/office/drawing/2014/main" id="{8C522A23-B783-44E9-B550-9460E5D558AE}"/>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 name="Line 12">
              <a:extLst>
                <a:ext uri="{FF2B5EF4-FFF2-40B4-BE49-F238E27FC236}">
                  <a16:creationId xmlns:a16="http://schemas.microsoft.com/office/drawing/2014/main" id="{AED4DFD7-B7BD-4665-B789-1C3DBA9EB12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Text Box 13">
              <a:extLst>
                <a:ext uri="{FF2B5EF4-FFF2-40B4-BE49-F238E27FC236}">
                  <a16:creationId xmlns:a16="http://schemas.microsoft.com/office/drawing/2014/main" id="{03FE851B-FC8B-40D5-849A-98A3DE2D7222}"/>
                </a:ext>
              </a:extLst>
            </p:cNvPr>
            <p:cNvSpPr txBox="1">
              <a:spLocks noChangeArrowheads="1"/>
            </p:cNvSpPr>
            <p:nvPr/>
          </p:nvSpPr>
          <p:spPr bwMode="auto">
            <a:xfrm>
              <a:off x="5257800" y="4038600"/>
              <a:ext cx="7328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accent2"/>
                  </a:solidFill>
                  <a:latin typeface="Tahoma" panose="020B0604030504040204" pitchFamily="34" charset="0"/>
                </a:rPr>
                <a:t>O(N)</a:t>
              </a:r>
            </a:p>
          </p:txBody>
        </p:sp>
        <p:sp>
          <p:nvSpPr>
            <p:cNvPr id="39948" name="Line 18">
              <a:extLst>
                <a:ext uri="{FF2B5EF4-FFF2-40B4-BE49-F238E27FC236}">
                  <a16:creationId xmlns:a16="http://schemas.microsoft.com/office/drawing/2014/main" id="{0C36290B-1C1D-4F1F-A9DD-AAB6D610842E}"/>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49" name="Rectangle 19">
            <a:extLst>
              <a:ext uri="{FF2B5EF4-FFF2-40B4-BE49-F238E27FC236}">
                <a16:creationId xmlns:a16="http://schemas.microsoft.com/office/drawing/2014/main" id="{DF006C9B-6D16-421E-9D6C-F2857C427C30}"/>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grpSp>
        <p:nvGrpSpPr>
          <p:cNvPr id="2" name="Group 1">
            <a:extLst>
              <a:ext uri="{FF2B5EF4-FFF2-40B4-BE49-F238E27FC236}">
                <a16:creationId xmlns:a16="http://schemas.microsoft.com/office/drawing/2014/main" id="{48B405B1-11D5-4DB4-A82D-12EDAAC8237F}"/>
              </a:ext>
            </a:extLst>
          </p:cNvPr>
          <p:cNvGrpSpPr/>
          <p:nvPr/>
        </p:nvGrpSpPr>
        <p:grpSpPr>
          <a:xfrm>
            <a:off x="1143000" y="3657600"/>
            <a:ext cx="1447800" cy="990600"/>
            <a:chOff x="1143000" y="4343400"/>
            <a:chExt cx="1447800" cy="990600"/>
          </a:xfrm>
        </p:grpSpPr>
        <p:sp>
          <p:nvSpPr>
            <p:cNvPr id="39950" name="Line 20">
              <a:extLst>
                <a:ext uri="{FF2B5EF4-FFF2-40B4-BE49-F238E27FC236}">
                  <a16:creationId xmlns:a16="http://schemas.microsoft.com/office/drawing/2014/main" id="{61DD990F-1D97-4419-A993-D799FE135079}"/>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21">
              <a:extLst>
                <a:ext uri="{FF2B5EF4-FFF2-40B4-BE49-F238E27FC236}">
                  <a16:creationId xmlns:a16="http://schemas.microsoft.com/office/drawing/2014/main" id="{825EA84D-FE80-4626-9DDB-EE9C6B013303}"/>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Text Box 22">
              <a:extLst>
                <a:ext uri="{FF2B5EF4-FFF2-40B4-BE49-F238E27FC236}">
                  <a16:creationId xmlns:a16="http://schemas.microsoft.com/office/drawing/2014/main" id="{66AEB06D-D5A3-4552-B990-16CD56D59171}"/>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39953" name="Line 23">
              <a:extLst>
                <a:ext uri="{FF2B5EF4-FFF2-40B4-BE49-F238E27FC236}">
                  <a16:creationId xmlns:a16="http://schemas.microsoft.com/office/drawing/2014/main" id="{4E80B374-5088-417E-B8B1-12B3DD760106}"/>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27C5462F-CAC8-4C4B-B784-0EA1991404E1}"/>
              </a:ext>
            </a:extLst>
          </p:cNvPr>
          <p:cNvGrpSpPr/>
          <p:nvPr/>
        </p:nvGrpSpPr>
        <p:grpSpPr>
          <a:xfrm>
            <a:off x="4953000" y="3619500"/>
            <a:ext cx="1447800" cy="990600"/>
            <a:chOff x="3048000" y="3962400"/>
            <a:chExt cx="1447800" cy="990600"/>
          </a:xfrm>
        </p:grpSpPr>
        <p:sp>
          <p:nvSpPr>
            <p:cNvPr id="39942" name="Line 7">
              <a:extLst>
                <a:ext uri="{FF2B5EF4-FFF2-40B4-BE49-F238E27FC236}">
                  <a16:creationId xmlns:a16="http://schemas.microsoft.com/office/drawing/2014/main" id="{05F6F262-5945-4C42-B759-B0BDD3401522}"/>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3" name="Line 8">
              <a:extLst>
                <a:ext uri="{FF2B5EF4-FFF2-40B4-BE49-F238E27FC236}">
                  <a16:creationId xmlns:a16="http://schemas.microsoft.com/office/drawing/2014/main" id="{01B800B1-0435-449B-AE35-811CF914E1C7}"/>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Text Box 9">
              <a:extLst>
                <a:ext uri="{FF2B5EF4-FFF2-40B4-BE49-F238E27FC236}">
                  <a16:creationId xmlns:a16="http://schemas.microsoft.com/office/drawing/2014/main" id="{4E67134D-92AA-4A34-B5FE-C6C1B7F5D61B}"/>
                </a:ext>
              </a:extLst>
            </p:cNvPr>
            <p:cNvSpPr txBox="1">
              <a:spLocks noChangeArrowheads="1"/>
            </p:cNvSpPr>
            <p:nvPr/>
          </p:nvSpPr>
          <p:spPr bwMode="auto">
            <a:xfrm>
              <a:off x="3429000" y="4419600"/>
              <a:ext cx="825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accent2"/>
                  </a:solidFill>
                  <a:latin typeface="Tahoma" panose="020B0604030504040204" pitchFamily="34" charset="0"/>
                </a:rPr>
                <a:t>O(N</a:t>
              </a:r>
              <a:r>
                <a:rPr lang="en-US" altLang="en-US" sz="2000" baseline="30000" dirty="0">
                  <a:solidFill>
                    <a:schemeClr val="accent2"/>
                  </a:solidFill>
                  <a:latin typeface="Tahoma" panose="020B0604030504040204" pitchFamily="34" charset="0"/>
                </a:rPr>
                <a:t>2</a:t>
              </a:r>
              <a:r>
                <a:rPr lang="en-US" altLang="en-US" sz="2000" dirty="0">
                  <a:solidFill>
                    <a:schemeClr val="accent2"/>
                  </a:solidFill>
                  <a:latin typeface="Tahoma" panose="020B0604030504040204" pitchFamily="34" charset="0"/>
                </a:rPr>
                <a:t>)</a:t>
              </a:r>
            </a:p>
          </p:txBody>
        </p:sp>
        <p:sp>
          <p:nvSpPr>
            <p:cNvPr id="39954" name="Line 24">
              <a:extLst>
                <a:ext uri="{FF2B5EF4-FFF2-40B4-BE49-F238E27FC236}">
                  <a16:creationId xmlns:a16="http://schemas.microsoft.com/office/drawing/2014/main" id="{2FA57DB1-6C02-4B55-9A59-ABD36839FB4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5" name="Rectangle 25">
            <a:extLst>
              <a:ext uri="{FF2B5EF4-FFF2-40B4-BE49-F238E27FC236}">
                <a16:creationId xmlns:a16="http://schemas.microsoft.com/office/drawing/2014/main" id="{B89838BF-9F83-46F9-8C1D-E371CB11327B}"/>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39956" name="Rectangle 26">
            <a:extLst>
              <a:ext uri="{FF2B5EF4-FFF2-40B4-BE49-F238E27FC236}">
                <a16:creationId xmlns:a16="http://schemas.microsoft.com/office/drawing/2014/main" id="{E1878100-D24C-456E-91B3-BF500E7E080A}"/>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44444E-6 L -0.00017 0.05 " pathEditMode="relative" rAng="0" ptsTypes="AA">
                                      <p:cBhvr>
                                        <p:cTn id="6" dur="500" fill="hold"/>
                                        <p:tgtEl>
                                          <p:spTgt spid="3"/>
                                        </p:tgtEl>
                                        <p:attrNameLst>
                                          <p:attrName>ppt_x</p:attrName>
                                          <p:attrName>ppt_y</p:attrName>
                                        </p:attrNameLst>
                                      </p:cBhvr>
                                      <p:rCtr x="-17"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417A5BA5-EA34-4B20-8DAF-3724E24FA09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r>
              <a:rPr lang="en-US" altLang="en-US" sz="800" b="0">
                <a:latin typeface="Tahoma" panose="020B0604030504040204" pitchFamily="34" charset="0"/>
              </a:rPr>
              <a:t>© A+ Computer Science  -  www.apluscompsci.com</a:t>
            </a:r>
          </a:p>
        </p:txBody>
      </p:sp>
      <p:sp>
        <p:nvSpPr>
          <p:cNvPr id="6" name="Rectangle 2">
            <a:extLst>
              <a:ext uri="{FF2B5EF4-FFF2-40B4-BE49-F238E27FC236}">
                <a16:creationId xmlns:a16="http://schemas.microsoft.com/office/drawing/2014/main" id="{5FC26CCA-778E-459C-A5E0-8EE08DF47BD4}"/>
              </a:ext>
            </a:extLst>
          </p:cNvPr>
          <p:cNvSpPr>
            <a:spLocks noChangeArrowheads="1"/>
          </p:cNvSpPr>
          <p:nvPr/>
        </p:nvSpPr>
        <p:spPr bwMode="auto">
          <a:xfrm>
            <a:off x="457200" y="1447800"/>
            <a:ext cx="7772400" cy="4216400"/>
          </a:xfrm>
          <a:prstGeom prst="rect">
            <a:avLst/>
          </a:prstGeom>
          <a:noFill/>
          <a:ln>
            <a:noFill/>
          </a:ln>
          <a:effectLst/>
        </p:spPr>
        <p:txBody>
          <a:bodyPr lIns="92075" tIns="46038" rIns="92075" bIns="46038">
            <a:spAutoFit/>
          </a:bodyPr>
          <a:lstStyle/>
          <a:p>
            <a:pPr>
              <a:defRPr/>
            </a:pPr>
            <a:r>
              <a:rPr lang="en-US" dirty="0"/>
              <a:t>Big-O notation is an assessment of an algorithm’s efficiency.  Big-O notation helps gauge the amount of work that is taking place.</a:t>
            </a:r>
          </a:p>
          <a:p>
            <a:pPr>
              <a:defRPr/>
            </a:pPr>
            <a:endParaRPr lang="en-US" dirty="0"/>
          </a:p>
          <a:p>
            <a:pPr>
              <a:tabLst>
                <a:tab pos="5718175" algn="ctr"/>
              </a:tabLst>
              <a:defRPr/>
            </a:pPr>
            <a:r>
              <a:rPr lang="en-US" dirty="0"/>
              <a:t>Actual runtime function	Big-Oh notation </a:t>
            </a:r>
          </a:p>
          <a:p>
            <a:pPr>
              <a:defRPr/>
            </a:pPr>
            <a:endParaRPr lang="en-US" sz="1050" dirty="0"/>
          </a:p>
          <a:p>
            <a:pPr>
              <a:tabLst>
                <a:tab pos="5718175" algn="ctr"/>
              </a:tabLst>
              <a:defRPr/>
            </a:pPr>
            <a:r>
              <a:rPr lang="en-US" dirty="0"/>
              <a:t>31, 500, etc.	 O(1)</a:t>
            </a:r>
          </a:p>
          <a:p>
            <a:pPr>
              <a:tabLst>
                <a:tab pos="5718175" algn="ctr"/>
              </a:tabLst>
              <a:defRPr/>
            </a:pPr>
            <a:r>
              <a:rPr lang="en-US" dirty="0"/>
              <a:t>3n + 1, 5n – 2, ½n, etc.	O(N)</a:t>
            </a:r>
          </a:p>
          <a:p>
            <a:pPr>
              <a:tabLst>
                <a:tab pos="5718175" algn="ctr"/>
              </a:tabLst>
              <a:defRPr/>
            </a:pPr>
            <a:r>
              <a:rPr lang="en-US" dirty="0"/>
              <a:t>n</a:t>
            </a:r>
            <a:r>
              <a:rPr lang="en-US" baseline="30000" dirty="0"/>
              <a:t>2</a:t>
            </a:r>
            <a:r>
              <a:rPr lang="en-US" dirty="0"/>
              <a:t> + 5n – 9, 4n</a:t>
            </a:r>
            <a:r>
              <a:rPr lang="en-US" baseline="30000" dirty="0"/>
              <a:t>2</a:t>
            </a:r>
            <a:r>
              <a:rPr lang="en-US" dirty="0"/>
              <a:t> + 12, etc.	 O(N</a:t>
            </a:r>
            <a:r>
              <a:rPr lang="en-US" baseline="30000" dirty="0"/>
              <a:t>2</a:t>
            </a:r>
            <a:r>
              <a:rPr lang="en-US" dirty="0"/>
              <a:t>)</a:t>
            </a:r>
          </a:p>
          <a:p>
            <a:pPr>
              <a:tabLst>
                <a:tab pos="5718175" algn="ctr"/>
              </a:tabLst>
              <a:defRPr/>
            </a:pPr>
            <a:r>
              <a:rPr lang="en-US" dirty="0"/>
              <a:t>5n</a:t>
            </a:r>
            <a:r>
              <a:rPr lang="en-US" baseline="30000" dirty="0"/>
              <a:t>3</a:t>
            </a:r>
            <a:r>
              <a:rPr lang="en-US" dirty="0"/>
              <a:t> – 4n</a:t>
            </a:r>
            <a:r>
              <a:rPr lang="en-US" baseline="30000" dirty="0"/>
              <a:t>2</a:t>
            </a:r>
            <a:r>
              <a:rPr lang="en-US" dirty="0"/>
              <a:t> + 5n – 9, etc.	 O(N</a:t>
            </a:r>
            <a:r>
              <a:rPr lang="en-US" baseline="30000" dirty="0"/>
              <a:t>3</a:t>
            </a:r>
            <a:r>
              <a:rPr lang="en-US" dirty="0"/>
              <a:t>)</a:t>
            </a:r>
          </a:p>
        </p:txBody>
      </p:sp>
      <p:sp>
        <p:nvSpPr>
          <p:cNvPr id="5124" name="WordArt 3">
            <a:extLst>
              <a:ext uri="{FF2B5EF4-FFF2-40B4-BE49-F238E27FC236}">
                <a16:creationId xmlns:a16="http://schemas.microsoft.com/office/drawing/2014/main" id="{B3506717-C695-45FE-99B8-39911A73E49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1" name="Rectangle 18">
            <a:extLst>
              <a:ext uri="{FF2B5EF4-FFF2-40B4-BE49-F238E27FC236}">
                <a16:creationId xmlns:a16="http://schemas.microsoft.com/office/drawing/2014/main" id="{4F8989EA-D569-4EF9-AAD3-74C6E0DEDC21}"/>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44034" name="Footer Placeholder 3">
            <a:extLst>
              <a:ext uri="{FF2B5EF4-FFF2-40B4-BE49-F238E27FC236}">
                <a16:creationId xmlns:a16="http://schemas.microsoft.com/office/drawing/2014/main" id="{7E6F39BC-DE84-4A46-B7B1-6995D18DC71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4035" name="Rectangle 2">
            <a:extLst>
              <a:ext uri="{FF2B5EF4-FFF2-40B4-BE49-F238E27FC236}">
                <a16:creationId xmlns:a16="http://schemas.microsoft.com/office/drawing/2014/main" id="{D40347FD-D0C4-44AF-944D-301AE04E0895}"/>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dirty="0">
                <a:latin typeface="Tahoma" panose="020B0604030504040204" pitchFamily="34" charset="0"/>
              </a:rPr>
              <a:t>int n = </a:t>
            </a:r>
            <a:r>
              <a:rPr lang="en-US" altLang="en-US" sz="3600" b="1" dirty="0" err="1">
                <a:latin typeface="Tahoma" panose="020B0604030504040204" pitchFamily="34" charset="0"/>
              </a:rPr>
              <a:t>ray.size</a:t>
            </a:r>
            <a:r>
              <a:rPr lang="en-US" altLang="en-US" sz="3600" b="1" dirty="0">
                <a:latin typeface="Tahoma" panose="020B0604030504040204" pitchFamily="34" charset="0"/>
              </a:rPr>
              <a:t>();</a:t>
            </a:r>
          </a:p>
          <a:p>
            <a:pPr eaLnBrk="1" hangingPunct="1">
              <a:spcBef>
                <a:spcPct val="0"/>
              </a:spcBef>
              <a:buFontTx/>
              <a:buNone/>
            </a:pPr>
            <a:r>
              <a:rPr lang="en-US" altLang="en-US" sz="3600" b="1" dirty="0">
                <a:latin typeface="Tahoma" panose="020B0604030504040204" pitchFamily="34" charset="0"/>
              </a:rPr>
              <a:t>for(int i=0; i&lt;n; i+=2)</a:t>
            </a:r>
          </a:p>
          <a:p>
            <a:pPr eaLnBrk="1" hangingPunct="1">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
        <p:nvSpPr>
          <p:cNvPr id="44036" name="WordArt 3">
            <a:extLst>
              <a:ext uri="{FF2B5EF4-FFF2-40B4-BE49-F238E27FC236}">
                <a16:creationId xmlns:a16="http://schemas.microsoft.com/office/drawing/2014/main" id="{7781F6B1-17AF-488E-9420-29265F6FC9C2}"/>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44037" name="Text Box 4">
            <a:extLst>
              <a:ext uri="{FF2B5EF4-FFF2-40B4-BE49-F238E27FC236}">
                <a16:creationId xmlns:a16="http://schemas.microsoft.com/office/drawing/2014/main" id="{3E8D2E1D-F1CD-496A-99F9-31CAE90F2651}"/>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grpSp>
        <p:nvGrpSpPr>
          <p:cNvPr id="4" name="Group 3">
            <a:extLst>
              <a:ext uri="{FF2B5EF4-FFF2-40B4-BE49-F238E27FC236}">
                <a16:creationId xmlns:a16="http://schemas.microsoft.com/office/drawing/2014/main" id="{4BE42B4E-7E53-4A07-B4E4-D15BBC898F91}"/>
              </a:ext>
            </a:extLst>
          </p:cNvPr>
          <p:cNvGrpSpPr/>
          <p:nvPr/>
        </p:nvGrpSpPr>
        <p:grpSpPr>
          <a:xfrm>
            <a:off x="4953000" y="3581400"/>
            <a:ext cx="1447800" cy="990600"/>
            <a:chOff x="4953000" y="3581400"/>
            <a:chExt cx="1447800" cy="990600"/>
          </a:xfrm>
        </p:grpSpPr>
        <p:sp>
          <p:nvSpPr>
            <p:cNvPr id="44041" name="Line 8">
              <a:extLst>
                <a:ext uri="{FF2B5EF4-FFF2-40B4-BE49-F238E27FC236}">
                  <a16:creationId xmlns:a16="http://schemas.microsoft.com/office/drawing/2014/main" id="{0DE4C357-1280-4D76-98D9-4A5DC0440DEB}"/>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Line 9">
              <a:extLst>
                <a:ext uri="{FF2B5EF4-FFF2-40B4-BE49-F238E27FC236}">
                  <a16:creationId xmlns:a16="http://schemas.microsoft.com/office/drawing/2014/main" id="{711491BC-1EE3-45D6-845F-67C46A0BD03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 name="Text Box 10">
              <a:extLst>
                <a:ext uri="{FF2B5EF4-FFF2-40B4-BE49-F238E27FC236}">
                  <a16:creationId xmlns:a16="http://schemas.microsoft.com/office/drawing/2014/main" id="{2090323C-3BEB-4716-9BF7-72EB0DC5E74A}"/>
                </a:ext>
              </a:extLst>
            </p:cNvPr>
            <p:cNvSpPr txBox="1">
              <a:spLocks noChangeArrowheads="1"/>
            </p:cNvSpPr>
            <p:nvPr/>
          </p:nvSpPr>
          <p:spPr bwMode="auto">
            <a:xfrm>
              <a:off x="5257800" y="40386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r>
                <a:rPr lang="en-US" altLang="en-US" sz="2000" baseline="30000">
                  <a:solidFill>
                    <a:schemeClr val="accent2"/>
                  </a:solidFill>
                  <a:latin typeface="Tahoma" panose="020B0604030504040204" pitchFamily="34" charset="0"/>
                </a:rPr>
                <a:t>2</a:t>
              </a:r>
              <a:r>
                <a:rPr lang="en-US" altLang="en-US" sz="2000">
                  <a:solidFill>
                    <a:schemeClr val="accent2"/>
                  </a:solidFill>
                  <a:latin typeface="Tahoma" panose="020B0604030504040204" pitchFamily="34" charset="0"/>
                </a:rPr>
                <a:t>)</a:t>
              </a:r>
            </a:p>
          </p:txBody>
        </p:sp>
        <p:sp>
          <p:nvSpPr>
            <p:cNvPr id="44044" name="Line 11">
              <a:extLst>
                <a:ext uri="{FF2B5EF4-FFF2-40B4-BE49-F238E27FC236}">
                  <a16:creationId xmlns:a16="http://schemas.microsoft.com/office/drawing/2014/main" id="{618713F9-C694-45DD-A13F-0940F6AEA92D}"/>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45" name="Rectangle 12">
            <a:extLst>
              <a:ext uri="{FF2B5EF4-FFF2-40B4-BE49-F238E27FC236}">
                <a16:creationId xmlns:a16="http://schemas.microsoft.com/office/drawing/2014/main" id="{B9693C2F-4329-4E02-8AA8-93D493E380AF}"/>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grpSp>
        <p:nvGrpSpPr>
          <p:cNvPr id="2" name="Group 1">
            <a:extLst>
              <a:ext uri="{FF2B5EF4-FFF2-40B4-BE49-F238E27FC236}">
                <a16:creationId xmlns:a16="http://schemas.microsoft.com/office/drawing/2014/main" id="{C24D1E9D-E9C4-4B0E-B6E7-46675F1409EC}"/>
              </a:ext>
            </a:extLst>
          </p:cNvPr>
          <p:cNvGrpSpPr/>
          <p:nvPr/>
        </p:nvGrpSpPr>
        <p:grpSpPr>
          <a:xfrm>
            <a:off x="1143000" y="3657600"/>
            <a:ext cx="1447800" cy="990600"/>
            <a:chOff x="1143000" y="4343400"/>
            <a:chExt cx="1447800" cy="990600"/>
          </a:xfrm>
        </p:grpSpPr>
        <p:sp>
          <p:nvSpPr>
            <p:cNvPr id="44046" name="Line 13">
              <a:extLst>
                <a:ext uri="{FF2B5EF4-FFF2-40B4-BE49-F238E27FC236}">
                  <a16:creationId xmlns:a16="http://schemas.microsoft.com/office/drawing/2014/main" id="{4B625C5B-53B5-449F-9E2D-6E8C1859C1BD}"/>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4">
              <a:extLst>
                <a:ext uri="{FF2B5EF4-FFF2-40B4-BE49-F238E27FC236}">
                  <a16:creationId xmlns:a16="http://schemas.microsoft.com/office/drawing/2014/main" id="{C47F03DA-7789-4D9B-8CBE-898BE3AF3E04}"/>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Text Box 15">
              <a:extLst>
                <a:ext uri="{FF2B5EF4-FFF2-40B4-BE49-F238E27FC236}">
                  <a16:creationId xmlns:a16="http://schemas.microsoft.com/office/drawing/2014/main" id="{45079CCF-4D47-4ECA-B301-0EE66D8FEA03}"/>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44049" name="Line 16">
              <a:extLst>
                <a:ext uri="{FF2B5EF4-FFF2-40B4-BE49-F238E27FC236}">
                  <a16:creationId xmlns:a16="http://schemas.microsoft.com/office/drawing/2014/main" id="{23D1B713-F9C4-468B-9083-E4B65F3E6528}"/>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65673AEC-328F-446E-9997-679CDF30E590}"/>
              </a:ext>
            </a:extLst>
          </p:cNvPr>
          <p:cNvGrpSpPr/>
          <p:nvPr/>
        </p:nvGrpSpPr>
        <p:grpSpPr>
          <a:xfrm>
            <a:off x="3048000" y="3657600"/>
            <a:ext cx="1447800" cy="990600"/>
            <a:chOff x="3048000" y="3962400"/>
            <a:chExt cx="1447800" cy="990600"/>
          </a:xfrm>
        </p:grpSpPr>
        <p:sp>
          <p:nvSpPr>
            <p:cNvPr id="44038" name="Line 5">
              <a:extLst>
                <a:ext uri="{FF2B5EF4-FFF2-40B4-BE49-F238E27FC236}">
                  <a16:creationId xmlns:a16="http://schemas.microsoft.com/office/drawing/2014/main" id="{F7D7734D-8876-4078-B2E4-5E7B884EF347}"/>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6">
              <a:extLst>
                <a:ext uri="{FF2B5EF4-FFF2-40B4-BE49-F238E27FC236}">
                  <a16:creationId xmlns:a16="http://schemas.microsoft.com/office/drawing/2014/main" id="{80404E92-87D4-4F00-ADE1-00E1563A378F}"/>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Text Box 7">
              <a:extLst>
                <a:ext uri="{FF2B5EF4-FFF2-40B4-BE49-F238E27FC236}">
                  <a16:creationId xmlns:a16="http://schemas.microsoft.com/office/drawing/2014/main" id="{87459253-DC57-49B8-BFFC-C812F9BC3F07}"/>
                </a:ext>
              </a:extLst>
            </p:cNvPr>
            <p:cNvSpPr txBox="1">
              <a:spLocks noChangeArrowheads="1"/>
            </p:cNvSpPr>
            <p:nvPr/>
          </p:nvSpPr>
          <p:spPr bwMode="auto">
            <a:xfrm>
              <a:off x="3429000" y="4419600"/>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p>
          </p:txBody>
        </p:sp>
        <p:sp>
          <p:nvSpPr>
            <p:cNvPr id="44050" name="Line 17">
              <a:extLst>
                <a:ext uri="{FF2B5EF4-FFF2-40B4-BE49-F238E27FC236}">
                  <a16:creationId xmlns:a16="http://schemas.microsoft.com/office/drawing/2014/main" id="{08F6C1D3-2003-469D-B802-97DC375E0FE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52" name="Rectangle 19">
            <a:extLst>
              <a:ext uri="{FF2B5EF4-FFF2-40B4-BE49-F238E27FC236}">
                <a16:creationId xmlns:a16="http://schemas.microsoft.com/office/drawing/2014/main" id="{8C1B147E-F2DF-4341-98F6-EB43A9655F8C}"/>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44444E-6 L -0.00017 0.0412 " pathEditMode="relative" rAng="0" ptsTypes="AA">
                                      <p:cBhvr>
                                        <p:cTn id="6" dur="500" fill="hold"/>
                                        <p:tgtEl>
                                          <p:spTgt spid="3"/>
                                        </p:tgtEl>
                                        <p:attrNameLst>
                                          <p:attrName>ppt_x</p:attrName>
                                          <p:attrName>ppt_y</p:attrName>
                                        </p:attrNameLst>
                                      </p:cBhvr>
                                      <p:rCtr x="-17"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A7DF21E3-32CE-4B82-981D-740B7145EE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6083" name="Text Box 15">
            <a:extLst>
              <a:ext uri="{FF2B5EF4-FFF2-40B4-BE49-F238E27FC236}">
                <a16:creationId xmlns:a16="http://schemas.microsoft.com/office/drawing/2014/main" id="{893248D6-2D55-453C-A717-AFA078A33E84}"/>
              </a:ext>
            </a:extLst>
          </p:cNvPr>
          <p:cNvSpPr txBox="1">
            <a:spLocks noChangeArrowheads="1"/>
          </p:cNvSpPr>
          <p:nvPr/>
        </p:nvSpPr>
        <p:spPr bwMode="auto">
          <a:xfrm>
            <a:off x="1250156" y="3686175"/>
            <a:ext cx="66436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4000" dirty="0">
              <a:latin typeface="Tahoma" panose="020B0604030504040204" pitchFamily="34" charset="0"/>
            </a:endParaRPr>
          </a:p>
          <a:p>
            <a:pPr algn="ctr" eaLnBrk="1" hangingPunct="1">
              <a:spcBef>
                <a:spcPct val="0"/>
              </a:spcBef>
              <a:buFontTx/>
              <a:buNone/>
            </a:pPr>
            <a:r>
              <a:rPr lang="en-US" altLang="en-US" sz="4000" dirty="0">
                <a:latin typeface="Tahoma" panose="020B0604030504040204" pitchFamily="34" charset="0"/>
              </a:rPr>
              <a:t>N/2 * 1  ==  O(N) because it’s a linear expression. </a:t>
            </a:r>
          </a:p>
        </p:txBody>
      </p:sp>
      <p:sp>
        <p:nvSpPr>
          <p:cNvPr id="46084" name="WordArt 16">
            <a:extLst>
              <a:ext uri="{FF2B5EF4-FFF2-40B4-BE49-F238E27FC236}">
                <a16:creationId xmlns:a16="http://schemas.microsoft.com/office/drawing/2014/main" id="{9AA4499C-2D15-4ADC-B044-7C377DB851FB}"/>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 name="Rectangle 2">
            <a:extLst>
              <a:ext uri="{FF2B5EF4-FFF2-40B4-BE49-F238E27FC236}">
                <a16:creationId xmlns:a16="http://schemas.microsoft.com/office/drawing/2014/main" id="{2EC89C3B-6D11-A2DD-B014-811FE17E2E9E}"/>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dirty="0">
                <a:latin typeface="Tahoma" panose="020B0604030504040204" pitchFamily="34" charset="0"/>
              </a:rPr>
              <a:t>int n = </a:t>
            </a:r>
            <a:r>
              <a:rPr lang="en-US" altLang="en-US" sz="3600" b="1" dirty="0" err="1">
                <a:latin typeface="Tahoma" panose="020B0604030504040204" pitchFamily="34" charset="0"/>
              </a:rPr>
              <a:t>ray.size</a:t>
            </a:r>
            <a:r>
              <a:rPr lang="en-US" altLang="en-US" sz="3600" b="1" dirty="0">
                <a:latin typeface="Tahoma" panose="020B0604030504040204" pitchFamily="34" charset="0"/>
              </a:rPr>
              <a:t>();</a:t>
            </a:r>
          </a:p>
          <a:p>
            <a:pPr eaLnBrk="1" hangingPunct="1">
              <a:spcBef>
                <a:spcPct val="0"/>
              </a:spcBef>
              <a:buFontTx/>
              <a:buNone/>
            </a:pPr>
            <a:r>
              <a:rPr lang="en-US" altLang="en-US" sz="3600" b="1" dirty="0">
                <a:latin typeface="Tahoma" panose="020B0604030504040204" pitchFamily="34" charset="0"/>
              </a:rPr>
              <a:t>for(int i=0; i&lt;n; i+=2)</a:t>
            </a:r>
          </a:p>
          <a:p>
            <a:pPr eaLnBrk="1" hangingPunct="1">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53C3852A-7957-4806-91BC-F3847B9ACCA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8131" name="Rectangle 2">
            <a:extLst>
              <a:ext uri="{FF2B5EF4-FFF2-40B4-BE49-F238E27FC236}">
                <a16:creationId xmlns:a16="http://schemas.microsoft.com/office/drawing/2014/main" id="{19029C4E-C5A2-4296-9DDB-CC9AD564803B}"/>
              </a:ext>
            </a:extLst>
          </p:cNvPr>
          <p:cNvSpPr>
            <a:spLocks noChangeArrowheads="1"/>
          </p:cNvSpPr>
          <p:nvPr/>
        </p:nvSpPr>
        <p:spPr bwMode="auto">
          <a:xfrm>
            <a:off x="1066800" y="14478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for(int j=0; j&lt;n;j++)</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8132" name="WordArt 3">
            <a:extLst>
              <a:ext uri="{FF2B5EF4-FFF2-40B4-BE49-F238E27FC236}">
                <a16:creationId xmlns:a16="http://schemas.microsoft.com/office/drawing/2014/main" id="{D8FB5F72-D05A-40BB-90AA-9D986BBBA20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4516" name="Rectangle 4">
            <a:extLst>
              <a:ext uri="{FF2B5EF4-FFF2-40B4-BE49-F238E27FC236}">
                <a16:creationId xmlns:a16="http://schemas.microsoft.com/office/drawing/2014/main" id="{F5BF9396-6F0B-45A6-8777-811EFCE7AB7A}"/>
              </a:ext>
            </a:extLst>
          </p:cNvPr>
          <p:cNvSpPr>
            <a:spLocks noChangeArrowheads="1"/>
          </p:cNvSpPr>
          <p:nvPr/>
        </p:nvSpPr>
        <p:spPr bwMode="auto">
          <a:xfrm>
            <a:off x="762000" y="4114800"/>
            <a:ext cx="7848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a:t>
            </a:r>
            <a:r>
              <a:rPr lang="en-US" altLang="en-US" sz="2800" b="1" baseline="30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N*N units of work are needed to print each N*N element.</a:t>
            </a:r>
          </a:p>
          <a:p>
            <a:pPr>
              <a:spcBef>
                <a:spcPct val="0"/>
              </a:spcBef>
              <a:buFontTx/>
              <a:buNone/>
            </a:pPr>
            <a:endParaRPr lang="en-US" altLang="en-US" sz="2800" b="1" dirty="0">
              <a:latin typeface="Tahoma" panose="020B0604030504040204" pitchFamily="34" charset="0"/>
            </a:endParaRPr>
          </a:p>
        </p:txBody>
      </p:sp>
      <p:sp>
        <p:nvSpPr>
          <p:cNvPr id="48134" name="Text Box 5">
            <a:extLst>
              <a:ext uri="{FF2B5EF4-FFF2-40B4-BE49-F238E27FC236}">
                <a16:creationId xmlns:a16="http://schemas.microsoft.com/office/drawing/2014/main" id="{8551435E-BB99-43DC-829E-404F2C2260C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6004734C-39F6-4482-AACB-5426DD12806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Rectangle 2">
            <a:extLst>
              <a:ext uri="{FF2B5EF4-FFF2-40B4-BE49-F238E27FC236}">
                <a16:creationId xmlns:a16="http://schemas.microsoft.com/office/drawing/2014/main" id="{844807B8-C2A5-4AF8-81DF-AB9DDED1EC43}"/>
              </a:ext>
            </a:extLst>
          </p:cNvPr>
          <p:cNvSpPr>
            <a:spLocks noChangeArrowheads="1"/>
          </p:cNvSpPr>
          <p:nvPr/>
        </p:nvSpPr>
        <p:spPr bwMode="auto">
          <a:xfrm>
            <a:off x="1219200" y="15240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int n = </a:t>
            </a:r>
            <a:r>
              <a:rPr lang="en-US" altLang="en-US" sz="3600" b="1" dirty="0" err="1">
                <a:latin typeface="Tahoma" panose="020B0604030504040204" pitchFamily="34" charset="0"/>
              </a:rPr>
              <a:t>ray.size</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for ( int i=0; i&lt;n; i++)</a:t>
            </a:r>
          </a:p>
          <a:p>
            <a:pPr>
              <a:spcBef>
                <a:spcPct val="0"/>
              </a:spcBef>
              <a:buFontTx/>
              <a:buNone/>
            </a:pPr>
            <a:r>
              <a:rPr lang="en-US" altLang="en-US" sz="3600" b="1" dirty="0">
                <a:latin typeface="Tahoma" panose="020B0604030504040204" pitchFamily="34" charset="0"/>
              </a:rPr>
              <a:t>   for(int j=1; j&lt;n; j*=2)</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
        <p:nvSpPr>
          <p:cNvPr id="50180" name="WordArt 3">
            <a:extLst>
              <a:ext uri="{FF2B5EF4-FFF2-40B4-BE49-F238E27FC236}">
                <a16:creationId xmlns:a16="http://schemas.microsoft.com/office/drawing/2014/main" id="{6F343959-E955-47CC-9A25-FE9062B1C2A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50181" name="Text Box 5">
            <a:extLst>
              <a:ext uri="{FF2B5EF4-FFF2-40B4-BE49-F238E27FC236}">
                <a16:creationId xmlns:a16="http://schemas.microsoft.com/office/drawing/2014/main" id="{8D7E32A3-0E59-466A-A021-DB43242B8F3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
        <p:nvSpPr>
          <p:cNvPr id="50182" name="Rectangle 6">
            <a:extLst>
              <a:ext uri="{FF2B5EF4-FFF2-40B4-BE49-F238E27FC236}">
                <a16:creationId xmlns:a16="http://schemas.microsoft.com/office/drawing/2014/main" id="{1AD9C70C-738A-4A46-AFCA-CA830FCD7022}"/>
              </a:ext>
            </a:extLst>
          </p:cNvPr>
          <p:cNvSpPr>
            <a:spLocks noChangeArrowheads="1"/>
          </p:cNvSpPr>
          <p:nvPr/>
        </p:nvSpPr>
        <p:spPr bwMode="auto">
          <a:xfrm>
            <a:off x="609600" y="4191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O(N*Log</a:t>
            </a:r>
            <a:r>
              <a:rPr lang="en-US" altLang="en-US" sz="2800" b="1" baseline="-25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N * log2N units of work are needed to print each element log</a:t>
            </a:r>
            <a:r>
              <a:rPr lang="en-US" altLang="en-US" sz="2800" b="1" baseline="-25000" dirty="0">
                <a:latin typeface="Tahoma" panose="020B0604030504040204" pitchFamily="34" charset="0"/>
              </a:rPr>
              <a:t>2</a:t>
            </a:r>
            <a:r>
              <a:rPr lang="en-US" altLang="en-US" sz="2800" b="1" dirty="0">
                <a:latin typeface="Tahoma" panose="020B0604030504040204" pitchFamily="34" charset="0"/>
              </a:rPr>
              <a:t> times.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19029C4E-C5A2-4296-9DDB-CC9AD564803B}"/>
              </a:ext>
            </a:extLst>
          </p:cNvPr>
          <p:cNvSpPr>
            <a:spLocks noChangeArrowheads="1"/>
          </p:cNvSpPr>
          <p:nvPr/>
        </p:nvSpPr>
        <p:spPr bwMode="auto">
          <a:xfrm>
            <a:off x="1066800" y="1447800"/>
            <a:ext cx="7059625" cy="323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int n =???;</a:t>
            </a:r>
          </a:p>
          <a:p>
            <a:pPr>
              <a:spcBef>
                <a:spcPct val="0"/>
              </a:spcBef>
              <a:buFontTx/>
              <a:buNone/>
            </a:pPr>
            <a:r>
              <a:rPr lang="en-US" altLang="en-US" sz="3600" b="1" dirty="0">
                <a:latin typeface="Tahoma" panose="020B0604030504040204" pitchFamily="34" charset="0"/>
              </a:rPr>
              <a:t>for(int i=0; i&lt;</a:t>
            </a:r>
            <a:r>
              <a:rPr lang="en-US" altLang="en-US" sz="3600" b="1" dirty="0" err="1">
                <a:latin typeface="Tahoma" panose="020B0604030504040204" pitchFamily="34" charset="0"/>
              </a:rPr>
              <a:t>ray.size</a:t>
            </a:r>
            <a:r>
              <a:rPr lang="en-US" altLang="en-US" sz="3600" b="1" dirty="0">
                <a:latin typeface="Tahoma" panose="020B0604030504040204" pitchFamily="34" charset="0"/>
              </a:rPr>
              <a:t>(); i++)</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r>
              <a:rPr lang="en-US" altLang="en-US" sz="3600" b="1" dirty="0">
                <a:latin typeface="Tahoma" panose="020B0604030504040204" pitchFamily="34" charset="0"/>
              </a:rPr>
              <a:t>for(int j=0; j&lt;</a:t>
            </a:r>
            <a:r>
              <a:rPr lang="en-US" altLang="en-US" sz="3600" b="1" dirty="0" err="1">
                <a:latin typeface="Tahoma" panose="020B0604030504040204" pitchFamily="34" charset="0"/>
              </a:rPr>
              <a:t>list.size</a:t>
            </a:r>
            <a:r>
              <a:rPr lang="en-US" altLang="en-US" sz="3600" b="1" dirty="0">
                <a:latin typeface="Tahoma" panose="020B0604030504040204" pitchFamily="34" charset="0"/>
              </a:rPr>
              <a:t>();</a:t>
            </a:r>
            <a:r>
              <a:rPr lang="en-US" altLang="en-US" sz="3600" b="1" dirty="0" err="1">
                <a:latin typeface="Tahoma" panose="020B0604030504040204" pitchFamily="34" charset="0"/>
              </a:rPr>
              <a:t>j++</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list.get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
        <p:nvSpPr>
          <p:cNvPr id="48132" name="WordArt 3">
            <a:extLst>
              <a:ext uri="{FF2B5EF4-FFF2-40B4-BE49-F238E27FC236}">
                <a16:creationId xmlns:a16="http://schemas.microsoft.com/office/drawing/2014/main" id="{D8FB5F72-D05A-40BB-90AA-9D986BBBA20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4516" name="Rectangle 4">
            <a:extLst>
              <a:ext uri="{FF2B5EF4-FFF2-40B4-BE49-F238E27FC236}">
                <a16:creationId xmlns:a16="http://schemas.microsoft.com/office/drawing/2014/main" id="{F5BF9396-6F0B-45A6-8777-811EFCE7AB7A}"/>
              </a:ext>
            </a:extLst>
          </p:cNvPr>
          <p:cNvSpPr>
            <a:spLocks noChangeArrowheads="1"/>
          </p:cNvSpPr>
          <p:nvPr/>
        </p:nvSpPr>
        <p:spPr bwMode="auto">
          <a:xfrm>
            <a:off x="815788" y="4651376"/>
            <a:ext cx="7848600" cy="181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N + N = 2N units of work, which makes it a O(N) algorithm</a:t>
            </a:r>
          </a:p>
        </p:txBody>
      </p:sp>
      <p:sp>
        <p:nvSpPr>
          <p:cNvPr id="48134" name="Text Box 5">
            <a:extLst>
              <a:ext uri="{FF2B5EF4-FFF2-40B4-BE49-F238E27FC236}">
                <a16:creationId xmlns:a16="http://schemas.microsoft.com/office/drawing/2014/main" id="{8551435E-BB99-43DC-829E-404F2C2260C9}"/>
              </a:ext>
            </a:extLst>
          </p:cNvPr>
          <p:cNvSpPr txBox="1">
            <a:spLocks noChangeArrowheads="1"/>
          </p:cNvSpPr>
          <p:nvPr/>
        </p:nvSpPr>
        <p:spPr bwMode="auto">
          <a:xfrm>
            <a:off x="7214655" y="1030287"/>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extLst>
      <p:ext uri="{BB962C8B-B14F-4D97-AF65-F5344CB8AC3E}">
        <p14:creationId xmlns:p14="http://schemas.microsoft.com/office/powerpoint/2010/main" val="407570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D133429-2ECF-4BA9-AB5D-083382D7E857}"/>
              </a:ext>
            </a:extLst>
          </p:cNvPr>
          <p:cNvSpPr>
            <a:spLocks noChangeArrowheads="1"/>
          </p:cNvSpPr>
          <p:nvPr/>
        </p:nvSpPr>
        <p:spPr bwMode="auto">
          <a:xfrm>
            <a:off x="533400" y="212092"/>
            <a:ext cx="80772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dirty="0">
                <a:latin typeface="Tahoma" panose="020B0604030504040204" pitchFamily="34" charset="0"/>
              </a:rPr>
              <a:t>“The Twelve Days of Christmas”</a:t>
            </a:r>
          </a:p>
        </p:txBody>
      </p:sp>
      <p:sp>
        <p:nvSpPr>
          <p:cNvPr id="4" name="TextBox 3">
            <a:extLst>
              <a:ext uri="{FF2B5EF4-FFF2-40B4-BE49-F238E27FC236}">
                <a16:creationId xmlns:a16="http://schemas.microsoft.com/office/drawing/2014/main" id="{E31D70C5-158D-A4CE-4424-46E6AE58FA75}"/>
              </a:ext>
            </a:extLst>
          </p:cNvPr>
          <p:cNvSpPr txBox="1"/>
          <p:nvPr/>
        </p:nvSpPr>
        <p:spPr>
          <a:xfrm>
            <a:off x="482943" y="1365922"/>
            <a:ext cx="8178114" cy="4985980"/>
          </a:xfrm>
          <a:prstGeom prst="rect">
            <a:avLst/>
          </a:prstGeom>
          <a:noFill/>
        </p:spPr>
        <p:txBody>
          <a:bodyPr wrap="square">
            <a:spAutoFit/>
          </a:bodyPr>
          <a:lstStyle/>
          <a:p>
            <a:pPr>
              <a:spcAft>
                <a:spcPts val="1800"/>
              </a:spcAft>
            </a:pPr>
            <a:r>
              <a:rPr lang="en-US" sz="3200" dirty="0"/>
              <a:t>On the first day of Christmas my true love gave to me </a:t>
            </a:r>
            <a:r>
              <a:rPr lang="en-US" sz="3200" b="1" dirty="0"/>
              <a:t>a partridge in a pear tree</a:t>
            </a:r>
            <a:r>
              <a:rPr lang="en-US" sz="3200" dirty="0"/>
              <a:t>. </a:t>
            </a:r>
          </a:p>
          <a:p>
            <a:pPr>
              <a:spcAft>
                <a:spcPts val="1800"/>
              </a:spcAft>
            </a:pPr>
            <a:r>
              <a:rPr lang="en-US" sz="3200" dirty="0"/>
              <a:t>On the second day:</a:t>
            </a:r>
            <a:br>
              <a:rPr lang="en-US" sz="3200" dirty="0"/>
            </a:br>
            <a:r>
              <a:rPr lang="en-US" sz="3200" dirty="0"/>
              <a:t>two turtle doves and </a:t>
            </a:r>
            <a:br>
              <a:rPr lang="en-US" sz="3200" dirty="0"/>
            </a:br>
            <a:r>
              <a:rPr lang="en-US" sz="3200" dirty="0"/>
              <a:t>a partridge in a pear tree. </a:t>
            </a:r>
          </a:p>
          <a:p>
            <a:pPr>
              <a:spcAft>
                <a:spcPts val="1800"/>
              </a:spcAft>
            </a:pPr>
            <a:r>
              <a:rPr lang="en-US" sz="3200" dirty="0"/>
              <a:t>On the third day:</a:t>
            </a:r>
            <a:br>
              <a:rPr lang="en-US" sz="3200" dirty="0"/>
            </a:br>
            <a:r>
              <a:rPr lang="en-US" sz="3200" dirty="0"/>
              <a:t>three French hens </a:t>
            </a:r>
            <a:br>
              <a:rPr lang="en-US" sz="3200" dirty="0"/>
            </a:br>
            <a:r>
              <a:rPr lang="en-US" sz="3200" dirty="0"/>
              <a:t>two turtle doves and </a:t>
            </a:r>
            <a:br>
              <a:rPr lang="en-US" sz="3200" dirty="0"/>
            </a:br>
            <a:r>
              <a:rPr lang="en-US" sz="3200" dirty="0"/>
              <a:t>a partridge in a pear tree. </a:t>
            </a:r>
          </a:p>
        </p:txBody>
      </p:sp>
    </p:spTree>
    <p:extLst>
      <p:ext uri="{BB962C8B-B14F-4D97-AF65-F5344CB8AC3E}">
        <p14:creationId xmlns:p14="http://schemas.microsoft.com/office/powerpoint/2010/main" val="60937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D133429-2ECF-4BA9-AB5D-083382D7E857}"/>
              </a:ext>
            </a:extLst>
          </p:cNvPr>
          <p:cNvSpPr>
            <a:spLocks noChangeArrowheads="1"/>
          </p:cNvSpPr>
          <p:nvPr/>
        </p:nvSpPr>
        <p:spPr bwMode="auto">
          <a:xfrm>
            <a:off x="533400" y="212092"/>
            <a:ext cx="80772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dirty="0">
                <a:latin typeface="Tahoma" panose="020B0604030504040204" pitchFamily="34" charset="0"/>
              </a:rPr>
              <a:t>“The Twelve Days of Christmas”</a:t>
            </a:r>
          </a:p>
        </p:txBody>
      </p:sp>
      <p:sp>
        <p:nvSpPr>
          <p:cNvPr id="4" name="TextBox 3">
            <a:extLst>
              <a:ext uri="{FF2B5EF4-FFF2-40B4-BE49-F238E27FC236}">
                <a16:creationId xmlns:a16="http://schemas.microsoft.com/office/drawing/2014/main" id="{E31D70C5-158D-A4CE-4424-46E6AE58FA75}"/>
              </a:ext>
            </a:extLst>
          </p:cNvPr>
          <p:cNvSpPr txBox="1"/>
          <p:nvPr/>
        </p:nvSpPr>
        <p:spPr>
          <a:xfrm>
            <a:off x="668294" y="1217641"/>
            <a:ext cx="8178114" cy="5078313"/>
          </a:xfrm>
          <a:prstGeom prst="rect">
            <a:avLst/>
          </a:prstGeom>
          <a:noFill/>
        </p:spPr>
        <p:txBody>
          <a:bodyPr wrap="square">
            <a:spAutoFit/>
          </a:bodyPr>
          <a:lstStyle/>
          <a:p>
            <a:pPr>
              <a:spcAft>
                <a:spcPts val="1800"/>
              </a:spcAft>
            </a:pPr>
            <a:r>
              <a:rPr lang="en-US" sz="3600" dirty="0"/>
              <a:t>On the twelfth day of Christmas my true love gave to me twelve drummers drumming eleven pipers piping ten lords a leaping nine ladies dancing eight maids a milking seven swans a swimming six geese a laying five gold rings four calling birds three </a:t>
            </a:r>
            <a:r>
              <a:rPr lang="en-US" sz="3600" dirty="0" err="1"/>
              <a:t>french</a:t>
            </a:r>
            <a:r>
              <a:rPr lang="en-US" sz="3600" dirty="0"/>
              <a:t> hens two turtle doves and a partridge in a pear tree.</a:t>
            </a:r>
            <a:endParaRPr lang="en-US" sz="4800" dirty="0"/>
          </a:p>
        </p:txBody>
      </p:sp>
    </p:spTree>
    <p:extLst>
      <p:ext uri="{BB962C8B-B14F-4D97-AF65-F5344CB8AC3E}">
        <p14:creationId xmlns:p14="http://schemas.microsoft.com/office/powerpoint/2010/main" val="726732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D133429-2ECF-4BA9-AB5D-083382D7E857}"/>
              </a:ext>
            </a:extLst>
          </p:cNvPr>
          <p:cNvSpPr>
            <a:spLocks noChangeArrowheads="1"/>
          </p:cNvSpPr>
          <p:nvPr/>
        </p:nvSpPr>
        <p:spPr bwMode="auto">
          <a:xfrm>
            <a:off x="797011" y="669324"/>
            <a:ext cx="80772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latin typeface="Tahoma" panose="020B0604030504040204" pitchFamily="34" charset="0"/>
              </a:rPr>
              <a:t>“The Twelve Days of Christmas”</a:t>
            </a:r>
          </a:p>
        </p:txBody>
      </p:sp>
      <p:pic>
        <p:nvPicPr>
          <p:cNvPr id="1026" name="Picture 2">
            <a:extLst>
              <a:ext uri="{FF2B5EF4-FFF2-40B4-BE49-F238E27FC236}">
                <a16:creationId xmlns:a16="http://schemas.microsoft.com/office/drawing/2014/main" id="{D5A485D8-C7B0-43B9-A293-DED9EC83C3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403" t="53726" b="4241"/>
          <a:stretch/>
        </p:blipFill>
        <p:spPr bwMode="auto">
          <a:xfrm>
            <a:off x="4343400" y="5410200"/>
            <a:ext cx="3200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3E626CA3-3ACC-2C8E-74AD-F70ED5405767}"/>
              </a:ext>
            </a:extLst>
          </p:cNvPr>
          <p:cNvSpPr>
            <a:spLocks noChangeArrowheads="1"/>
          </p:cNvSpPr>
          <p:nvPr/>
        </p:nvSpPr>
        <p:spPr bwMode="auto">
          <a:xfrm>
            <a:off x="1132703" y="1783492"/>
            <a:ext cx="6657272" cy="21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 (int x=1; x&lt;=12; ++x) </a:t>
            </a:r>
          </a:p>
          <a:p>
            <a:pPr>
              <a:spcBef>
                <a:spcPct val="0"/>
              </a:spcBef>
              <a:buFontTx/>
              <a:buNone/>
            </a:pPr>
            <a:r>
              <a:rPr lang="en-US" altLang="en-US" sz="3600" b="1" dirty="0">
                <a:latin typeface="Tahoma" panose="020B0604030504040204" pitchFamily="34" charset="0"/>
              </a:rPr>
              <a:t>   for(int y=x; y&gt;=1; --y)</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verse(y) );</a:t>
            </a:r>
          </a:p>
          <a:p>
            <a:pPr>
              <a:spcBef>
                <a:spcPct val="0"/>
              </a:spcBef>
              <a:buFontTx/>
              <a:buNone/>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1757883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844807B8-C2A5-4AF8-81DF-AB9DDED1EC43}"/>
              </a:ext>
            </a:extLst>
          </p:cNvPr>
          <p:cNvSpPr>
            <a:spLocks noChangeArrowheads="1"/>
          </p:cNvSpPr>
          <p:nvPr/>
        </p:nvSpPr>
        <p:spPr bwMode="auto">
          <a:xfrm>
            <a:off x="1132703" y="1783492"/>
            <a:ext cx="6657272" cy="21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 (int x=1; x&lt;=12; ++x) </a:t>
            </a:r>
          </a:p>
          <a:p>
            <a:pPr>
              <a:spcBef>
                <a:spcPct val="0"/>
              </a:spcBef>
              <a:buFontTx/>
              <a:buNone/>
            </a:pPr>
            <a:r>
              <a:rPr lang="en-US" altLang="en-US" sz="3600" b="1" dirty="0">
                <a:latin typeface="Tahoma" panose="020B0604030504040204" pitchFamily="34" charset="0"/>
              </a:rPr>
              <a:t>   for(int y=x; y&gt;=1; --y)</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verse(y) );</a:t>
            </a:r>
          </a:p>
          <a:p>
            <a:pPr>
              <a:spcBef>
                <a:spcPct val="0"/>
              </a:spcBef>
              <a:buFontTx/>
              <a:buNone/>
            </a:pPr>
            <a:endParaRPr lang="en-US" altLang="en-US" sz="2400" dirty="0">
              <a:latin typeface="Arial" panose="020B0604020202020204" pitchFamily="34" charset="0"/>
            </a:endParaRPr>
          </a:p>
        </p:txBody>
      </p:sp>
      <p:sp>
        <p:nvSpPr>
          <p:cNvPr id="50180" name="WordArt 3">
            <a:extLst>
              <a:ext uri="{FF2B5EF4-FFF2-40B4-BE49-F238E27FC236}">
                <a16:creationId xmlns:a16="http://schemas.microsoft.com/office/drawing/2014/main" id="{6F343959-E955-47CC-9A25-FE9062B1C2A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50182" name="Rectangle 6">
            <a:extLst>
              <a:ext uri="{FF2B5EF4-FFF2-40B4-BE49-F238E27FC236}">
                <a16:creationId xmlns:a16="http://schemas.microsoft.com/office/drawing/2014/main" id="{1AD9C70C-738A-4A46-AFCA-CA830FCD7022}"/>
              </a:ext>
            </a:extLst>
          </p:cNvPr>
          <p:cNvSpPr>
            <a:spLocks noChangeArrowheads="1"/>
          </p:cNvSpPr>
          <p:nvPr/>
        </p:nvSpPr>
        <p:spPr bwMode="auto">
          <a:xfrm>
            <a:off x="609600" y="4191000"/>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a:t>
            </a:r>
            <a:r>
              <a:rPr lang="en-US" altLang="en-US" sz="2800" b="1" baseline="30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The inner loop runs some fraction of N times, which makes it an O(N) loop.</a:t>
            </a:r>
          </a:p>
        </p:txBody>
      </p:sp>
    </p:spTree>
    <p:extLst>
      <p:ext uri="{BB962C8B-B14F-4D97-AF65-F5344CB8AC3E}">
        <p14:creationId xmlns:p14="http://schemas.microsoft.com/office/powerpoint/2010/main" val="12976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wipe(down)">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844807B8-C2A5-4AF8-81DF-AB9DDED1EC43}"/>
              </a:ext>
            </a:extLst>
          </p:cNvPr>
          <p:cNvSpPr>
            <a:spLocks noChangeArrowheads="1"/>
          </p:cNvSpPr>
          <p:nvPr/>
        </p:nvSpPr>
        <p:spPr bwMode="auto">
          <a:xfrm>
            <a:off x="1219200" y="15240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int n = </a:t>
            </a:r>
            <a:r>
              <a:rPr lang="en-US" altLang="en-US" sz="3600" b="1" dirty="0" err="1">
                <a:latin typeface="Tahoma" panose="020B0604030504040204" pitchFamily="34" charset="0"/>
              </a:rPr>
              <a:t>ray.size</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for ( int i=0; i&lt;n; i++)</a:t>
            </a:r>
          </a:p>
          <a:p>
            <a:pPr>
              <a:spcBef>
                <a:spcPct val="0"/>
              </a:spcBef>
              <a:buFontTx/>
              <a:buNone/>
            </a:pPr>
            <a:r>
              <a:rPr lang="en-US" altLang="en-US" sz="3600" b="1" dirty="0">
                <a:latin typeface="Tahoma" panose="020B0604030504040204" pitchFamily="34" charset="0"/>
              </a:rPr>
              <a:t>   for(int j=0; </a:t>
            </a:r>
            <a:r>
              <a:rPr lang="en-US" altLang="en-US" sz="3600" b="1" dirty="0">
                <a:solidFill>
                  <a:schemeClr val="accent1">
                    <a:lumMod val="50000"/>
                  </a:schemeClr>
                </a:solidFill>
                <a:latin typeface="Tahoma" panose="020B0604030504040204" pitchFamily="34" charset="0"/>
              </a:rPr>
              <a:t>j&lt;i</a:t>
            </a:r>
            <a:r>
              <a:rPr lang="en-US" altLang="en-US" sz="3600" b="1" dirty="0">
                <a:latin typeface="Tahoma" panose="020B0604030504040204" pitchFamily="34" charset="0"/>
              </a:rPr>
              <a:t>; </a:t>
            </a:r>
            <a:r>
              <a:rPr lang="en-US" altLang="en-US" sz="3600" b="1" dirty="0" err="1">
                <a:latin typeface="Tahoma" panose="020B0604030504040204" pitchFamily="34" charset="0"/>
              </a:rPr>
              <a:t>j++</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
        <p:nvSpPr>
          <p:cNvPr id="50180" name="WordArt 3">
            <a:extLst>
              <a:ext uri="{FF2B5EF4-FFF2-40B4-BE49-F238E27FC236}">
                <a16:creationId xmlns:a16="http://schemas.microsoft.com/office/drawing/2014/main" id="{6F343959-E955-47CC-9A25-FE9062B1C2A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50181" name="Text Box 5">
            <a:extLst>
              <a:ext uri="{FF2B5EF4-FFF2-40B4-BE49-F238E27FC236}">
                <a16:creationId xmlns:a16="http://schemas.microsoft.com/office/drawing/2014/main" id="{8D7E32A3-0E59-466A-A021-DB43242B8F3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
        <p:nvSpPr>
          <p:cNvPr id="50182" name="Rectangle 6">
            <a:extLst>
              <a:ext uri="{FF2B5EF4-FFF2-40B4-BE49-F238E27FC236}">
                <a16:creationId xmlns:a16="http://schemas.microsoft.com/office/drawing/2014/main" id="{1AD9C70C-738A-4A46-AFCA-CA830FCD7022}"/>
              </a:ext>
            </a:extLst>
          </p:cNvPr>
          <p:cNvSpPr>
            <a:spLocks noChangeArrowheads="1"/>
          </p:cNvSpPr>
          <p:nvPr/>
        </p:nvSpPr>
        <p:spPr bwMode="auto">
          <a:xfrm>
            <a:off x="609600" y="4191000"/>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a:t>
            </a:r>
            <a:r>
              <a:rPr lang="en-US" altLang="en-US" sz="2800" b="1" baseline="30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The inner loop runs some fraction of N times, which makes it an O(N) loop.</a:t>
            </a:r>
          </a:p>
        </p:txBody>
      </p:sp>
    </p:spTree>
    <p:extLst>
      <p:ext uri="{BB962C8B-B14F-4D97-AF65-F5344CB8AC3E}">
        <p14:creationId xmlns:p14="http://schemas.microsoft.com/office/powerpoint/2010/main" val="125952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arn(inVertical)">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0F4722A1-8D7F-499C-98C9-9AC6D5C8963B}"/>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99384" name="Group 56">
            <a:extLst>
              <a:ext uri="{FF2B5EF4-FFF2-40B4-BE49-F238E27FC236}">
                <a16:creationId xmlns:a16="http://schemas.microsoft.com/office/drawing/2014/main" id="{7AF6FF76-FEB4-42E1-84F5-D57F8F363B48}"/>
              </a:ext>
            </a:extLst>
          </p:cNvPr>
          <p:cNvGraphicFramePr>
            <a:graphicFrameLocks noGrp="1"/>
          </p:cNvGraphicFramePr>
          <p:nvPr>
            <p:extLst>
              <p:ext uri="{D42A27DB-BD31-4B8C-83A1-F6EECF244321}">
                <p14:modId xmlns:p14="http://schemas.microsoft.com/office/powerpoint/2010/main" val="700457886"/>
              </p:ext>
            </p:extLst>
          </p:nvPr>
        </p:nvGraphicFramePr>
        <p:xfrm>
          <a:off x="609600" y="533400"/>
          <a:ext cx="8077200" cy="5308601"/>
        </p:xfrm>
        <a:graphic>
          <a:graphicData uri="http://schemas.openxmlformats.org/drawingml/2006/table">
            <a:tbl>
              <a:tblPr/>
              <a:tblGrid>
                <a:gridCol w="3505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Notation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constant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logarithmic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 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quadratic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r>
                        <a:rPr kumimoji="0" lang="en-US" sz="2000" b="1" i="0" u="none" strike="noStrike" cap="none" normalizeH="0" baseline="30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exponential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O(2</a:t>
                      </a:r>
                      <a:r>
                        <a:rPr kumimoji="0" lang="en-US" sz="2000" b="1" i="0" u="none" strike="noStrike" cap="none" normalizeH="0" baseline="30000" dirty="0">
                          <a:ln>
                            <a:noFill/>
                          </a:ln>
                          <a:solidFill>
                            <a:schemeClr val="accent2"/>
                          </a:solidFill>
                          <a:effectLst/>
                          <a:latin typeface="Tahoma" pitchFamily="34" charset="0"/>
                        </a:rPr>
                        <a:t>n</a:t>
                      </a:r>
                      <a:r>
                        <a:rPr kumimoji="0" lang="en-US" sz="2000" b="1" i="0" u="none" strike="noStrike" cap="none" normalizeH="0" baseline="0" dirty="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factorial!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7005834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171E6A50-B66C-443B-9BE0-44005876F69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WordArt 2">
            <a:extLst>
              <a:ext uri="{FF2B5EF4-FFF2-40B4-BE49-F238E27FC236}">
                <a16:creationId xmlns:a16="http://schemas.microsoft.com/office/drawing/2014/main" id="{AB7FE620-1FE0-462A-96A8-B130306E1825}"/>
              </a:ext>
            </a:extLst>
          </p:cNvPr>
          <p:cNvSpPr>
            <a:spLocks noChangeArrowheads="1" noChangeShapeType="1" noTextEdit="1"/>
          </p:cNvSpPr>
          <p:nvPr/>
        </p:nvSpPr>
        <p:spPr bwMode="auto">
          <a:xfrm>
            <a:off x="685800" y="762000"/>
            <a:ext cx="7696200" cy="4343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Comparing Runtimes</a:t>
            </a:r>
          </a:p>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of Arrays &amp; Lists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WordArt 2">
            <a:extLst>
              <a:ext uri="{FF2B5EF4-FFF2-40B4-BE49-F238E27FC236}">
                <a16:creationId xmlns:a16="http://schemas.microsoft.com/office/drawing/2014/main" id="{831A9488-A952-4BB2-8B4E-3597EF1957E7}"/>
              </a:ext>
            </a:extLst>
          </p:cNvPr>
          <p:cNvSpPr>
            <a:spLocks noChangeArrowheads="1" noChangeShapeType="1" noTextEdit="1"/>
          </p:cNvSpPr>
          <p:nvPr/>
        </p:nvSpPr>
        <p:spPr bwMode="auto">
          <a:xfrm>
            <a:off x="3695700" y="304800"/>
            <a:ext cx="1447800" cy="381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Arrays</a:t>
            </a:r>
          </a:p>
        </p:txBody>
      </p:sp>
      <p:sp>
        <p:nvSpPr>
          <p:cNvPr id="54276" name="Text Box 3">
            <a:extLst>
              <a:ext uri="{FF2B5EF4-FFF2-40B4-BE49-F238E27FC236}">
                <a16:creationId xmlns:a16="http://schemas.microsoft.com/office/drawing/2014/main" id="{B57599FA-AC1D-4C57-9022-45EBBEF370A5}"/>
              </a:ext>
            </a:extLst>
          </p:cNvPr>
          <p:cNvSpPr txBox="1">
            <a:spLocks noChangeArrowheads="1"/>
          </p:cNvSpPr>
          <p:nvPr/>
        </p:nvSpPr>
        <p:spPr bwMode="auto">
          <a:xfrm>
            <a:off x="342900" y="940996"/>
            <a:ext cx="8153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spots			O(N)</a:t>
            </a:r>
          </a:p>
          <a:p>
            <a:pPr eaLnBrk="1" hangingPunct="1">
              <a:spcBef>
                <a:spcPct val="50000"/>
              </a:spcBef>
              <a:buFontTx/>
              <a:buNone/>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p:txBody>
      </p:sp>
      <p:graphicFrame>
        <p:nvGraphicFramePr>
          <p:cNvPr id="88088" name="Group 24">
            <a:extLst>
              <a:ext uri="{FF2B5EF4-FFF2-40B4-BE49-F238E27FC236}">
                <a16:creationId xmlns:a16="http://schemas.microsoft.com/office/drawing/2014/main" id="{9148F77D-69A0-4AE3-920E-0FD4A5BA5279}"/>
              </a:ext>
            </a:extLst>
          </p:cNvPr>
          <p:cNvGraphicFramePr>
            <a:graphicFrameLocks noGrp="1"/>
          </p:cNvGraphicFramePr>
          <p:nvPr>
            <p:extLst>
              <p:ext uri="{D42A27DB-BD31-4B8C-83A1-F6EECF244321}">
                <p14:modId xmlns:p14="http://schemas.microsoft.com/office/powerpoint/2010/main" val="3588485805"/>
              </p:ext>
            </p:extLst>
          </p:nvPr>
        </p:nvGraphicFramePr>
        <p:xfrm>
          <a:off x="1676400" y="5883110"/>
          <a:ext cx="5486400" cy="51769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1096963">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marT="45485" marB="4548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11</a:t>
                      </a:r>
                    </a:p>
                  </a:txBody>
                  <a:tcPr marT="45485" marB="4548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54291" name="Text Box 21">
            <a:extLst>
              <a:ext uri="{FF2B5EF4-FFF2-40B4-BE49-F238E27FC236}">
                <a16:creationId xmlns:a16="http://schemas.microsoft.com/office/drawing/2014/main" id="{9E1AC24A-6153-4585-9D31-6A3EDAC81C98}"/>
              </a:ext>
            </a:extLst>
          </p:cNvPr>
          <p:cNvSpPr txBox="1">
            <a:spLocks noChangeArrowheads="1"/>
          </p:cNvSpPr>
          <p:nvPr/>
        </p:nvSpPr>
        <p:spPr bwMode="auto">
          <a:xfrm>
            <a:off x="1752600" y="5349710"/>
            <a:ext cx="5392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chemeClr val="accent2"/>
                </a:solidFill>
                <a:latin typeface="Tahoma" panose="020B0604030504040204" pitchFamily="34" charset="0"/>
              </a:rPr>
              <a:t>An array is a collection of like variables.</a:t>
            </a:r>
            <a:r>
              <a:rPr lang="en-US" altLang="en-US" sz="2000" b="1">
                <a:latin typeface="Tahoma" panose="020B0604030504040204" pitchFamily="34" charset="0"/>
              </a:rPr>
              <a:t>  </a:t>
            </a:r>
          </a:p>
          <a:p>
            <a:pPr eaLnBrk="1" hangingPunct="1">
              <a:spcBef>
                <a:spcPct val="0"/>
              </a:spcBef>
              <a:buFontTx/>
              <a:buNone/>
            </a:pPr>
            <a:endParaRPr lang="en-US" altLang="en-US" sz="2000">
              <a:latin typeface="Tahoma" panose="020B0604030504040204" pitchFamily="34" charset="0"/>
            </a:endParaRPr>
          </a:p>
        </p:txBody>
      </p:sp>
      <p:sp>
        <p:nvSpPr>
          <p:cNvPr id="8" name="Text Box 7">
            <a:extLst>
              <a:ext uri="{FF2B5EF4-FFF2-40B4-BE49-F238E27FC236}">
                <a16:creationId xmlns:a16="http://schemas.microsoft.com/office/drawing/2014/main" id="{EE937482-27D0-4A7E-A538-D0C6B7CCA67E}"/>
              </a:ext>
            </a:extLst>
          </p:cNvPr>
          <p:cNvSpPr txBox="1">
            <a:spLocks noChangeArrowheads="1"/>
          </p:cNvSpPr>
          <p:nvPr/>
        </p:nvSpPr>
        <p:spPr bwMode="auto">
          <a:xfrm>
            <a:off x="6858000" y="2425005"/>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cxnSp>
        <p:nvCxnSpPr>
          <p:cNvPr id="9" name="Straight Arrow Connector 8">
            <a:extLst>
              <a:ext uri="{FF2B5EF4-FFF2-40B4-BE49-F238E27FC236}">
                <a16:creationId xmlns:a16="http://schemas.microsoft.com/office/drawing/2014/main" id="{E59F2F7E-734D-4D36-9CF6-EB1245A9F79D}"/>
              </a:ext>
            </a:extLst>
          </p:cNvPr>
          <p:cNvCxnSpPr/>
          <p:nvPr/>
        </p:nvCxnSpPr>
        <p:spPr bwMode="auto">
          <a:xfrm flipH="1" flipV="1">
            <a:off x="7162800" y="2044005"/>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5">
            <a:extLst>
              <a:ext uri="{FF2B5EF4-FFF2-40B4-BE49-F238E27FC236}">
                <a16:creationId xmlns:a16="http://schemas.microsoft.com/office/drawing/2014/main" id="{CE5BA70A-C047-4AB3-9C0D-CA303D745495}"/>
              </a:ext>
            </a:extLst>
          </p:cNvPr>
          <p:cNvSpPr txBox="1">
            <a:spLocks noChangeArrowheads="1"/>
          </p:cNvSpPr>
          <p:nvPr/>
        </p:nvSpPr>
        <p:spPr bwMode="auto">
          <a:xfrm>
            <a:off x="533400" y="1447800"/>
            <a:ext cx="8458200" cy="499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4572000" algn="l"/>
              </a:tabLst>
            </a:pPr>
            <a:r>
              <a:rPr lang="en-US" altLang="en-US" sz="2400" b="1" dirty="0">
                <a:latin typeface="Tahoma" panose="020B0604030504040204" pitchFamily="34" charset="0"/>
              </a:rPr>
              <a:t>traverse all spots	O(N)</a:t>
            </a:r>
          </a:p>
          <a:p>
            <a:pPr eaLnBrk="1" hangingPunct="1">
              <a:spcBef>
                <a:spcPct val="50000"/>
              </a:spcBef>
              <a:buFontTx/>
              <a:buNone/>
              <a:tabLst>
                <a:tab pos="4572000" algn="l"/>
              </a:tabLst>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tabLst>
                <a:tab pos="4572000"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4572000" algn="l"/>
              </a:tabLst>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tabLst>
                <a:tab pos="4572000" algn="l"/>
              </a:tabLst>
            </a:pPr>
            <a:r>
              <a:rPr lang="en-US" altLang="en-US" sz="2400" b="1" dirty="0">
                <a:latin typeface="Tahoma" panose="020B0604030504040204" pitchFamily="34" charset="0"/>
              </a:rPr>
              <a:t>add item at the end	O(1)	</a:t>
            </a:r>
          </a:p>
          <a:p>
            <a:pPr eaLnBrk="1" hangingPunct="1">
              <a:spcBef>
                <a:spcPct val="50000"/>
              </a:spcBef>
              <a:buFontTx/>
              <a:buNone/>
              <a:tabLst>
                <a:tab pos="4572000" algn="l"/>
              </a:tabLst>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a:p>
            <a:pPr eaLnBrk="1" hangingPunct="1">
              <a:lnSpc>
                <a:spcPct val="200000"/>
              </a:lnSpc>
              <a:spcBef>
                <a:spcPct val="50000"/>
              </a:spcBef>
              <a:buFontTx/>
              <a:buNone/>
            </a:pPr>
            <a:r>
              <a:rPr lang="en-US" altLang="en-US" sz="2800" b="1" dirty="0" err="1">
                <a:solidFill>
                  <a:srgbClr val="3333CC"/>
                </a:solidFill>
                <a:latin typeface="Tahoma" panose="020B0604030504040204" pitchFamily="34" charset="0"/>
              </a:rPr>
              <a:t>ArrayList</a:t>
            </a:r>
            <a:r>
              <a:rPr lang="en-US" altLang="en-US" sz="2800" b="1" dirty="0">
                <a:solidFill>
                  <a:srgbClr val="3333CC"/>
                </a:solidFill>
                <a:latin typeface="Tahoma" panose="020B0604030504040204" pitchFamily="34" charset="0"/>
              </a:rPr>
              <a:t> is implemented with an array.</a:t>
            </a:r>
            <a:endParaRPr lang="en-US" altLang="en-US" sz="2800" b="1" dirty="0">
              <a:latin typeface="Tahoma" panose="020B0604030504040204" pitchFamily="34" charset="0"/>
            </a:endParaRPr>
          </a:p>
        </p:txBody>
      </p:sp>
      <p:sp>
        <p:nvSpPr>
          <p:cNvPr id="64517" name="Text Box 7">
            <a:extLst>
              <a:ext uri="{FF2B5EF4-FFF2-40B4-BE49-F238E27FC236}">
                <a16:creationId xmlns:a16="http://schemas.microsoft.com/office/drawing/2014/main" id="{BA515BDA-884F-46BD-95A7-F815F65F8835}"/>
              </a:ext>
            </a:extLst>
          </p:cNvPr>
          <p:cNvSpPr txBox="1">
            <a:spLocks noChangeArrowheads="1"/>
          </p:cNvSpPr>
          <p:nvPr/>
        </p:nvSpPr>
        <p:spPr bwMode="auto">
          <a:xfrm>
            <a:off x="6858000" y="2895600"/>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sp>
        <p:nvSpPr>
          <p:cNvPr id="6" name="WordArt 2">
            <a:extLst>
              <a:ext uri="{FF2B5EF4-FFF2-40B4-BE49-F238E27FC236}">
                <a16:creationId xmlns:a16="http://schemas.microsoft.com/office/drawing/2014/main" id="{7BDC5A4D-ADB8-4077-A3B3-544DE8ACBAFD}"/>
              </a:ext>
            </a:extLst>
          </p:cNvPr>
          <p:cNvSpPr>
            <a:spLocks noChangeArrowheads="1" noChangeShapeType="1" noTextEdit="1"/>
          </p:cNvSpPr>
          <p:nvPr/>
        </p:nvSpPr>
        <p:spPr bwMode="auto">
          <a:xfrm>
            <a:off x="533400" y="436047"/>
            <a:ext cx="8229600" cy="714375"/>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a:t>
            </a:r>
            <a:r>
              <a:rPr lang="en-US" sz="3600" kern="10" dirty="0" err="1">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ArrayList</a:t>
            </a:r>
            <a:endPar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endParaRPr>
          </a:p>
        </p:txBody>
      </p:sp>
      <p:cxnSp>
        <p:nvCxnSpPr>
          <p:cNvPr id="3" name="Straight Arrow Connector 2">
            <a:extLst>
              <a:ext uri="{FF2B5EF4-FFF2-40B4-BE49-F238E27FC236}">
                <a16:creationId xmlns:a16="http://schemas.microsoft.com/office/drawing/2014/main" id="{5FDE6141-FC0E-4433-A464-D7520FC1F7FE}"/>
              </a:ext>
            </a:extLst>
          </p:cNvPr>
          <p:cNvCxnSpPr/>
          <p:nvPr/>
        </p:nvCxnSpPr>
        <p:spPr bwMode="auto">
          <a:xfrm flipH="1" flipV="1">
            <a:off x="7162800" y="2514600"/>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WordArt 2">
            <a:extLst>
              <a:ext uri="{FF2B5EF4-FFF2-40B4-BE49-F238E27FC236}">
                <a16:creationId xmlns:a16="http://schemas.microsoft.com/office/drawing/2014/main" id="{BD1120AA-DA3E-4937-BCFA-4A060142B3BF}"/>
              </a:ext>
            </a:extLst>
          </p:cNvPr>
          <p:cNvSpPr>
            <a:spLocks noChangeArrowheads="1" noChangeShapeType="1" noTextEdit="1"/>
          </p:cNvSpPr>
          <p:nvPr/>
        </p:nvSpPr>
        <p:spPr bwMode="auto">
          <a:xfrm>
            <a:off x="1446213" y="163606"/>
            <a:ext cx="60198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Single Linked Lists</a:t>
            </a:r>
          </a:p>
        </p:txBody>
      </p:sp>
      <p:sp>
        <p:nvSpPr>
          <p:cNvPr id="56324" name="Text Box 3">
            <a:extLst>
              <a:ext uri="{FF2B5EF4-FFF2-40B4-BE49-F238E27FC236}">
                <a16:creationId xmlns:a16="http://schemas.microsoft.com/office/drawing/2014/main" id="{91F4BB0F-B533-4A41-BC3F-60F75A207DCC}"/>
              </a:ext>
            </a:extLst>
          </p:cNvPr>
          <p:cNvSpPr txBox="1">
            <a:spLocks noChangeArrowheads="1"/>
          </p:cNvSpPr>
          <p:nvPr/>
        </p:nvSpPr>
        <p:spPr bwMode="auto">
          <a:xfrm>
            <a:off x="304800" y="1239371"/>
            <a:ext cx="8534400"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O(1) (if tail is stored)</a:t>
            </a:r>
          </a:p>
          <a:p>
            <a:pPr eaLnBrk="1" hangingPunct="1">
              <a:spcBef>
                <a:spcPts val="0"/>
              </a:spcBef>
              <a:buFontTx/>
              <a:buNone/>
            </a:pPr>
            <a:r>
              <a:rPr lang="en-US" altLang="en-US" sz="2400" b="1" dirty="0">
                <a:latin typeface="Tahoma" panose="020B0604030504040204" pitchFamily="34" charset="0"/>
              </a:rPr>
              <a:t>					O(N) (if no link to tail)</a:t>
            </a:r>
          </a:p>
          <a:p>
            <a:pPr eaLnBrk="1" hangingPunct="1">
              <a:spcBef>
                <a:spcPct val="50000"/>
              </a:spcBef>
              <a:buFontTx/>
              <a:buNone/>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r>
              <a:rPr lang="en-US" altLang="en-US" sz="2400" b="1" dirty="0">
                <a:latin typeface="Tahoma" panose="020B0604030504040204" pitchFamily="34" charset="0"/>
              </a:rPr>
              <a:t>	</a:t>
            </a:r>
          </a:p>
          <a:p>
            <a:pPr eaLnBrk="1" hangingPunct="1">
              <a:lnSpc>
                <a:spcPct val="200000"/>
              </a:lnSpc>
              <a:spcBef>
                <a:spcPct val="50000"/>
              </a:spcBef>
              <a:buFontTx/>
              <a:buNone/>
            </a:pPr>
            <a:r>
              <a:rPr lang="en-US" altLang="en-US" sz="2200" b="1" dirty="0">
                <a:solidFill>
                  <a:srgbClr val="3333CC"/>
                </a:solidFill>
                <a:latin typeface="Tahoma" panose="020B0604030504040204" pitchFamily="34" charset="0"/>
              </a:rPr>
              <a:t>A single linked node has a reference to the next node only.</a:t>
            </a:r>
          </a:p>
          <a:p>
            <a:pPr eaLnBrk="1" hangingPunct="1">
              <a:spcBef>
                <a:spcPts val="0"/>
              </a:spcBef>
              <a:buFontTx/>
              <a:buNone/>
            </a:pPr>
            <a:r>
              <a:rPr lang="en-US" altLang="en-US" sz="2200" b="1" dirty="0">
                <a:solidFill>
                  <a:srgbClr val="3333CC"/>
                </a:solidFill>
                <a:latin typeface="Tahoma" panose="020B0604030504040204" pitchFamily="34" charset="0"/>
              </a:rPr>
              <a:t>A single linked node has no reference to the previous node.</a:t>
            </a:r>
          </a:p>
        </p:txBody>
      </p:sp>
      <p:sp>
        <p:nvSpPr>
          <p:cNvPr id="27708" name="Rectangle 60">
            <a:extLst>
              <a:ext uri="{FF2B5EF4-FFF2-40B4-BE49-F238E27FC236}">
                <a16:creationId xmlns:a16="http://schemas.microsoft.com/office/drawing/2014/main" id="{28002378-5BF4-43C6-B8BE-B8477E0358C0}"/>
              </a:ext>
            </a:extLst>
          </p:cNvPr>
          <p:cNvSpPr>
            <a:spLocks noChangeArrowheads="1"/>
          </p:cNvSpPr>
          <p:nvPr/>
        </p:nvSpPr>
        <p:spPr bwMode="auto">
          <a:xfrm>
            <a:off x="6819900" y="18288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27709" name="Rectangle 61">
            <a:extLst>
              <a:ext uri="{FF2B5EF4-FFF2-40B4-BE49-F238E27FC236}">
                <a16:creationId xmlns:a16="http://schemas.microsoft.com/office/drawing/2014/main" id="{20E17C24-D368-48BB-A34F-64576F396F57}"/>
              </a:ext>
            </a:extLst>
          </p:cNvPr>
          <p:cNvSpPr>
            <a:spLocks noChangeArrowheads="1"/>
          </p:cNvSpPr>
          <p:nvPr/>
        </p:nvSpPr>
        <p:spPr bwMode="auto">
          <a:xfrm>
            <a:off x="7734300" y="1828800"/>
            <a:ext cx="6731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7710" name="Line 62">
            <a:extLst>
              <a:ext uri="{FF2B5EF4-FFF2-40B4-BE49-F238E27FC236}">
                <a16:creationId xmlns:a16="http://schemas.microsoft.com/office/drawing/2014/main" id="{4FD41632-48DF-4F24-9865-EA21CAFAB2C0}"/>
              </a:ext>
            </a:extLst>
          </p:cNvPr>
          <p:cNvSpPr>
            <a:spLocks noChangeShapeType="1"/>
          </p:cNvSpPr>
          <p:nvPr/>
        </p:nvSpPr>
        <p:spPr bwMode="auto">
          <a:xfrm>
            <a:off x="8039100" y="2071687"/>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1" name="Text Box 63">
            <a:extLst>
              <a:ext uri="{FF2B5EF4-FFF2-40B4-BE49-F238E27FC236}">
                <a16:creationId xmlns:a16="http://schemas.microsoft.com/office/drawing/2014/main" id="{2A138D11-BA85-4C28-9910-43FB43E04679}"/>
              </a:ext>
            </a:extLst>
          </p:cNvPr>
          <p:cNvSpPr txBox="1">
            <a:spLocks noChangeArrowheads="1"/>
          </p:cNvSpPr>
          <p:nvPr/>
        </p:nvSpPr>
        <p:spPr bwMode="auto">
          <a:xfrm>
            <a:off x="6896100" y="1919287"/>
            <a:ext cx="569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708"/>
                                        </p:tgtEl>
                                        <p:attrNameLst>
                                          <p:attrName>style.visibility</p:attrName>
                                        </p:attrNameLst>
                                      </p:cBhvr>
                                      <p:to>
                                        <p:strVal val="visible"/>
                                      </p:to>
                                    </p:set>
                                    <p:animEffect transition="in" filter="box(in)">
                                      <p:cBhvr>
                                        <p:cTn id="7" dur="500"/>
                                        <p:tgtEl>
                                          <p:spTgt spid="277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709"/>
                                        </p:tgtEl>
                                        <p:attrNameLst>
                                          <p:attrName>style.visibility</p:attrName>
                                        </p:attrNameLst>
                                      </p:cBhvr>
                                      <p:to>
                                        <p:strVal val="visible"/>
                                      </p:to>
                                    </p:set>
                                    <p:animEffect transition="in" filter="box(in)">
                                      <p:cBhvr>
                                        <p:cTn id="10" dur="500"/>
                                        <p:tgtEl>
                                          <p:spTgt spid="27709"/>
                                        </p:tgtEl>
                                      </p:cBhvr>
                                    </p:animEffect>
                                  </p:childTnLst>
                                </p:cTn>
                              </p:par>
                              <p:par>
                                <p:cTn id="11" presetID="4" presetClass="entr" presetSubtype="16" fill="hold" nodeType="withEffect">
                                  <p:stCondLst>
                                    <p:cond delay="0"/>
                                  </p:stCondLst>
                                  <p:childTnLst>
                                    <p:set>
                                      <p:cBhvr>
                                        <p:cTn id="12" dur="1" fill="hold">
                                          <p:stCondLst>
                                            <p:cond delay="0"/>
                                          </p:stCondLst>
                                        </p:cTn>
                                        <p:tgtEl>
                                          <p:spTgt spid="27710"/>
                                        </p:tgtEl>
                                        <p:attrNameLst>
                                          <p:attrName>style.visibility</p:attrName>
                                        </p:attrNameLst>
                                      </p:cBhvr>
                                      <p:to>
                                        <p:strVal val="visible"/>
                                      </p:to>
                                    </p:set>
                                    <p:animEffect transition="in" filter="box(in)">
                                      <p:cBhvr>
                                        <p:cTn id="13" dur="500"/>
                                        <p:tgtEl>
                                          <p:spTgt spid="2771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711"/>
                                        </p:tgtEl>
                                        <p:attrNameLst>
                                          <p:attrName>style.visibility</p:attrName>
                                        </p:attrNameLst>
                                      </p:cBhvr>
                                      <p:to>
                                        <p:strVal val="visible"/>
                                      </p:to>
                                    </p:set>
                                    <p:animEffect transition="in" filter="box(in)">
                                      <p:cBhvr>
                                        <p:cTn id="16" dur="500"/>
                                        <p:tgtEl>
                                          <p:spTgt spid="27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animBg="1"/>
      <p:bldP spid="27709" grpId="0" animBg="1"/>
      <p:bldP spid="277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WordArt 2">
            <a:extLst>
              <a:ext uri="{FF2B5EF4-FFF2-40B4-BE49-F238E27FC236}">
                <a16:creationId xmlns:a16="http://schemas.microsoft.com/office/drawing/2014/main" id="{E8CF4223-EC93-4AA1-BDDA-B3B744CD3057}"/>
              </a:ext>
            </a:extLst>
          </p:cNvPr>
          <p:cNvSpPr>
            <a:spLocks noChangeArrowheads="1" noChangeShapeType="1" noTextEdit="1"/>
          </p:cNvSpPr>
          <p:nvPr/>
        </p:nvSpPr>
        <p:spPr bwMode="auto">
          <a:xfrm>
            <a:off x="1749631" y="321622"/>
            <a:ext cx="5105400" cy="685799"/>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Double Linked Lists</a:t>
            </a:r>
          </a:p>
        </p:txBody>
      </p:sp>
      <p:sp>
        <p:nvSpPr>
          <p:cNvPr id="58372" name="Text Box 3">
            <a:extLst>
              <a:ext uri="{FF2B5EF4-FFF2-40B4-BE49-F238E27FC236}">
                <a16:creationId xmlns:a16="http://schemas.microsoft.com/office/drawing/2014/main" id="{5F847F85-EF15-4560-A925-1D1465D2B3B1}"/>
              </a:ext>
            </a:extLst>
          </p:cNvPr>
          <p:cNvSpPr txBox="1">
            <a:spLocks noChangeArrowheads="1"/>
          </p:cNvSpPr>
          <p:nvPr/>
        </p:nvSpPr>
        <p:spPr bwMode="auto">
          <a:xfrm>
            <a:off x="228600" y="1447800"/>
            <a:ext cx="8686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O(1)</a:t>
            </a:r>
            <a:endParaRPr lang="en-US" altLang="en-US" sz="2800" b="1" dirty="0">
              <a:latin typeface="Tahoma" panose="020B0604030504040204" pitchFamily="34" charset="0"/>
            </a:endParaRPr>
          </a:p>
          <a:p>
            <a:pPr eaLnBrk="1" hangingPunct="1">
              <a:spcBef>
                <a:spcPts val="2400"/>
              </a:spcBef>
              <a:buFontTx/>
              <a:buNone/>
            </a:pPr>
            <a:r>
              <a:rPr lang="en-US" altLang="en-US" sz="2400" b="1" dirty="0">
                <a:solidFill>
                  <a:schemeClr val="accent2"/>
                </a:solidFill>
                <a:latin typeface="Tahoma" panose="020B0604030504040204" pitchFamily="34" charset="0"/>
              </a:rPr>
              <a:t>A double linked node has a reference to the next node and to the previous node.</a:t>
            </a:r>
            <a:r>
              <a:rPr lang="en-US" altLang="en-US" sz="2800" b="1" dirty="0">
                <a:latin typeface="Tahoma" panose="020B0604030504040204" pitchFamily="34" charset="0"/>
              </a:rPr>
              <a:t>  </a:t>
            </a:r>
          </a:p>
        </p:txBody>
      </p:sp>
      <p:sp>
        <p:nvSpPr>
          <p:cNvPr id="86021" name="Rectangle 5">
            <a:extLst>
              <a:ext uri="{FF2B5EF4-FFF2-40B4-BE49-F238E27FC236}">
                <a16:creationId xmlns:a16="http://schemas.microsoft.com/office/drawing/2014/main" id="{EC87CE93-1E62-4BF5-9BE2-1F2EFBA66F9C}"/>
              </a:ext>
            </a:extLst>
          </p:cNvPr>
          <p:cNvSpPr>
            <a:spLocks noChangeArrowheads="1"/>
          </p:cNvSpPr>
          <p:nvPr/>
        </p:nvSpPr>
        <p:spPr bwMode="auto">
          <a:xfrm>
            <a:off x="6781800" y="45720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86022" name="Rectangle 6">
            <a:extLst>
              <a:ext uri="{FF2B5EF4-FFF2-40B4-BE49-F238E27FC236}">
                <a16:creationId xmlns:a16="http://schemas.microsoft.com/office/drawing/2014/main" id="{764004CD-0984-45B7-9908-5E41CAD2A166}"/>
              </a:ext>
            </a:extLst>
          </p:cNvPr>
          <p:cNvSpPr>
            <a:spLocks noChangeArrowheads="1"/>
          </p:cNvSpPr>
          <p:nvPr/>
        </p:nvSpPr>
        <p:spPr bwMode="auto">
          <a:xfrm>
            <a:off x="7848600" y="4572000"/>
            <a:ext cx="5207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3" name="Line 7">
            <a:extLst>
              <a:ext uri="{FF2B5EF4-FFF2-40B4-BE49-F238E27FC236}">
                <a16:creationId xmlns:a16="http://schemas.microsoft.com/office/drawing/2014/main" id="{352B7191-20CB-42A8-AAF5-4F46D085D737}"/>
              </a:ext>
            </a:extLst>
          </p:cNvPr>
          <p:cNvSpPr>
            <a:spLocks noChangeShapeType="1"/>
          </p:cNvSpPr>
          <p:nvPr/>
        </p:nvSpPr>
        <p:spPr bwMode="auto">
          <a:xfrm>
            <a:off x="8077200" y="4800600"/>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4" name="Text Box 8">
            <a:extLst>
              <a:ext uri="{FF2B5EF4-FFF2-40B4-BE49-F238E27FC236}">
                <a16:creationId xmlns:a16="http://schemas.microsoft.com/office/drawing/2014/main" id="{6331EAE8-6DDC-4754-B5E4-B08705726FA8}"/>
              </a:ext>
            </a:extLst>
          </p:cNvPr>
          <p:cNvSpPr txBox="1">
            <a:spLocks noChangeArrowheads="1"/>
          </p:cNvSpPr>
          <p:nvPr/>
        </p:nvSpPr>
        <p:spPr bwMode="auto">
          <a:xfrm>
            <a:off x="7315200" y="4648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
        <p:nvSpPr>
          <p:cNvPr id="58377" name="Rectangle 9">
            <a:extLst>
              <a:ext uri="{FF2B5EF4-FFF2-40B4-BE49-F238E27FC236}">
                <a16:creationId xmlns:a16="http://schemas.microsoft.com/office/drawing/2014/main" id="{576C1B39-E1CD-4B84-9CC8-7FA128BBEBC4}"/>
              </a:ext>
            </a:extLst>
          </p:cNvPr>
          <p:cNvSpPr>
            <a:spLocks noChangeArrowheads="1"/>
          </p:cNvSpPr>
          <p:nvPr/>
        </p:nvSpPr>
        <p:spPr bwMode="auto">
          <a:xfrm>
            <a:off x="6781800" y="4572000"/>
            <a:ext cx="457200" cy="5334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6" name="Line 10">
            <a:extLst>
              <a:ext uri="{FF2B5EF4-FFF2-40B4-BE49-F238E27FC236}">
                <a16:creationId xmlns:a16="http://schemas.microsoft.com/office/drawing/2014/main" id="{25AE1681-7E9B-46C9-A241-F005A965E36E}"/>
              </a:ext>
            </a:extLst>
          </p:cNvPr>
          <p:cNvSpPr>
            <a:spLocks noChangeShapeType="1"/>
          </p:cNvSpPr>
          <p:nvPr/>
        </p:nvSpPr>
        <p:spPr bwMode="auto">
          <a:xfrm flipH="1">
            <a:off x="6553200" y="4800600"/>
            <a:ext cx="457200" cy="0"/>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ox(in)">
                                      <p:cBhvr>
                                        <p:cTn id="7" dur="500"/>
                                        <p:tgtEl>
                                          <p:spTgt spid="860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box(in)">
                                      <p:cBhvr>
                                        <p:cTn id="10" dur="500"/>
                                        <p:tgtEl>
                                          <p:spTgt spid="86022"/>
                                        </p:tgtEl>
                                      </p:cBhvr>
                                    </p:animEffect>
                                  </p:childTnLst>
                                </p:cTn>
                              </p:par>
                              <p:par>
                                <p:cTn id="11" presetID="4" presetClass="entr" presetSubtype="16" fill="hold" nodeType="withEffect">
                                  <p:stCondLst>
                                    <p:cond delay="0"/>
                                  </p:stCondLst>
                                  <p:childTnLst>
                                    <p:set>
                                      <p:cBhvr>
                                        <p:cTn id="12" dur="1" fill="hold">
                                          <p:stCondLst>
                                            <p:cond delay="0"/>
                                          </p:stCondLst>
                                        </p:cTn>
                                        <p:tgtEl>
                                          <p:spTgt spid="86023"/>
                                        </p:tgtEl>
                                        <p:attrNameLst>
                                          <p:attrName>style.visibility</p:attrName>
                                        </p:attrNameLst>
                                      </p:cBhvr>
                                      <p:to>
                                        <p:strVal val="visible"/>
                                      </p:to>
                                    </p:set>
                                    <p:animEffect transition="in" filter="box(in)">
                                      <p:cBhvr>
                                        <p:cTn id="13" dur="500"/>
                                        <p:tgtEl>
                                          <p:spTgt spid="8602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6024"/>
                                        </p:tgtEl>
                                        <p:attrNameLst>
                                          <p:attrName>style.visibility</p:attrName>
                                        </p:attrNameLst>
                                      </p:cBhvr>
                                      <p:to>
                                        <p:strVal val="visible"/>
                                      </p:to>
                                    </p:set>
                                    <p:animEffect transition="in" filter="box(in)">
                                      <p:cBhvr>
                                        <p:cTn id="16" dur="500"/>
                                        <p:tgtEl>
                                          <p:spTgt spid="86024"/>
                                        </p:tgtEl>
                                      </p:cBhvr>
                                    </p:animEffect>
                                  </p:childTnLst>
                                </p:cTn>
                              </p:par>
                              <p:par>
                                <p:cTn id="17" presetID="4" presetClass="entr" presetSubtype="16" fill="hold" nodeType="withEffect">
                                  <p:stCondLst>
                                    <p:cond delay="0"/>
                                  </p:stCondLst>
                                  <p:childTnLst>
                                    <p:set>
                                      <p:cBhvr>
                                        <p:cTn id="18" dur="1" fill="hold">
                                          <p:stCondLst>
                                            <p:cond delay="0"/>
                                          </p:stCondLst>
                                        </p:cTn>
                                        <p:tgtEl>
                                          <p:spTgt spid="86026"/>
                                        </p:tgtEl>
                                        <p:attrNameLst>
                                          <p:attrName>style.visibility</p:attrName>
                                        </p:attrNameLst>
                                      </p:cBhvr>
                                      <p:to>
                                        <p:strVal val="visible"/>
                                      </p:to>
                                    </p:set>
                                    <p:animEffect transition="in" filter="box(in)">
                                      <p:cBhvr>
                                        <p:cTn id="19" dur="500"/>
                                        <p:tgtEl>
                                          <p:spTgt spid="8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2" grpId="0" animBg="1"/>
      <p:bldP spid="860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1F7B54EA-B864-42B3-97CD-95D619EF914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WordArt 2">
            <a:extLst>
              <a:ext uri="{FF2B5EF4-FFF2-40B4-BE49-F238E27FC236}">
                <a16:creationId xmlns:a16="http://schemas.microsoft.com/office/drawing/2014/main" id="{EFF04108-5A20-4143-AD6B-BF7AAB0C4F29}"/>
              </a:ext>
            </a:extLst>
          </p:cNvPr>
          <p:cNvSpPr>
            <a:spLocks noChangeArrowheads="1" noChangeShapeType="1" noTextEdit="1"/>
          </p:cNvSpPr>
          <p:nvPr/>
        </p:nvSpPr>
        <p:spPr bwMode="auto">
          <a:xfrm>
            <a:off x="304800" y="276225"/>
            <a:ext cx="8534400" cy="6858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LinkedList</a:t>
            </a:r>
          </a:p>
        </p:txBody>
      </p:sp>
      <p:sp>
        <p:nvSpPr>
          <p:cNvPr id="66564" name="Text Box 3">
            <a:extLst>
              <a:ext uri="{FF2B5EF4-FFF2-40B4-BE49-F238E27FC236}">
                <a16:creationId xmlns:a16="http://schemas.microsoft.com/office/drawing/2014/main" id="{C7C68E4C-7803-4F2E-995A-59E5BE8F8A4D}"/>
              </a:ext>
            </a:extLst>
          </p:cNvPr>
          <p:cNvSpPr txBox="1">
            <a:spLocks noChangeArrowheads="1"/>
          </p:cNvSpPr>
          <p:nvPr/>
        </p:nvSpPr>
        <p:spPr bwMode="auto">
          <a:xfrm>
            <a:off x="535378" y="1514475"/>
            <a:ext cx="822762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5083175" algn="l"/>
              </a:tabLst>
            </a:pPr>
            <a:r>
              <a:rPr lang="en-US" altLang="en-US" sz="2400" b="1" dirty="0">
                <a:latin typeface="Tahoma" panose="020B0604030504040204" pitchFamily="34" charset="0"/>
              </a:rPr>
              <a:t>traverse all spots	O(N)</a:t>
            </a:r>
          </a:p>
          <a:p>
            <a:pPr eaLnBrk="1" hangingPunct="1">
              <a:spcBef>
                <a:spcPct val="50000"/>
              </a:spcBef>
              <a:buFontTx/>
              <a:buNone/>
              <a:tabLst>
                <a:tab pos="5083175" algn="l"/>
              </a:tabLst>
            </a:pPr>
            <a:r>
              <a:rPr lang="en-US" altLang="en-US" sz="2400" b="1" dirty="0">
                <a:latin typeface="Tahoma" panose="020B0604030504040204" pitchFamily="34" charset="0"/>
              </a:rPr>
              <a:t>search for an item	O(N) </a:t>
            </a:r>
          </a:p>
          <a:p>
            <a:pPr eaLnBrk="1" hangingPunct="1">
              <a:spcBef>
                <a:spcPct val="50000"/>
              </a:spcBef>
              <a:buFontTx/>
              <a:buNone/>
              <a:tabLst>
                <a:tab pos="5083175"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add item at the end	O(1)	</a:t>
            </a:r>
          </a:p>
          <a:p>
            <a:pPr eaLnBrk="1" hangingPunct="1">
              <a:spcBef>
                <a:spcPct val="50000"/>
              </a:spcBef>
              <a:buFontTx/>
              <a:buNone/>
              <a:tabLst>
                <a:tab pos="5083175" algn="l"/>
              </a:tabLst>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p>
          <a:p>
            <a:pPr eaLnBrk="1" hangingPunct="1">
              <a:spcBef>
                <a:spcPts val="0"/>
              </a:spcBef>
              <a:buFontTx/>
              <a:buNone/>
            </a:pPr>
            <a:br>
              <a:rPr lang="en-US" altLang="en-US" sz="2800" b="1" dirty="0">
                <a:solidFill>
                  <a:schemeClr val="accent2"/>
                </a:solidFill>
                <a:latin typeface="Tahoma" panose="020B0604030504040204" pitchFamily="34" charset="0"/>
              </a:rPr>
            </a:br>
            <a:r>
              <a:rPr lang="en-US" altLang="en-US" sz="2400" b="1" dirty="0">
                <a:solidFill>
                  <a:schemeClr val="accent2"/>
                </a:solidFill>
                <a:latin typeface="Tahoma" panose="020B0604030504040204" pitchFamily="34" charset="0"/>
              </a:rPr>
              <a:t>LinkedList is implemented with a double linked 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EA4327EC-53D9-4F16-B648-ED0E39D5591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Text Box 2">
            <a:extLst>
              <a:ext uri="{FF2B5EF4-FFF2-40B4-BE49-F238E27FC236}">
                <a16:creationId xmlns:a16="http://schemas.microsoft.com/office/drawing/2014/main" id="{A97E9ED8-6AB7-4625-ABCE-E1DAB7E9FCB7}"/>
              </a:ext>
            </a:extLst>
          </p:cNvPr>
          <p:cNvSpPr txBox="1">
            <a:spLocks noChangeArrowheads="1"/>
          </p:cNvSpPr>
          <p:nvPr/>
        </p:nvSpPr>
        <p:spPr bwMode="auto">
          <a:xfrm>
            <a:off x="457200" y="1524000"/>
            <a:ext cx="8494713"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Assuming the value searched for is in the list and each list </a:t>
            </a:r>
            <a:br>
              <a:rPr lang="en-US" altLang="en-US" sz="2000">
                <a:latin typeface="Tahoma" panose="020B0604030504040204" pitchFamily="34" charset="0"/>
              </a:rPr>
            </a:br>
            <a:r>
              <a:rPr lang="en-US" altLang="en-US" sz="2000">
                <a:latin typeface="Tahoma" panose="020B0604030504040204" pitchFamily="34" charset="0"/>
              </a:rPr>
              <a:t>element is equally likely to be the value searched for, the search visits </a:t>
            </a:r>
            <a:br>
              <a:rPr lang="en-US" altLang="en-US" sz="2000">
                <a:latin typeface="Tahoma" panose="020B0604030504040204" pitchFamily="34" charset="0"/>
              </a:rPr>
            </a:br>
            <a:r>
              <a:rPr lang="en-US" altLang="en-US" sz="2000">
                <a:latin typeface="Tahoma" panose="020B0604030504040204" pitchFamily="34" charset="0"/>
              </a:rPr>
              <a:t>only n/2 elements.</a:t>
            </a:r>
          </a:p>
          <a:p>
            <a:pPr>
              <a:spcBef>
                <a:spcPct val="0"/>
              </a:spcBef>
              <a:buFontTx/>
              <a:buNone/>
            </a:pPr>
            <a:r>
              <a:rPr lang="en-US" altLang="en-US" sz="2000">
                <a:latin typeface="Tahoma" panose="020B0604030504040204" pitchFamily="34" charset="0"/>
              </a:rPr>
              <a:t>Worst case:  The search must visit every element once. This happens </a:t>
            </a:r>
            <a:br>
              <a:rPr lang="en-US" altLang="en-US" sz="2000">
                <a:latin typeface="Tahoma" panose="020B0604030504040204" pitchFamily="34" charset="0"/>
              </a:rPr>
            </a:br>
            <a:r>
              <a:rPr lang="en-US" altLang="en-US" sz="2000">
                <a:latin typeface="Tahoma" panose="020B0604030504040204" pitchFamily="34" charset="0"/>
              </a:rPr>
              <a:t>when the value being searched for is either the last element in the list, </a:t>
            </a:r>
            <a:br>
              <a:rPr lang="en-US" altLang="en-US" sz="2000">
                <a:latin typeface="Tahoma" panose="020B0604030504040204" pitchFamily="34" charset="0"/>
              </a:rPr>
            </a:br>
            <a:r>
              <a:rPr lang="en-US" altLang="en-US" sz="2000">
                <a:latin typeface="Tahoma" panose="020B0604030504040204" pitchFamily="34" charset="0"/>
              </a:rPr>
              <a:t>or is not in the list. </a:t>
            </a:r>
            <a:br>
              <a:rPr lang="en-US" altLang="en-US" sz="2000">
                <a:latin typeface="Tahoma" panose="020B0604030504040204" pitchFamily="34" charset="0"/>
              </a:rPr>
            </a:br>
            <a:endParaRPr lang="en-US" altLang="en-US" sz="2000">
              <a:latin typeface="Tahoma" panose="020B0604030504040204" pitchFamily="34" charset="0"/>
            </a:endParaRPr>
          </a:p>
        </p:txBody>
      </p:sp>
      <p:sp>
        <p:nvSpPr>
          <p:cNvPr id="78852" name="WordArt 3">
            <a:extLst>
              <a:ext uri="{FF2B5EF4-FFF2-40B4-BE49-F238E27FC236}">
                <a16:creationId xmlns:a16="http://schemas.microsoft.com/office/drawing/2014/main" id="{B4671C63-70DD-40EB-8DCB-A855EDC94FFF}"/>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8D94F495-D3D2-410A-8517-7C0F862822D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0899" name="Text Box 2">
            <a:extLst>
              <a:ext uri="{FF2B5EF4-FFF2-40B4-BE49-F238E27FC236}">
                <a16:creationId xmlns:a16="http://schemas.microsoft.com/office/drawing/2014/main" id="{D8CCC0E2-EEA5-43F1-BA00-52779962C4F0}"/>
              </a:ext>
            </a:extLst>
          </p:cNvPr>
          <p:cNvSpPr txBox="1">
            <a:spLocks noChangeArrowheads="1"/>
          </p:cNvSpPr>
          <p:nvPr/>
        </p:nvSpPr>
        <p:spPr bwMode="auto">
          <a:xfrm>
            <a:off x="457200" y="1524000"/>
            <a:ext cx="8229600"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Every step eliminates half the list, so the run-time is proportion to log</a:t>
            </a:r>
            <a:r>
              <a:rPr lang="en-US" altLang="en-US" sz="2000" baseline="-25000">
                <a:latin typeface="Tahoma" panose="020B0604030504040204" pitchFamily="34" charset="0"/>
              </a:rPr>
              <a:t>2 </a:t>
            </a:r>
            <a:r>
              <a:rPr lang="en-US" altLang="en-US" sz="2000">
                <a:latin typeface="Tahoma" panose="020B0604030504040204" pitchFamily="34" charset="0"/>
              </a:rPr>
              <a:t>n.</a:t>
            </a:r>
          </a:p>
          <a:p>
            <a:pPr>
              <a:spcBef>
                <a:spcPct val="0"/>
              </a:spcBef>
              <a:buFontTx/>
              <a:buNone/>
            </a:pPr>
            <a:r>
              <a:rPr lang="en-US" altLang="en-US" sz="2000">
                <a:latin typeface="Tahoma" panose="020B0604030504040204" pitchFamily="34" charset="0"/>
              </a:rPr>
              <a:t>Worst:  Searching for an item which is not in the data. In this case, </a:t>
            </a:r>
            <a:br>
              <a:rPr lang="en-US" altLang="en-US" sz="2000">
                <a:latin typeface="Tahoma" panose="020B0604030504040204" pitchFamily="34" charset="0"/>
              </a:rPr>
            </a:br>
            <a:r>
              <a:rPr lang="en-US" altLang="en-US" sz="2000">
                <a:latin typeface="Tahoma" panose="020B0604030504040204" pitchFamily="34" charset="0"/>
              </a:rPr>
              <a:t>each time the algorithm did not find the target, it would eliminate </a:t>
            </a:r>
            <a:br>
              <a:rPr lang="en-US" altLang="en-US" sz="2000">
                <a:latin typeface="Tahoma" panose="020B0604030504040204" pitchFamily="34" charset="0"/>
              </a:rPr>
            </a:br>
            <a:r>
              <a:rPr lang="en-US" altLang="en-US" sz="2000">
                <a:latin typeface="Tahoma" panose="020B0604030504040204" pitchFamily="34" charset="0"/>
              </a:rPr>
              <a:t>half the list to search through, so O(log n).</a:t>
            </a:r>
          </a:p>
          <a:p>
            <a:pPr>
              <a:spcBef>
                <a:spcPct val="0"/>
              </a:spcBef>
              <a:buFontTx/>
              <a:buNone/>
            </a:pPr>
            <a:endParaRPr lang="en-US" altLang="en-US" sz="1800">
              <a:latin typeface="Tahoma" panose="020B0604030504040204" pitchFamily="34" charset="0"/>
            </a:endParaRPr>
          </a:p>
        </p:txBody>
      </p:sp>
      <p:sp>
        <p:nvSpPr>
          <p:cNvPr id="80900" name="WordArt 3">
            <a:extLst>
              <a:ext uri="{FF2B5EF4-FFF2-40B4-BE49-F238E27FC236}">
                <a16:creationId xmlns:a16="http://schemas.microsoft.com/office/drawing/2014/main" id="{58C43589-A3F4-4B2F-A674-DC42369629E5}"/>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67D0FE36-8774-4238-8F50-A3CFFBF68AD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2947" name="Text Box 2">
            <a:extLst>
              <a:ext uri="{FF2B5EF4-FFF2-40B4-BE49-F238E27FC236}">
                <a16:creationId xmlns:a16="http://schemas.microsoft.com/office/drawing/2014/main" id="{C49663DD-A1DD-413C-9591-7563576BE9C7}"/>
              </a:ext>
            </a:extLst>
          </p:cNvPr>
          <p:cNvSpPr txBox="1">
            <a:spLocks noChangeArrowheads="1"/>
          </p:cNvSpPr>
          <p:nvPr/>
        </p:nvSpPr>
        <p:spPr bwMode="auto">
          <a:xfrm>
            <a:off x="457200" y="1524000"/>
            <a:ext cx="8494713"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All searches have a best case run time of O(1) if written properly.</a:t>
            </a:r>
          </a:p>
          <a:p>
            <a:pPr>
              <a:spcBef>
                <a:spcPct val="0"/>
              </a:spcBef>
              <a:buFontTx/>
              <a:buNone/>
            </a:pPr>
            <a:r>
              <a:rPr lang="en-US" altLang="en-US" sz="2000">
                <a:latin typeface="Tahoma" panose="020B0604030504040204" pitchFamily="34" charset="0"/>
              </a:rPr>
              <a:t>You have to look at the code to determine if the search has the </a:t>
            </a:r>
          </a:p>
          <a:p>
            <a:pPr>
              <a:spcBef>
                <a:spcPct val="0"/>
              </a:spcBef>
              <a:buFontTx/>
              <a:buNone/>
            </a:pPr>
            <a:r>
              <a:rPr lang="en-US" altLang="en-US" sz="2000">
                <a:latin typeface="Tahoma" panose="020B0604030504040204" pitchFamily="34" charset="0"/>
              </a:rPr>
              <a:t>ability to find the item and return immediately.  If this case is present,</a:t>
            </a:r>
          </a:p>
          <a:p>
            <a:pPr>
              <a:spcBef>
                <a:spcPct val="0"/>
              </a:spcBef>
              <a:buFontTx/>
              <a:buNone/>
            </a:pPr>
            <a:r>
              <a:rPr lang="en-US" altLang="en-US" sz="2000">
                <a:latin typeface="Tahoma" panose="020B0604030504040204" pitchFamily="34" charset="0"/>
              </a:rPr>
              <a:t>the algorithm can have a best case of O(1).</a:t>
            </a:r>
          </a:p>
          <a:p>
            <a:pPr>
              <a:spcBef>
                <a:spcPct val="0"/>
              </a:spcBef>
              <a:buFontTx/>
              <a:buNone/>
            </a:pPr>
            <a:endParaRPr lang="en-US" altLang="en-US" sz="2000">
              <a:latin typeface="Tahoma" panose="020B0604030504040204" pitchFamily="34" charset="0"/>
            </a:endParaRPr>
          </a:p>
          <a:p>
            <a:pPr>
              <a:spcBef>
                <a:spcPct val="0"/>
              </a:spcBef>
              <a:buFontTx/>
              <a:buNone/>
            </a:pPr>
            <a:endParaRPr lang="en-US" altLang="en-US" sz="1800">
              <a:latin typeface="Tahoma" panose="020B0604030504040204" pitchFamily="34" charset="0"/>
            </a:endParaRPr>
          </a:p>
        </p:txBody>
      </p:sp>
      <p:sp>
        <p:nvSpPr>
          <p:cNvPr id="82948" name="WordArt 3">
            <a:extLst>
              <a:ext uri="{FF2B5EF4-FFF2-40B4-BE49-F238E27FC236}">
                <a16:creationId xmlns:a16="http://schemas.microsoft.com/office/drawing/2014/main" id="{1BDFFB75-BF62-497B-AC3B-BE36700FE963}"/>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08DA7CE2-3A35-44B5-A520-82F09C4E69A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4995" name="Text Box 2">
            <a:extLst>
              <a:ext uri="{FF2B5EF4-FFF2-40B4-BE49-F238E27FC236}">
                <a16:creationId xmlns:a16="http://schemas.microsoft.com/office/drawing/2014/main" id="{6C0A59F2-688F-4DDF-8146-7F9DEAA41983}"/>
              </a:ext>
            </a:extLst>
          </p:cNvPr>
          <p:cNvSpPr txBox="1">
            <a:spLocks noChangeArrowheads="1"/>
          </p:cNvSpPr>
          <p:nvPr/>
        </p:nvSpPr>
        <p:spPr bwMode="auto">
          <a:xfrm>
            <a:off x="838200" y="1414463"/>
            <a:ext cx="76200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Selection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In each case ≈ n comparisons and 1 swap in each of </a:t>
            </a:r>
            <a:br>
              <a:rPr lang="en-US" altLang="en-US" sz="2400">
                <a:latin typeface="Tahoma" panose="020B0604030504040204" pitchFamily="34" charset="0"/>
              </a:rPr>
            </a:br>
            <a:r>
              <a:rPr lang="en-US" altLang="en-US" sz="2400">
                <a:latin typeface="Tahoma" panose="020B0604030504040204" pitchFamily="34" charset="0"/>
              </a:rPr>
              <a:t>n - 1 passes.</a:t>
            </a:r>
          </a:p>
        </p:txBody>
      </p:sp>
      <p:sp>
        <p:nvSpPr>
          <p:cNvPr id="84996" name="WordArt 3">
            <a:extLst>
              <a:ext uri="{FF2B5EF4-FFF2-40B4-BE49-F238E27FC236}">
                <a16:creationId xmlns:a16="http://schemas.microsoft.com/office/drawing/2014/main" id="{13E5EBC2-5031-4415-ABFD-80635D1738A9}"/>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25760A0C-5E3E-49B3-BAA0-85931B8F2CC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 name="Group 56">
            <a:extLst>
              <a:ext uri="{FF2B5EF4-FFF2-40B4-BE49-F238E27FC236}">
                <a16:creationId xmlns:a16="http://schemas.microsoft.com/office/drawing/2014/main" id="{372D3A44-AC3D-41C9-8E82-3E87D7895257}"/>
              </a:ext>
            </a:extLst>
          </p:cNvPr>
          <p:cNvGraphicFramePr>
            <a:graphicFrameLocks noGrp="1"/>
          </p:cNvGraphicFramePr>
          <p:nvPr/>
        </p:nvGraphicFramePr>
        <p:xfrm>
          <a:off x="609600" y="768350"/>
          <a:ext cx="8077200" cy="4432301"/>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1476375">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ahoma" pitchFamily="34" charset="0"/>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4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O(1)</a:t>
                      </a:r>
                      <a:endParaRPr lang="en-US" sz="1800" dirty="0">
                        <a:solidFill>
                          <a:schemeClr val="tx1"/>
                        </a:solidFill>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O(log</a:t>
                      </a:r>
                      <a:r>
                        <a:rPr kumimoji="0" lang="en-US" sz="1800" b="1" i="0" u="none" strike="noStrike" cap="none" normalizeH="0" baseline="-25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r>
                        <a:rPr kumimoji="0" lang="en-US" sz="1800" b="1" i="0" u="none" strike="noStrike" cap="none" normalizeH="0" baseline="30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O(2</a:t>
                      </a:r>
                      <a:r>
                        <a:rPr kumimoji="0" lang="en-US" sz="1800" b="1" i="0" u="none" strike="noStrike" cap="none" normalizeH="0" baseline="30000" dirty="0">
                          <a:ln>
                            <a:noFill/>
                          </a:ln>
                          <a:solidFill>
                            <a:schemeClr val="tx1"/>
                          </a:solidFill>
                          <a:effectLst/>
                          <a:latin typeface="Tahoma" pitchFamily="34" charset="0"/>
                        </a:rPr>
                        <a:t>n</a:t>
                      </a:r>
                      <a:r>
                        <a:rPr kumimoji="0" lang="en-US" sz="1800" b="1" i="0" u="none" strike="noStrike" cap="none" normalizeH="0" baseline="0" dirty="0">
                          <a:ln>
                            <a:noFill/>
                          </a:ln>
                          <a:solidFill>
                            <a:schemeClr val="tx1"/>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65536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128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16384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3.4E38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1024</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1048576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1.1E12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2^30</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2^30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1.2E18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8F5A3073-8E71-49F2-8D16-9F300AB0568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7043" name="Text Box 2">
            <a:extLst>
              <a:ext uri="{FF2B5EF4-FFF2-40B4-BE49-F238E27FC236}">
                <a16:creationId xmlns:a16="http://schemas.microsoft.com/office/drawing/2014/main" id="{7F9D3DCB-0329-42CB-870A-9EBF12740E47}"/>
              </a:ext>
            </a:extLst>
          </p:cNvPr>
          <p:cNvSpPr txBox="1">
            <a:spLocks noChangeArrowheads="1"/>
          </p:cNvSpPr>
          <p:nvPr/>
        </p:nvSpPr>
        <p:spPr bwMode="auto">
          <a:xfrm>
            <a:off x="838200" y="1414463"/>
            <a:ext cx="73914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Bubble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Bubble sort </a:t>
            </a:r>
            <a:r>
              <a:rPr lang="en-US" altLang="en-US" sz="2400" u="sng">
                <a:latin typeface="Tahoma" panose="020B0604030504040204" pitchFamily="34" charset="0"/>
              </a:rPr>
              <a:t>always</a:t>
            </a:r>
            <a:r>
              <a:rPr lang="en-US" altLang="en-US" sz="2400">
                <a:latin typeface="Tahoma" panose="020B0604030504040204" pitchFamily="34" charset="0"/>
              </a:rPr>
              <a:t> continues swapping items even after everything is sorted.</a:t>
            </a:r>
          </a:p>
        </p:txBody>
      </p:sp>
      <p:sp>
        <p:nvSpPr>
          <p:cNvPr id="87044" name="WordArt 3">
            <a:extLst>
              <a:ext uri="{FF2B5EF4-FFF2-40B4-BE49-F238E27FC236}">
                <a16:creationId xmlns:a16="http://schemas.microsoft.com/office/drawing/2014/main" id="{4473C4B2-EDB1-4691-AE4D-588EF53FDBE7}"/>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A7B67E01-97D8-467E-8FA5-156CE74FC507}"/>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2">
            <a:extLst>
              <a:ext uri="{FF2B5EF4-FFF2-40B4-BE49-F238E27FC236}">
                <a16:creationId xmlns:a16="http://schemas.microsoft.com/office/drawing/2014/main" id="{F89702C1-F5EF-4A7F-8094-D01270BF3231}"/>
              </a:ext>
            </a:extLst>
          </p:cNvPr>
          <p:cNvSpPr txBox="1">
            <a:spLocks noChangeArrowheads="1"/>
          </p:cNvSpPr>
          <p:nvPr/>
        </p:nvSpPr>
        <p:spPr bwMode="auto">
          <a:xfrm>
            <a:off x="838200" y="2084388"/>
            <a:ext cx="7391400"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Insertion Sort</a:t>
            </a:r>
            <a:r>
              <a:rPr lang="en-US" altLang="en-US" sz="2400">
                <a:latin typeface="Tahoma" panose="020B0604030504040204" pitchFamily="34" charset="0"/>
              </a:rPr>
              <a:t>	 O(N)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Best:  already sorted.  1 comparison and no data moves in each of </a:t>
            </a:r>
            <a:r>
              <a:rPr lang="en-US" altLang="en-US" sz="2400" i="1">
                <a:latin typeface="Tahoma" panose="020B0604030504040204" pitchFamily="34" charset="0"/>
              </a:rPr>
              <a:t>n</a:t>
            </a:r>
            <a:r>
              <a:rPr lang="en-US" altLang="en-US" sz="2400">
                <a:latin typeface="Tahoma" panose="020B0604030504040204" pitchFamily="34" charset="0"/>
              </a:rPr>
              <a:t> – 1 passes. </a:t>
            </a: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Worst:  sorted in reverse order.  Needs ≈ </a:t>
            </a:r>
            <a:r>
              <a:rPr lang="en-US" altLang="en-US" sz="2400" i="1">
                <a:latin typeface="Tahoma" panose="020B0604030504040204" pitchFamily="34" charset="0"/>
              </a:rPr>
              <a:t>n</a:t>
            </a:r>
            <a:r>
              <a:rPr lang="en-US" altLang="en-US" sz="2400">
                <a:latin typeface="Tahoma" panose="020B0604030504040204" pitchFamily="34" charset="0"/>
              </a:rPr>
              <a:t> comparisons and </a:t>
            </a:r>
            <a:r>
              <a:rPr lang="en-US" altLang="en-US" sz="2400" i="1">
                <a:latin typeface="Tahoma" panose="020B0604030504040204" pitchFamily="34" charset="0"/>
              </a:rPr>
              <a:t>n</a:t>
            </a:r>
            <a:r>
              <a:rPr lang="en-US" altLang="en-US" sz="2400">
                <a:latin typeface="Tahoma" panose="020B0604030504040204" pitchFamily="34" charset="0"/>
              </a:rPr>
              <a:t> data moves in each pass.</a:t>
            </a:r>
          </a:p>
        </p:txBody>
      </p:sp>
      <p:sp>
        <p:nvSpPr>
          <p:cNvPr id="89092" name="WordArt 3">
            <a:extLst>
              <a:ext uri="{FF2B5EF4-FFF2-40B4-BE49-F238E27FC236}">
                <a16:creationId xmlns:a16="http://schemas.microsoft.com/office/drawing/2014/main" id="{BF338228-EC18-4E26-97D6-01190E06472D}"/>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B68CDECA-EECC-4971-9D8E-5E4AA518E43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1139" name="Text Box 2">
            <a:extLst>
              <a:ext uri="{FF2B5EF4-FFF2-40B4-BE49-F238E27FC236}">
                <a16:creationId xmlns:a16="http://schemas.microsoft.com/office/drawing/2014/main" id="{45B7ACDE-BBB0-4966-B98D-4E85725615CF}"/>
              </a:ext>
            </a:extLst>
          </p:cNvPr>
          <p:cNvSpPr txBox="1">
            <a:spLocks noChangeArrowheads="1"/>
          </p:cNvSpPr>
          <p:nvPr/>
        </p:nvSpPr>
        <p:spPr bwMode="auto">
          <a:xfrm>
            <a:off x="1066800" y="2425700"/>
            <a:ext cx="72390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Name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Selection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r>
              <a:rPr lang="en-US" altLang="en-US" sz="1600">
                <a:latin typeface="Tahoma" panose="020B0604030504040204" pitchFamily="34" charset="0"/>
              </a:rPr>
              <a:t>	</a:t>
            </a:r>
            <a:br>
              <a:rPr lang="en-US" altLang="en-US" sz="1600">
                <a:latin typeface="Tahoma" panose="020B0604030504040204" pitchFamily="34" charset="0"/>
              </a:rPr>
            </a:br>
            <a:r>
              <a:rPr lang="en-US" altLang="en-US" sz="1600">
                <a:latin typeface="Tahoma" panose="020B0604030504040204" pitchFamily="34" charset="0"/>
              </a:rPr>
              <a:t>	</a:t>
            </a:r>
            <a:br>
              <a:rPr lang="en-US" altLang="en-US" sz="1600">
                <a:latin typeface="Tahoma" panose="020B0604030504040204" pitchFamily="34" charset="0"/>
              </a:rPr>
            </a:br>
            <a:endParaRPr lang="en-US" altLang="en-US" sz="1600">
              <a:latin typeface="Tahoma" panose="020B0604030504040204" pitchFamily="34" charset="0"/>
            </a:endParaRPr>
          </a:p>
          <a:p>
            <a:pPr>
              <a:spcBef>
                <a:spcPct val="0"/>
              </a:spcBef>
              <a:buFontTx/>
              <a:buNone/>
            </a:pPr>
            <a:r>
              <a:rPr lang="en-US" altLang="en-US" sz="2000">
                <a:latin typeface="Tahoma" panose="020B0604030504040204" pitchFamily="34" charset="0"/>
              </a:rPr>
              <a:t>Bubble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br>
              <a:rPr lang="en-US" altLang="en-US" sz="2000">
                <a:latin typeface="Tahoma" panose="020B0604030504040204" pitchFamily="34" charset="0"/>
              </a:rPr>
            </a:br>
            <a:r>
              <a:rPr lang="en-US" altLang="en-US" sz="2000">
                <a:latin typeface="Tahoma" panose="020B0604030504040204" pitchFamily="34" charset="0"/>
              </a:rPr>
              <a:t>Insertion Sort	 O(N)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endParaRPr lang="en-US" altLang="en-US" sz="2000">
              <a:latin typeface="Tahoma" panose="020B0604030504040204" pitchFamily="34" charset="0"/>
            </a:endParaRPr>
          </a:p>
        </p:txBody>
      </p:sp>
      <p:sp>
        <p:nvSpPr>
          <p:cNvPr id="91140" name="WordArt 3">
            <a:extLst>
              <a:ext uri="{FF2B5EF4-FFF2-40B4-BE49-F238E27FC236}">
                <a16:creationId xmlns:a16="http://schemas.microsoft.com/office/drawing/2014/main" id="{154CCEA8-811C-40AD-ABD7-378472275C93}"/>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25CDD6DD-9E7E-4F34-9859-D62DE206B4D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3187" name="WordArt 4">
            <a:extLst>
              <a:ext uri="{FF2B5EF4-FFF2-40B4-BE49-F238E27FC236}">
                <a16:creationId xmlns:a16="http://schemas.microsoft.com/office/drawing/2014/main" id="{C2F66F90-E221-4594-B6EB-058725C43F61}"/>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3188" name="Text Box 2">
            <a:extLst>
              <a:ext uri="{FF2B5EF4-FFF2-40B4-BE49-F238E27FC236}">
                <a16:creationId xmlns:a16="http://schemas.microsoft.com/office/drawing/2014/main" id="{93AC28DC-0F0F-479F-A875-B2E310F2589E}"/>
              </a:ext>
            </a:extLst>
          </p:cNvPr>
          <p:cNvSpPr txBox="1">
            <a:spLocks noChangeArrowheads="1"/>
          </p:cNvSpPr>
          <p:nvPr/>
        </p:nvSpPr>
        <p:spPr bwMode="auto">
          <a:xfrm>
            <a:off x="838200" y="2084388"/>
            <a:ext cx="76200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Merge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800">
                <a:latin typeface="Tahoma" panose="020B0604030504040204" pitchFamily="34" charset="0"/>
              </a:rPr>
              <a:t>log</a:t>
            </a:r>
            <a:r>
              <a:rPr lang="en-US" altLang="en-US" sz="2800" baseline="-25000">
                <a:latin typeface="Tahoma" panose="020B0604030504040204" pitchFamily="34" charset="0"/>
              </a:rPr>
              <a:t>2</a:t>
            </a:r>
            <a:r>
              <a:rPr lang="en-US" altLang="en-US" sz="1400">
                <a:latin typeface="Tahoma" panose="020B0604030504040204" pitchFamily="34" charset="0"/>
              </a:rPr>
              <a:t> </a:t>
            </a:r>
            <a:r>
              <a:rPr lang="en-US" altLang="en-US" sz="2800" i="1">
                <a:latin typeface="Tahoma" panose="020B0604030504040204" pitchFamily="34" charset="0"/>
              </a:rPr>
              <a:t>n</a:t>
            </a:r>
            <a:r>
              <a:rPr lang="en-US" altLang="en-US" sz="2800">
                <a:latin typeface="Tahoma" panose="020B0604030504040204" pitchFamily="34" charset="0"/>
              </a:rPr>
              <a:t> splits gives </a:t>
            </a:r>
            <a:r>
              <a:rPr lang="en-US" altLang="en-US" sz="2800" i="1">
                <a:latin typeface="Tahoma" panose="020B0604030504040204" pitchFamily="34" charset="0"/>
              </a:rPr>
              <a:t>n</a:t>
            </a:r>
            <a:r>
              <a:rPr lang="en-US" altLang="en-US" sz="2800">
                <a:latin typeface="Tahoma" panose="020B0604030504040204" pitchFamily="34" charset="0"/>
              </a:rPr>
              <a:t> arrays of 1 element.  </a:t>
            </a:r>
          </a:p>
          <a:p>
            <a:pPr>
              <a:spcBef>
                <a:spcPct val="0"/>
              </a:spcBef>
              <a:buFontTx/>
              <a:buNone/>
            </a:pPr>
            <a:r>
              <a:rPr lang="en-US" altLang="en-US" sz="2800" i="1">
                <a:latin typeface="Tahoma" panose="020B0604030504040204" pitchFamily="34" charset="0"/>
              </a:rPr>
              <a:t>n </a:t>
            </a:r>
            <a:r>
              <a:rPr lang="en-US" altLang="en-US" sz="2800">
                <a:latin typeface="Tahoma" panose="020B0604030504040204" pitchFamily="34" charset="0"/>
              </a:rPr>
              <a:t>elements examined to merge on each level.</a:t>
            </a:r>
            <a:endParaRPr lang="en-US" altLang="en-US" sz="2800" i="1">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CA42DA-8BD8-493C-9E97-30454ED8C7A0}"/>
              </a:ext>
            </a:extLst>
          </p:cNvPr>
          <p:cNvSpPr/>
          <p:nvPr/>
        </p:nvSpPr>
        <p:spPr>
          <a:xfrm>
            <a:off x="114300" y="83340"/>
            <a:ext cx="8915400" cy="6691319"/>
          </a:xfrm>
          <a:prstGeom prst="rect">
            <a:avLst/>
          </a:prstGeom>
        </p:spPr>
        <p:txBody>
          <a:bodyPr wrap="square">
            <a:spAutoFit/>
          </a:bodyPr>
          <a:lstStyle/>
          <a:p>
            <a:pPr marL="166688" indent="-166688">
              <a:lnSpc>
                <a:spcPct val="150000"/>
              </a:lnSpc>
            </a:pPr>
            <a:r>
              <a:rPr lang="en-US" sz="2400" b="1" i="1" dirty="0">
                <a:latin typeface="TimesNewRoman,BoldItalic"/>
              </a:rPr>
              <a:t>O</a:t>
            </a:r>
            <a:r>
              <a:rPr lang="en-US" sz="2400" b="1" dirty="0">
                <a:latin typeface="TimesNewRoman,Bold"/>
              </a:rPr>
              <a:t>(</a:t>
            </a:r>
            <a:r>
              <a:rPr lang="en-US" sz="2400" b="1" i="1" dirty="0">
                <a:latin typeface="TimesNewRoman,BoldItalic"/>
              </a:rPr>
              <a:t>1</a:t>
            </a:r>
            <a:r>
              <a:rPr lang="en-US" sz="2400" b="1" dirty="0">
                <a:latin typeface="TimesNewRoman,Bold"/>
              </a:rPr>
              <a:t>) </a:t>
            </a:r>
            <a:r>
              <a:rPr lang="en-US" sz="2400" b="1" i="1" dirty="0">
                <a:latin typeface="TimesNewRoman,BoldItalic"/>
              </a:rPr>
              <a:t>— </a:t>
            </a:r>
            <a:r>
              <a:rPr lang="en-US" sz="2400" b="1" dirty="0">
                <a:latin typeface="TimesNewRoman,Bold"/>
              </a:rPr>
              <a:t>constant</a:t>
            </a:r>
          </a:p>
          <a:p>
            <a:pPr marL="166688" indent="-166688">
              <a:lnSpc>
                <a:spcPct val="150000"/>
              </a:lnSpc>
            </a:pPr>
            <a:r>
              <a:rPr lang="en-US" sz="2400" dirty="0">
                <a:latin typeface="Arial" panose="020B0604020202020204" pitchFamily="34" charset="0"/>
              </a:rPr>
              <a:t>• </a:t>
            </a:r>
            <a:r>
              <a:rPr lang="en-US" sz="2400" dirty="0">
                <a:latin typeface="TimesNewRoman"/>
              </a:rPr>
              <a:t>finding a median value in a sorted array</a:t>
            </a:r>
          </a:p>
          <a:p>
            <a:pPr marL="166688" indent="-166688">
              <a:lnSpc>
                <a:spcPct val="150000"/>
              </a:lnSpc>
            </a:pPr>
            <a:r>
              <a:rPr lang="en-US" sz="2400" dirty="0">
                <a:latin typeface="Arial" panose="020B0604020202020204" pitchFamily="34" charset="0"/>
              </a:rPr>
              <a:t>• </a:t>
            </a:r>
            <a:r>
              <a:rPr lang="en-US" sz="2400" dirty="0">
                <a:latin typeface="CourierNewPSMT"/>
              </a:rPr>
              <a:t>push</a:t>
            </a:r>
            <a:r>
              <a:rPr lang="en-US" sz="2400" dirty="0">
                <a:latin typeface="TimesNewRoman"/>
              </a:rPr>
              <a:t>, </a:t>
            </a:r>
            <a:r>
              <a:rPr lang="en-US" sz="2400" dirty="0">
                <a:latin typeface="CourierNewPSMT"/>
              </a:rPr>
              <a:t>pop</a:t>
            </a:r>
            <a:r>
              <a:rPr lang="en-US" sz="2400" dirty="0">
                <a:latin typeface="TimesNewRoman"/>
              </a:rPr>
              <a:t>, </a:t>
            </a:r>
            <a:r>
              <a:rPr lang="en-US" sz="2400" dirty="0">
                <a:latin typeface="CourierNewPSMT"/>
              </a:rPr>
              <a:t>peek</a:t>
            </a:r>
            <a:r>
              <a:rPr lang="en-US" sz="2400" dirty="0">
                <a:latin typeface="TimesNewRoman"/>
              </a:rPr>
              <a:t>, &amp;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a:latin typeface="CourierNewPSMT"/>
              </a:rPr>
              <a:t>Stack</a:t>
            </a:r>
          </a:p>
          <a:p>
            <a:pPr marL="166688" indent="-166688">
              <a:lnSpc>
                <a:spcPct val="150000"/>
              </a:lnSpc>
            </a:pPr>
            <a:r>
              <a:rPr lang="en-US" sz="2400" dirty="0">
                <a:latin typeface="Arial" panose="020B0604020202020204" pitchFamily="34" charset="0"/>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peek</a:t>
            </a:r>
            <a:r>
              <a:rPr lang="en-US" sz="2400" dirty="0">
                <a:latin typeface="TimesNewRoman"/>
              </a:rPr>
              <a:t>, </a:t>
            </a:r>
            <a:r>
              <a:rPr lang="en-US" sz="2400" dirty="0">
                <a:latin typeface="CourierNewPSMT"/>
              </a:rPr>
              <a:t>&amp;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err="1">
                <a:latin typeface="CourierNewPSMT"/>
              </a:rPr>
              <a:t>PriorityQueue</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a:latin typeface="TimesNewRoman"/>
              </a:rPr>
              <a:t>finding a key in a lookup table</a:t>
            </a:r>
          </a:p>
          <a:p>
            <a:pPr marL="166688" indent="-166688">
              <a:lnSpc>
                <a:spcPct val="150000"/>
              </a:lnSpc>
            </a:pPr>
            <a:r>
              <a:rPr lang="en-US" sz="2400" dirty="0">
                <a:latin typeface="Arial" panose="020B0604020202020204" pitchFamily="34" charset="0"/>
              </a:rPr>
              <a:t>• </a:t>
            </a:r>
            <a:r>
              <a:rPr lang="en-US" sz="2400" dirty="0">
                <a:latin typeface="TimesNewRoman"/>
              </a:rPr>
              <a:t>finding a key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retrieving a target value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adding an element to the end of an </a:t>
            </a:r>
            <a:r>
              <a:rPr lang="en-US" sz="2400" dirty="0" err="1">
                <a:latin typeface="CourierNewPSMT"/>
              </a:rPr>
              <a:t>ArrayList</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err="1">
                <a:latin typeface="CourierNewPSMT"/>
              </a:rPr>
              <a:t>addFirst</a:t>
            </a:r>
            <a:r>
              <a:rPr lang="en-US" sz="2400" dirty="0">
                <a:latin typeface="TimesNewRoman"/>
              </a:rPr>
              <a:t>, </a:t>
            </a:r>
            <a:r>
              <a:rPr lang="en-US" sz="2400" dirty="0" err="1">
                <a:latin typeface="CourierNewPSMT"/>
              </a:rPr>
              <a:t>addLast</a:t>
            </a:r>
            <a:r>
              <a:rPr lang="en-US" sz="2400" dirty="0">
                <a:latin typeface="TimesNewRoman"/>
              </a:rPr>
              <a:t>, </a:t>
            </a:r>
            <a:r>
              <a:rPr lang="en-US" sz="2400" dirty="0" err="1">
                <a:latin typeface="CourierNewPSMT"/>
              </a:rPr>
              <a:t>getFirst</a:t>
            </a:r>
            <a:r>
              <a:rPr lang="en-US" sz="2400" dirty="0">
                <a:latin typeface="TimesNewRoman"/>
              </a:rPr>
              <a:t>, </a:t>
            </a:r>
            <a:r>
              <a:rPr lang="en-US" sz="2400" dirty="0" err="1">
                <a:latin typeface="CourierNewPSMT"/>
              </a:rPr>
              <a:t>getLast</a:t>
            </a:r>
            <a:r>
              <a:rPr lang="en-US" sz="2400" dirty="0">
                <a:latin typeface="TimesNewRoman"/>
              </a:rPr>
              <a:t>, </a:t>
            </a:r>
            <a:r>
              <a:rPr lang="en-US" sz="2400" dirty="0" err="1">
                <a:latin typeface="CourierNewPSMT"/>
              </a:rPr>
              <a:t>removeFirst</a:t>
            </a:r>
            <a:r>
              <a:rPr lang="en-US" sz="2400" dirty="0">
                <a:latin typeface="TimesNewRoman"/>
              </a:rPr>
              <a:t>, &amp; </a:t>
            </a:r>
            <a:r>
              <a:rPr lang="en-US" sz="2400" dirty="0" err="1">
                <a:latin typeface="CourierNewPSMT"/>
              </a:rPr>
              <a:t>removeLast</a:t>
            </a:r>
            <a:r>
              <a:rPr lang="en-US" sz="2400" dirty="0">
                <a:latin typeface="CourierNewPSMT"/>
              </a:rPr>
              <a:t> </a:t>
            </a:r>
            <a:r>
              <a:rPr lang="en-US" sz="2400" dirty="0">
                <a:latin typeface="TimesNewRoman"/>
              </a:rPr>
              <a:t>methods in </a:t>
            </a:r>
            <a:r>
              <a:rPr lang="en-US" sz="2400" dirty="0">
                <a:latin typeface="CourierNewPSMT"/>
              </a:rPr>
              <a:t>LinkedList</a:t>
            </a:r>
          </a:p>
          <a:p>
            <a:pPr marL="166688" indent="-166688">
              <a:lnSpc>
                <a:spcPct val="150000"/>
              </a:lnSpc>
            </a:pPr>
            <a:r>
              <a:rPr lang="en-US" sz="2400" dirty="0">
                <a:latin typeface="TimesNewRoman"/>
              </a:rPr>
              <a:t>• </a:t>
            </a:r>
            <a:r>
              <a:rPr lang="en-US" sz="2400" dirty="0">
                <a:latin typeface="CourierNewPSMT"/>
              </a:rPr>
              <a:t>put</a:t>
            </a:r>
            <a:r>
              <a:rPr lang="en-US" sz="2400" dirty="0">
                <a:latin typeface="TimesNewRoman"/>
              </a:rPr>
              <a:t>, </a:t>
            </a:r>
            <a:r>
              <a:rPr lang="en-US" sz="2400" dirty="0">
                <a:latin typeface="CourierNewPSMT"/>
              </a:rPr>
              <a:t>get</a:t>
            </a:r>
            <a:r>
              <a:rPr lang="en-US" sz="2400" dirty="0">
                <a:latin typeface="TimesNewRoman"/>
              </a:rPr>
              <a:t>, </a:t>
            </a:r>
            <a:r>
              <a:rPr lang="en-US" sz="2400" dirty="0" err="1">
                <a:latin typeface="CourierNewPSMT"/>
              </a:rPr>
              <a:t>containsKey</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HashMap</a:t>
            </a:r>
          </a:p>
          <a:p>
            <a:pPr marL="166688" indent="-166688">
              <a:lnSpc>
                <a:spcPct val="150000"/>
              </a:lnSpc>
            </a:pPr>
            <a:r>
              <a:rPr lang="en-US" sz="2400" dirty="0">
                <a:latin typeface="TimesNewRoman"/>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contains</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HashSet</a:t>
            </a:r>
            <a:endParaRPr lang="en-US" sz="2400" dirty="0"/>
          </a:p>
        </p:txBody>
      </p:sp>
    </p:spTree>
    <p:extLst>
      <p:ext uri="{BB962C8B-B14F-4D97-AF65-F5344CB8AC3E}">
        <p14:creationId xmlns:p14="http://schemas.microsoft.com/office/powerpoint/2010/main" val="3150751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C93BCB-32AB-4C9F-AA14-847CD047F458}"/>
              </a:ext>
            </a:extLst>
          </p:cNvPr>
          <p:cNvSpPr/>
          <p:nvPr/>
        </p:nvSpPr>
        <p:spPr>
          <a:xfrm>
            <a:off x="381000" y="274290"/>
            <a:ext cx="8610600" cy="5693866"/>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(log </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logarithmic</a:t>
            </a:r>
          </a:p>
          <a:p>
            <a:pPr marL="225425" indent="-225425">
              <a:spcBef>
                <a:spcPts val="1200"/>
              </a:spcBef>
            </a:pPr>
            <a:r>
              <a:rPr lang="en-US" dirty="0">
                <a:latin typeface="Arial" panose="020B0604020202020204" pitchFamily="34" charset="0"/>
              </a:rPr>
              <a:t>• </a:t>
            </a:r>
            <a:r>
              <a:rPr lang="en-US" dirty="0">
                <a:latin typeface="+mn-lt"/>
              </a:rPr>
              <a:t>Binary Search (array must be sorted)</a:t>
            </a:r>
          </a:p>
          <a:p>
            <a:pPr marL="225425" indent="-225425">
              <a:spcBef>
                <a:spcPts val="1200"/>
              </a:spcBef>
            </a:pPr>
            <a:r>
              <a:rPr lang="en-US" dirty="0">
                <a:latin typeface="+mn-lt"/>
              </a:rPr>
              <a:t>• searching a balanced binary search tree </a:t>
            </a:r>
            <a:br>
              <a:rPr lang="en-US" dirty="0">
                <a:latin typeface="+mn-lt"/>
              </a:rPr>
            </a:br>
            <a:r>
              <a:rPr lang="en-US" dirty="0">
                <a:latin typeface="+mn-lt"/>
              </a:rPr>
              <a:t>(worst case is O(n) if BST is unbalanced)</a:t>
            </a:r>
          </a:p>
          <a:p>
            <a:pPr marL="225425" indent="-225425">
              <a:spcBef>
                <a:spcPts val="1200"/>
              </a:spcBef>
            </a:pPr>
            <a:r>
              <a:rPr lang="en-US" dirty="0">
                <a:latin typeface="+mn-lt"/>
              </a:rPr>
              <a:t>• inserting a node into a binary search tree</a:t>
            </a:r>
          </a:p>
          <a:p>
            <a:pPr marL="225425" indent="-225425">
              <a:spcBef>
                <a:spcPts val="1200"/>
              </a:spcBef>
            </a:pPr>
            <a:r>
              <a:rPr lang="en-US" dirty="0">
                <a:latin typeface="+mn-lt"/>
              </a:rPr>
              <a:t>• add and remove methods in </a:t>
            </a:r>
            <a:r>
              <a:rPr lang="en-US" dirty="0" err="1">
                <a:latin typeface="+mn-lt"/>
              </a:rPr>
              <a:t>PriorityQueue</a:t>
            </a:r>
            <a:r>
              <a:rPr lang="en-US" dirty="0">
                <a:latin typeface="+mn-lt"/>
              </a:rPr>
              <a:t> </a:t>
            </a:r>
            <a:br>
              <a:rPr lang="en-US" dirty="0">
                <a:latin typeface="+mn-lt"/>
              </a:rPr>
            </a:br>
            <a:r>
              <a:rPr lang="en-US" dirty="0">
                <a:latin typeface="+mn-lt"/>
              </a:rPr>
              <a:t>(implemented as a heap)</a:t>
            </a:r>
          </a:p>
          <a:p>
            <a:pPr marL="225425" indent="-225425">
              <a:spcBef>
                <a:spcPts val="1200"/>
              </a:spcBef>
            </a:pPr>
            <a:r>
              <a:rPr lang="en-US" b="0" i="0" u="none" strike="noStrike" baseline="0" dirty="0">
                <a:latin typeface="+mn-lt"/>
              </a:rPr>
              <a:t>• </a:t>
            </a:r>
            <a:r>
              <a:rPr lang="en-US" dirty="0" err="1">
                <a:latin typeface="+mn-lt"/>
              </a:rPr>
              <a:t>containsKey</a:t>
            </a:r>
            <a:r>
              <a:rPr lang="en-US" dirty="0">
                <a:latin typeface="+mn-lt"/>
              </a:rPr>
              <a:t>, get, &amp; put methods in </a:t>
            </a:r>
            <a:r>
              <a:rPr lang="en-US" dirty="0" err="1">
                <a:latin typeface="+mn-lt"/>
              </a:rPr>
              <a:t>TreeMap</a:t>
            </a:r>
            <a:endParaRPr lang="en-US" dirty="0">
              <a:latin typeface="+mn-lt"/>
            </a:endParaRPr>
          </a:p>
          <a:p>
            <a:pPr marL="225425" indent="-225425">
              <a:spcBef>
                <a:spcPts val="1200"/>
              </a:spcBef>
            </a:pPr>
            <a:r>
              <a:rPr lang="en-US" dirty="0">
                <a:latin typeface="+mn-lt"/>
              </a:rPr>
              <a:t>• contains, add, &amp; remove methods in </a:t>
            </a:r>
            <a:r>
              <a:rPr lang="en-US" dirty="0" err="1">
                <a:latin typeface="+mn-lt"/>
              </a:rPr>
              <a:t>TreeSet</a:t>
            </a:r>
            <a:endParaRPr lang="en-US" dirty="0">
              <a:latin typeface="+mn-lt"/>
            </a:endParaRPr>
          </a:p>
          <a:p>
            <a:pPr marL="225425" indent="-225425">
              <a:spcBef>
                <a:spcPts val="1200"/>
              </a:spcBef>
            </a:pPr>
            <a:endParaRPr lang="en-US" dirty="0">
              <a:latin typeface="+mn-lt"/>
            </a:endParaRPr>
          </a:p>
        </p:txBody>
      </p:sp>
    </p:spTree>
    <p:extLst>
      <p:ext uri="{BB962C8B-B14F-4D97-AF65-F5344CB8AC3E}">
        <p14:creationId xmlns:p14="http://schemas.microsoft.com/office/powerpoint/2010/main" val="2137952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F59CDF-C9F9-45FC-AD66-1407AF154165}"/>
              </a:ext>
            </a:extLst>
          </p:cNvPr>
          <p:cNvSpPr/>
          <p:nvPr/>
        </p:nvSpPr>
        <p:spPr>
          <a:xfrm>
            <a:off x="381000" y="366623"/>
            <a:ext cx="8534400" cy="5829866"/>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linear</a:t>
            </a:r>
          </a:p>
          <a:p>
            <a:pPr>
              <a:lnSpc>
                <a:spcPct val="150000"/>
              </a:lnSpc>
            </a:pPr>
            <a:r>
              <a:rPr lang="en-US" dirty="0">
                <a:latin typeface="Arial" panose="020B0604020202020204" pitchFamily="34" charset="0"/>
              </a:rPr>
              <a:t>• </a:t>
            </a:r>
            <a:r>
              <a:rPr lang="en-US" dirty="0">
                <a:latin typeface="TimesNewRoman"/>
              </a:rPr>
              <a:t>traversing a </a:t>
            </a:r>
            <a:r>
              <a:rPr lang="en-US" dirty="0">
                <a:latin typeface="CourierNewPSMT"/>
              </a:rPr>
              <a:t>List </a:t>
            </a:r>
            <a:r>
              <a:rPr lang="en-US" dirty="0">
                <a:latin typeface="TimesNewRoman"/>
              </a:rPr>
              <a:t>(e.g. finding max or min)</a:t>
            </a:r>
          </a:p>
          <a:p>
            <a:pPr>
              <a:lnSpc>
                <a:spcPct val="150000"/>
              </a:lnSpc>
            </a:pPr>
            <a:r>
              <a:rPr lang="en-US" dirty="0">
                <a:latin typeface="Arial" panose="020B0604020202020204" pitchFamily="34" charset="0"/>
              </a:rPr>
              <a:t>• </a:t>
            </a:r>
            <a:r>
              <a:rPr lang="en-US" dirty="0">
                <a:latin typeface="TimesNewRoman"/>
              </a:rPr>
              <a:t>sequential search through an array or </a:t>
            </a:r>
            <a:r>
              <a:rPr lang="en-US" dirty="0" err="1">
                <a:latin typeface="CourierNewPSMT"/>
              </a:rPr>
              <a:t>ArrayList</a:t>
            </a:r>
            <a:endParaRPr lang="en-US" dirty="0">
              <a:latin typeface="CourierNewPSMT"/>
            </a:endParaRPr>
          </a:p>
          <a:p>
            <a:pPr marL="225425" indent="-225425">
              <a:lnSpc>
                <a:spcPct val="150000"/>
              </a:lnSpc>
            </a:pPr>
            <a:r>
              <a:rPr lang="en-US" dirty="0">
                <a:latin typeface="Arial" panose="020B0604020202020204" pitchFamily="34" charset="0"/>
              </a:rPr>
              <a:t>• </a:t>
            </a:r>
            <a:r>
              <a:rPr lang="en-US" dirty="0">
                <a:latin typeface="TimesNewRoman"/>
              </a:rPr>
              <a:t>calculating the sum of </a:t>
            </a:r>
            <a:r>
              <a:rPr lang="en-US" i="1" dirty="0">
                <a:latin typeface="TimesNewRoman,Italic"/>
              </a:rPr>
              <a:t>n </a:t>
            </a:r>
            <a:r>
              <a:rPr lang="en-US" dirty="0">
                <a:latin typeface="TimesNewRoman"/>
              </a:rPr>
              <a:t>elements in an array, </a:t>
            </a:r>
            <a:r>
              <a:rPr lang="en-US" dirty="0" err="1">
                <a:latin typeface="CourierNewPSMT"/>
              </a:rPr>
              <a:t>ArrayList</a:t>
            </a:r>
            <a:r>
              <a:rPr lang="en-US" dirty="0">
                <a:latin typeface="TimesNewRoman"/>
              </a:rPr>
              <a:t>, </a:t>
            </a:r>
            <a:r>
              <a:rPr lang="en-US" dirty="0">
                <a:latin typeface="CourierNewPSMT"/>
              </a:rPr>
              <a:t>List</a:t>
            </a:r>
            <a:r>
              <a:rPr lang="en-US" dirty="0">
                <a:latin typeface="TimesNewRoman"/>
              </a:rPr>
              <a:t>, or </a:t>
            </a:r>
            <a:r>
              <a:rPr lang="en-US" dirty="0">
                <a:latin typeface="CourierNewPSMT"/>
              </a:rPr>
              <a:t>Set</a:t>
            </a:r>
          </a:p>
          <a:p>
            <a:pPr>
              <a:lnSpc>
                <a:spcPct val="150000"/>
              </a:lnSpc>
            </a:pPr>
            <a:r>
              <a:rPr lang="en-US" dirty="0">
                <a:latin typeface="Arial" panose="020B0604020202020204" pitchFamily="34" charset="0"/>
              </a:rPr>
              <a:t>• </a:t>
            </a:r>
            <a:r>
              <a:rPr lang="en-US" dirty="0">
                <a:latin typeface="TimesNewRoman"/>
              </a:rPr>
              <a:t>calculating </a:t>
            </a:r>
            <a:r>
              <a:rPr lang="en-US" i="1" dirty="0">
                <a:latin typeface="TimesNewRoman,Italic"/>
              </a:rPr>
              <a:t>n</a:t>
            </a:r>
            <a:r>
              <a:rPr lang="en-US" dirty="0">
                <a:latin typeface="TimesNewRoman"/>
              </a:rPr>
              <a:t>-factorial with a loop</a:t>
            </a:r>
          </a:p>
          <a:p>
            <a:pPr>
              <a:lnSpc>
                <a:spcPct val="150000"/>
              </a:lnSpc>
            </a:pPr>
            <a:r>
              <a:rPr lang="en-US" dirty="0">
                <a:latin typeface="Arial" panose="020B0604020202020204" pitchFamily="34" charset="0"/>
              </a:rPr>
              <a:t>• </a:t>
            </a:r>
            <a:r>
              <a:rPr lang="en-US" dirty="0">
                <a:latin typeface="TimesNewRoman"/>
              </a:rPr>
              <a:t>calculating Fibonacci numbers with a loop</a:t>
            </a:r>
          </a:p>
          <a:p>
            <a:pPr>
              <a:lnSpc>
                <a:spcPct val="150000"/>
              </a:lnSpc>
            </a:pPr>
            <a:r>
              <a:rPr lang="en-US" dirty="0">
                <a:latin typeface="Arial" panose="020B0604020202020204" pitchFamily="34" charset="0"/>
              </a:rPr>
              <a:t>• </a:t>
            </a:r>
            <a:r>
              <a:rPr lang="en-US" dirty="0">
                <a:latin typeface="TimesNewRoman"/>
              </a:rPr>
              <a:t>Recursive Fibonacci (implemented using </a:t>
            </a:r>
            <a:r>
              <a:rPr lang="en-US" dirty="0" err="1">
                <a:latin typeface="TimesNewRoman"/>
              </a:rPr>
              <a:t>memoization</a:t>
            </a:r>
            <a:r>
              <a:rPr lang="en-US" dirty="0">
                <a:latin typeface="TimesNewRoman"/>
              </a:rPr>
              <a:t>)</a:t>
            </a:r>
          </a:p>
          <a:p>
            <a:pPr>
              <a:lnSpc>
                <a:spcPct val="150000"/>
              </a:lnSpc>
            </a:pPr>
            <a:r>
              <a:rPr lang="en-US" dirty="0">
                <a:latin typeface="Arial" panose="020B0604020202020204" pitchFamily="34" charset="0"/>
              </a:rPr>
              <a:t>• </a:t>
            </a:r>
            <a:r>
              <a:rPr lang="en-US" dirty="0">
                <a:latin typeface="TimesNewRoman"/>
              </a:rPr>
              <a:t>traversing a tree with </a:t>
            </a:r>
            <a:r>
              <a:rPr lang="en-US" i="1" dirty="0">
                <a:latin typeface="TimesNewRoman,Italic"/>
              </a:rPr>
              <a:t>n </a:t>
            </a:r>
            <a:r>
              <a:rPr lang="en-US" dirty="0">
                <a:latin typeface="TimesNewRoman"/>
              </a:rPr>
              <a:t>nodes</a:t>
            </a:r>
            <a:endParaRPr lang="en-US" dirty="0"/>
          </a:p>
        </p:txBody>
      </p:sp>
    </p:spTree>
    <p:extLst>
      <p:ext uri="{BB962C8B-B14F-4D97-AF65-F5344CB8AC3E}">
        <p14:creationId xmlns:p14="http://schemas.microsoft.com/office/powerpoint/2010/main" val="603886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54E208-DF81-47B8-B5CA-2A76C0A1D996}"/>
              </a:ext>
            </a:extLst>
          </p:cNvPr>
          <p:cNvSpPr/>
          <p:nvPr/>
        </p:nvSpPr>
        <p:spPr>
          <a:xfrm>
            <a:off x="381000" y="533400"/>
            <a:ext cx="8610600" cy="3890873"/>
          </a:xfrm>
          <a:prstGeom prst="rect">
            <a:avLst/>
          </a:prstGeom>
        </p:spPr>
        <p:txBody>
          <a:bodyPr wrap="square">
            <a:spAutoFit/>
          </a:bodyPr>
          <a:lstStyle/>
          <a:p>
            <a:pPr marL="225425" indent="-225425">
              <a:lnSpc>
                <a:spcPct val="150000"/>
              </a:lnSpc>
            </a:pPr>
            <a:r>
              <a:rPr lang="pt-BR" b="1" i="1" dirty="0">
                <a:latin typeface="TimesNewRoman,BoldItalic"/>
              </a:rPr>
              <a:t>O</a:t>
            </a:r>
            <a:r>
              <a:rPr lang="pt-BR" b="1" dirty="0">
                <a:latin typeface="TimesNewRoman,Bold"/>
              </a:rPr>
              <a:t>(</a:t>
            </a:r>
            <a:r>
              <a:rPr lang="pt-BR" b="1" i="1" dirty="0">
                <a:latin typeface="TimesNewRoman,BoldItalic"/>
              </a:rPr>
              <a:t>n </a:t>
            </a:r>
            <a:r>
              <a:rPr lang="pt-BR" b="1" dirty="0">
                <a:latin typeface="TimesNewRoman,Bold"/>
              </a:rPr>
              <a:t>log </a:t>
            </a:r>
            <a:r>
              <a:rPr lang="pt-BR" b="1" i="1" dirty="0">
                <a:latin typeface="TimesNewRoman,BoldItalic"/>
              </a:rPr>
              <a:t>n</a:t>
            </a:r>
            <a:r>
              <a:rPr lang="pt-BR" b="1" dirty="0">
                <a:latin typeface="TimesNewRoman,Bold"/>
              </a:rPr>
              <a:t>) </a:t>
            </a:r>
            <a:r>
              <a:rPr lang="pt-BR" b="1" i="1" dirty="0">
                <a:latin typeface="TimesNewRoman,BoldItalic"/>
              </a:rPr>
              <a:t>— </a:t>
            </a:r>
            <a:r>
              <a:rPr lang="pt-BR" b="1" dirty="0">
                <a:latin typeface="TimesNewRoman,Bold"/>
              </a:rPr>
              <a:t>“n log n” time</a:t>
            </a:r>
          </a:p>
          <a:p>
            <a:pPr marL="225425" indent="-225425">
              <a:lnSpc>
                <a:spcPct val="150000"/>
              </a:lnSpc>
            </a:pPr>
            <a:r>
              <a:rPr lang="en-US" dirty="0">
                <a:latin typeface="Arial" panose="020B0604020202020204" pitchFamily="34" charset="0"/>
              </a:rPr>
              <a:t>• </a:t>
            </a:r>
            <a:r>
              <a:rPr lang="en-US" dirty="0" err="1">
                <a:latin typeface="TimesNewRoman"/>
              </a:rPr>
              <a:t>Mergesort</a:t>
            </a:r>
            <a:endParaRPr lang="en-US" dirty="0">
              <a:latin typeface="TimesNewRoman"/>
            </a:endParaRPr>
          </a:p>
          <a:p>
            <a:pPr marL="225425" indent="-225425">
              <a:lnSpc>
                <a:spcPct val="150000"/>
              </a:lnSpc>
            </a:pPr>
            <a:r>
              <a:rPr lang="en-US" dirty="0">
                <a:latin typeface="Arial" panose="020B0604020202020204" pitchFamily="34" charset="0"/>
              </a:rPr>
              <a:t>• </a:t>
            </a:r>
            <a:r>
              <a:rPr lang="en-US" dirty="0">
                <a:latin typeface="TimesNewRoman"/>
              </a:rPr>
              <a:t>Quicksort</a:t>
            </a:r>
          </a:p>
          <a:p>
            <a:pPr marL="225425" indent="-225425">
              <a:lnSpc>
                <a:spcPct val="150000"/>
              </a:lnSpc>
            </a:pPr>
            <a:r>
              <a:rPr lang="en-US" dirty="0">
                <a:latin typeface="Arial" panose="020B0604020202020204" pitchFamily="34" charset="0"/>
              </a:rPr>
              <a:t>• </a:t>
            </a:r>
            <a:r>
              <a:rPr lang="en-US" dirty="0">
                <a:latin typeface="TimesNewRoman"/>
              </a:rPr>
              <a:t>Heapsort</a:t>
            </a:r>
          </a:p>
          <a:p>
            <a:pPr marL="225425" indent="-225425">
              <a:lnSpc>
                <a:spcPct val="150000"/>
              </a:lnSpc>
            </a:pPr>
            <a:r>
              <a:rPr lang="en-US" dirty="0">
                <a:latin typeface="Arial" panose="020B0604020202020204" pitchFamily="34" charset="0"/>
              </a:rPr>
              <a:t>• </a:t>
            </a:r>
            <a:r>
              <a:rPr lang="en-US" dirty="0">
                <a:latin typeface="TimesNewRoman"/>
              </a:rPr>
              <a:t>creating a binary search tree if nodes inputted in random order leading to a balanced BST (worst case is O(n</a:t>
            </a:r>
            <a:r>
              <a:rPr lang="en-US" sz="800" b="0" i="0" u="none" strike="noStrike" baseline="0" dirty="0">
                <a:latin typeface="TimesNewRoman"/>
              </a:rPr>
              <a:t>2</a:t>
            </a:r>
            <a:r>
              <a:rPr lang="en-US" dirty="0">
                <a:latin typeface="TimesNewRoman"/>
              </a:rPr>
              <a:t>))</a:t>
            </a:r>
            <a:endParaRPr lang="en-US" dirty="0"/>
          </a:p>
        </p:txBody>
      </p:sp>
    </p:spTree>
    <p:extLst>
      <p:ext uri="{BB962C8B-B14F-4D97-AF65-F5344CB8AC3E}">
        <p14:creationId xmlns:p14="http://schemas.microsoft.com/office/powerpoint/2010/main" val="787679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DF4B3B-830E-47A1-9C20-4C7910D84801}"/>
              </a:ext>
            </a:extLst>
          </p:cNvPr>
          <p:cNvSpPr/>
          <p:nvPr/>
        </p:nvSpPr>
        <p:spPr>
          <a:xfrm>
            <a:off x="381000" y="304800"/>
            <a:ext cx="8534400" cy="4537204"/>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i="1" baseline="30000" dirty="0">
                <a:latin typeface="TimesNewRoman,BoldItalic"/>
              </a:rPr>
              <a:t>2</a:t>
            </a:r>
            <a:r>
              <a:rPr lang="en-US" b="1" i="1" dirty="0">
                <a:latin typeface="TimesNewRoman,BoldItalic"/>
              </a:rPr>
              <a:t>) — </a:t>
            </a:r>
            <a:r>
              <a:rPr lang="en-US" b="1" dirty="0">
                <a:latin typeface="TimesNewRoman,Bold"/>
              </a:rPr>
              <a:t>quadratic</a:t>
            </a:r>
          </a:p>
          <a:p>
            <a:pPr marL="225425" indent="-225425">
              <a:lnSpc>
                <a:spcPct val="150000"/>
              </a:lnSpc>
            </a:pPr>
            <a:r>
              <a:rPr lang="en-US" dirty="0">
                <a:latin typeface="Arial" panose="020B0604020202020204" pitchFamily="34" charset="0"/>
              </a:rPr>
              <a:t>• </a:t>
            </a:r>
            <a:r>
              <a:rPr lang="en-US" dirty="0">
                <a:latin typeface="TimesNewRoman"/>
              </a:rPr>
              <a:t>Selection Sort</a:t>
            </a:r>
          </a:p>
          <a:p>
            <a:pPr marL="225425" indent="-225425">
              <a:lnSpc>
                <a:spcPct val="150000"/>
              </a:lnSpc>
            </a:pPr>
            <a:r>
              <a:rPr lang="en-US" dirty="0">
                <a:latin typeface="Arial" panose="020B0604020202020204" pitchFamily="34" charset="0"/>
              </a:rPr>
              <a:t>• </a:t>
            </a:r>
            <a:r>
              <a:rPr lang="en-US" dirty="0">
                <a:latin typeface="TimesNewRoman"/>
              </a:rPr>
              <a:t>Insertion Sort</a:t>
            </a:r>
          </a:p>
          <a:p>
            <a:pPr marL="225425" indent="-225425">
              <a:lnSpc>
                <a:spcPct val="150000"/>
              </a:lnSpc>
            </a:pPr>
            <a:r>
              <a:rPr lang="en-US" dirty="0">
                <a:latin typeface="Arial" panose="020B0604020202020204" pitchFamily="34" charset="0"/>
              </a:rPr>
              <a:t>• </a:t>
            </a:r>
            <a:r>
              <a:rPr lang="en-US" dirty="0">
                <a:latin typeface="TimesNewRoman"/>
              </a:rPr>
              <a:t>Bubble Sort</a:t>
            </a:r>
          </a:p>
          <a:p>
            <a:pPr marL="225425" indent="-225425">
              <a:lnSpc>
                <a:spcPct val="150000"/>
              </a:lnSpc>
            </a:pPr>
            <a:r>
              <a:rPr lang="en-US" dirty="0">
                <a:latin typeface="Arial" panose="020B0604020202020204" pitchFamily="34" charset="0"/>
              </a:rPr>
              <a:t>• </a:t>
            </a:r>
            <a:r>
              <a:rPr lang="en-US" dirty="0">
                <a:latin typeface="TimesNewRoman"/>
              </a:rPr>
              <a:t>traversing a two-dimensional array</a:t>
            </a:r>
          </a:p>
          <a:p>
            <a:pPr marL="225425" indent="-225425">
              <a:lnSpc>
                <a:spcPct val="150000"/>
              </a:lnSpc>
            </a:pPr>
            <a:r>
              <a:rPr lang="en-US" dirty="0">
                <a:latin typeface="Arial" panose="020B0604020202020204" pitchFamily="34" charset="0"/>
              </a:rPr>
              <a:t>• </a:t>
            </a:r>
            <a:r>
              <a:rPr lang="en-US" dirty="0">
                <a:latin typeface="TimesNewRoman"/>
              </a:rPr>
              <a:t>finding duplicates in an unsorted list of </a:t>
            </a:r>
            <a:r>
              <a:rPr lang="en-US" i="1" dirty="0">
                <a:latin typeface="TimesNewRoman,Italic"/>
              </a:rPr>
              <a:t>n </a:t>
            </a:r>
            <a:r>
              <a:rPr lang="en-US" dirty="0">
                <a:latin typeface="TimesNewRoman"/>
              </a:rPr>
              <a:t>elements (using nested loops)</a:t>
            </a:r>
            <a:endParaRPr lang="en-US" dirty="0"/>
          </a:p>
        </p:txBody>
      </p:sp>
    </p:spTree>
    <p:extLst>
      <p:ext uri="{BB962C8B-B14F-4D97-AF65-F5344CB8AC3E}">
        <p14:creationId xmlns:p14="http://schemas.microsoft.com/office/powerpoint/2010/main" val="617946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CBCE3C-FB90-40A4-A5A6-BE181F828917}"/>
              </a:ext>
            </a:extLst>
          </p:cNvPr>
          <p:cNvSpPr/>
          <p:nvPr/>
        </p:nvSpPr>
        <p:spPr>
          <a:xfrm>
            <a:off x="381000" y="609600"/>
            <a:ext cx="8382000" cy="2598212"/>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a</a:t>
            </a:r>
            <a:r>
              <a:rPr lang="en-US" b="1" i="1" baseline="30000" dirty="0">
                <a:latin typeface="TimesNewRoman,BoldItalic"/>
              </a:rPr>
              <a:t>n</a:t>
            </a:r>
            <a:r>
              <a:rPr lang="en-US" b="1" i="1" dirty="0">
                <a:latin typeface="TimesNewRoman,BoldItalic"/>
              </a:rPr>
              <a:t>) </a:t>
            </a:r>
            <a:r>
              <a:rPr lang="en-US" dirty="0">
                <a:latin typeface="TimesNewRoman"/>
              </a:rPr>
              <a:t>(where </a:t>
            </a:r>
            <a:r>
              <a:rPr lang="en-US" i="1" dirty="0">
                <a:latin typeface="TimesNewRoman,Italic"/>
              </a:rPr>
              <a:t>a </a:t>
            </a:r>
            <a:r>
              <a:rPr lang="en-US" dirty="0">
                <a:latin typeface="TimesNewRoman"/>
              </a:rPr>
              <a:t>&gt; 1) </a:t>
            </a:r>
            <a:r>
              <a:rPr lang="en-US" b="1" i="1" dirty="0">
                <a:latin typeface="TimesNewRoman,BoldItalic"/>
              </a:rPr>
              <a:t>— </a:t>
            </a:r>
            <a:r>
              <a:rPr lang="en-US" b="1" dirty="0">
                <a:latin typeface="TimesNewRoman,Bold"/>
              </a:rPr>
              <a:t>exponential time</a:t>
            </a:r>
          </a:p>
          <a:p>
            <a:pPr>
              <a:lnSpc>
                <a:spcPct val="150000"/>
              </a:lnSpc>
            </a:pPr>
            <a:r>
              <a:rPr lang="en-US" dirty="0">
                <a:latin typeface="Arial" panose="020B0604020202020204" pitchFamily="34" charset="0"/>
              </a:rPr>
              <a:t>• </a:t>
            </a:r>
            <a:r>
              <a:rPr lang="en-US" dirty="0">
                <a:latin typeface="TimesNewRoman"/>
              </a:rPr>
              <a:t>Recursive Fibonacci (naïve implementation)</a:t>
            </a:r>
          </a:p>
          <a:p>
            <a:pPr>
              <a:lnSpc>
                <a:spcPct val="150000"/>
              </a:lnSpc>
            </a:pPr>
            <a:r>
              <a:rPr lang="en-US" dirty="0">
                <a:latin typeface="Arial" panose="020B0604020202020204" pitchFamily="34" charset="0"/>
              </a:rPr>
              <a:t>• </a:t>
            </a:r>
            <a:r>
              <a:rPr lang="en-US" dirty="0">
                <a:latin typeface="TimesNewRoman"/>
              </a:rPr>
              <a:t>Towers of Hanoi</a:t>
            </a:r>
          </a:p>
          <a:p>
            <a:pPr>
              <a:lnSpc>
                <a:spcPct val="150000"/>
              </a:lnSpc>
            </a:pPr>
            <a:r>
              <a:rPr lang="en-US" dirty="0">
                <a:latin typeface="Arial" panose="020B0604020202020204" pitchFamily="34" charset="0"/>
              </a:rPr>
              <a:t>• </a:t>
            </a:r>
            <a:r>
              <a:rPr lang="en-US" dirty="0">
                <a:latin typeface="TimesNewRoman"/>
              </a:rPr>
              <a:t>Generating all permutations of </a:t>
            </a:r>
            <a:r>
              <a:rPr lang="en-US" i="1" dirty="0">
                <a:latin typeface="TimesNewRoman,Italic"/>
              </a:rPr>
              <a:t>n </a:t>
            </a:r>
            <a:r>
              <a:rPr lang="en-US" dirty="0">
                <a:latin typeface="TimesNewRoman"/>
              </a:rPr>
              <a:t>letters</a:t>
            </a:r>
            <a:endParaRPr lang="en-US" dirty="0"/>
          </a:p>
        </p:txBody>
      </p:sp>
    </p:spTree>
    <p:extLst>
      <p:ext uri="{BB962C8B-B14F-4D97-AF65-F5344CB8AC3E}">
        <p14:creationId xmlns:p14="http://schemas.microsoft.com/office/powerpoint/2010/main" val="284827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FDE7755-68E0-48D5-A0C6-116E84B15686}"/>
              </a:ext>
            </a:extLst>
          </p:cNvPr>
          <p:cNvPicPr>
            <a:picLocks noChangeAspect="1"/>
          </p:cNvPicPr>
          <p:nvPr/>
        </p:nvPicPr>
        <p:blipFill rotWithShape="1">
          <a:blip r:embed="rId2">
            <a:extLst>
              <a:ext uri="{28A0092B-C50C-407E-A947-70E740481C1C}">
                <a14:useLocalDpi xmlns:a14="http://schemas.microsoft.com/office/drawing/2010/main" val="0"/>
              </a:ext>
            </a:extLst>
          </a:blip>
          <a:srcRect l="1666"/>
          <a:stretch/>
        </p:blipFill>
        <p:spPr>
          <a:xfrm>
            <a:off x="76200" y="212558"/>
            <a:ext cx="8991600" cy="641684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B69D6075-360F-42EA-B644-FD4EE50F72D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3555" name="Rectangle 2">
            <a:extLst>
              <a:ext uri="{FF2B5EF4-FFF2-40B4-BE49-F238E27FC236}">
                <a16:creationId xmlns:a16="http://schemas.microsoft.com/office/drawing/2014/main" id="{69ED2FC2-F766-4A93-B8C5-3F777313D18B}"/>
              </a:ext>
            </a:extLst>
          </p:cNvPr>
          <p:cNvSpPr>
            <a:spLocks noChangeArrowheads="1"/>
          </p:cNvSpPr>
          <p:nvPr/>
        </p:nvSpPr>
        <p:spPr bwMode="auto">
          <a:xfrm>
            <a:off x="685800" y="1600200"/>
            <a:ext cx="807720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The formal definition for BigO is :</a:t>
            </a:r>
          </a:p>
          <a:p>
            <a:pPr>
              <a:spcBef>
                <a:spcPct val="0"/>
              </a:spcBef>
              <a:buFontTx/>
              <a:buNone/>
            </a:pPr>
            <a:endParaRPr lang="en-US" altLang="en-US" sz="24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BigO is bound(N) if runTime(N) &lt;= c * bound(N)</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The actual runtime of an algorithm is the </a:t>
            </a:r>
          </a:p>
          <a:p>
            <a:pPr eaLnBrk="1" hangingPunct="1">
              <a:spcBef>
                <a:spcPct val="0"/>
              </a:spcBef>
              <a:buFontTx/>
              <a:buNone/>
            </a:pPr>
            <a:r>
              <a:rPr lang="en-US" altLang="en-US" sz="2400">
                <a:latin typeface="Tahoma" panose="020B0604030504040204" pitchFamily="34" charset="0"/>
              </a:rPr>
              <a:t>upper bound if the actual runtime is less than </a:t>
            </a:r>
          </a:p>
          <a:p>
            <a:pPr eaLnBrk="1" hangingPunct="1">
              <a:spcBef>
                <a:spcPct val="0"/>
              </a:spcBef>
              <a:buFontTx/>
              <a:buNone/>
            </a:pPr>
            <a:r>
              <a:rPr lang="en-US" altLang="en-US" sz="2400">
                <a:latin typeface="Tahoma" panose="020B0604030504040204" pitchFamily="34" charset="0"/>
              </a:rPr>
              <a:t>c times an upper bound with c being a non-negative </a:t>
            </a:r>
          </a:p>
          <a:p>
            <a:pPr eaLnBrk="1" hangingPunct="1">
              <a:spcBef>
                <a:spcPct val="0"/>
              </a:spcBef>
              <a:buFontTx/>
              <a:buNone/>
            </a:pPr>
            <a:r>
              <a:rPr lang="en-US" altLang="en-US" sz="2400">
                <a:latin typeface="Tahoma" panose="020B0604030504040204" pitchFamily="34" charset="0"/>
              </a:rPr>
              <a:t>constant and using any value of N greater than n</a:t>
            </a:r>
            <a:r>
              <a:rPr lang="en-US" altLang="en-US" sz="2400" baseline="-25000">
                <a:latin typeface="Tahoma" panose="020B0604030504040204" pitchFamily="34" charset="0"/>
              </a:rPr>
              <a:t>0</a:t>
            </a:r>
            <a:r>
              <a:rPr lang="en-US" altLang="en-US" sz="2400">
                <a:latin typeface="Tahoma" panose="020B0604030504040204" pitchFamily="34" charset="0"/>
              </a:rPr>
              <a:t>.</a:t>
            </a:r>
          </a:p>
          <a:p>
            <a:pPr eaLnBrk="1" hangingPunct="1">
              <a:spcBef>
                <a:spcPct val="0"/>
              </a:spcBef>
              <a:buFontTx/>
              <a:buNone/>
            </a:pPr>
            <a:endParaRPr lang="en-US" altLang="en-US" sz="2400">
              <a:latin typeface="Tahoma" panose="020B0604030504040204" pitchFamily="34" charset="0"/>
            </a:endParaRPr>
          </a:p>
          <a:p>
            <a:pPr eaLnBrk="1" hangingPunct="1">
              <a:spcBef>
                <a:spcPct val="0"/>
              </a:spcBef>
              <a:buFontTx/>
              <a:buNone/>
            </a:pPr>
            <a:endParaRPr lang="en-US" altLang="en-US" sz="2400">
              <a:latin typeface="Tahoma" panose="020B0604030504040204" pitchFamily="34" charset="0"/>
            </a:endParaRPr>
          </a:p>
        </p:txBody>
      </p:sp>
      <p:sp>
        <p:nvSpPr>
          <p:cNvPr id="23556" name="WordArt 3">
            <a:extLst>
              <a:ext uri="{FF2B5EF4-FFF2-40B4-BE49-F238E27FC236}">
                <a16:creationId xmlns:a16="http://schemas.microsoft.com/office/drawing/2014/main" id="{14843270-EE32-4219-97B4-96082D996771}"/>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120836" name="Rectangle 4">
            <a:extLst>
              <a:ext uri="{FF2B5EF4-FFF2-40B4-BE49-F238E27FC236}">
                <a16:creationId xmlns:a16="http://schemas.microsoft.com/office/drawing/2014/main" id="{5B7F9217-AC30-441E-A26E-1717D6CF1B05}"/>
              </a:ext>
            </a:extLst>
          </p:cNvPr>
          <p:cNvSpPr>
            <a:spLocks noChangeArrowheads="1"/>
          </p:cNvSpPr>
          <p:nvPr/>
        </p:nvSpPr>
        <p:spPr bwMode="auto">
          <a:xfrm>
            <a:off x="3048000" y="5486400"/>
            <a:ext cx="256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solidFill>
                  <a:srgbClr val="3333CC"/>
                </a:solidFill>
                <a:latin typeface="Tahoma" panose="020B0604030504040204" pitchFamily="34" charset="0"/>
              </a:rPr>
              <a:t>Say what?</a:t>
            </a:r>
            <a:endParaRPr lang="en-US" altLang="en-US" sz="36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69FCE300-4012-4CFB-A268-2CCA174EDFF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5603" name="Rectangle 2">
            <a:extLst>
              <a:ext uri="{FF2B5EF4-FFF2-40B4-BE49-F238E27FC236}">
                <a16:creationId xmlns:a16="http://schemas.microsoft.com/office/drawing/2014/main" id="{87EC904D-CDC8-4593-8E68-81C179055CC7}"/>
              </a:ext>
            </a:extLst>
          </p:cNvPr>
          <p:cNvSpPr>
            <a:spLocks noChangeArrowheads="1"/>
          </p:cNvSpPr>
          <p:nvPr/>
        </p:nvSpPr>
        <p:spPr bwMode="auto">
          <a:xfrm>
            <a:off x="457200" y="4038600"/>
            <a:ext cx="2176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a:t>
            </a:r>
          </a:p>
        </p:txBody>
      </p:sp>
      <p:sp>
        <p:nvSpPr>
          <p:cNvPr id="25604" name="WordArt 3">
            <a:extLst>
              <a:ext uri="{FF2B5EF4-FFF2-40B4-BE49-F238E27FC236}">
                <a16:creationId xmlns:a16="http://schemas.microsoft.com/office/drawing/2014/main" id="{F45E1232-179B-4E4D-92B0-A730E2022BE6}"/>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5605" name="Rectangle 4">
            <a:extLst>
              <a:ext uri="{FF2B5EF4-FFF2-40B4-BE49-F238E27FC236}">
                <a16:creationId xmlns:a16="http://schemas.microsoft.com/office/drawing/2014/main" id="{37AFA6E4-B4F6-41A6-A244-B544369125F8}"/>
              </a:ext>
            </a:extLst>
          </p:cNvPr>
          <p:cNvSpPr>
            <a:spLocks noChangeArrowheads="1"/>
          </p:cNvSpPr>
          <p:nvPr/>
        </p:nvSpPr>
        <p:spPr bwMode="auto">
          <a:xfrm>
            <a:off x="4267200" y="1676400"/>
            <a:ext cx="4597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//some input</a:t>
            </a:r>
          </a:p>
          <a:p>
            <a:pPr>
              <a:spcBef>
                <a:spcPct val="0"/>
              </a:spcBef>
              <a:buFontTx/>
              <a:buNone/>
            </a:pPr>
            <a:endParaRPr lang="en-US" altLang="en-US" sz="2000" b="1">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5606" name="Text Box 5">
            <a:extLst>
              <a:ext uri="{FF2B5EF4-FFF2-40B4-BE49-F238E27FC236}">
                <a16:creationId xmlns:a16="http://schemas.microsoft.com/office/drawing/2014/main" id="{46C9C528-3B45-4E83-B3EA-E91F26C6E5CE}"/>
              </a:ext>
            </a:extLst>
          </p:cNvPr>
          <p:cNvSpPr txBox="1">
            <a:spLocks noChangeArrowheads="1"/>
          </p:cNvSpPr>
          <p:nvPr/>
        </p:nvSpPr>
        <p:spPr bwMode="auto">
          <a:xfrm>
            <a:off x="457200" y="1905000"/>
            <a:ext cx="30480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runTime(N) – n/2 * 1</a:t>
            </a:r>
            <a:r>
              <a:rPr lang="en-US" altLang="en-US" sz="2400" b="1">
                <a:solidFill>
                  <a:srgbClr val="CC0000"/>
                </a:solidFill>
                <a:latin typeface="Tahoma" panose="020B0604030504040204" pitchFamily="34" charset="0"/>
              </a:rPr>
              <a:t> </a:t>
            </a:r>
          </a:p>
        </p:txBody>
      </p:sp>
      <p:sp>
        <p:nvSpPr>
          <p:cNvPr id="25607" name="Text Box 6">
            <a:extLst>
              <a:ext uri="{FF2B5EF4-FFF2-40B4-BE49-F238E27FC236}">
                <a16:creationId xmlns:a16="http://schemas.microsoft.com/office/drawing/2014/main" id="{437BBB2F-10D8-4362-BCAB-71DFD629ADAF}"/>
              </a:ext>
            </a:extLst>
          </p:cNvPr>
          <p:cNvSpPr txBox="1">
            <a:spLocks noChangeArrowheads="1"/>
          </p:cNvSpPr>
          <p:nvPr/>
        </p:nvSpPr>
        <p:spPr bwMode="auto">
          <a:xfrm>
            <a:off x="457200" y="2667000"/>
            <a:ext cx="3048000" cy="40957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bound(N) –  ???? </a:t>
            </a:r>
          </a:p>
        </p:txBody>
      </p:sp>
      <p:sp>
        <p:nvSpPr>
          <p:cNvPr id="25608" name="Rectangle 7">
            <a:extLst>
              <a:ext uri="{FF2B5EF4-FFF2-40B4-BE49-F238E27FC236}">
                <a16:creationId xmlns:a16="http://schemas.microsoft.com/office/drawing/2014/main" id="{04A8F844-4C9C-4B5E-81EC-A8B237220118}"/>
              </a:ext>
            </a:extLst>
          </p:cNvPr>
          <p:cNvSpPr>
            <a:spLocks noChangeArrowheads="1"/>
          </p:cNvSpPr>
          <p:nvPr/>
        </p:nvSpPr>
        <p:spPr bwMode="auto">
          <a:xfrm>
            <a:off x="457200" y="35560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AFD04AAD-B022-488E-98F2-75773EB26CCF}"/>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Rectangle 2">
            <a:extLst>
              <a:ext uri="{FF2B5EF4-FFF2-40B4-BE49-F238E27FC236}">
                <a16:creationId xmlns:a16="http://schemas.microsoft.com/office/drawing/2014/main" id="{5E6C92E9-485A-4F42-8866-3974E59A2A74}"/>
              </a:ext>
            </a:extLst>
          </p:cNvPr>
          <p:cNvSpPr>
            <a:spLocks noChangeArrowheads="1"/>
          </p:cNvSpPr>
          <p:nvPr/>
        </p:nvSpPr>
        <p:spPr bwMode="auto">
          <a:xfrm>
            <a:off x="457200" y="2514600"/>
            <a:ext cx="3221038"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log</a:t>
            </a:r>
            <a:r>
              <a:rPr lang="en-US" altLang="en-US" sz="2800" baseline="-25000">
                <a:latin typeface="Tahoma" panose="020B0604030504040204" pitchFamily="34" charset="0"/>
              </a:rPr>
              <a:t>2</a:t>
            </a:r>
            <a:r>
              <a:rPr lang="en-US" altLang="en-US" sz="2800">
                <a:latin typeface="Tahoma" panose="020B0604030504040204" pitchFamily="34" charset="0"/>
              </a:rPr>
              <a:t>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3*6</a:t>
            </a:r>
          </a:p>
          <a:p>
            <a:pPr>
              <a:spcBef>
                <a:spcPct val="0"/>
              </a:spcBef>
              <a:buFontTx/>
              <a:buNone/>
            </a:pPr>
            <a:r>
              <a:rPr lang="en-US" altLang="en-US" sz="2800">
                <a:latin typeface="Tahoma" panose="020B0604030504040204" pitchFamily="34" charset="0"/>
              </a:rPr>
              <a:t>25 &lt;= 18</a:t>
            </a:r>
          </a:p>
        </p:txBody>
      </p:sp>
      <p:sp>
        <p:nvSpPr>
          <p:cNvPr id="27652" name="WordArt 3">
            <a:extLst>
              <a:ext uri="{FF2B5EF4-FFF2-40B4-BE49-F238E27FC236}">
                <a16:creationId xmlns:a16="http://schemas.microsoft.com/office/drawing/2014/main" id="{BCF1E65F-1130-4128-8E19-AB9C047EEA04}"/>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7653" name="Rectangle 4">
            <a:extLst>
              <a:ext uri="{FF2B5EF4-FFF2-40B4-BE49-F238E27FC236}">
                <a16:creationId xmlns:a16="http://schemas.microsoft.com/office/drawing/2014/main" id="{04D590A9-856E-4D55-8BF8-F5FE38A13D9A}"/>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7654" name="Text Box 8">
            <a:extLst>
              <a:ext uri="{FF2B5EF4-FFF2-40B4-BE49-F238E27FC236}">
                <a16:creationId xmlns:a16="http://schemas.microsoft.com/office/drawing/2014/main" id="{DC3A2022-AE50-4B1E-A862-CFF7CD374A81}"/>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O(log</a:t>
            </a:r>
            <a:r>
              <a:rPr lang="en-US" altLang="en-US" sz="2400" b="1" baseline="-25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n) is too small.</a:t>
            </a:r>
            <a:r>
              <a:rPr lang="en-US" altLang="en-US" sz="2400" b="1">
                <a:solidFill>
                  <a:srgbClr val="CC0000"/>
                </a:solidFill>
                <a:latin typeface="Tahoma" panose="020B0604030504040204" pitchFamily="34" charset="0"/>
              </a:rPr>
              <a:t> </a:t>
            </a:r>
          </a:p>
        </p:txBody>
      </p:sp>
      <p:sp>
        <p:nvSpPr>
          <p:cNvPr id="27655" name="Rectangle 9">
            <a:extLst>
              <a:ext uri="{FF2B5EF4-FFF2-40B4-BE49-F238E27FC236}">
                <a16:creationId xmlns:a16="http://schemas.microsoft.com/office/drawing/2014/main" id="{AD6CCC34-9F75-4E2C-A56A-2FB759695DF7}"/>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C715E2BA-34EA-4327-BB4D-1C637256149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9699" name="Rectangle 2">
            <a:extLst>
              <a:ext uri="{FF2B5EF4-FFF2-40B4-BE49-F238E27FC236}">
                <a16:creationId xmlns:a16="http://schemas.microsoft.com/office/drawing/2014/main" id="{5878B0F9-1605-463E-AE6B-9746C3A39B67}"/>
              </a:ext>
            </a:extLst>
          </p:cNvPr>
          <p:cNvSpPr>
            <a:spLocks noChangeArrowheads="1"/>
          </p:cNvSpPr>
          <p:nvPr/>
        </p:nvSpPr>
        <p:spPr bwMode="auto">
          <a:xfrm>
            <a:off x="457200" y="2438400"/>
            <a:ext cx="28035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3*50</a:t>
            </a:r>
          </a:p>
          <a:p>
            <a:pPr>
              <a:spcBef>
                <a:spcPct val="0"/>
              </a:spcBef>
              <a:buFontTx/>
              <a:buNone/>
            </a:pPr>
            <a:r>
              <a:rPr lang="en-US" altLang="en-US" sz="2800">
                <a:latin typeface="Tahoma" panose="020B0604030504040204" pitchFamily="34" charset="0"/>
              </a:rPr>
              <a:t>25 &lt;= 150</a:t>
            </a:r>
          </a:p>
        </p:txBody>
      </p:sp>
      <p:sp>
        <p:nvSpPr>
          <p:cNvPr id="29700" name="WordArt 3">
            <a:extLst>
              <a:ext uri="{FF2B5EF4-FFF2-40B4-BE49-F238E27FC236}">
                <a16:creationId xmlns:a16="http://schemas.microsoft.com/office/drawing/2014/main" id="{61B12C77-0BCB-4E96-87BB-520EC5F1CD6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9701" name="Rectangle 5">
            <a:extLst>
              <a:ext uri="{FF2B5EF4-FFF2-40B4-BE49-F238E27FC236}">
                <a16:creationId xmlns:a16="http://schemas.microsoft.com/office/drawing/2014/main" id="{6D7B90C4-B3BC-4DB4-B8E5-24E875BA8B38}"/>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9702" name="Text Box 7">
            <a:extLst>
              <a:ext uri="{FF2B5EF4-FFF2-40B4-BE49-F238E27FC236}">
                <a16:creationId xmlns:a16="http://schemas.microsoft.com/office/drawing/2014/main" id="{6B194AD4-98B5-4172-BD62-C5407DC7DED8}"/>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 is just right.</a:t>
            </a:r>
            <a:r>
              <a:rPr lang="en-US" altLang="en-US" sz="2400" b="1">
                <a:solidFill>
                  <a:srgbClr val="CC0000"/>
                </a:solidFill>
                <a:latin typeface="Tahoma" panose="020B0604030504040204" pitchFamily="34" charset="0"/>
              </a:rPr>
              <a:t> </a:t>
            </a:r>
          </a:p>
        </p:txBody>
      </p:sp>
      <p:sp>
        <p:nvSpPr>
          <p:cNvPr id="29703" name="Rectangle 8">
            <a:extLst>
              <a:ext uri="{FF2B5EF4-FFF2-40B4-BE49-F238E27FC236}">
                <a16:creationId xmlns:a16="http://schemas.microsoft.com/office/drawing/2014/main" id="{08DC2E6D-8CF4-434B-B800-3D99E5D41D41}"/>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2F51C23D-8AD8-4FEE-ABC5-71256A23B0B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Rectangle 2">
            <a:extLst>
              <a:ext uri="{FF2B5EF4-FFF2-40B4-BE49-F238E27FC236}">
                <a16:creationId xmlns:a16="http://schemas.microsoft.com/office/drawing/2014/main" id="{CD2842F2-3F1F-44E0-8CD2-D5D6D55BA301}"/>
              </a:ext>
            </a:extLst>
          </p:cNvPr>
          <p:cNvSpPr>
            <a:spLocks noChangeArrowheads="1"/>
          </p:cNvSpPr>
          <p:nvPr/>
        </p:nvSpPr>
        <p:spPr bwMode="auto">
          <a:xfrm>
            <a:off x="457200" y="2438400"/>
            <a:ext cx="31908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r>
              <a:rPr lang="en-US" altLang="en-US" sz="2800" baseline="30000">
                <a:latin typeface="Tahoma" panose="020B0604030504040204" pitchFamily="34" charset="0"/>
              </a:rPr>
              <a:t>2</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3*2500</a:t>
            </a:r>
          </a:p>
          <a:p>
            <a:pPr>
              <a:spcBef>
                <a:spcPct val="0"/>
              </a:spcBef>
              <a:buFontTx/>
              <a:buNone/>
            </a:pPr>
            <a:r>
              <a:rPr lang="en-US" altLang="en-US" sz="2800">
                <a:latin typeface="Tahoma" panose="020B0604030504040204" pitchFamily="34" charset="0"/>
              </a:rPr>
              <a:t>25 &lt;= 7500</a:t>
            </a:r>
          </a:p>
        </p:txBody>
      </p:sp>
      <p:sp>
        <p:nvSpPr>
          <p:cNvPr id="31748" name="WordArt 3">
            <a:extLst>
              <a:ext uri="{FF2B5EF4-FFF2-40B4-BE49-F238E27FC236}">
                <a16:creationId xmlns:a16="http://schemas.microsoft.com/office/drawing/2014/main" id="{FC78CB19-A454-4EBD-9E9C-D25B47D4747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31749" name="Rectangle 5">
            <a:extLst>
              <a:ext uri="{FF2B5EF4-FFF2-40B4-BE49-F238E27FC236}">
                <a16:creationId xmlns:a16="http://schemas.microsoft.com/office/drawing/2014/main" id="{63F8A57C-8CBA-4F24-BC06-EEEBF5231C56}"/>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31750" name="Text Box 6">
            <a:extLst>
              <a:ext uri="{FF2B5EF4-FFF2-40B4-BE49-F238E27FC236}">
                <a16:creationId xmlns:a16="http://schemas.microsoft.com/office/drawing/2014/main" id="{6ECCB489-1148-4F19-AE12-24CBF954BC16}"/>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a:t>
            </a:r>
            <a:r>
              <a:rPr lang="en-US" altLang="en-US" sz="2400" b="1" baseline="30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 is too big.</a:t>
            </a:r>
            <a:r>
              <a:rPr lang="en-US" altLang="en-US" sz="2400" b="1">
                <a:solidFill>
                  <a:srgbClr val="CC0000"/>
                </a:solidFill>
                <a:latin typeface="Tahoma" panose="020B0604030504040204" pitchFamily="34" charset="0"/>
              </a:rPr>
              <a:t> </a:t>
            </a:r>
          </a:p>
        </p:txBody>
      </p:sp>
      <p:sp>
        <p:nvSpPr>
          <p:cNvPr id="31751" name="Rectangle 7">
            <a:extLst>
              <a:ext uri="{FF2B5EF4-FFF2-40B4-BE49-F238E27FC236}">
                <a16:creationId xmlns:a16="http://schemas.microsoft.com/office/drawing/2014/main" id="{D9BDCD4D-65B7-4CBD-BB67-98EEACC5C739}"/>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E3AE4A4-C093-4795-863C-E2440BA46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5" y="0"/>
            <a:ext cx="8922489" cy="6858000"/>
          </a:xfrm>
          <a:prstGeom prst="rect">
            <a:avLst/>
          </a:prstGeom>
        </p:spPr>
      </p:pic>
      <p:sp>
        <p:nvSpPr>
          <p:cNvPr id="4" name="Rectangle 3">
            <a:extLst>
              <a:ext uri="{FF2B5EF4-FFF2-40B4-BE49-F238E27FC236}">
                <a16:creationId xmlns:a16="http://schemas.microsoft.com/office/drawing/2014/main" id="{01E99731-8507-418C-918A-C01FB66233D9}"/>
              </a:ext>
            </a:extLst>
          </p:cNvPr>
          <p:cNvSpPr/>
          <p:nvPr/>
        </p:nvSpPr>
        <p:spPr bwMode="auto">
          <a:xfrm>
            <a:off x="6934200" y="0"/>
            <a:ext cx="1676400" cy="304800"/>
          </a:xfrm>
          <a:prstGeom prst="rect">
            <a:avLst/>
          </a:prstGeom>
          <a:solidFill>
            <a:srgbClr val="00CC99">
              <a:alpha val="2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53570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3ED4AC-5FB1-4178-9CF7-5E5206769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 y="0"/>
            <a:ext cx="8919825" cy="6858000"/>
          </a:xfrm>
          <a:prstGeom prst="rect">
            <a:avLst/>
          </a:prstGeom>
        </p:spPr>
      </p:pic>
      <p:sp>
        <p:nvSpPr>
          <p:cNvPr id="7" name="Rectangle 6">
            <a:extLst>
              <a:ext uri="{FF2B5EF4-FFF2-40B4-BE49-F238E27FC236}">
                <a16:creationId xmlns:a16="http://schemas.microsoft.com/office/drawing/2014/main" id="{B04C8A6B-F30E-4A20-A637-5FE358D798A0}"/>
              </a:ext>
            </a:extLst>
          </p:cNvPr>
          <p:cNvSpPr/>
          <p:nvPr/>
        </p:nvSpPr>
        <p:spPr bwMode="auto">
          <a:xfrm>
            <a:off x="6922911" y="22578"/>
            <a:ext cx="1143000" cy="304800"/>
          </a:xfrm>
          <a:prstGeom prst="rect">
            <a:avLst/>
          </a:prstGeom>
          <a:solidFill>
            <a:srgbClr val="00CC99">
              <a:alpha val="2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19346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D133429-2ECF-4BA9-AB5D-083382D7E857}"/>
              </a:ext>
            </a:extLst>
          </p:cNvPr>
          <p:cNvSpPr>
            <a:spLocks noChangeArrowheads="1"/>
          </p:cNvSpPr>
          <p:nvPr/>
        </p:nvSpPr>
        <p:spPr bwMode="auto">
          <a:xfrm>
            <a:off x="685800" y="1447800"/>
            <a:ext cx="8077200" cy="4617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1.  Search an unordered list of </a:t>
            </a:r>
            <a:r>
              <a:rPr lang="en-US" altLang="en-US" sz="2800" i="1" dirty="0">
                <a:latin typeface="Tahoma" panose="020B0604030504040204" pitchFamily="34" charset="0"/>
              </a:rPr>
              <a:t>n</a:t>
            </a:r>
            <a:r>
              <a:rPr lang="en-US" altLang="en-US" sz="2800" dirty="0">
                <a:latin typeface="Tahoma" panose="020B0604030504040204" pitchFamily="34" charset="0"/>
              </a:rPr>
              <a:t> elements.  </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O(n)</a:t>
            </a:r>
          </a:p>
          <a:p>
            <a:pPr>
              <a:spcBef>
                <a:spcPct val="0"/>
              </a:spcBef>
              <a:buFontTx/>
              <a:buNone/>
            </a:pPr>
            <a:endParaRPr lang="en-US" altLang="en-US" sz="3600" dirty="0">
              <a:latin typeface="Tahoma" panose="020B0604030504040204" pitchFamily="34" charset="0"/>
            </a:endParaRPr>
          </a:p>
          <a:p>
            <a:pPr>
              <a:spcBef>
                <a:spcPct val="0"/>
              </a:spcBef>
              <a:buFontTx/>
              <a:buNone/>
            </a:pPr>
            <a:r>
              <a:rPr lang="en-US" altLang="en-US" sz="2800" dirty="0">
                <a:latin typeface="Tahoma" panose="020B0604030504040204" pitchFamily="34" charset="0"/>
              </a:rPr>
              <a:t>2.  Print the last five elements of any size array.</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O(1)</a:t>
            </a:r>
          </a:p>
          <a:p>
            <a:pPr>
              <a:spcBef>
                <a:spcPct val="0"/>
              </a:spcBef>
              <a:buFontTx/>
              <a:buNone/>
            </a:pPr>
            <a:endParaRPr lang="en-US" altLang="en-US" sz="3600" dirty="0">
              <a:latin typeface="Tahoma" panose="020B0604030504040204" pitchFamily="34" charset="0"/>
            </a:endParaRPr>
          </a:p>
          <a:p>
            <a:pPr>
              <a:spcBef>
                <a:spcPct val="0"/>
              </a:spcBef>
              <a:buFontTx/>
              <a:buNone/>
            </a:pPr>
            <a:r>
              <a:rPr lang="en-US" altLang="en-US" sz="2800" dirty="0">
                <a:latin typeface="Tahoma" panose="020B0604030504040204" pitchFamily="34" charset="0"/>
              </a:rPr>
              <a:t>3.  Binary Search.</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O(log n)</a:t>
            </a:r>
          </a:p>
        </p:txBody>
      </p:sp>
      <p:sp>
        <p:nvSpPr>
          <p:cNvPr id="11268" name="WordArt 3">
            <a:extLst>
              <a:ext uri="{FF2B5EF4-FFF2-40B4-BE49-F238E27FC236}">
                <a16:creationId xmlns:a16="http://schemas.microsoft.com/office/drawing/2014/main" id="{9B93A1A0-2C1A-4821-9D68-0B5200C30418}"/>
              </a:ext>
            </a:extLst>
          </p:cNvPr>
          <p:cNvSpPr>
            <a:spLocks noChangeArrowheads="1" noChangeShapeType="1" noTextEdit="1"/>
          </p:cNvSpPr>
          <p:nvPr/>
        </p:nvSpPr>
        <p:spPr bwMode="auto">
          <a:xfrm>
            <a:off x="1828800" y="381000"/>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Examples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A7F931D-3B29-42DD-A712-640392BFDA7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5" name="Rectangle 2">
            <a:extLst>
              <a:ext uri="{FF2B5EF4-FFF2-40B4-BE49-F238E27FC236}">
                <a16:creationId xmlns:a16="http://schemas.microsoft.com/office/drawing/2014/main" id="{FD1C1279-1A91-4B2F-B54D-6551A9212DFE}"/>
              </a:ext>
            </a:extLst>
          </p:cNvPr>
          <p:cNvSpPr>
            <a:spLocks noChangeArrowheads="1"/>
          </p:cNvSpPr>
          <p:nvPr/>
        </p:nvSpPr>
        <p:spPr bwMode="auto">
          <a:xfrm>
            <a:off x="658906" y="2472017"/>
            <a:ext cx="8179932" cy="175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One of the main reasons for consulting</a:t>
            </a:r>
          </a:p>
          <a:p>
            <a:pPr>
              <a:spcBef>
                <a:spcPct val="0"/>
              </a:spcBef>
              <a:buFontTx/>
              <a:buNone/>
            </a:pPr>
            <a:r>
              <a:rPr lang="en-US" altLang="en-US" sz="3600" dirty="0">
                <a:latin typeface="Tahoma" panose="020B0604030504040204" pitchFamily="34" charset="0"/>
              </a:rPr>
              <a:t>Big-O is to make decisions about which</a:t>
            </a:r>
          </a:p>
          <a:p>
            <a:pPr>
              <a:spcBef>
                <a:spcPct val="0"/>
              </a:spcBef>
              <a:buFontTx/>
              <a:buNone/>
            </a:pPr>
            <a:r>
              <a:rPr lang="en-US" altLang="en-US" sz="3600" dirty="0">
                <a:latin typeface="Tahoma" panose="020B0604030504040204" pitchFamily="34" charset="0"/>
              </a:rPr>
              <a:t>algorithm to use for a particular job.  </a:t>
            </a:r>
          </a:p>
        </p:txBody>
      </p:sp>
      <p:sp>
        <p:nvSpPr>
          <p:cNvPr id="13316" name="WordArt 3">
            <a:extLst>
              <a:ext uri="{FF2B5EF4-FFF2-40B4-BE49-F238E27FC236}">
                <a16:creationId xmlns:a16="http://schemas.microsoft.com/office/drawing/2014/main" id="{0F49F8F2-37C6-44FE-8668-6F69CC55AEB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1660</TotalTime>
  <Words>5401</Words>
  <Application>Microsoft Office PowerPoint</Application>
  <PresentationFormat>On-screen Show (4:3)</PresentationFormat>
  <Paragraphs>733</Paragraphs>
  <Slides>54</Slides>
  <Notes>45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54</vt:i4>
      </vt:variant>
    </vt:vector>
  </HeadingPairs>
  <TitlesOfParts>
    <vt:vector size="70" baseType="lpstr">
      <vt:lpstr>Arial</vt:lpstr>
      <vt:lpstr>Arial Black</vt:lpstr>
      <vt:lpstr>Century Gothic</vt:lpstr>
      <vt:lpstr>Consolas</vt:lpstr>
      <vt:lpstr>Courier New</vt:lpstr>
      <vt:lpstr>CourierNewPSMT</vt:lpstr>
      <vt:lpstr>Impact</vt:lpstr>
      <vt:lpstr>Symbol</vt:lpstr>
      <vt:lpstr>Tahoma</vt:lpstr>
      <vt:lpstr>Times New Roman</vt:lpstr>
      <vt:lpstr>TimesNewRoman</vt:lpstr>
      <vt:lpstr>TimesNewRoman,Bold</vt:lpstr>
      <vt:lpstr>TimesNewRoman,BoldItalic</vt:lpstr>
      <vt:lpstr>TimesNewRoman,Italic</vt:lpstr>
      <vt:lpstr>Wingdings</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BigO</dc:title>
  <dc:subject>BigO Notation</dc:subject>
  <dc:creator>A+ Computer Science</dc:creator>
  <cp:keywords>www.apluscompsci.com</cp:keywords>
  <dc:description>BigO Notation_x000d_
©A+ Computer Science_x000d_
www.apluscompsci.com</dc:description>
  <cp:lastModifiedBy>Weldon Jasik</cp:lastModifiedBy>
  <cp:revision>498</cp:revision>
  <dcterms:created xsi:type="dcterms:W3CDTF">1995-06-17T23:31:02Z</dcterms:created>
  <dcterms:modified xsi:type="dcterms:W3CDTF">2024-09-10T14:52:49Z</dcterms:modified>
  <cp:category>www.apluscompsci.com</cp:category>
</cp:coreProperties>
</file>