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5"/>
  </p:notesMasterIdLst>
  <p:handoutMasterIdLst>
    <p:handoutMasterId r:id="rId56"/>
  </p:handoutMasterIdLst>
  <p:sldIdLst>
    <p:sldId id="264" r:id="rId2"/>
    <p:sldId id="344" r:id="rId3"/>
    <p:sldId id="329" r:id="rId4"/>
    <p:sldId id="345" r:id="rId5"/>
    <p:sldId id="357" r:id="rId6"/>
    <p:sldId id="366" r:id="rId7"/>
    <p:sldId id="365" r:id="rId8"/>
    <p:sldId id="346" r:id="rId9"/>
    <p:sldId id="327" r:id="rId10"/>
    <p:sldId id="369" r:id="rId11"/>
    <p:sldId id="334" r:id="rId12"/>
    <p:sldId id="335" r:id="rId13"/>
    <p:sldId id="336" r:id="rId14"/>
    <p:sldId id="337" r:id="rId15"/>
    <p:sldId id="342" r:id="rId16"/>
    <p:sldId id="299" r:id="rId17"/>
    <p:sldId id="296" r:id="rId18"/>
    <p:sldId id="332" r:id="rId19"/>
    <p:sldId id="324" r:id="rId20"/>
    <p:sldId id="333" r:id="rId21"/>
    <p:sldId id="326" r:id="rId22"/>
    <p:sldId id="297" r:id="rId23"/>
    <p:sldId id="298" r:id="rId24"/>
    <p:sldId id="368" r:id="rId25"/>
    <p:sldId id="367" r:id="rId26"/>
    <p:sldId id="271" r:id="rId27"/>
    <p:sldId id="320" r:id="rId28"/>
    <p:sldId id="279" r:id="rId29"/>
    <p:sldId id="272" r:id="rId30"/>
    <p:sldId id="318" r:id="rId31"/>
    <p:sldId id="322" r:id="rId32"/>
    <p:sldId id="311" r:id="rId33"/>
    <p:sldId id="355" r:id="rId34"/>
    <p:sldId id="356" r:id="rId35"/>
    <p:sldId id="312" r:id="rId36"/>
    <p:sldId id="350" r:id="rId37"/>
    <p:sldId id="351" r:id="rId38"/>
    <p:sldId id="349" r:id="rId39"/>
    <p:sldId id="313" r:id="rId40"/>
    <p:sldId id="353" r:id="rId41"/>
    <p:sldId id="354" r:id="rId42"/>
    <p:sldId id="352" r:id="rId43"/>
    <p:sldId id="358" r:id="rId44"/>
    <p:sldId id="361" r:id="rId45"/>
    <p:sldId id="360" r:id="rId46"/>
    <p:sldId id="362" r:id="rId47"/>
    <p:sldId id="363" r:id="rId48"/>
    <p:sldId id="364" r:id="rId49"/>
    <p:sldId id="338" r:id="rId50"/>
    <p:sldId id="339" r:id="rId51"/>
    <p:sldId id="340" r:id="rId52"/>
    <p:sldId id="343" r:id="rId53"/>
    <p:sldId id="341" r:id="rId54"/>
  </p:sldIdLst>
  <p:sldSz cx="9144000" cy="6858000" type="screen4x3"/>
  <p:notesSz cx="7010400" cy="9296400"/>
  <p:defaultTextStyle>
    <a:defPPr>
      <a:defRPr lang="en-US"/>
    </a:defPPr>
    <a:lvl1pPr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Tahoma" panose="020B0604030504040204" pitchFamily="34" charset="0"/>
        <a:ea typeface="+mn-ea"/>
        <a:cs typeface="+mn-cs"/>
      </a:defRPr>
    </a:lvl5pPr>
    <a:lvl6pPr marL="2286000" algn="l" defTabSz="914400" rtl="0" eaLnBrk="1" latinLnBrk="0" hangingPunct="1">
      <a:defRPr sz="2800" kern="1200">
        <a:solidFill>
          <a:schemeClr val="tx1"/>
        </a:solidFill>
        <a:latin typeface="Tahoma" panose="020B0604030504040204" pitchFamily="34" charset="0"/>
        <a:ea typeface="+mn-ea"/>
        <a:cs typeface="+mn-cs"/>
      </a:defRPr>
    </a:lvl6pPr>
    <a:lvl7pPr marL="2743200" algn="l" defTabSz="914400" rtl="0" eaLnBrk="1" latinLnBrk="0" hangingPunct="1">
      <a:defRPr sz="2800" kern="1200">
        <a:solidFill>
          <a:schemeClr val="tx1"/>
        </a:solidFill>
        <a:latin typeface="Tahoma" panose="020B0604030504040204" pitchFamily="34" charset="0"/>
        <a:ea typeface="+mn-ea"/>
        <a:cs typeface="+mn-cs"/>
      </a:defRPr>
    </a:lvl7pPr>
    <a:lvl8pPr marL="3200400" algn="l" defTabSz="914400" rtl="0" eaLnBrk="1" latinLnBrk="0" hangingPunct="1">
      <a:defRPr sz="2800" kern="1200">
        <a:solidFill>
          <a:schemeClr val="tx1"/>
        </a:solidFill>
        <a:latin typeface="Tahoma" panose="020B0604030504040204" pitchFamily="34" charset="0"/>
        <a:ea typeface="+mn-ea"/>
        <a:cs typeface="+mn-cs"/>
      </a:defRPr>
    </a:lvl8pPr>
    <a:lvl9pPr marL="3657600" algn="l" defTabSz="914400" rtl="0" eaLnBrk="1" latinLnBrk="0" hangingPunct="1">
      <a:defRPr sz="28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66"/>
    <a:srgbClr val="00CC99"/>
    <a:srgbClr val="5252D4"/>
    <a:srgbClr val="E4D2F2"/>
    <a:srgbClr val="D5FBD6"/>
    <a:srgbClr val="EBF6DE"/>
    <a:srgbClr val="D1FFF4"/>
    <a:srgbClr val="CC0000"/>
    <a:srgbClr val="FF00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337" autoAdjust="0"/>
  </p:normalViewPr>
  <p:slideViewPr>
    <p:cSldViewPr snapToGrid="0">
      <p:cViewPr varScale="1">
        <p:scale>
          <a:sx n="114" d="100"/>
          <a:sy n="114" d="100"/>
        </p:scale>
        <p:origin x="178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78" d="100"/>
          <a:sy n="78" d="100"/>
        </p:scale>
        <p:origin x="-2070"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4FD6C25-0E81-497A-AB51-FF012B6945F7}"/>
              </a:ext>
            </a:extLst>
          </p:cNvPr>
          <p:cNvSpPr>
            <a:spLocks noGrp="1" noChangeArrowheads="1"/>
          </p:cNvSpPr>
          <p:nvPr>
            <p:ph type="hdr" sz="quarter"/>
          </p:nvPr>
        </p:nvSpPr>
        <p:spPr bwMode="auto">
          <a:xfrm>
            <a:off x="0" y="0"/>
            <a:ext cx="3038475" cy="465138"/>
          </a:xfrm>
          <a:prstGeom prst="rect">
            <a:avLst/>
          </a:prstGeom>
          <a:noFill/>
          <a:ln>
            <a:noFill/>
          </a:ln>
          <a:effectLst/>
        </p:spPr>
        <p:txBody>
          <a:bodyPr vert="horz" wrap="square" lIns="92075" tIns="46038" rIns="92075" bIns="46038" numCol="1" anchor="t"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076DE13A-BFC0-46E6-9189-24582245972D}"/>
              </a:ext>
            </a:extLst>
          </p:cNvPr>
          <p:cNvSpPr>
            <a:spLocks noGrp="1" noChangeArrowheads="1"/>
          </p:cNvSpPr>
          <p:nvPr>
            <p:ph type="dt" sz="quarter" idx="1"/>
          </p:nvPr>
        </p:nvSpPr>
        <p:spPr bwMode="auto">
          <a:xfrm>
            <a:off x="3971925" y="0"/>
            <a:ext cx="3038475" cy="465138"/>
          </a:xfrm>
          <a:prstGeom prst="rect">
            <a:avLst/>
          </a:prstGeom>
          <a:noFill/>
          <a:ln>
            <a:noFill/>
          </a:ln>
          <a:effectLst/>
        </p:spPr>
        <p:txBody>
          <a:bodyPr vert="horz" wrap="square" lIns="92075" tIns="46038" rIns="92075" bIns="46038"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527DFEA4-40EE-453D-9F6F-A206A3847ED8}"/>
              </a:ext>
            </a:extLst>
          </p:cNvPr>
          <p:cNvSpPr>
            <a:spLocks noGrp="1" noChangeArrowheads="1"/>
          </p:cNvSpPr>
          <p:nvPr>
            <p:ph type="ftr" sz="quarter" idx="2"/>
          </p:nvPr>
        </p:nvSpPr>
        <p:spPr bwMode="auto">
          <a:xfrm>
            <a:off x="0" y="8831263"/>
            <a:ext cx="3038475" cy="465137"/>
          </a:xfrm>
          <a:prstGeom prst="rect">
            <a:avLst/>
          </a:prstGeom>
          <a:noFill/>
          <a:ln>
            <a:noFill/>
          </a:ln>
          <a:effectLst/>
        </p:spPr>
        <p:txBody>
          <a:bodyPr vert="horz" wrap="square" lIns="92075" tIns="46038" rIns="92075" bIns="46038" numCol="1" anchor="b" anchorCtr="0" compatLnSpc="1">
            <a:prstTxWarp prst="textNoShape">
              <a:avLst/>
            </a:prstTxWarp>
          </a:bodyPr>
          <a:lstStyle>
            <a:lvl1pPr eaLnBrk="0" hangingPunct="0">
              <a:defRPr sz="1200">
                <a:latin typeface="Times New Roman" pitchFamily="18" charset="0"/>
              </a:defRPr>
            </a:lvl1pPr>
          </a:lstStyle>
          <a:p>
            <a:pPr>
              <a:defRPr/>
            </a:pPr>
            <a:endParaRPr lang="en-US"/>
          </a:p>
        </p:txBody>
      </p:sp>
      <p:sp>
        <p:nvSpPr>
          <p:cNvPr id="3077" name="Rectangle 5">
            <a:extLst>
              <a:ext uri="{FF2B5EF4-FFF2-40B4-BE49-F238E27FC236}">
                <a16:creationId xmlns:a16="http://schemas.microsoft.com/office/drawing/2014/main" id="{B8E174BC-5DAA-41B8-A894-57CF0294187D}"/>
              </a:ext>
            </a:extLst>
          </p:cNvPr>
          <p:cNvSpPr>
            <a:spLocks noGrp="1" noChangeArrowheads="1"/>
          </p:cNvSpPr>
          <p:nvPr>
            <p:ph type="sldNum" sz="quarter" idx="3"/>
          </p:nvPr>
        </p:nvSpPr>
        <p:spPr bwMode="auto">
          <a:xfrm>
            <a:off x="3971925" y="8831263"/>
            <a:ext cx="3038475" cy="465137"/>
          </a:xfrm>
          <a:prstGeom prst="rect">
            <a:avLst/>
          </a:prstGeom>
          <a:noFill/>
          <a:ln>
            <a:noFill/>
          </a:ln>
          <a:effectLst/>
        </p:spPr>
        <p:txBody>
          <a:bodyPr vert="horz" wrap="square" lIns="92075" tIns="46038" rIns="92075" bIns="46038" numCol="1" anchor="b" anchorCtr="0" compatLnSpc="1">
            <a:prstTxWarp prst="textNoShape">
              <a:avLst/>
            </a:prstTxWarp>
          </a:bodyPr>
          <a:lstStyle>
            <a:lvl1pPr algn="r">
              <a:defRPr sz="1200" smtClean="0">
                <a:latin typeface="Times New Roman" panose="02020603050405020304" pitchFamily="18" charset="0"/>
              </a:defRPr>
            </a:lvl1pPr>
          </a:lstStyle>
          <a:p>
            <a:pPr>
              <a:defRPr/>
            </a:pPr>
            <a:fld id="{2A15856D-4FBE-4CB0-AA5B-FF5C153CA068}"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363E2703-FCA0-4B01-884B-86A1BD01102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9" name="Rectangle 3">
            <a:extLst>
              <a:ext uri="{FF2B5EF4-FFF2-40B4-BE49-F238E27FC236}">
                <a16:creationId xmlns:a16="http://schemas.microsoft.com/office/drawing/2014/main" id="{6B93482D-FBF9-4463-95D8-7178833FC5B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1B83D11-EB19-4D0F-AECB-21D261C739FE}"/>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1" name="Rectangle 3">
            <a:extLst>
              <a:ext uri="{FF2B5EF4-FFF2-40B4-BE49-F238E27FC236}">
                <a16:creationId xmlns:a16="http://schemas.microsoft.com/office/drawing/2014/main" id="{943BBB2B-A3AE-494A-8D45-1A175EFE084C}"/>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In the example above, the for loop will execute run times.  The if statement will execute each time the for loop iterates.  The if else statement will only print out one time. The if will print </a:t>
            </a:r>
            <a:r>
              <a:rPr lang="en-US" altLang="en-US" sz="1600">
                <a:latin typeface="Courier New" panose="02070309020205020404" pitchFamily="49" charset="0"/>
              </a:rPr>
              <a:t>whoot </a:t>
            </a:r>
            <a:r>
              <a:rPr lang="en-US" altLang="en-US" sz="1600"/>
              <a:t>if fun is greater than 30.   The if will print out </a:t>
            </a:r>
            <a:r>
              <a:rPr lang="en-US" altLang="en-US" sz="1600">
                <a:latin typeface="Courier New" panose="02070309020205020404" pitchFamily="49" charset="0"/>
              </a:rPr>
              <a:t>fly </a:t>
            </a:r>
            <a:r>
              <a:rPr lang="en-US" altLang="en-US" sz="1600"/>
              <a:t>if fun is less than or equal to 30. </a:t>
            </a:r>
          </a:p>
          <a:p>
            <a:pPr eaLnBrk="1" hangingPunct="1"/>
            <a:endParaRPr lang="en-US" altLang="en-US" sz="1600"/>
          </a:p>
          <a:p>
            <a:pPr eaLnBrk="1" hangingPunct="1"/>
            <a:r>
              <a:rPr lang="en-US" altLang="en-US" sz="1600"/>
              <a:t>Total work = run * 1</a:t>
            </a:r>
          </a:p>
          <a:p>
            <a:pPr eaLnBrk="1" hangingPunct="1"/>
            <a:endParaRPr lang="en-US" altLang="en-US" sz="1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F295FCF-63ED-4F3F-AABC-F59472F875D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4819" name="Rectangle 3">
            <a:extLst>
              <a:ext uri="{FF2B5EF4-FFF2-40B4-BE49-F238E27FC236}">
                <a16:creationId xmlns:a16="http://schemas.microsoft.com/office/drawing/2014/main" id="{1E157B28-ADCD-4F0B-9BF6-3613CFAB697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2D9475D-99DC-4103-8D27-F06F72D03FA1}"/>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7" name="Rectangle 3">
            <a:extLst>
              <a:ext uri="{FF2B5EF4-FFF2-40B4-BE49-F238E27FC236}">
                <a16:creationId xmlns:a16="http://schemas.microsoft.com/office/drawing/2014/main" id="{78F0716A-DE0F-4AAC-90AF-C9891998331A}"/>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BD3B1D8-83FC-40A7-B9A7-0EB3A1258EC7}"/>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5" name="Rectangle 3">
            <a:extLst>
              <a:ext uri="{FF2B5EF4-FFF2-40B4-BE49-F238E27FC236}">
                <a16:creationId xmlns:a16="http://schemas.microsoft.com/office/drawing/2014/main" id="{9D0091DE-0BF1-46FB-97EA-352CF1FCC8DE}"/>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03BA763-75E8-4432-A723-1B53A9618F8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3" name="Rectangle 3">
            <a:extLst>
              <a:ext uri="{FF2B5EF4-FFF2-40B4-BE49-F238E27FC236}">
                <a16:creationId xmlns:a16="http://schemas.microsoft.com/office/drawing/2014/main" id="{CDAB9B7E-69C3-4CFA-B138-C638ED7D829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21F0886-978D-412C-8280-92B46CC76D8B}"/>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3011" name="Rectangle 3">
            <a:extLst>
              <a:ext uri="{FF2B5EF4-FFF2-40B4-BE49-F238E27FC236}">
                <a16:creationId xmlns:a16="http://schemas.microsoft.com/office/drawing/2014/main" id="{B1A45A43-CE55-4B4F-9ECF-FC0CABD358E9}"/>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D5DDAEAF-D5AC-4916-8063-5440CE541DB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5059" name="Rectangle 3">
            <a:extLst>
              <a:ext uri="{FF2B5EF4-FFF2-40B4-BE49-F238E27FC236}">
                <a16:creationId xmlns:a16="http://schemas.microsoft.com/office/drawing/2014/main" id="{A39D4370-32BC-4372-882B-708935CF590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A48EB97-32FE-433C-B55A-52344DC887B1}"/>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7" name="Rectangle 3">
            <a:extLst>
              <a:ext uri="{FF2B5EF4-FFF2-40B4-BE49-F238E27FC236}">
                <a16:creationId xmlns:a16="http://schemas.microsoft.com/office/drawing/2014/main" id="{28717F38-1A84-4C1C-B759-20C3EA1582B0}"/>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E0E02FE-723F-4C69-8469-D931CF0D71C5}"/>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5" name="Rectangle 3">
            <a:extLst>
              <a:ext uri="{FF2B5EF4-FFF2-40B4-BE49-F238E27FC236}">
                <a16:creationId xmlns:a16="http://schemas.microsoft.com/office/drawing/2014/main" id="{096D2339-63E9-4841-AFB9-DDCBB01ADF36}"/>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63F01F5-39C5-453E-8E50-C57DD0A85A24}"/>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3" name="Rectangle 3">
            <a:extLst>
              <a:ext uri="{FF2B5EF4-FFF2-40B4-BE49-F238E27FC236}">
                <a16:creationId xmlns:a16="http://schemas.microsoft.com/office/drawing/2014/main" id="{81565DE5-3626-40D8-9D2F-9B5BCDE51A28}"/>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0566937-59A2-44C1-AD2C-CB44A8173039}"/>
              </a:ext>
            </a:extLst>
          </p:cNvPr>
          <p:cNvSpPr>
            <a:spLocks noGrp="1" noChangeArrowheads="1"/>
          </p:cNvSpPr>
          <p:nvPr>
            <p:ph type="sldNum" sz="quarter" idx="4294967295"/>
          </p:nvPr>
        </p:nvSpPr>
        <p:spPr bwMode="auto">
          <a:xfrm>
            <a:off x="3970338" y="8829675"/>
            <a:ext cx="3038475"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DEE3AA94-CD94-45D9-889F-67F0A01179F2}" type="slidenum">
              <a:rPr lang="en-US" altLang="en-US" sz="1200" b="1"/>
              <a:pPr/>
              <a:t>2</a:t>
            </a:fld>
            <a:endParaRPr lang="en-US" altLang="en-US" sz="1200" b="1"/>
          </a:p>
        </p:txBody>
      </p:sp>
      <p:sp>
        <p:nvSpPr>
          <p:cNvPr id="6147" name="Rectangle 2">
            <a:extLst>
              <a:ext uri="{FF2B5EF4-FFF2-40B4-BE49-F238E27FC236}">
                <a16:creationId xmlns:a16="http://schemas.microsoft.com/office/drawing/2014/main" id="{6D2AE487-4BF6-4640-AAC6-BBEC585A90AF}"/>
              </a:ext>
            </a:extLst>
          </p:cNvPr>
          <p:cNvSpPr>
            <a:spLocks noGrp="1" noRot="1" noChangeAspect="1" noChangeArrowheads="1" noTextEdit="1"/>
          </p:cNvSpPr>
          <p:nvPr>
            <p:ph type="sldImg"/>
          </p:nvPr>
        </p:nvSpPr>
        <p:spPr bwMode="auto">
          <a:xfrm>
            <a:off x="1181100" y="696913"/>
            <a:ext cx="4648200" cy="348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6148" name="Rectangle 3">
            <a:extLst>
              <a:ext uri="{FF2B5EF4-FFF2-40B4-BE49-F238E27FC236}">
                <a16:creationId xmlns:a16="http://schemas.microsoft.com/office/drawing/2014/main" id="{1775992D-9434-495C-9AA3-D3D4134CD88F}"/>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Constants, low-order terms, and the coefficient of the highest order term are ignored in assessing big-O run times.  This is because for large values of n the highest-order term is much more significant than the others because it grows so much faster.</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E0E02FE-723F-4C69-8469-D931CF0D71C5}"/>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9155" name="Rectangle 3">
            <a:extLst>
              <a:ext uri="{FF2B5EF4-FFF2-40B4-BE49-F238E27FC236}">
                <a16:creationId xmlns:a16="http://schemas.microsoft.com/office/drawing/2014/main" id="{096D2339-63E9-4841-AFB9-DDCBB01ADF36}"/>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075217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63F01F5-39C5-453E-8E50-C57DD0A85A24}"/>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03" name="Rectangle 3">
            <a:extLst>
              <a:ext uri="{FF2B5EF4-FFF2-40B4-BE49-F238E27FC236}">
                <a16:creationId xmlns:a16="http://schemas.microsoft.com/office/drawing/2014/main" id="{81565DE5-3626-40D8-9D2F-9B5BCDE51A28}"/>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285001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4C12463-283F-4524-AEF7-2A54FB51DCE3}"/>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1" name="Rectangle 3">
            <a:extLst>
              <a:ext uri="{FF2B5EF4-FFF2-40B4-BE49-F238E27FC236}">
                <a16:creationId xmlns:a16="http://schemas.microsoft.com/office/drawing/2014/main" id="{CBF787BC-D790-4387-8E43-A75B0B18FD0B}"/>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F0482D5-305C-412C-8F42-1889655C0A0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5299" name="Rectangle 3">
            <a:extLst>
              <a:ext uri="{FF2B5EF4-FFF2-40B4-BE49-F238E27FC236}">
                <a16:creationId xmlns:a16="http://schemas.microsoft.com/office/drawing/2014/main" id="{CAECAB20-803D-471E-AF6C-99D1832D00B3}"/>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4198B11C-A25C-4534-8229-00B83CD3B25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39" name="Rectangle 3">
            <a:extLst>
              <a:ext uri="{FF2B5EF4-FFF2-40B4-BE49-F238E27FC236}">
                <a16:creationId xmlns:a16="http://schemas.microsoft.com/office/drawing/2014/main" id="{17D330DA-D20D-474C-8F99-2EC85443CCB8}"/>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C67428B6-C1C1-4D2C-AAD4-324D2E87AA11}"/>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7347" name="Rectangle 3">
            <a:extLst>
              <a:ext uri="{FF2B5EF4-FFF2-40B4-BE49-F238E27FC236}">
                <a16:creationId xmlns:a16="http://schemas.microsoft.com/office/drawing/2014/main" id="{4157CC1A-E369-4007-824C-2E2E1C9C1A9A}"/>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2C2B01E3-D7D8-462C-86B6-7E7981773639}"/>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9395" name="Rectangle 3">
            <a:extLst>
              <a:ext uri="{FF2B5EF4-FFF2-40B4-BE49-F238E27FC236}">
                <a16:creationId xmlns:a16="http://schemas.microsoft.com/office/drawing/2014/main" id="{1038FB14-7560-4C3B-B9EC-ECE2941089C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7C436ECF-3E6B-4665-ABA7-2794B6014A8B}"/>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7587" name="Rectangle 3">
            <a:extLst>
              <a:ext uri="{FF2B5EF4-FFF2-40B4-BE49-F238E27FC236}">
                <a16:creationId xmlns:a16="http://schemas.microsoft.com/office/drawing/2014/main" id="{74F64F6E-FD33-4346-A98A-105E3019BB0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F8DFFC98-FBB5-4CE1-97BF-1F6F341AF8C4}"/>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9875" name="Rectangle 3">
            <a:extLst>
              <a:ext uri="{FF2B5EF4-FFF2-40B4-BE49-F238E27FC236}">
                <a16:creationId xmlns:a16="http://schemas.microsoft.com/office/drawing/2014/main" id="{3E2EC901-3008-4AAE-B425-186377304B57}"/>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BAA7B602-6070-4801-AAA7-B2E08E810C36}"/>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3" name="Rectangle 3">
            <a:extLst>
              <a:ext uri="{FF2B5EF4-FFF2-40B4-BE49-F238E27FC236}">
                <a16:creationId xmlns:a16="http://schemas.microsoft.com/office/drawing/2014/main" id="{50A659AD-BC55-460A-AA60-EFC498FB5125}"/>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DA0F0B9-119C-4BD8-BDAF-B7909B6DD21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5" name="Rectangle 3">
            <a:extLst>
              <a:ext uri="{FF2B5EF4-FFF2-40B4-BE49-F238E27FC236}">
                <a16:creationId xmlns:a16="http://schemas.microsoft.com/office/drawing/2014/main" id="{6A9819C9-41C8-4C2F-A1E8-4BBF06B2B5AA}"/>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FD3750C5-BFEA-4671-8170-3CC38D76376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1" name="Rectangle 3">
            <a:extLst>
              <a:ext uri="{FF2B5EF4-FFF2-40B4-BE49-F238E27FC236}">
                <a16:creationId xmlns:a16="http://schemas.microsoft.com/office/drawing/2014/main" id="{437886F1-AB6A-4F4B-902C-935E9ABFAE94}"/>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85A3BB85-88DE-4D42-A0DD-7C0A91DF1275}"/>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6019" name="Rectangle 3">
            <a:extLst>
              <a:ext uri="{FF2B5EF4-FFF2-40B4-BE49-F238E27FC236}">
                <a16:creationId xmlns:a16="http://schemas.microsoft.com/office/drawing/2014/main" id="{668B3529-CCCB-4982-9865-4BD2726F146C}"/>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3C8A2CD-6237-4ECD-A12B-8A1C077F56D3}"/>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7" name="Rectangle 3">
            <a:extLst>
              <a:ext uri="{FF2B5EF4-FFF2-40B4-BE49-F238E27FC236}">
                <a16:creationId xmlns:a16="http://schemas.microsoft.com/office/drawing/2014/main" id="{64100242-FC7D-4D20-87D9-F5041D147079}"/>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2072ACE-67B5-4325-A7BB-F08E0C3AEA4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5" name="Rectangle 3">
            <a:extLst>
              <a:ext uri="{FF2B5EF4-FFF2-40B4-BE49-F238E27FC236}">
                <a16:creationId xmlns:a16="http://schemas.microsoft.com/office/drawing/2014/main" id="{B5C277CC-4390-45B1-A1D9-71ED02725873}"/>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4FD0B803-4A6F-451E-959D-3A27C6FE6472}"/>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3" name="Rectangle 3">
            <a:extLst>
              <a:ext uri="{FF2B5EF4-FFF2-40B4-BE49-F238E27FC236}">
                <a16:creationId xmlns:a16="http://schemas.microsoft.com/office/drawing/2014/main" id="{32A48F8A-C016-4CF0-8D07-F63CC1A8AAEF}"/>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CDDC707-F67B-446B-B86E-AAF33BC59781}"/>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4211" name="Rectangle 3">
            <a:extLst>
              <a:ext uri="{FF2B5EF4-FFF2-40B4-BE49-F238E27FC236}">
                <a16:creationId xmlns:a16="http://schemas.microsoft.com/office/drawing/2014/main" id="{979AE460-D8F3-4E75-AB97-C4F146CB1DD3}"/>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6467C4C-46E4-47C7-B0CB-448FDFAE3170}"/>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59" name="Rectangle 3">
            <a:extLst>
              <a:ext uri="{FF2B5EF4-FFF2-40B4-BE49-F238E27FC236}">
                <a16:creationId xmlns:a16="http://schemas.microsoft.com/office/drawing/2014/main" id="{B2F2CBBE-8B21-432E-A4BF-F30661743D62}"/>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5481BB19-443F-4B02-A0D8-E1B5A3168935}"/>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7" name="Rectangle 3">
            <a:extLst>
              <a:ext uri="{FF2B5EF4-FFF2-40B4-BE49-F238E27FC236}">
                <a16:creationId xmlns:a16="http://schemas.microsoft.com/office/drawing/2014/main" id="{08679878-C837-4EE2-BD98-AB6B4231E186}"/>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2FD1193-1FEE-4A91-AB2D-282B6AAA941A}"/>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0355" name="Rectangle 3">
            <a:extLst>
              <a:ext uri="{FF2B5EF4-FFF2-40B4-BE49-F238E27FC236}">
                <a16:creationId xmlns:a16="http://schemas.microsoft.com/office/drawing/2014/main" id="{3D06199E-5435-4620-A769-AA49683A77A9}"/>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DCD2BC46-1419-45A0-AF28-CABE145985AE}"/>
              </a:ext>
            </a:extLst>
          </p:cNvPr>
          <p:cNvSpPr>
            <a:spLocks noGrp="1" noChangeArrowheads="1"/>
          </p:cNvSpPr>
          <p:nvPr>
            <p:ph type="sldNum" sz="quarter" idx="4294967295"/>
          </p:nvPr>
        </p:nvSpPr>
        <p:spPr bwMode="auto">
          <a:xfrm>
            <a:off x="3970338" y="8829675"/>
            <a:ext cx="3038475"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3E468F3-B37B-4757-9AC5-813FEC9FA077}" type="slidenum">
              <a:rPr lang="en-US" altLang="en-US" sz="1200" b="1"/>
              <a:pPr/>
              <a:t>43</a:t>
            </a:fld>
            <a:endParaRPr lang="en-US" altLang="en-US" sz="1200" b="1"/>
          </a:p>
        </p:txBody>
      </p:sp>
      <p:sp>
        <p:nvSpPr>
          <p:cNvPr id="12291" name="Rectangle 2">
            <a:extLst>
              <a:ext uri="{FF2B5EF4-FFF2-40B4-BE49-F238E27FC236}">
                <a16:creationId xmlns:a16="http://schemas.microsoft.com/office/drawing/2014/main" id="{FB718D89-D94E-45D7-8C88-5D5D850EF8E7}"/>
              </a:ext>
            </a:extLst>
          </p:cNvPr>
          <p:cNvSpPr>
            <a:spLocks noGrp="1" noRot="1" noChangeAspect="1" noChangeArrowheads="1" noTextEdit="1"/>
          </p:cNvSpPr>
          <p:nvPr>
            <p:ph type="sldImg"/>
          </p:nvPr>
        </p:nvSpPr>
        <p:spPr bwMode="auto">
          <a:xfrm>
            <a:off x="1181100" y="696913"/>
            <a:ext cx="4648200" cy="348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2292" name="Rectangle 3">
            <a:extLst>
              <a:ext uri="{FF2B5EF4-FFF2-40B4-BE49-F238E27FC236}">
                <a16:creationId xmlns:a16="http://schemas.microsoft.com/office/drawing/2014/main" id="{25ADFB5A-0C10-4660-B668-A788E0CD9D0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674655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DCD2BC46-1419-45A0-AF28-CABE145985AE}"/>
              </a:ext>
            </a:extLst>
          </p:cNvPr>
          <p:cNvSpPr>
            <a:spLocks noGrp="1" noChangeArrowheads="1"/>
          </p:cNvSpPr>
          <p:nvPr>
            <p:ph type="sldNum" sz="quarter" idx="4294967295"/>
          </p:nvPr>
        </p:nvSpPr>
        <p:spPr bwMode="auto">
          <a:xfrm>
            <a:off x="3970338" y="8829675"/>
            <a:ext cx="3038475"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ahoma" panose="020B0604030504040204" pitchFamily="34" charset="0"/>
              </a:defRPr>
            </a:lvl1pPr>
            <a:lvl2pPr marL="742950" indent="-285750">
              <a:defRPr sz="2800">
                <a:solidFill>
                  <a:schemeClr val="tx1"/>
                </a:solidFill>
                <a:latin typeface="Tahoma" panose="020B0604030504040204" pitchFamily="34" charset="0"/>
              </a:defRPr>
            </a:lvl2pPr>
            <a:lvl3pPr marL="1143000" indent="-228600">
              <a:defRPr sz="2800">
                <a:solidFill>
                  <a:schemeClr val="tx1"/>
                </a:solidFill>
                <a:latin typeface="Tahoma" panose="020B0604030504040204" pitchFamily="34" charset="0"/>
              </a:defRPr>
            </a:lvl3pPr>
            <a:lvl4pPr marL="1600200" indent="-228600">
              <a:defRPr sz="2800">
                <a:solidFill>
                  <a:schemeClr val="tx1"/>
                </a:solidFill>
                <a:latin typeface="Tahoma" panose="020B0604030504040204" pitchFamily="34" charset="0"/>
              </a:defRPr>
            </a:lvl4pPr>
            <a:lvl5pPr marL="2057400" indent="-22860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fld id="{63E468F3-B37B-4757-9AC5-813FEC9FA077}" type="slidenum">
              <a:rPr lang="en-US" altLang="en-US" sz="1200" b="1"/>
              <a:pPr/>
              <a:t>8</a:t>
            </a:fld>
            <a:endParaRPr lang="en-US" altLang="en-US" sz="1200" b="1"/>
          </a:p>
        </p:txBody>
      </p:sp>
      <p:sp>
        <p:nvSpPr>
          <p:cNvPr id="12291" name="Rectangle 2">
            <a:extLst>
              <a:ext uri="{FF2B5EF4-FFF2-40B4-BE49-F238E27FC236}">
                <a16:creationId xmlns:a16="http://schemas.microsoft.com/office/drawing/2014/main" id="{FB718D89-D94E-45D7-8C88-5D5D850EF8E7}"/>
              </a:ext>
            </a:extLst>
          </p:cNvPr>
          <p:cNvSpPr>
            <a:spLocks noGrp="1" noRot="1" noChangeAspect="1" noChangeArrowheads="1" noTextEdit="1"/>
          </p:cNvSpPr>
          <p:nvPr>
            <p:ph type="sldImg"/>
          </p:nvPr>
        </p:nvSpPr>
        <p:spPr bwMode="auto">
          <a:xfrm>
            <a:off x="1181100" y="696913"/>
            <a:ext cx="4648200" cy="34861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2292" name="Rectangle 3">
            <a:extLst>
              <a:ext uri="{FF2B5EF4-FFF2-40B4-BE49-F238E27FC236}">
                <a16:creationId xmlns:a16="http://schemas.microsoft.com/office/drawing/2014/main" id="{25ADFB5A-0C10-4660-B668-A788E0CD9D01}"/>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Example 1:  Search an unordered list of </a:t>
            </a:r>
            <a:r>
              <a:rPr lang="en-US" altLang="en-US" i="1"/>
              <a:t>n</a:t>
            </a:r>
            <a:r>
              <a:rPr lang="en-US" altLang="en-US"/>
              <a:t> elements.  </a:t>
            </a:r>
          </a:p>
          <a:p>
            <a:endParaRPr lang="en-US" altLang="en-US" sz="1000"/>
          </a:p>
          <a:p>
            <a:r>
              <a:rPr lang="en-US" altLang="en-US"/>
              <a:t>Runtime:  It could need </a:t>
            </a:r>
            <a:r>
              <a:rPr lang="en-US" altLang="en-US" i="1"/>
              <a:t>n</a:t>
            </a:r>
            <a:r>
              <a:rPr lang="en-US" altLang="en-US"/>
              <a:t> comparisons, so this search algorithm is O(</a:t>
            </a:r>
            <a:r>
              <a:rPr lang="en-US" altLang="en-US" i="1"/>
              <a:t>n</a:t>
            </a:r>
            <a:r>
              <a:rPr lang="en-US" altLang="en-US"/>
              <a:t>).</a:t>
            </a:r>
          </a:p>
          <a:p>
            <a:endParaRPr lang="en-US" altLang="en-US" sz="2000"/>
          </a:p>
          <a:p>
            <a:r>
              <a:rPr lang="en-US" altLang="en-US"/>
              <a:t>Example 2:  Print out the last five elements of an large array.</a:t>
            </a:r>
          </a:p>
          <a:p>
            <a:endParaRPr lang="en-US" altLang="en-US" sz="1000"/>
          </a:p>
          <a:p>
            <a:r>
              <a:rPr lang="en-US" altLang="en-US"/>
              <a:t>Runtime:  Same irrespective of length of list.  The runtime is always 5, so the algorithm is O(1).</a:t>
            </a:r>
          </a:p>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0C7109C-47B8-4D17-9F0C-01A28725AB1F}"/>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579" name="Rectangle 3">
            <a:extLst>
              <a:ext uri="{FF2B5EF4-FFF2-40B4-BE49-F238E27FC236}">
                <a16:creationId xmlns:a16="http://schemas.microsoft.com/office/drawing/2014/main" id="{08DC43E4-92B9-4DD9-92AF-26EB8841CC33}"/>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First, we calculate the actual runtime (how much actual work is going on) for the code we are analyzing.   The most common way to determine the actual runtime is by looking at the code and determining how many times the code prints, adds, iterates, or does any type of real work.</a:t>
            </a:r>
          </a:p>
          <a:p>
            <a:pPr eaLnBrk="1" hangingPunct="1"/>
            <a:r>
              <a:rPr lang="en-US" altLang="en-US" sz="1600"/>
              <a:t>After the actual run time is known, an upper bound needs to be determined.   Many times the upper bound is very obvious and other times it is less obvious.</a:t>
            </a:r>
          </a:p>
          <a:p>
            <a:pPr eaLnBrk="1" hangingPunct="1"/>
            <a:r>
              <a:rPr lang="en-US" altLang="en-US" sz="1600"/>
              <a:t>The formula above allows the actual runtime to be compared to the upper bound to determine if it is appropriate.  When proofing an upper bound, c and n</a:t>
            </a:r>
            <a:r>
              <a:rPr lang="en-US" altLang="en-US" sz="1600" baseline="-25000"/>
              <a:t>0</a:t>
            </a:r>
            <a:r>
              <a:rPr lang="en-US" altLang="en-US" sz="1600"/>
              <a:t> are constant values.  n</a:t>
            </a:r>
            <a:r>
              <a:rPr lang="en-US" altLang="en-US" sz="1600" baseline="-25000"/>
              <a:t>0</a:t>
            </a:r>
            <a:r>
              <a:rPr lang="en-US" altLang="en-US" sz="1600"/>
              <a:t> gives a point from which to pick N as N must be larger than n</a:t>
            </a:r>
            <a:r>
              <a:rPr lang="en-US" altLang="en-US" sz="1600" baseline="-25000"/>
              <a:t>0  </a:t>
            </a:r>
            <a:r>
              <a:rPr lang="en-US" altLang="en-US" sz="1600"/>
              <a:t>c is used as a multiplier for bound(N).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00C7A6A-4907-421B-B5F5-96B184CE398D}"/>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7" name="Rectangle 3">
            <a:extLst>
              <a:ext uri="{FF2B5EF4-FFF2-40B4-BE49-F238E27FC236}">
                <a16:creationId xmlns:a16="http://schemas.microsoft.com/office/drawing/2014/main" id="{A75F087D-507B-47FD-8294-C4EBB9B5588B}"/>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First, we calculate the actual runtime for the code above.  The loop runs n/2 times.  Each time the loop iterates it prints either </a:t>
            </a:r>
            <a:r>
              <a:rPr lang="en-US" altLang="en-US" sz="1600">
                <a:latin typeface="Courier New" panose="02070309020205020404" pitchFamily="49" charset="0"/>
              </a:rPr>
              <a:t>whoot</a:t>
            </a:r>
            <a:r>
              <a:rPr lang="en-US" altLang="en-US" sz="1600"/>
              <a:t> or </a:t>
            </a:r>
            <a:r>
              <a:rPr lang="en-US" altLang="en-US" sz="1600">
                <a:latin typeface="Courier New" panose="02070309020205020404" pitchFamily="49" charset="0"/>
              </a:rPr>
              <a:t>fly</a:t>
            </a:r>
            <a:r>
              <a:rPr lang="en-US" altLang="en-US" sz="1600"/>
              <a:t>.  The loop iterates n/2 times which equals n/2 units of work.  For each of the n/2 iterations, the loop performs one print which is equal to 1 unit of work.  </a:t>
            </a:r>
          </a:p>
          <a:p>
            <a:pPr eaLnBrk="1" hangingPunct="1"/>
            <a:r>
              <a:rPr lang="en-US" altLang="en-US" sz="1600"/>
              <a:t>Actual run time = n/2*1</a:t>
            </a:r>
          </a:p>
          <a:p>
            <a:pPr eaLnBrk="1" hangingPunct="1"/>
            <a:r>
              <a:rPr lang="en-US" altLang="en-US" sz="1600"/>
              <a:t>Now that the actual run time is known, an upper bound needs to be chosen so that the formula can be tested.</a:t>
            </a:r>
          </a:p>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86EE7BAA-6FB9-4691-A159-BC19FC9BFA8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8675" name="Rectangle 3">
            <a:extLst>
              <a:ext uri="{FF2B5EF4-FFF2-40B4-BE49-F238E27FC236}">
                <a16:creationId xmlns:a16="http://schemas.microsoft.com/office/drawing/2014/main" id="{650EBEF1-F741-4421-8166-5AE9D386A6CA}"/>
              </a:ext>
            </a:extLst>
          </p:cNvPr>
          <p:cNvSpPr>
            <a:spLocks noGrp="1" noChangeArrowheads="1"/>
          </p:cNvSpPr>
          <p:nvPr>
            <p:ph type="body" idx="1"/>
          </p:nvPr>
        </p:nvSpPr>
        <p:spPr bwMode="auto">
          <a:xfrm>
            <a:off x="701675" y="4416425"/>
            <a:ext cx="5699125"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Actual run time = n/2*1</a:t>
            </a:r>
          </a:p>
          <a:p>
            <a:pPr eaLnBrk="1" hangingPunct="1"/>
            <a:r>
              <a:rPr lang="en-US" altLang="en-US" sz="1600"/>
              <a:t>Now that the actual run time is known, lets proof the formula by picking an upper bound of log</a:t>
            </a:r>
            <a:r>
              <a:rPr lang="en-US" altLang="en-US" sz="1600" baseline="-25000"/>
              <a:t>2</a:t>
            </a:r>
            <a:r>
              <a:rPr lang="en-US" altLang="en-US" sz="1600"/>
              <a:t>n.</a:t>
            </a:r>
          </a:p>
          <a:p>
            <a:pPr eaLnBrk="1" hangingPunct="1"/>
            <a:r>
              <a:rPr lang="en-US" altLang="en-US" sz="1600"/>
              <a:t>For the formula, we need a value for c, n</a:t>
            </a:r>
            <a:r>
              <a:rPr lang="en-US" altLang="en-US" sz="1600" baseline="-25000"/>
              <a:t>0</a:t>
            </a:r>
            <a:r>
              <a:rPr lang="en-US" altLang="en-US" sz="1600"/>
              <a:t>, and a value for N.</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8 for N and the formula would be </a:t>
            </a:r>
          </a:p>
          <a:p>
            <a:pPr eaLnBrk="1" hangingPunct="1"/>
            <a:r>
              <a:rPr lang="en-US" altLang="en-US" sz="1600"/>
              <a:t>	8/2*1 &lt;= 3*3    4&lt;=9</a:t>
            </a:r>
          </a:p>
          <a:p>
            <a:pPr eaLnBrk="1" hangingPunct="1"/>
            <a:r>
              <a:rPr lang="en-US" altLang="en-US" sz="1600"/>
              <a:t>This looks pretty good so far.</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45 for N and the formula would be </a:t>
            </a:r>
          </a:p>
          <a:p>
            <a:pPr eaLnBrk="1" hangingPunct="1"/>
            <a:r>
              <a:rPr lang="en-US" altLang="en-US" sz="1600"/>
              <a:t>	45/2*1 &lt;= 3*6    22&lt;=18</a:t>
            </a:r>
          </a:p>
          <a:p>
            <a:pPr eaLnBrk="1" hangingPunct="1"/>
            <a:r>
              <a:rPr lang="en-US" altLang="en-US" sz="1600"/>
              <a:t>This does not look so good.</a:t>
            </a:r>
          </a:p>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70138C6-1A78-429B-9484-07B9B1FB9ED0}"/>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3" name="Rectangle 3">
            <a:extLst>
              <a:ext uri="{FF2B5EF4-FFF2-40B4-BE49-F238E27FC236}">
                <a16:creationId xmlns:a16="http://schemas.microsoft.com/office/drawing/2014/main" id="{C606F925-A76E-4952-B020-0E35EBF3D5A0}"/>
              </a:ext>
            </a:extLst>
          </p:cNvPr>
          <p:cNvSpPr>
            <a:spLocks noGrp="1" noChangeArrowheads="1"/>
          </p:cNvSpPr>
          <p:nvPr>
            <p:ph type="body" idx="1"/>
          </p:nvPr>
        </p:nvSpPr>
        <p:spPr bwMode="auto">
          <a:xfrm>
            <a:off x="701675" y="4416425"/>
            <a:ext cx="5775325"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Actual run time = n/2*1</a:t>
            </a:r>
          </a:p>
          <a:p>
            <a:pPr eaLnBrk="1" hangingPunct="1"/>
            <a:r>
              <a:rPr lang="en-US" altLang="en-US" sz="1600"/>
              <a:t>Now that the actual run time is known, lets proof the formula by picking and upper bound of n.</a:t>
            </a:r>
          </a:p>
          <a:p>
            <a:pPr eaLnBrk="1" hangingPunct="1"/>
            <a:r>
              <a:rPr lang="en-US" altLang="en-US" sz="1600"/>
              <a:t>For the formula, we need a value for c, n</a:t>
            </a:r>
            <a:r>
              <a:rPr lang="en-US" altLang="en-US" sz="1600" baseline="-25000"/>
              <a:t>0</a:t>
            </a:r>
            <a:r>
              <a:rPr lang="en-US" altLang="en-US" sz="1600"/>
              <a:t>, and a value for N</a:t>
            </a:r>
            <a:r>
              <a:rPr lang="en-US" altLang="en-US" sz="1600" baseline="30000"/>
              <a:t>2</a:t>
            </a:r>
            <a:r>
              <a:rPr lang="en-US" altLang="en-US" sz="1600"/>
              <a:t>.</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8 for N and the formula would be</a:t>
            </a:r>
          </a:p>
          <a:p>
            <a:pPr eaLnBrk="1" hangingPunct="1"/>
            <a:r>
              <a:rPr lang="en-US" altLang="en-US" sz="1600"/>
              <a:t>	8/2*1 &lt;= 3*8    4&lt;=24</a:t>
            </a:r>
          </a:p>
          <a:p>
            <a:pPr eaLnBrk="1" hangingPunct="1"/>
            <a:r>
              <a:rPr lang="en-US" altLang="en-US" sz="1600"/>
              <a:t>This looks pretty good so far.</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45 for N and the formula would be </a:t>
            </a:r>
          </a:p>
          <a:p>
            <a:pPr eaLnBrk="1" hangingPunct="1"/>
            <a:r>
              <a:rPr lang="en-US" altLang="en-US" sz="1600"/>
              <a:t>	45/2*1 &lt;= 3*45    22&lt;=135</a:t>
            </a:r>
          </a:p>
          <a:p>
            <a:pPr eaLnBrk="1" hangingPunct="1"/>
            <a:r>
              <a:rPr lang="en-US" altLang="en-US" sz="1600"/>
              <a:t>This still looks pretty good.</a:t>
            </a:r>
          </a:p>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BF30E8B-4E54-46B0-8376-47B790B91553}"/>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2771" name="Rectangle 3">
            <a:extLst>
              <a:ext uri="{FF2B5EF4-FFF2-40B4-BE49-F238E27FC236}">
                <a16:creationId xmlns:a16="http://schemas.microsoft.com/office/drawing/2014/main" id="{BFA44803-E8CC-4A49-86C9-33A85FED075B}"/>
              </a:ext>
            </a:extLst>
          </p:cNvPr>
          <p:cNvSpPr>
            <a:spLocks noGrp="1" noChangeArrowheads="1"/>
          </p:cNvSpPr>
          <p:nvPr>
            <p:ph type="body" idx="1"/>
          </p:nvPr>
        </p:nvSpPr>
        <p:spPr bwMode="auto">
          <a:xfrm>
            <a:off x="701675" y="4416425"/>
            <a:ext cx="5775325"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a:t>Actual run time = n/2*1</a:t>
            </a:r>
          </a:p>
          <a:p>
            <a:pPr eaLnBrk="1" hangingPunct="1"/>
            <a:r>
              <a:rPr lang="en-US" altLang="en-US" sz="1600"/>
              <a:t>Now that the actual run time is known, lets proof the formula by picking and upper bound of n.</a:t>
            </a:r>
          </a:p>
          <a:p>
            <a:pPr eaLnBrk="1" hangingPunct="1"/>
            <a:r>
              <a:rPr lang="en-US" altLang="en-US" sz="1600"/>
              <a:t>For the formula, we need a value for c, n</a:t>
            </a:r>
            <a:r>
              <a:rPr lang="en-US" altLang="en-US" sz="1600" baseline="-25000"/>
              <a:t>0</a:t>
            </a:r>
            <a:r>
              <a:rPr lang="en-US" altLang="en-US" sz="1600"/>
              <a:t>, and a value for N.</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8 for N and the formula would be</a:t>
            </a:r>
          </a:p>
          <a:p>
            <a:pPr eaLnBrk="1" hangingPunct="1"/>
            <a:r>
              <a:rPr lang="en-US" altLang="en-US" sz="1600"/>
              <a:t>	8/2*1 &lt;= 3*8*8    4&lt;=192</a:t>
            </a:r>
          </a:p>
          <a:p>
            <a:pPr eaLnBrk="1" hangingPunct="1"/>
            <a:r>
              <a:rPr lang="en-US" altLang="en-US" sz="1600"/>
              <a:t>This looks okay as the 4 is less than 192, but seems a bit excessive.</a:t>
            </a:r>
          </a:p>
          <a:p>
            <a:pPr eaLnBrk="1" hangingPunct="1"/>
            <a:endParaRPr lang="en-US" altLang="en-US" sz="1600"/>
          </a:p>
          <a:p>
            <a:pPr eaLnBrk="1" hangingPunct="1"/>
            <a:r>
              <a:rPr lang="en-US" altLang="en-US" sz="1600"/>
              <a:t>If c is 3 and n</a:t>
            </a:r>
            <a:r>
              <a:rPr lang="en-US" altLang="en-US" sz="1600" baseline="-25000"/>
              <a:t>0</a:t>
            </a:r>
            <a:r>
              <a:rPr lang="en-US" altLang="en-US" sz="1600"/>
              <a:t> is 2, we can pick 45 for N and the formula would be </a:t>
            </a:r>
          </a:p>
          <a:p>
            <a:pPr eaLnBrk="1" hangingPunct="1"/>
            <a:r>
              <a:rPr lang="en-US" altLang="en-US" sz="1600"/>
              <a:t>	45/2*1 &lt;= 3*45*45    22&lt;=6075</a:t>
            </a:r>
          </a:p>
          <a:p>
            <a:pPr eaLnBrk="1" hangingPunct="1"/>
            <a:r>
              <a:rPr lang="en-US" altLang="en-US" sz="1600"/>
              <a:t>This looks okay as the 22 is less than 6075, but seems way beyond what is needed.</a:t>
            </a:r>
            <a:br>
              <a:rPr lang="en-US" altLang="en-US" sz="1600"/>
            </a:br>
            <a:endParaRPr lang="en-US" altLang="en-US" sz="1600"/>
          </a:p>
          <a:p>
            <a:pPr eaLnBrk="1" hangingPunct="1"/>
            <a:r>
              <a:rPr lang="en-US" altLang="en-US" sz="1600"/>
              <a:t>N</a:t>
            </a:r>
            <a:r>
              <a:rPr lang="en-US" altLang="en-US" sz="1600" baseline="30000"/>
              <a:t>2</a:t>
            </a:r>
            <a:r>
              <a:rPr lang="en-US" altLang="en-US" sz="1600"/>
              <a:t> will not work as it is not the most restrictive bound that could be used.</a:t>
            </a:r>
          </a:p>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2AAD439-2F60-4DD3-B248-C7EEAF720BD7}"/>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39" name="Rectangle 3">
            <a:extLst>
              <a:ext uri="{FF2B5EF4-FFF2-40B4-BE49-F238E27FC236}">
                <a16:creationId xmlns:a16="http://schemas.microsoft.com/office/drawing/2014/main" id="{06305F93-A558-4B54-9782-70F42E5ACEF6}"/>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2AAD439-2F60-4DD3-B248-C7EEAF720BD7}"/>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39" name="Rectangle 3">
            <a:extLst>
              <a:ext uri="{FF2B5EF4-FFF2-40B4-BE49-F238E27FC236}">
                <a16:creationId xmlns:a16="http://schemas.microsoft.com/office/drawing/2014/main" id="{06305F93-A558-4B54-9782-70F42E5ACEF6}"/>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66806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AC1E471-975B-4AD0-A181-50C571EE031A}"/>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7" name="Rectangle 3">
            <a:extLst>
              <a:ext uri="{FF2B5EF4-FFF2-40B4-BE49-F238E27FC236}">
                <a16:creationId xmlns:a16="http://schemas.microsoft.com/office/drawing/2014/main" id="{D4BF24DC-A8BE-4D5F-B756-0D6D8D599ED2}"/>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563BF51-C2DD-4FA9-84C8-C2855CE172F8}"/>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435" name="Rectangle 3">
            <a:extLst>
              <a:ext uri="{FF2B5EF4-FFF2-40B4-BE49-F238E27FC236}">
                <a16:creationId xmlns:a16="http://schemas.microsoft.com/office/drawing/2014/main" id="{D4BCC484-CF70-4EF6-BD41-7C7732986734}"/>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dirty="0"/>
              <a:t>In the example above, the if else statement will only print out one time.  The if will print </a:t>
            </a:r>
            <a:r>
              <a:rPr lang="en-US" altLang="en-US" sz="1600" dirty="0" err="1">
                <a:latin typeface="Courier New" panose="02070309020205020404" pitchFamily="49" charset="0"/>
              </a:rPr>
              <a:t>whoot</a:t>
            </a:r>
            <a:r>
              <a:rPr lang="en-US" altLang="en-US" sz="1600" dirty="0">
                <a:latin typeface="Courier New" panose="02070309020205020404" pitchFamily="49" charset="0"/>
              </a:rPr>
              <a:t> </a:t>
            </a:r>
            <a:r>
              <a:rPr lang="en-US" altLang="en-US" sz="1600" dirty="0"/>
              <a:t>if fun is greater than 30.   The if will print out </a:t>
            </a:r>
            <a:r>
              <a:rPr lang="en-US" altLang="en-US" sz="1600" dirty="0">
                <a:latin typeface="Courier New" panose="02070309020205020404" pitchFamily="49" charset="0"/>
              </a:rPr>
              <a:t>fly </a:t>
            </a:r>
            <a:r>
              <a:rPr lang="en-US" altLang="en-US" sz="1600" dirty="0"/>
              <a:t>if fun is less than or equal to 30.   The code above can only do one thing each time it is executed.</a:t>
            </a:r>
          </a:p>
          <a:p>
            <a:pPr eaLnBrk="1" hangingPunct="1"/>
            <a:endParaRPr lang="en-US" altLang="en-US" sz="1600" dirty="0"/>
          </a:p>
          <a:p>
            <a:pPr eaLnBrk="1" hangingPunct="1"/>
            <a:r>
              <a:rPr lang="en-US" altLang="en-US" sz="1600" dirty="0"/>
              <a:t>Total work = 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E293DCA8-AAB8-421D-9E23-A9950666BE66}"/>
              </a:ext>
            </a:extLst>
          </p:cNvPr>
          <p:cNvSpPr>
            <a:spLocks noGrp="1" noRot="1" noChangeAspect="1" noChangeArrowheads="1" noTextEdit="1"/>
          </p:cNvSpPr>
          <p:nvPr>
            <p:ph type="sldImg"/>
          </p:nvPr>
        </p:nvSpPr>
        <p:spPr bwMode="auto">
          <a:xfrm>
            <a:off x="1181100" y="696913"/>
            <a:ext cx="4648200" cy="34861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483" name="Rectangle 3">
            <a:extLst>
              <a:ext uri="{FF2B5EF4-FFF2-40B4-BE49-F238E27FC236}">
                <a16:creationId xmlns:a16="http://schemas.microsoft.com/office/drawing/2014/main" id="{5CBBEB1E-9815-4499-A05C-BAB732057720}"/>
              </a:ext>
            </a:extLst>
          </p:cNvPr>
          <p:cNvSpPr>
            <a:spLocks noGrp="1" noChangeArrowheads="1"/>
          </p:cNvSpPr>
          <p:nvPr>
            <p:ph type="body" idx="1"/>
          </p:nvPr>
        </p:nvSpPr>
        <p:spPr bwMode="auto">
          <a:xfrm>
            <a:off x="701675" y="4416425"/>
            <a:ext cx="5607050" cy="41830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600" dirty="0"/>
              <a:t>In the example above, the for loop will execute run times.  The if statement will execute each time the for loop iterates.  The if else statement will only print out one time. The if will print </a:t>
            </a:r>
            <a:r>
              <a:rPr lang="en-US" altLang="en-US" sz="1600" dirty="0" err="1">
                <a:latin typeface="Courier New" panose="02070309020205020404" pitchFamily="49" charset="0"/>
              </a:rPr>
              <a:t>whoot</a:t>
            </a:r>
            <a:r>
              <a:rPr lang="en-US" altLang="en-US" sz="1600" dirty="0">
                <a:latin typeface="Courier New" panose="02070309020205020404" pitchFamily="49" charset="0"/>
              </a:rPr>
              <a:t> </a:t>
            </a:r>
            <a:r>
              <a:rPr lang="en-US" altLang="en-US" sz="1600" dirty="0"/>
              <a:t>if fun is greater than 30.   The if will print out </a:t>
            </a:r>
            <a:r>
              <a:rPr lang="en-US" altLang="en-US" sz="1600" dirty="0">
                <a:latin typeface="Courier New" panose="02070309020205020404" pitchFamily="49" charset="0"/>
              </a:rPr>
              <a:t>fly </a:t>
            </a:r>
            <a:r>
              <a:rPr lang="en-US" altLang="en-US" sz="1600" dirty="0"/>
              <a:t>if fun is less than or equal to 30. </a:t>
            </a:r>
          </a:p>
          <a:p>
            <a:pPr eaLnBrk="1" hangingPunct="1"/>
            <a:endParaRPr lang="en-US" altLang="en-US" sz="1600" dirty="0"/>
          </a:p>
          <a:p>
            <a:pPr eaLnBrk="1" hangingPunct="1"/>
            <a:r>
              <a:rPr lang="en-US" altLang="en-US" sz="1600" dirty="0"/>
              <a:t>Total work = run * 1</a:t>
            </a:r>
          </a:p>
          <a:p>
            <a:pPr eaLnBrk="1" hangingPunct="1"/>
            <a:endParaRPr lang="en-US" altLang="en-US" sz="16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87770FF-C0AA-4EFB-8FFA-781C68F2D33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DE012C3-D500-4DD6-834A-05D36A14B62B}"/>
              </a:ext>
            </a:extLst>
          </p:cNvPr>
          <p:cNvSpPr>
            <a:spLocks noGrp="1" noChangeArrowheads="1"/>
          </p:cNvSpPr>
          <p:nvPr>
            <p:ph type="sldNum" sz="quarter" idx="11"/>
          </p:nvPr>
        </p:nvSpPr>
        <p:spPr>
          <a:ln/>
        </p:spPr>
        <p:txBody>
          <a:bodyPr/>
          <a:lstStyle>
            <a:lvl1pPr>
              <a:defRPr/>
            </a:lvl1pPr>
          </a:lstStyle>
          <a:p>
            <a:pPr>
              <a:defRPr/>
            </a:pPr>
            <a:fld id="{3EF3B6EB-2C47-4B70-A7D7-1DEDBA603BC2}" type="slidenum">
              <a:rPr lang="en-US" altLang="en-US"/>
              <a:pPr>
                <a:defRPr/>
              </a:pPr>
              <a:t>‹#›</a:t>
            </a:fld>
            <a:endParaRPr lang="en-US" altLang="en-US"/>
          </a:p>
        </p:txBody>
      </p:sp>
      <p:sp>
        <p:nvSpPr>
          <p:cNvPr id="6" name="Rectangle 7">
            <a:extLst>
              <a:ext uri="{FF2B5EF4-FFF2-40B4-BE49-F238E27FC236}">
                <a16:creationId xmlns:a16="http://schemas.microsoft.com/office/drawing/2014/main" id="{404BE17A-9F7C-4685-BCE7-9D97F07CB4B2}"/>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327858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28C3183-2608-4DEB-A015-84FDF7DCB17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FA6210E-2324-4D19-ACFC-F658CAD03F69}"/>
              </a:ext>
            </a:extLst>
          </p:cNvPr>
          <p:cNvSpPr>
            <a:spLocks noGrp="1" noChangeArrowheads="1"/>
          </p:cNvSpPr>
          <p:nvPr>
            <p:ph type="sldNum" sz="quarter" idx="11"/>
          </p:nvPr>
        </p:nvSpPr>
        <p:spPr>
          <a:ln/>
        </p:spPr>
        <p:txBody>
          <a:bodyPr/>
          <a:lstStyle>
            <a:lvl1pPr>
              <a:defRPr/>
            </a:lvl1pPr>
          </a:lstStyle>
          <a:p>
            <a:pPr>
              <a:defRPr/>
            </a:pPr>
            <a:fld id="{1BFFBBD6-EE0E-47B6-BA85-9726DB4D1F99}" type="slidenum">
              <a:rPr lang="en-US" altLang="en-US"/>
              <a:pPr>
                <a:defRPr/>
              </a:pPr>
              <a:t>‹#›</a:t>
            </a:fld>
            <a:endParaRPr lang="en-US" altLang="en-US"/>
          </a:p>
        </p:txBody>
      </p:sp>
      <p:sp>
        <p:nvSpPr>
          <p:cNvPr id="6" name="Rectangle 7">
            <a:extLst>
              <a:ext uri="{FF2B5EF4-FFF2-40B4-BE49-F238E27FC236}">
                <a16:creationId xmlns:a16="http://schemas.microsoft.com/office/drawing/2014/main" id="{EAD6CFD0-2E35-4260-86E1-1F2D23C88F5A}"/>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41711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2505BF7-3BC9-4FAF-ABCE-EA53AF29A1C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5F9EF356-B402-4C3B-9E87-48B0B15818F8}"/>
              </a:ext>
            </a:extLst>
          </p:cNvPr>
          <p:cNvSpPr>
            <a:spLocks noGrp="1" noChangeArrowheads="1"/>
          </p:cNvSpPr>
          <p:nvPr>
            <p:ph type="sldNum" sz="quarter" idx="11"/>
          </p:nvPr>
        </p:nvSpPr>
        <p:spPr>
          <a:ln/>
        </p:spPr>
        <p:txBody>
          <a:bodyPr/>
          <a:lstStyle>
            <a:lvl1pPr>
              <a:defRPr/>
            </a:lvl1pPr>
          </a:lstStyle>
          <a:p>
            <a:pPr>
              <a:defRPr/>
            </a:pPr>
            <a:fld id="{A5667852-301A-47D4-B14E-D0691D7A9995}" type="slidenum">
              <a:rPr lang="en-US" altLang="en-US"/>
              <a:pPr>
                <a:defRPr/>
              </a:pPr>
              <a:t>‹#›</a:t>
            </a:fld>
            <a:endParaRPr lang="en-US" altLang="en-US"/>
          </a:p>
        </p:txBody>
      </p:sp>
      <p:sp>
        <p:nvSpPr>
          <p:cNvPr id="6" name="Rectangle 7">
            <a:extLst>
              <a:ext uri="{FF2B5EF4-FFF2-40B4-BE49-F238E27FC236}">
                <a16:creationId xmlns:a16="http://schemas.microsoft.com/office/drawing/2014/main" id="{47A76A61-3502-4ACB-886D-7792BE0DCCF7}"/>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878449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665855F-3753-4CAC-928D-C0E64858C64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E987694-7A55-42E9-B38F-AC19F02C6B64}"/>
              </a:ext>
            </a:extLst>
          </p:cNvPr>
          <p:cNvSpPr>
            <a:spLocks noGrp="1" noChangeArrowheads="1"/>
          </p:cNvSpPr>
          <p:nvPr>
            <p:ph type="sldNum" sz="quarter" idx="11"/>
          </p:nvPr>
        </p:nvSpPr>
        <p:spPr>
          <a:ln/>
        </p:spPr>
        <p:txBody>
          <a:bodyPr/>
          <a:lstStyle>
            <a:lvl1pPr>
              <a:defRPr/>
            </a:lvl1pPr>
          </a:lstStyle>
          <a:p>
            <a:pPr>
              <a:defRPr/>
            </a:pPr>
            <a:fld id="{78E6E4CF-D6EB-4C88-A2A0-5C2F1CB0D829}" type="slidenum">
              <a:rPr lang="en-US" altLang="en-US"/>
              <a:pPr>
                <a:defRPr/>
              </a:pPr>
              <a:t>‹#›</a:t>
            </a:fld>
            <a:endParaRPr lang="en-US" altLang="en-US"/>
          </a:p>
        </p:txBody>
      </p:sp>
      <p:sp>
        <p:nvSpPr>
          <p:cNvPr id="6" name="Rectangle 7">
            <a:extLst>
              <a:ext uri="{FF2B5EF4-FFF2-40B4-BE49-F238E27FC236}">
                <a16:creationId xmlns:a16="http://schemas.microsoft.com/office/drawing/2014/main" id="{FDAE2C19-A43F-465F-A31F-0167FBCEC99E}"/>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314485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7F857D6F-6CA7-4921-8B0B-F7A3AFE8B15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4C52D2A4-5233-4A37-9DBF-E7099F8B072E}"/>
              </a:ext>
            </a:extLst>
          </p:cNvPr>
          <p:cNvSpPr>
            <a:spLocks noGrp="1" noChangeArrowheads="1"/>
          </p:cNvSpPr>
          <p:nvPr>
            <p:ph type="sldNum" sz="quarter" idx="11"/>
          </p:nvPr>
        </p:nvSpPr>
        <p:spPr>
          <a:ln/>
        </p:spPr>
        <p:txBody>
          <a:bodyPr/>
          <a:lstStyle>
            <a:lvl1pPr>
              <a:defRPr/>
            </a:lvl1pPr>
          </a:lstStyle>
          <a:p>
            <a:pPr>
              <a:defRPr/>
            </a:pPr>
            <a:fld id="{1836087B-279B-44A6-8E81-8F634FA5E458}" type="slidenum">
              <a:rPr lang="en-US" altLang="en-US"/>
              <a:pPr>
                <a:defRPr/>
              </a:pPr>
              <a:t>‹#›</a:t>
            </a:fld>
            <a:endParaRPr lang="en-US" altLang="en-US"/>
          </a:p>
        </p:txBody>
      </p:sp>
      <p:sp>
        <p:nvSpPr>
          <p:cNvPr id="6" name="Rectangle 7">
            <a:extLst>
              <a:ext uri="{FF2B5EF4-FFF2-40B4-BE49-F238E27FC236}">
                <a16:creationId xmlns:a16="http://schemas.microsoft.com/office/drawing/2014/main" id="{34F371B7-E6B2-43DE-8D27-FFFA10297E40}"/>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11189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8B0320B7-0178-4566-9C92-92E1DCFB0FE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DBEBE8B-2CCD-4B0A-814E-DE64ABE14171}"/>
              </a:ext>
            </a:extLst>
          </p:cNvPr>
          <p:cNvSpPr>
            <a:spLocks noGrp="1" noChangeArrowheads="1"/>
          </p:cNvSpPr>
          <p:nvPr>
            <p:ph type="sldNum" sz="quarter" idx="11"/>
          </p:nvPr>
        </p:nvSpPr>
        <p:spPr>
          <a:ln/>
        </p:spPr>
        <p:txBody>
          <a:bodyPr/>
          <a:lstStyle>
            <a:lvl1pPr>
              <a:defRPr/>
            </a:lvl1pPr>
          </a:lstStyle>
          <a:p>
            <a:pPr>
              <a:defRPr/>
            </a:pPr>
            <a:fld id="{8CDD17C7-B2DB-4A9E-A9AF-3997A9712DA3}" type="slidenum">
              <a:rPr lang="en-US" altLang="en-US"/>
              <a:pPr>
                <a:defRPr/>
              </a:pPr>
              <a:t>‹#›</a:t>
            </a:fld>
            <a:endParaRPr lang="en-US" altLang="en-US"/>
          </a:p>
        </p:txBody>
      </p:sp>
      <p:sp>
        <p:nvSpPr>
          <p:cNvPr id="7" name="Rectangle 7">
            <a:extLst>
              <a:ext uri="{FF2B5EF4-FFF2-40B4-BE49-F238E27FC236}">
                <a16:creationId xmlns:a16="http://schemas.microsoft.com/office/drawing/2014/main" id="{D175DD12-DB09-4B57-BD81-5F1F647535C4}"/>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070750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FE02B236-7F3B-4822-89E0-3955A30FE49E}"/>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6EE7237F-129F-4707-97A1-FD277617FCC0}"/>
              </a:ext>
            </a:extLst>
          </p:cNvPr>
          <p:cNvSpPr>
            <a:spLocks noGrp="1" noChangeArrowheads="1"/>
          </p:cNvSpPr>
          <p:nvPr>
            <p:ph type="sldNum" sz="quarter" idx="11"/>
          </p:nvPr>
        </p:nvSpPr>
        <p:spPr>
          <a:ln/>
        </p:spPr>
        <p:txBody>
          <a:bodyPr/>
          <a:lstStyle>
            <a:lvl1pPr>
              <a:defRPr/>
            </a:lvl1pPr>
          </a:lstStyle>
          <a:p>
            <a:pPr>
              <a:defRPr/>
            </a:pPr>
            <a:fld id="{D0CA31D0-1584-4C9C-891E-F186F5BF87BA}" type="slidenum">
              <a:rPr lang="en-US" altLang="en-US"/>
              <a:pPr>
                <a:defRPr/>
              </a:pPr>
              <a:t>‹#›</a:t>
            </a:fld>
            <a:endParaRPr lang="en-US" altLang="en-US"/>
          </a:p>
        </p:txBody>
      </p:sp>
      <p:sp>
        <p:nvSpPr>
          <p:cNvPr id="9" name="Rectangle 7">
            <a:extLst>
              <a:ext uri="{FF2B5EF4-FFF2-40B4-BE49-F238E27FC236}">
                <a16:creationId xmlns:a16="http://schemas.microsoft.com/office/drawing/2014/main" id="{D3E640DB-7C1B-4874-B1C5-72C724A83695}"/>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3054645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72E2E0E-82E2-414F-99A7-8532D22D58AF}"/>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3FE3EF9-A392-4B3C-B8F7-9FC4ADC29E60}"/>
              </a:ext>
            </a:extLst>
          </p:cNvPr>
          <p:cNvSpPr>
            <a:spLocks noGrp="1" noChangeArrowheads="1"/>
          </p:cNvSpPr>
          <p:nvPr>
            <p:ph type="sldNum" sz="quarter" idx="11"/>
          </p:nvPr>
        </p:nvSpPr>
        <p:spPr>
          <a:ln/>
        </p:spPr>
        <p:txBody>
          <a:bodyPr/>
          <a:lstStyle>
            <a:lvl1pPr>
              <a:defRPr/>
            </a:lvl1pPr>
          </a:lstStyle>
          <a:p>
            <a:pPr>
              <a:defRPr/>
            </a:pPr>
            <a:fld id="{21FD331F-0AD6-41FD-8FD2-211FD752761B}" type="slidenum">
              <a:rPr lang="en-US" altLang="en-US"/>
              <a:pPr>
                <a:defRPr/>
              </a:pPr>
              <a:t>‹#›</a:t>
            </a:fld>
            <a:endParaRPr lang="en-US" altLang="en-US"/>
          </a:p>
        </p:txBody>
      </p:sp>
      <p:sp>
        <p:nvSpPr>
          <p:cNvPr id="5" name="Rectangle 7">
            <a:extLst>
              <a:ext uri="{FF2B5EF4-FFF2-40B4-BE49-F238E27FC236}">
                <a16:creationId xmlns:a16="http://schemas.microsoft.com/office/drawing/2014/main" id="{2C7A8A12-8154-4663-B28A-3EEE50FA4649}"/>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277535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3F7A140-8A50-45D4-BEF8-79C360A8226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6">
            <a:extLst>
              <a:ext uri="{FF2B5EF4-FFF2-40B4-BE49-F238E27FC236}">
                <a16:creationId xmlns:a16="http://schemas.microsoft.com/office/drawing/2014/main" id="{EFF1F1AA-A313-4F66-996D-38EC71006BA1}"/>
              </a:ext>
            </a:extLst>
          </p:cNvPr>
          <p:cNvSpPr>
            <a:spLocks noGrp="1" noChangeArrowheads="1"/>
          </p:cNvSpPr>
          <p:nvPr>
            <p:ph type="sldNum" sz="quarter" idx="11"/>
          </p:nvPr>
        </p:nvSpPr>
        <p:spPr>
          <a:ln/>
        </p:spPr>
        <p:txBody>
          <a:bodyPr/>
          <a:lstStyle>
            <a:lvl1pPr>
              <a:defRPr/>
            </a:lvl1pPr>
          </a:lstStyle>
          <a:p>
            <a:pPr>
              <a:defRPr/>
            </a:pPr>
            <a:fld id="{9561179F-C3AC-4168-AF64-D17FEC5CEDE8}" type="slidenum">
              <a:rPr lang="en-US" altLang="en-US"/>
              <a:pPr>
                <a:defRPr/>
              </a:pPr>
              <a:t>‹#›</a:t>
            </a:fld>
            <a:endParaRPr lang="en-US" altLang="en-US"/>
          </a:p>
        </p:txBody>
      </p:sp>
      <p:sp>
        <p:nvSpPr>
          <p:cNvPr id="4" name="Rectangle 7">
            <a:extLst>
              <a:ext uri="{FF2B5EF4-FFF2-40B4-BE49-F238E27FC236}">
                <a16:creationId xmlns:a16="http://schemas.microsoft.com/office/drawing/2014/main" id="{38DE462C-3D81-4710-BC47-C61AD2A887E4}"/>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3235348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36325C3-A2E3-4076-B910-960BBB1C241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76A40A9-67C6-4B51-8596-BD7D8C942254}"/>
              </a:ext>
            </a:extLst>
          </p:cNvPr>
          <p:cNvSpPr>
            <a:spLocks noGrp="1" noChangeArrowheads="1"/>
          </p:cNvSpPr>
          <p:nvPr>
            <p:ph type="sldNum" sz="quarter" idx="11"/>
          </p:nvPr>
        </p:nvSpPr>
        <p:spPr>
          <a:ln/>
        </p:spPr>
        <p:txBody>
          <a:bodyPr/>
          <a:lstStyle>
            <a:lvl1pPr>
              <a:defRPr/>
            </a:lvl1pPr>
          </a:lstStyle>
          <a:p>
            <a:pPr>
              <a:defRPr/>
            </a:pPr>
            <a:fld id="{8E2560C5-8FCD-49CD-8B9F-B2E72DAB7EF5}" type="slidenum">
              <a:rPr lang="en-US" altLang="en-US"/>
              <a:pPr>
                <a:defRPr/>
              </a:pPr>
              <a:t>‹#›</a:t>
            </a:fld>
            <a:endParaRPr lang="en-US" altLang="en-US"/>
          </a:p>
        </p:txBody>
      </p:sp>
      <p:sp>
        <p:nvSpPr>
          <p:cNvPr id="7" name="Rectangle 7">
            <a:extLst>
              <a:ext uri="{FF2B5EF4-FFF2-40B4-BE49-F238E27FC236}">
                <a16:creationId xmlns:a16="http://schemas.microsoft.com/office/drawing/2014/main" id="{C4CD0640-1FA1-4205-8F37-B78CB66B61E5}"/>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440928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F50795E-B37A-492D-8C26-2E1D79910F3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8106B91-0B50-49A1-9718-97EAF4F82E42}"/>
              </a:ext>
            </a:extLst>
          </p:cNvPr>
          <p:cNvSpPr>
            <a:spLocks noGrp="1" noChangeArrowheads="1"/>
          </p:cNvSpPr>
          <p:nvPr>
            <p:ph type="sldNum" sz="quarter" idx="11"/>
          </p:nvPr>
        </p:nvSpPr>
        <p:spPr>
          <a:ln/>
        </p:spPr>
        <p:txBody>
          <a:bodyPr/>
          <a:lstStyle>
            <a:lvl1pPr>
              <a:defRPr/>
            </a:lvl1pPr>
          </a:lstStyle>
          <a:p>
            <a:pPr>
              <a:defRPr/>
            </a:pPr>
            <a:fld id="{271D41A1-DCC3-4374-AE33-A2CAB1D63850}" type="slidenum">
              <a:rPr lang="en-US" altLang="en-US"/>
              <a:pPr>
                <a:defRPr/>
              </a:pPr>
              <a:t>‹#›</a:t>
            </a:fld>
            <a:endParaRPr lang="en-US" altLang="en-US"/>
          </a:p>
        </p:txBody>
      </p:sp>
      <p:sp>
        <p:nvSpPr>
          <p:cNvPr id="7" name="Rectangle 7">
            <a:extLst>
              <a:ext uri="{FF2B5EF4-FFF2-40B4-BE49-F238E27FC236}">
                <a16:creationId xmlns:a16="http://schemas.microsoft.com/office/drawing/2014/main" id="{2A4FDFEA-DBE1-4B15-B3C4-BF5A0CB46A49}"/>
              </a:ext>
            </a:extLst>
          </p:cNvPr>
          <p:cNvSpPr>
            <a:spLocks noGrp="1" noChangeArrowheads="1"/>
          </p:cNvSpPr>
          <p:nvPr>
            <p:ph type="ftr" sz="quarter" idx="12"/>
          </p:nvPr>
        </p:nvSpPr>
        <p:spPr>
          <a:ln/>
        </p:spPr>
        <p:txBody>
          <a:bodyPr/>
          <a:lstStyle>
            <a:lvl1pPr>
              <a:defRPr b="1">
                <a:latin typeface="+mn-lt"/>
              </a:defRPr>
            </a:lvl1pPr>
          </a:lstStyle>
          <a:p>
            <a:pPr>
              <a:defRPr/>
            </a:pPr>
            <a:endParaRPr lang="en-US"/>
          </a:p>
          <a:p>
            <a:pPr>
              <a:defRPr/>
            </a:pPr>
            <a:endParaRPr lang="en-US" b="0">
              <a:latin typeface="Tahoma" pitchFamily="34" charset="0"/>
            </a:endParaRPr>
          </a:p>
          <a:p>
            <a:pPr>
              <a:defRPr/>
            </a:pPr>
            <a:endParaRPr lang="en-US">
              <a:latin typeface="Tahoma" pitchFamily="34" charset="0"/>
            </a:endParaRPr>
          </a:p>
          <a:p>
            <a:pPr>
              <a:defRPr/>
            </a:pPr>
            <a:r>
              <a:rPr lang="en-US">
                <a:latin typeface="Tahoma" pitchFamily="34" charset="0"/>
              </a:rPr>
              <a:t>© A+ Computer Science  -  www.apluscompsci.com</a:t>
            </a:r>
          </a:p>
        </p:txBody>
      </p:sp>
    </p:spTree>
    <p:extLst>
      <p:ext uri="{BB962C8B-B14F-4D97-AF65-F5344CB8AC3E}">
        <p14:creationId xmlns:p14="http://schemas.microsoft.com/office/powerpoint/2010/main" val="789984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18C2EE3-E444-4216-9C77-9DFBBD373532}"/>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479B8CA-DE32-47B6-AFC9-D5A5C47FB9BE}"/>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5B85A8A1-EC4D-4F6E-915A-23CC26736B0E}"/>
              </a:ext>
            </a:extLst>
          </p:cNvPr>
          <p:cNvSpPr>
            <a:spLocks noGrp="1" noChangeArrowheads="1"/>
          </p:cNvSpPr>
          <p:nvPr>
            <p:ph type="dt" sz="half" idx="2"/>
          </p:nvPr>
        </p:nvSpPr>
        <p:spPr bwMode="auto">
          <a:xfrm>
            <a:off x="685800" y="62484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eaLnBrk="0" hangingPunct="0">
              <a:defRPr sz="1400">
                <a:latin typeface="+mn-lt"/>
              </a:defRPr>
            </a:lvl1pPr>
          </a:lstStyle>
          <a:p>
            <a:pPr>
              <a:defRPr/>
            </a:pPr>
            <a:endParaRPr lang="en-US"/>
          </a:p>
        </p:txBody>
      </p:sp>
      <p:sp>
        <p:nvSpPr>
          <p:cNvPr id="1030" name="Rectangle 6">
            <a:extLst>
              <a:ext uri="{FF2B5EF4-FFF2-40B4-BE49-F238E27FC236}">
                <a16:creationId xmlns:a16="http://schemas.microsoft.com/office/drawing/2014/main" id="{C84042A5-B81D-41F9-8C53-42E964941AD3}"/>
              </a:ext>
            </a:extLst>
          </p:cNvPr>
          <p:cNvSpPr>
            <a:spLocks noGrp="1" noChangeArrowheads="1"/>
          </p:cNvSpPr>
          <p:nvPr>
            <p:ph type="sldNum" sz="quarter" idx="4"/>
          </p:nvPr>
        </p:nvSpPr>
        <p:spPr bwMode="auto">
          <a:xfrm>
            <a:off x="6553200" y="6248400"/>
            <a:ext cx="19050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r">
              <a:defRPr sz="1400" smtClean="0">
                <a:latin typeface="Times New Roman" panose="02020603050405020304" pitchFamily="18" charset="0"/>
              </a:defRPr>
            </a:lvl1pPr>
          </a:lstStyle>
          <a:p>
            <a:pPr>
              <a:defRPr/>
            </a:pPr>
            <a:fld id="{F50281CB-E1F9-400E-B246-32BC07E06C1E}" type="slidenum">
              <a:rPr lang="en-US" altLang="en-US"/>
              <a:pPr>
                <a:defRPr/>
              </a:pPr>
              <a:t>‹#›</a:t>
            </a:fld>
            <a:endParaRPr lang="en-US" altLang="en-US"/>
          </a:p>
        </p:txBody>
      </p:sp>
      <p:sp>
        <p:nvSpPr>
          <p:cNvPr id="1031" name="Rectangle 7">
            <a:extLst>
              <a:ext uri="{FF2B5EF4-FFF2-40B4-BE49-F238E27FC236}">
                <a16:creationId xmlns:a16="http://schemas.microsoft.com/office/drawing/2014/main" id="{AC555FF0-A34A-48D6-ADB7-E288967ABC1F}"/>
              </a:ext>
            </a:extLst>
          </p:cNvPr>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none" lIns="92075" tIns="46038" rIns="92075" bIns="46038" numCol="1" anchor="ctr" anchorCtr="0" compatLnSpc="1">
            <a:prstTxWarp prst="textNoShape">
              <a:avLst/>
            </a:prstTxWarp>
          </a:bodyPr>
          <a:lstStyle>
            <a:lvl1pPr algn="ctr" eaLnBrk="1" hangingPunct="1">
              <a:defRPr sz="800" b="0">
                <a:latin typeface="Tahoma" pitchFamily="34" charset="0"/>
              </a:defRPr>
            </a:lvl1pPr>
          </a:lstStyle>
          <a:p>
            <a:pPr>
              <a:defRPr/>
            </a:pPr>
            <a:endParaRPr lang="en-US" b="1">
              <a:latin typeface="+mn-lt"/>
            </a:endParaRPr>
          </a:p>
          <a:p>
            <a:pPr>
              <a:defRPr/>
            </a:pPr>
            <a:endParaRPr lang="en-US"/>
          </a:p>
          <a:p>
            <a:pPr>
              <a:defRPr/>
            </a:pPr>
            <a:endParaRPr lang="en-US" b="1"/>
          </a:p>
          <a:p>
            <a:pPr>
              <a:defRPr/>
            </a:pPr>
            <a:r>
              <a:rPr lang="en-US" b="1"/>
              <a:t>© A+ Computer Science  -  www.apluscompsci.com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Footer Placeholder 3">
            <a:extLst>
              <a:ext uri="{FF2B5EF4-FFF2-40B4-BE49-F238E27FC236}">
                <a16:creationId xmlns:a16="http://schemas.microsoft.com/office/drawing/2014/main" id="{1661982A-4F50-4C53-910E-F6BE9D0AA203}"/>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075" name="WordArt 3">
            <a:extLst>
              <a:ext uri="{FF2B5EF4-FFF2-40B4-BE49-F238E27FC236}">
                <a16:creationId xmlns:a16="http://schemas.microsoft.com/office/drawing/2014/main" id="{008CC171-36C1-47F6-875B-C96CA70679DA}"/>
              </a:ext>
            </a:extLst>
          </p:cNvPr>
          <p:cNvSpPr>
            <a:spLocks noChangeArrowheads="1" noChangeShapeType="1" noTextEdit="1"/>
          </p:cNvSpPr>
          <p:nvPr/>
        </p:nvSpPr>
        <p:spPr bwMode="auto">
          <a:xfrm>
            <a:off x="381000" y="1295400"/>
            <a:ext cx="8077200" cy="2895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Big O</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alpha val="79999"/>
                    </a:srgbClr>
                  </a:outerShdw>
                </a:effectLst>
                <a:latin typeface="Impact" panose="020B0806030902050204" pitchFamily="34" charset="0"/>
              </a:rPr>
              <a:t>Notation</a:t>
            </a:r>
          </a:p>
        </p:txBody>
      </p:sp>
      <p:sp>
        <p:nvSpPr>
          <p:cNvPr id="3076" name="WordArt 4">
            <a:extLst>
              <a:ext uri="{FF2B5EF4-FFF2-40B4-BE49-F238E27FC236}">
                <a16:creationId xmlns:a16="http://schemas.microsoft.com/office/drawing/2014/main" id="{471A8C81-3921-4280-BF8B-445B2DEFA818}"/>
              </a:ext>
            </a:extLst>
          </p:cNvPr>
          <p:cNvSpPr>
            <a:spLocks noChangeArrowheads="1" noChangeShapeType="1" noTextEdit="1"/>
          </p:cNvSpPr>
          <p:nvPr/>
        </p:nvSpPr>
        <p:spPr bwMode="auto">
          <a:xfrm>
            <a:off x="6400800" y="6324600"/>
            <a:ext cx="2438400" cy="304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80"/>
                </a:solidFill>
                <a:effectLst>
                  <a:outerShdw dist="35921" dir="2700000" algn="ctr" rotWithShape="0">
                    <a:srgbClr val="C0C0C0"/>
                  </a:outerShdw>
                </a:effectLst>
                <a:latin typeface="Impact" panose="020B0806030902050204" pitchFamily="34" charset="0"/>
              </a:rPr>
              <a:t>Lab 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DA7F931D-3B29-42DD-A712-640392BFDA7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3315" name="Rectangle 2">
            <a:extLst>
              <a:ext uri="{FF2B5EF4-FFF2-40B4-BE49-F238E27FC236}">
                <a16:creationId xmlns:a16="http://schemas.microsoft.com/office/drawing/2014/main" id="{FD1C1279-1A91-4B2F-B54D-6551A9212DFE}"/>
              </a:ext>
            </a:extLst>
          </p:cNvPr>
          <p:cNvSpPr>
            <a:spLocks noChangeArrowheads="1"/>
          </p:cNvSpPr>
          <p:nvPr/>
        </p:nvSpPr>
        <p:spPr bwMode="auto">
          <a:xfrm>
            <a:off x="578223" y="2095501"/>
            <a:ext cx="7987553" cy="2862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latin typeface="Tahoma" panose="020B0604030504040204" pitchFamily="34" charset="0"/>
              </a:rPr>
              <a:t>If you are designing a program to </a:t>
            </a:r>
          </a:p>
          <a:p>
            <a:pPr>
              <a:spcBef>
                <a:spcPct val="0"/>
              </a:spcBef>
              <a:buFontTx/>
              <a:buNone/>
            </a:pPr>
            <a:r>
              <a:rPr lang="en-US" altLang="en-US" sz="3600" dirty="0">
                <a:latin typeface="Tahoma" panose="020B0604030504040204" pitchFamily="34" charset="0"/>
              </a:rPr>
              <a:t>sort 2 trillion data base records, writing an N</a:t>
            </a:r>
            <a:r>
              <a:rPr lang="en-US" altLang="en-US" sz="3600" baseline="30000" dirty="0">
                <a:latin typeface="Tahoma" panose="020B0604030504040204" pitchFamily="34" charset="0"/>
              </a:rPr>
              <a:t>2</a:t>
            </a:r>
            <a:r>
              <a:rPr lang="en-US" altLang="en-US" sz="3600" dirty="0">
                <a:latin typeface="Tahoma" panose="020B0604030504040204" pitchFamily="34" charset="0"/>
              </a:rPr>
              <a:t> sort instead of taking the time to design and write an N*</a:t>
            </a:r>
            <a:r>
              <a:rPr lang="en-US" altLang="en-US" sz="3600" dirty="0" err="1">
                <a:latin typeface="Tahoma" panose="020B0604030504040204" pitchFamily="34" charset="0"/>
              </a:rPr>
              <a:t>LogN</a:t>
            </a:r>
            <a:r>
              <a:rPr lang="en-US" altLang="en-US" sz="3600" dirty="0">
                <a:latin typeface="Tahoma" panose="020B0604030504040204" pitchFamily="34" charset="0"/>
              </a:rPr>
              <a:t> sort, could cost you your job. </a:t>
            </a:r>
            <a:endParaRPr lang="en-US" altLang="en-US" sz="3600" b="1" dirty="0">
              <a:latin typeface="Tahoma" panose="020B0604030504040204" pitchFamily="34" charset="0"/>
            </a:endParaRPr>
          </a:p>
        </p:txBody>
      </p:sp>
      <p:sp>
        <p:nvSpPr>
          <p:cNvPr id="13316" name="WordArt 3">
            <a:extLst>
              <a:ext uri="{FF2B5EF4-FFF2-40B4-BE49-F238E27FC236}">
                <a16:creationId xmlns:a16="http://schemas.microsoft.com/office/drawing/2014/main" id="{0F49F8F2-37C6-44FE-8668-6F69CC55AEBD}"/>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Tree>
    <p:extLst>
      <p:ext uri="{BB962C8B-B14F-4D97-AF65-F5344CB8AC3E}">
        <p14:creationId xmlns:p14="http://schemas.microsoft.com/office/powerpoint/2010/main" val="2638207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EEB58DB3-EB45-49B4-9261-9F494928B301}"/>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5363" name="Rectangle 2">
            <a:extLst>
              <a:ext uri="{FF2B5EF4-FFF2-40B4-BE49-F238E27FC236}">
                <a16:creationId xmlns:a16="http://schemas.microsoft.com/office/drawing/2014/main" id="{320F5086-52D3-4D7D-A1EB-3227C921B291}"/>
              </a:ext>
            </a:extLst>
          </p:cNvPr>
          <p:cNvSpPr>
            <a:spLocks noChangeArrowheads="1"/>
          </p:cNvSpPr>
          <p:nvPr/>
        </p:nvSpPr>
        <p:spPr bwMode="auto">
          <a:xfrm>
            <a:off x="694765" y="2397627"/>
            <a:ext cx="7927683" cy="206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latin typeface="Tahoma" panose="020B0604030504040204" pitchFamily="34" charset="0"/>
              </a:rPr>
              <a:t>In order to properly apply a </a:t>
            </a:r>
            <a:r>
              <a:rPr lang="en-US" altLang="en-US" dirty="0" err="1">
                <a:latin typeface="Tahoma" panose="020B0604030504040204" pitchFamily="34" charset="0"/>
              </a:rPr>
              <a:t>BigO</a:t>
            </a:r>
            <a:r>
              <a:rPr lang="en-US" altLang="en-US" dirty="0">
                <a:latin typeface="Tahoma" panose="020B0604030504040204" pitchFamily="34" charset="0"/>
              </a:rPr>
              <a:t> notation,</a:t>
            </a:r>
          </a:p>
          <a:p>
            <a:pPr>
              <a:spcBef>
                <a:spcPct val="0"/>
              </a:spcBef>
              <a:buFontTx/>
              <a:buNone/>
            </a:pPr>
            <a:r>
              <a:rPr lang="en-US" altLang="en-US" dirty="0">
                <a:latin typeface="Tahoma" panose="020B0604030504040204" pitchFamily="34" charset="0"/>
              </a:rPr>
              <a:t>it is important to analyze a piece of code</a:t>
            </a:r>
          </a:p>
          <a:p>
            <a:pPr>
              <a:spcBef>
                <a:spcPct val="0"/>
              </a:spcBef>
              <a:buFontTx/>
              <a:buNone/>
            </a:pPr>
            <a:r>
              <a:rPr lang="en-US" altLang="en-US" dirty="0">
                <a:latin typeface="Tahoma" panose="020B0604030504040204" pitchFamily="34" charset="0"/>
              </a:rPr>
              <a:t>to see what the code is doing and how </a:t>
            </a:r>
          </a:p>
          <a:p>
            <a:pPr>
              <a:spcBef>
                <a:spcPct val="0"/>
              </a:spcBef>
              <a:buFontTx/>
              <a:buNone/>
            </a:pPr>
            <a:r>
              <a:rPr lang="en-US" altLang="en-US" dirty="0">
                <a:latin typeface="Tahoma" panose="020B0604030504040204" pitchFamily="34" charset="0"/>
              </a:rPr>
              <a:t>many times it is doing it.</a:t>
            </a:r>
            <a:endParaRPr lang="en-US" altLang="en-US" b="1" dirty="0">
              <a:latin typeface="Tahoma" panose="020B0604030504040204" pitchFamily="34" charset="0"/>
            </a:endParaRPr>
          </a:p>
        </p:txBody>
      </p:sp>
      <p:sp>
        <p:nvSpPr>
          <p:cNvPr id="15364" name="WordArt 3">
            <a:extLst>
              <a:ext uri="{FF2B5EF4-FFF2-40B4-BE49-F238E27FC236}">
                <a16:creationId xmlns:a16="http://schemas.microsoft.com/office/drawing/2014/main" id="{084A7A1F-E6F1-4DD5-8905-485859FDF0FF}"/>
              </a:ext>
            </a:extLst>
          </p:cNvPr>
          <p:cNvSpPr>
            <a:spLocks noChangeArrowheads="1" noChangeShapeType="1" noTextEdit="1"/>
          </p:cNvSpPr>
          <p:nvPr/>
        </p:nvSpPr>
        <p:spPr bwMode="auto">
          <a:xfrm>
            <a:off x="1143000" y="3810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Analyzing Code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A376E9F3-EFF8-45E3-A223-9492CD7F2520}"/>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7411" name="Rectangle 2">
            <a:extLst>
              <a:ext uri="{FF2B5EF4-FFF2-40B4-BE49-F238E27FC236}">
                <a16:creationId xmlns:a16="http://schemas.microsoft.com/office/drawing/2014/main" id="{881F0576-278F-4E26-A985-06BD6DFDFE2C}"/>
              </a:ext>
            </a:extLst>
          </p:cNvPr>
          <p:cNvSpPr>
            <a:spLocks noChangeArrowheads="1"/>
          </p:cNvSpPr>
          <p:nvPr/>
        </p:nvSpPr>
        <p:spPr bwMode="auto">
          <a:xfrm>
            <a:off x="1219200" y="1600200"/>
            <a:ext cx="4329113"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1">
                <a:latin typeface="Tahoma" panose="020B0604030504040204" pitchFamily="34" charset="0"/>
              </a:rPr>
              <a:t>int fun = //some input</a:t>
            </a:r>
          </a:p>
          <a:p>
            <a:pPr>
              <a:spcBef>
                <a:spcPct val="0"/>
              </a:spcBef>
              <a:buFontTx/>
              <a:buNone/>
            </a:pPr>
            <a:r>
              <a:rPr lang="en-US" altLang="en-US" sz="2800" b="1">
                <a:latin typeface="Tahoma" panose="020B0604030504040204" pitchFamily="34" charset="0"/>
              </a:rPr>
              <a:t>if(fun&gt;30){</a:t>
            </a:r>
          </a:p>
          <a:p>
            <a:pPr>
              <a:spcBef>
                <a:spcPct val="0"/>
              </a:spcBef>
              <a:buFontTx/>
              <a:buNone/>
            </a:pPr>
            <a:r>
              <a:rPr lang="en-US" altLang="en-US" sz="2800" b="1">
                <a:latin typeface="Tahoma" panose="020B0604030504040204" pitchFamily="34" charset="0"/>
              </a:rPr>
              <a:t>   out.println("whoot");</a:t>
            </a:r>
          </a:p>
          <a:p>
            <a:pPr>
              <a:spcBef>
                <a:spcPct val="0"/>
              </a:spcBef>
              <a:buFontTx/>
              <a:buNone/>
            </a:pPr>
            <a:r>
              <a:rPr lang="en-US" altLang="en-US" sz="2800" b="1">
                <a:latin typeface="Tahoma" panose="020B0604030504040204" pitchFamily="34" charset="0"/>
              </a:rPr>
              <a:t>else if(fun&lt;=30){</a:t>
            </a:r>
            <a:br>
              <a:rPr lang="en-US" altLang="en-US" sz="2800" b="1">
                <a:latin typeface="Tahoma" panose="020B0604030504040204" pitchFamily="34" charset="0"/>
              </a:rPr>
            </a:br>
            <a:r>
              <a:rPr lang="en-US" altLang="en-US" sz="2800" b="1">
                <a:latin typeface="Tahoma" panose="020B0604030504040204" pitchFamily="34" charset="0"/>
              </a:rPr>
              <a:t>   out.println("fly");</a:t>
            </a:r>
          </a:p>
          <a:p>
            <a:pPr>
              <a:spcBef>
                <a:spcPct val="0"/>
              </a:spcBef>
              <a:buFontTx/>
              <a:buNone/>
            </a:pPr>
            <a:r>
              <a:rPr lang="en-US" altLang="en-US" sz="2800" b="1">
                <a:latin typeface="Tahoma" panose="020B0604030504040204" pitchFamily="34" charset="0"/>
              </a:rPr>
              <a:t>}</a:t>
            </a:r>
          </a:p>
        </p:txBody>
      </p:sp>
      <p:sp>
        <p:nvSpPr>
          <p:cNvPr id="17412" name="WordArt 3">
            <a:extLst>
              <a:ext uri="{FF2B5EF4-FFF2-40B4-BE49-F238E27FC236}">
                <a16:creationId xmlns:a16="http://schemas.microsoft.com/office/drawing/2014/main" id="{2DF5024D-1C0A-4953-85A0-A6088ACDFE19}"/>
              </a:ext>
            </a:extLst>
          </p:cNvPr>
          <p:cNvSpPr>
            <a:spLocks noChangeArrowheads="1" noChangeShapeType="1" noTextEdit="1"/>
          </p:cNvSpPr>
          <p:nvPr/>
        </p:nvSpPr>
        <p:spPr bwMode="auto">
          <a:xfrm>
            <a:off x="1143000" y="3810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Analyzing Code</a:t>
            </a:r>
          </a:p>
        </p:txBody>
      </p:sp>
      <p:sp>
        <p:nvSpPr>
          <p:cNvPr id="17413" name="Text Box 4">
            <a:extLst>
              <a:ext uri="{FF2B5EF4-FFF2-40B4-BE49-F238E27FC236}">
                <a16:creationId xmlns:a16="http://schemas.microsoft.com/office/drawing/2014/main" id="{CB12880D-2AC7-4579-ACBB-185304191EA3}"/>
              </a:ext>
            </a:extLst>
          </p:cNvPr>
          <p:cNvSpPr txBox="1">
            <a:spLocks noChangeArrowheads="1"/>
          </p:cNvSpPr>
          <p:nvPr/>
        </p:nvSpPr>
        <p:spPr bwMode="auto">
          <a:xfrm>
            <a:off x="6477000" y="2971800"/>
            <a:ext cx="2133600" cy="193040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How much work can take place when this code runs?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C7939387-D65A-43FC-B4F2-83536BAFDA4A}"/>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9459" name="Rectangle 2">
            <a:extLst>
              <a:ext uri="{FF2B5EF4-FFF2-40B4-BE49-F238E27FC236}">
                <a16:creationId xmlns:a16="http://schemas.microsoft.com/office/drawing/2014/main" id="{EF7BAFEC-1035-4559-9C16-D0A4680AAC50}"/>
              </a:ext>
            </a:extLst>
          </p:cNvPr>
          <p:cNvSpPr>
            <a:spLocks noChangeArrowheads="1"/>
          </p:cNvSpPr>
          <p:nvPr/>
        </p:nvSpPr>
        <p:spPr bwMode="auto">
          <a:xfrm>
            <a:off x="1219200" y="1600200"/>
            <a:ext cx="5688013"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b="1">
                <a:latin typeface="Tahoma" panose="020B0604030504040204" pitchFamily="34" charset="0"/>
              </a:rPr>
              <a:t>int run = //some input</a:t>
            </a:r>
          </a:p>
          <a:p>
            <a:pPr>
              <a:spcBef>
                <a:spcPct val="0"/>
              </a:spcBef>
              <a:buFontTx/>
              <a:buNone/>
            </a:pPr>
            <a:r>
              <a:rPr lang="en-US" altLang="en-US" sz="2800" b="1">
                <a:latin typeface="Tahoma" panose="020B0604030504040204" pitchFamily="34" charset="0"/>
              </a:rPr>
              <a:t>for(int go=1; go&lt;=run; go++)</a:t>
            </a:r>
          </a:p>
          <a:p>
            <a:pPr>
              <a:spcBef>
                <a:spcPct val="0"/>
              </a:spcBef>
              <a:buFontTx/>
              <a:buNone/>
            </a:pPr>
            <a:r>
              <a:rPr lang="en-US" altLang="en-US" sz="2800" b="1">
                <a:latin typeface="Tahoma" panose="020B0604030504040204" pitchFamily="34" charset="0"/>
              </a:rPr>
              <a:t>{</a:t>
            </a:r>
          </a:p>
          <a:p>
            <a:pPr>
              <a:spcBef>
                <a:spcPct val="0"/>
              </a:spcBef>
              <a:buFontTx/>
              <a:buNone/>
            </a:pPr>
            <a:r>
              <a:rPr lang="en-US" altLang="en-US" sz="2800" b="1">
                <a:latin typeface="Tahoma" panose="020B0604030504040204" pitchFamily="34" charset="0"/>
              </a:rPr>
              <a:t>  int fun = //some input</a:t>
            </a:r>
          </a:p>
          <a:p>
            <a:pPr>
              <a:spcBef>
                <a:spcPct val="0"/>
              </a:spcBef>
              <a:buFontTx/>
              <a:buNone/>
            </a:pPr>
            <a:r>
              <a:rPr lang="en-US" altLang="en-US" sz="2800" b="1">
                <a:latin typeface="Tahoma" panose="020B0604030504040204" pitchFamily="34" charset="0"/>
              </a:rPr>
              <a:t>  if(fun&gt;30){</a:t>
            </a:r>
          </a:p>
          <a:p>
            <a:pPr>
              <a:spcBef>
                <a:spcPct val="0"/>
              </a:spcBef>
              <a:buFontTx/>
              <a:buNone/>
            </a:pPr>
            <a:r>
              <a:rPr lang="en-US" altLang="en-US" sz="2800" b="1">
                <a:latin typeface="Tahoma" panose="020B0604030504040204" pitchFamily="34" charset="0"/>
              </a:rPr>
              <a:t>     out.println("whoot");</a:t>
            </a:r>
          </a:p>
          <a:p>
            <a:pPr>
              <a:spcBef>
                <a:spcPct val="0"/>
              </a:spcBef>
              <a:buFontTx/>
              <a:buNone/>
            </a:pPr>
            <a:r>
              <a:rPr lang="en-US" altLang="en-US" sz="2800" b="1">
                <a:latin typeface="Tahoma" panose="020B0604030504040204" pitchFamily="34" charset="0"/>
              </a:rPr>
              <a:t>  else if(fun&lt;=30){</a:t>
            </a:r>
            <a:br>
              <a:rPr lang="en-US" altLang="en-US" sz="2800" b="1">
                <a:latin typeface="Tahoma" panose="020B0604030504040204" pitchFamily="34" charset="0"/>
              </a:rPr>
            </a:br>
            <a:r>
              <a:rPr lang="en-US" altLang="en-US" sz="2800" b="1">
                <a:latin typeface="Tahoma" panose="020B0604030504040204" pitchFamily="34" charset="0"/>
              </a:rPr>
              <a:t>     out.println("fly");</a:t>
            </a:r>
          </a:p>
          <a:p>
            <a:pPr>
              <a:spcBef>
                <a:spcPct val="0"/>
              </a:spcBef>
              <a:buFontTx/>
              <a:buNone/>
            </a:pPr>
            <a:r>
              <a:rPr lang="en-US" altLang="en-US" sz="2800" b="1">
                <a:latin typeface="Tahoma" panose="020B0604030504040204" pitchFamily="34" charset="0"/>
              </a:rPr>
              <a:t>  }</a:t>
            </a:r>
          </a:p>
          <a:p>
            <a:pPr>
              <a:spcBef>
                <a:spcPct val="0"/>
              </a:spcBef>
              <a:buFontTx/>
              <a:buNone/>
            </a:pPr>
            <a:r>
              <a:rPr lang="en-US" altLang="en-US" sz="2800" b="1">
                <a:latin typeface="Tahoma" panose="020B0604030504040204" pitchFamily="34" charset="0"/>
              </a:rPr>
              <a:t>}</a:t>
            </a:r>
          </a:p>
        </p:txBody>
      </p:sp>
      <p:sp>
        <p:nvSpPr>
          <p:cNvPr id="19460" name="WordArt 3">
            <a:extLst>
              <a:ext uri="{FF2B5EF4-FFF2-40B4-BE49-F238E27FC236}">
                <a16:creationId xmlns:a16="http://schemas.microsoft.com/office/drawing/2014/main" id="{09E98FBC-9531-4B73-816F-BE63DF2370F8}"/>
              </a:ext>
            </a:extLst>
          </p:cNvPr>
          <p:cNvSpPr>
            <a:spLocks noChangeArrowheads="1" noChangeShapeType="1" noTextEdit="1"/>
          </p:cNvSpPr>
          <p:nvPr/>
        </p:nvSpPr>
        <p:spPr bwMode="auto">
          <a:xfrm>
            <a:off x="1143000" y="3810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Analyzing Code</a:t>
            </a:r>
          </a:p>
        </p:txBody>
      </p:sp>
      <p:sp>
        <p:nvSpPr>
          <p:cNvPr id="19461" name="Text Box 4">
            <a:extLst>
              <a:ext uri="{FF2B5EF4-FFF2-40B4-BE49-F238E27FC236}">
                <a16:creationId xmlns:a16="http://schemas.microsoft.com/office/drawing/2014/main" id="{1365DC6F-1DF2-49CA-9F4F-E4777CB6391B}"/>
              </a:ext>
            </a:extLst>
          </p:cNvPr>
          <p:cNvSpPr txBox="1">
            <a:spLocks noChangeArrowheads="1"/>
          </p:cNvSpPr>
          <p:nvPr/>
        </p:nvSpPr>
        <p:spPr bwMode="auto">
          <a:xfrm>
            <a:off x="6477000" y="2971800"/>
            <a:ext cx="2133600" cy="193040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How much work can take place when this code runs?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FC06A295-19B9-4BEA-BE6F-BB48D6EB782D}"/>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1507" name="Rectangle 2">
            <a:extLst>
              <a:ext uri="{FF2B5EF4-FFF2-40B4-BE49-F238E27FC236}">
                <a16:creationId xmlns:a16="http://schemas.microsoft.com/office/drawing/2014/main" id="{882E11A1-D7CA-4461-B41F-9B7A8E342ABA}"/>
              </a:ext>
            </a:extLst>
          </p:cNvPr>
          <p:cNvSpPr>
            <a:spLocks noChangeArrowheads="1"/>
          </p:cNvSpPr>
          <p:nvPr/>
        </p:nvSpPr>
        <p:spPr bwMode="auto">
          <a:xfrm>
            <a:off x="1219200" y="1600200"/>
            <a:ext cx="4117975"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//some input</a:t>
            </a:r>
          </a:p>
          <a:p>
            <a:pPr>
              <a:spcBef>
                <a:spcPct val="0"/>
              </a:spcBef>
              <a:buFontTx/>
              <a:buNone/>
            </a:pPr>
            <a:endParaRPr lang="en-US" altLang="en-US" sz="2000" b="1">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21508" name="WordArt 3">
            <a:extLst>
              <a:ext uri="{FF2B5EF4-FFF2-40B4-BE49-F238E27FC236}">
                <a16:creationId xmlns:a16="http://schemas.microsoft.com/office/drawing/2014/main" id="{98AA2C06-8AE8-47D5-82DE-4FA2C6D209E0}"/>
              </a:ext>
            </a:extLst>
          </p:cNvPr>
          <p:cNvSpPr>
            <a:spLocks noChangeArrowheads="1" noChangeShapeType="1" noTextEdit="1"/>
          </p:cNvSpPr>
          <p:nvPr/>
        </p:nvSpPr>
        <p:spPr bwMode="auto">
          <a:xfrm>
            <a:off x="1143000" y="381000"/>
            <a:ext cx="6477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Analyzing Code</a:t>
            </a:r>
          </a:p>
        </p:txBody>
      </p:sp>
      <p:sp>
        <p:nvSpPr>
          <p:cNvPr id="21509" name="Text Box 4">
            <a:extLst>
              <a:ext uri="{FF2B5EF4-FFF2-40B4-BE49-F238E27FC236}">
                <a16:creationId xmlns:a16="http://schemas.microsoft.com/office/drawing/2014/main" id="{347E85BB-9897-4C0C-8BDC-5AFAAC5EA92E}"/>
              </a:ext>
            </a:extLst>
          </p:cNvPr>
          <p:cNvSpPr txBox="1">
            <a:spLocks noChangeArrowheads="1"/>
          </p:cNvSpPr>
          <p:nvPr/>
        </p:nvSpPr>
        <p:spPr bwMode="auto">
          <a:xfrm>
            <a:off x="5562600" y="2133600"/>
            <a:ext cx="2743200" cy="46990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Runs n times</a:t>
            </a:r>
          </a:p>
        </p:txBody>
      </p:sp>
      <p:sp>
        <p:nvSpPr>
          <p:cNvPr id="21510" name="Text Box 5">
            <a:extLst>
              <a:ext uri="{FF2B5EF4-FFF2-40B4-BE49-F238E27FC236}">
                <a16:creationId xmlns:a16="http://schemas.microsoft.com/office/drawing/2014/main" id="{41EABF75-C124-41E0-A4F6-D51DE3A31E64}"/>
              </a:ext>
            </a:extLst>
          </p:cNvPr>
          <p:cNvSpPr txBox="1">
            <a:spLocks noChangeArrowheads="1"/>
          </p:cNvSpPr>
          <p:nvPr/>
        </p:nvSpPr>
        <p:spPr bwMode="auto">
          <a:xfrm>
            <a:off x="4876800" y="3048000"/>
            <a:ext cx="2743200" cy="120015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Each time the loop runs, the if</a:t>
            </a:r>
            <a:br>
              <a:rPr lang="en-US" altLang="en-US" sz="2400" b="1">
                <a:solidFill>
                  <a:srgbClr val="CC0000"/>
                </a:solidFill>
                <a:latin typeface="Tahoma" panose="020B0604030504040204" pitchFamily="34" charset="0"/>
              </a:rPr>
            </a:br>
            <a:r>
              <a:rPr lang="en-US" altLang="en-US" sz="2400" b="1">
                <a:solidFill>
                  <a:srgbClr val="CC0000"/>
                </a:solidFill>
                <a:latin typeface="Tahoma" panose="020B0604030504040204" pitchFamily="34" charset="0"/>
              </a:rPr>
              <a:t>prints.</a:t>
            </a:r>
          </a:p>
        </p:txBody>
      </p:sp>
      <p:sp>
        <p:nvSpPr>
          <p:cNvPr id="21511" name="Text Box 6">
            <a:extLst>
              <a:ext uri="{FF2B5EF4-FFF2-40B4-BE49-F238E27FC236}">
                <a16:creationId xmlns:a16="http://schemas.microsoft.com/office/drawing/2014/main" id="{D0EBDAEF-7B88-489C-9905-D68007C85625}"/>
              </a:ext>
            </a:extLst>
          </p:cNvPr>
          <p:cNvSpPr txBox="1">
            <a:spLocks noChangeArrowheads="1"/>
          </p:cNvSpPr>
          <p:nvPr/>
        </p:nvSpPr>
        <p:spPr bwMode="auto">
          <a:xfrm>
            <a:off x="2362200" y="4800600"/>
            <a:ext cx="5486400" cy="46990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Total work – n(run) * 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a:extLst>
              <a:ext uri="{FF2B5EF4-FFF2-40B4-BE49-F238E27FC236}">
                <a16:creationId xmlns:a16="http://schemas.microsoft.com/office/drawing/2014/main" id="{F85185E2-4A2A-45FB-8168-2CD0630C8F9C}"/>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3795" name="Rectangle 2">
            <a:extLst>
              <a:ext uri="{FF2B5EF4-FFF2-40B4-BE49-F238E27FC236}">
                <a16:creationId xmlns:a16="http://schemas.microsoft.com/office/drawing/2014/main" id="{9D656F38-D708-4576-AB8E-17FF0C132668}"/>
              </a:ext>
            </a:extLst>
          </p:cNvPr>
          <p:cNvSpPr>
            <a:spLocks noChangeArrowheads="1"/>
          </p:cNvSpPr>
          <p:nvPr/>
        </p:nvSpPr>
        <p:spPr bwMode="auto">
          <a:xfrm>
            <a:off x="990600" y="1676400"/>
            <a:ext cx="70612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The BigO determined for a section of code</a:t>
            </a:r>
          </a:p>
          <a:p>
            <a:pPr>
              <a:spcBef>
                <a:spcPct val="0"/>
              </a:spcBef>
              <a:buFontTx/>
              <a:buNone/>
            </a:pPr>
            <a:r>
              <a:rPr lang="en-US" altLang="en-US" sz="2800">
                <a:latin typeface="Tahoma" panose="020B0604030504040204" pitchFamily="34" charset="0"/>
              </a:rPr>
              <a:t>should be the most restrictive BigO possible</a:t>
            </a:r>
          </a:p>
          <a:p>
            <a:pPr>
              <a:spcBef>
                <a:spcPct val="0"/>
              </a:spcBef>
              <a:buFontTx/>
              <a:buNone/>
            </a:pPr>
            <a:r>
              <a:rPr lang="en-US" altLang="en-US" sz="2800">
                <a:latin typeface="Tahoma" panose="020B0604030504040204" pitchFamily="34" charset="0"/>
              </a:rPr>
              <a:t>so that the BigO grows at a faster rate than</a:t>
            </a:r>
          </a:p>
          <a:p>
            <a:pPr>
              <a:spcBef>
                <a:spcPct val="0"/>
              </a:spcBef>
              <a:buFontTx/>
              <a:buNone/>
            </a:pPr>
            <a:r>
              <a:rPr lang="en-US" altLang="en-US" sz="2800">
                <a:latin typeface="Tahoma" panose="020B0604030504040204" pitchFamily="34" charset="0"/>
              </a:rPr>
              <a:t>the actual runtime of the code.</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For the previous example, N is the most</a:t>
            </a:r>
          </a:p>
          <a:p>
            <a:pPr>
              <a:spcBef>
                <a:spcPct val="0"/>
              </a:spcBef>
              <a:buFontTx/>
              <a:buNone/>
            </a:pPr>
            <a:r>
              <a:rPr lang="en-US" altLang="en-US" sz="2800">
                <a:latin typeface="Tahoma" panose="020B0604030504040204" pitchFamily="34" charset="0"/>
              </a:rPr>
              <a:t>appropriate BigO as it meets the criteria</a:t>
            </a:r>
          </a:p>
          <a:p>
            <a:pPr>
              <a:spcBef>
                <a:spcPct val="0"/>
              </a:spcBef>
              <a:buFontTx/>
              <a:buNone/>
            </a:pPr>
            <a:r>
              <a:rPr lang="en-US" altLang="en-US" sz="2800">
                <a:latin typeface="Tahoma" panose="020B0604030504040204" pitchFamily="34" charset="0"/>
              </a:rPr>
              <a:t>and is the most restrictive BigO that would</a:t>
            </a:r>
          </a:p>
          <a:p>
            <a:pPr>
              <a:spcBef>
                <a:spcPct val="0"/>
              </a:spcBef>
              <a:buFontTx/>
              <a:buNone/>
            </a:pPr>
            <a:r>
              <a:rPr lang="en-US" altLang="en-US" sz="2800">
                <a:latin typeface="Tahoma" panose="020B0604030504040204" pitchFamily="34" charset="0"/>
              </a:rPr>
              <a:t>match the formal definition.</a:t>
            </a:r>
          </a:p>
        </p:txBody>
      </p:sp>
      <p:sp>
        <p:nvSpPr>
          <p:cNvPr id="33796" name="WordArt 3">
            <a:extLst>
              <a:ext uri="{FF2B5EF4-FFF2-40B4-BE49-F238E27FC236}">
                <a16:creationId xmlns:a16="http://schemas.microsoft.com/office/drawing/2014/main" id="{7122775B-5F82-44DB-92F3-4F456051A08F}"/>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8A46F587-E441-4B08-8528-7F500F394066}"/>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5843" name="WordArt 4">
            <a:extLst>
              <a:ext uri="{FF2B5EF4-FFF2-40B4-BE49-F238E27FC236}">
                <a16:creationId xmlns:a16="http://schemas.microsoft.com/office/drawing/2014/main" id="{DC729645-2BC7-4150-8867-E357661830D2}"/>
              </a:ext>
            </a:extLst>
          </p:cNvPr>
          <p:cNvSpPr>
            <a:spLocks noChangeArrowheads="1" noChangeShapeType="1" noTextEdit="1"/>
          </p:cNvSpPr>
          <p:nvPr/>
        </p:nvSpPr>
        <p:spPr bwMode="auto">
          <a:xfrm>
            <a:off x="1447800" y="4572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35844" name="WordArt 5">
            <a:extLst>
              <a:ext uri="{FF2B5EF4-FFF2-40B4-BE49-F238E27FC236}">
                <a16:creationId xmlns:a16="http://schemas.microsoft.com/office/drawing/2014/main" id="{E39ED96C-9787-473B-BA8C-2F60DD97CD4C}"/>
              </a:ext>
            </a:extLst>
          </p:cNvPr>
          <p:cNvSpPr>
            <a:spLocks noChangeArrowheads="1" noChangeShapeType="1" noTextEdit="1"/>
          </p:cNvSpPr>
          <p:nvPr/>
        </p:nvSpPr>
        <p:spPr bwMode="auto">
          <a:xfrm>
            <a:off x="990600" y="1066800"/>
            <a:ext cx="7162800" cy="2286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alpha val="79999"/>
                    </a:srgbClr>
                  </a:outerShdw>
                </a:effectLst>
                <a:latin typeface="Impact" panose="020B0806030902050204" pitchFamily="34" charset="0"/>
              </a:rPr>
              <a:t>Now it is time for </a:t>
            </a:r>
          </a:p>
          <a:p>
            <a:pPr algn="ctr"/>
            <a:r>
              <a:rPr lang="en-US" sz="3600" kern="10">
                <a:ln w="9525">
                  <a:solidFill>
                    <a:srgbClr val="FFFF00"/>
                  </a:solidFill>
                  <a:round/>
                  <a:headEnd type="none" w="sm" len="sm"/>
                  <a:tailEnd type="none" w="sm" len="sm"/>
                </a:ln>
                <a:solidFill>
                  <a:srgbClr val="008000"/>
                </a:solidFill>
                <a:effectLst>
                  <a:outerShdw dist="35921" dir="2700000" algn="ctr" rotWithShape="0">
                    <a:srgbClr val="C0C0C0">
                      <a:alpha val="79999"/>
                    </a:srgbClr>
                  </a:outerShdw>
                </a:effectLst>
                <a:latin typeface="Impact" panose="020B0806030902050204" pitchFamily="34" charset="0"/>
              </a:rPr>
              <a:t>another round of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a:extLst>
              <a:ext uri="{FF2B5EF4-FFF2-40B4-BE49-F238E27FC236}">
                <a16:creationId xmlns:a16="http://schemas.microsoft.com/office/drawing/2014/main" id="{CFADD64B-78BF-45DA-BB45-F7DE2F9AAF34}"/>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7891" name="Rectangle 2">
            <a:extLst>
              <a:ext uri="{FF2B5EF4-FFF2-40B4-BE49-F238E27FC236}">
                <a16:creationId xmlns:a16="http://schemas.microsoft.com/office/drawing/2014/main" id="{CA853B5E-5F2F-4C70-A345-BEBBFAEA3586}"/>
              </a:ext>
            </a:extLst>
          </p:cNvPr>
          <p:cNvSpPr>
            <a:spLocks noChangeArrowheads="1"/>
          </p:cNvSpPr>
          <p:nvPr/>
        </p:nvSpPr>
        <p:spPr bwMode="auto">
          <a:xfrm>
            <a:off x="645460" y="1514209"/>
            <a:ext cx="8678124" cy="1570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dirty="0">
                <a:latin typeface="Tahoma" panose="020B0604030504040204" pitchFamily="34" charset="0"/>
              </a:rPr>
              <a:t>for(int i=</a:t>
            </a:r>
            <a:r>
              <a:rPr lang="en-US" altLang="en-US" sz="3600" b="1" dirty="0" err="1">
                <a:latin typeface="Tahoma" panose="020B0604030504040204" pitchFamily="34" charset="0"/>
              </a:rPr>
              <a:t>ray.size</a:t>
            </a:r>
            <a:r>
              <a:rPr lang="en-US" altLang="en-US" sz="3600" b="1" dirty="0">
                <a:latin typeface="Tahoma" panose="020B0604030504040204" pitchFamily="34" charset="0"/>
              </a:rPr>
              <a:t>()-1; i&gt;=0; i--)</a:t>
            </a:r>
          </a:p>
          <a:p>
            <a:pPr>
              <a:spcBef>
                <a:spcPct val="0"/>
              </a:spcBef>
              <a:buFontTx/>
              <a:buNone/>
            </a:pPr>
            <a:r>
              <a:rPr lang="en-US" altLang="en-US" sz="3600" b="1" dirty="0">
                <a:latin typeface="Tahoma" panose="020B0604030504040204" pitchFamily="34" charset="0"/>
              </a:rPr>
              <a:t>   </a:t>
            </a:r>
            <a:r>
              <a:rPr lang="en-US" altLang="en-US" sz="3600" b="1" dirty="0" err="1">
                <a:latin typeface="Tahoma" panose="020B0604030504040204" pitchFamily="34" charset="0"/>
              </a:rPr>
              <a:t>out.println</a:t>
            </a:r>
            <a:r>
              <a:rPr lang="en-US" altLang="en-US" sz="3600" b="1" dirty="0">
                <a:latin typeface="Tahoma" panose="020B0604030504040204" pitchFamily="34" charset="0"/>
              </a:rPr>
              <a:t>( </a:t>
            </a:r>
            <a:r>
              <a:rPr lang="en-US" altLang="en-US" sz="3600" b="1" dirty="0" err="1">
                <a:solidFill>
                  <a:srgbClr val="006666"/>
                </a:solidFill>
                <a:latin typeface="Tahoma" panose="020B0604030504040204" pitchFamily="34" charset="0"/>
              </a:rPr>
              <a:t>ray.get</a:t>
            </a:r>
            <a:r>
              <a:rPr lang="en-US" altLang="en-US" sz="3600" b="1" dirty="0">
                <a:solidFill>
                  <a:srgbClr val="006666"/>
                </a:solidFill>
                <a:latin typeface="Tahoma" panose="020B0604030504040204" pitchFamily="34" charset="0"/>
              </a:rPr>
              <a:t>(i) </a:t>
            </a:r>
            <a:r>
              <a:rPr lang="en-US" altLang="en-US" sz="3600" b="1" dirty="0">
                <a:latin typeface="Tahoma" panose="020B0604030504040204" pitchFamily="34" charset="0"/>
              </a:rPr>
              <a:t>);</a:t>
            </a:r>
          </a:p>
          <a:p>
            <a:pPr>
              <a:spcBef>
                <a:spcPct val="0"/>
              </a:spcBef>
              <a:buFontTx/>
              <a:buNone/>
            </a:pPr>
            <a:endParaRPr lang="en-US" altLang="en-US" sz="2400" dirty="0">
              <a:latin typeface="Arial" panose="020B0604020202020204" pitchFamily="34" charset="0"/>
            </a:endParaRPr>
          </a:p>
        </p:txBody>
      </p:sp>
      <p:sp>
        <p:nvSpPr>
          <p:cNvPr id="37892" name="WordArt 3">
            <a:extLst>
              <a:ext uri="{FF2B5EF4-FFF2-40B4-BE49-F238E27FC236}">
                <a16:creationId xmlns:a16="http://schemas.microsoft.com/office/drawing/2014/main" id="{7072A7D7-D9D4-4904-8120-72C68C32BBEA}"/>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60420" name="Rectangle 4">
            <a:extLst>
              <a:ext uri="{FF2B5EF4-FFF2-40B4-BE49-F238E27FC236}">
                <a16:creationId xmlns:a16="http://schemas.microsoft.com/office/drawing/2014/main" id="{30C6B333-BA2D-4FC3-B68F-845F989CE523}"/>
              </a:ext>
            </a:extLst>
          </p:cNvPr>
          <p:cNvSpPr>
            <a:spLocks noChangeArrowheads="1"/>
          </p:cNvSpPr>
          <p:nvPr/>
        </p:nvSpPr>
        <p:spPr bwMode="auto">
          <a:xfrm>
            <a:off x="533400" y="3962400"/>
            <a:ext cx="82645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a:solidFill>
                  <a:srgbClr val="3333CC"/>
                </a:solidFill>
                <a:latin typeface="Tahoma" panose="020B0604030504040204" pitchFamily="34" charset="0"/>
              </a:rPr>
              <a:t>This one is clearly N as we access all N items.</a:t>
            </a:r>
          </a:p>
          <a:p>
            <a:pPr eaLnBrk="1" hangingPunct="1">
              <a:spcBef>
                <a:spcPct val="0"/>
              </a:spcBef>
              <a:buFontTx/>
              <a:buNone/>
            </a:pPr>
            <a:endParaRPr lang="en-US" altLang="en-US" sz="2800" b="1">
              <a:solidFill>
                <a:srgbClr val="3333CC"/>
              </a:solidFill>
              <a:latin typeface="Tahoma" panose="020B0604030504040204" pitchFamily="34" charset="0"/>
            </a:endParaRPr>
          </a:p>
          <a:p>
            <a:pPr eaLnBrk="1" hangingPunct="1">
              <a:spcBef>
                <a:spcPct val="0"/>
              </a:spcBef>
              <a:buFontTx/>
              <a:buNone/>
            </a:pPr>
            <a:r>
              <a:rPr lang="en-US" altLang="en-US" sz="2800" b="1">
                <a:solidFill>
                  <a:srgbClr val="3333CC"/>
                </a:solidFill>
                <a:latin typeface="Tahoma" panose="020B0604030504040204" pitchFamily="34" charset="0"/>
              </a:rPr>
              <a:t>Big O Notation – O(N)</a:t>
            </a:r>
          </a:p>
          <a:p>
            <a:pPr eaLnBrk="1" hangingPunct="1">
              <a:spcBef>
                <a:spcPct val="0"/>
              </a:spcBef>
              <a:buFontTx/>
              <a:buNone/>
            </a:pPr>
            <a:endParaRPr lang="en-US" altLang="en-US" sz="2800" b="1">
              <a:latin typeface="Tahoma" panose="020B0604030504040204" pitchFamily="34" charset="0"/>
            </a:endParaRPr>
          </a:p>
        </p:txBody>
      </p:sp>
      <p:sp>
        <p:nvSpPr>
          <p:cNvPr id="37894" name="Text Box 5">
            <a:extLst>
              <a:ext uri="{FF2B5EF4-FFF2-40B4-BE49-F238E27FC236}">
                <a16:creationId xmlns:a16="http://schemas.microsoft.com/office/drawing/2014/main" id="{9D2ED232-EDEA-4516-B643-314FFF746ACD}"/>
              </a:ext>
            </a:extLst>
          </p:cNvPr>
          <p:cNvSpPr txBox="1">
            <a:spLocks noChangeArrowheads="1"/>
          </p:cNvSpPr>
          <p:nvPr/>
        </p:nvSpPr>
        <p:spPr bwMode="auto">
          <a:xfrm>
            <a:off x="7045325" y="2666999"/>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blinds(horizontal)">
                                      <p:cBhvr>
                                        <p:cTn id="7"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D30AD622-B862-4797-A4E4-66C6C1BDC696}"/>
              </a:ext>
            </a:extLst>
          </p:cNvPr>
          <p:cNvSpPr>
            <a:spLocks noChangeArrowheads="1"/>
          </p:cNvSpPr>
          <p:nvPr/>
        </p:nvSpPr>
        <p:spPr bwMode="auto">
          <a:xfrm>
            <a:off x="443753" y="1600200"/>
            <a:ext cx="8438029" cy="1754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dirty="0">
                <a:latin typeface="Tahoma" panose="020B0604030504040204" pitchFamily="34" charset="0"/>
              </a:rPr>
              <a:t>for(int i=</a:t>
            </a:r>
            <a:r>
              <a:rPr lang="en-US" altLang="en-US" sz="3600" b="1" dirty="0" err="1">
                <a:latin typeface="Tahoma" panose="020B0604030504040204" pitchFamily="34" charset="0"/>
              </a:rPr>
              <a:t>ray.size</a:t>
            </a:r>
            <a:r>
              <a:rPr lang="en-US" altLang="en-US" sz="3600" b="1" dirty="0">
                <a:latin typeface="Tahoma" panose="020B0604030504040204" pitchFamily="34" charset="0"/>
              </a:rPr>
              <a:t>()-1; i&gt;=0; i--)</a:t>
            </a:r>
          </a:p>
          <a:p>
            <a:pPr>
              <a:spcBef>
                <a:spcPct val="0"/>
              </a:spcBef>
              <a:buFontTx/>
              <a:buNone/>
            </a:pPr>
            <a:r>
              <a:rPr lang="en-US" altLang="en-US" sz="3600" b="1" dirty="0">
                <a:latin typeface="Tahoma" panose="020B0604030504040204" pitchFamily="34" charset="0"/>
              </a:rPr>
              <a:t>    if (</a:t>
            </a:r>
            <a:r>
              <a:rPr lang="en-US" altLang="en-US" sz="3600" b="1" dirty="0" err="1">
                <a:latin typeface="Tahoma" panose="020B0604030504040204" pitchFamily="34" charset="0"/>
              </a:rPr>
              <a:t>ray.get</a:t>
            </a:r>
            <a:r>
              <a:rPr lang="en-US" altLang="en-US" sz="3600" b="1" dirty="0">
                <a:latin typeface="Tahoma" panose="020B0604030504040204" pitchFamily="34" charset="0"/>
              </a:rPr>
              <a:t>(i).equals(5))</a:t>
            </a:r>
          </a:p>
          <a:p>
            <a:pPr>
              <a:spcBef>
                <a:spcPct val="0"/>
              </a:spcBef>
              <a:buFontTx/>
              <a:buNone/>
            </a:pPr>
            <a:r>
              <a:rPr lang="en-US" altLang="en-US" sz="3600" b="1" dirty="0">
                <a:latin typeface="Tahoma" panose="020B0604030504040204" pitchFamily="34" charset="0"/>
              </a:rPr>
              <a:t>        </a:t>
            </a:r>
            <a:r>
              <a:rPr lang="en-US" altLang="en-US" sz="3600" b="1" dirty="0" err="1">
                <a:solidFill>
                  <a:srgbClr val="006666"/>
                </a:solidFill>
                <a:latin typeface="Tahoma" panose="020B0604030504040204" pitchFamily="34" charset="0"/>
              </a:rPr>
              <a:t>ray.remove</a:t>
            </a:r>
            <a:r>
              <a:rPr lang="en-US" altLang="en-US" sz="3600" b="1" dirty="0">
                <a:solidFill>
                  <a:srgbClr val="006666"/>
                </a:solidFill>
                <a:latin typeface="Tahoma" panose="020B0604030504040204" pitchFamily="34" charset="0"/>
              </a:rPr>
              <a:t>(i);</a:t>
            </a:r>
            <a:endParaRPr lang="en-US" altLang="en-US" sz="3600" b="1" dirty="0">
              <a:latin typeface="Tahoma" panose="020B0604030504040204" pitchFamily="34" charset="0"/>
            </a:endParaRPr>
          </a:p>
        </p:txBody>
      </p:sp>
      <p:sp>
        <p:nvSpPr>
          <p:cNvPr id="39940" name="WordArt 3">
            <a:extLst>
              <a:ext uri="{FF2B5EF4-FFF2-40B4-BE49-F238E27FC236}">
                <a16:creationId xmlns:a16="http://schemas.microsoft.com/office/drawing/2014/main" id="{62AE8157-0A76-4B12-B1B4-512822E9D9F8}"/>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39941" name="Text Box 5">
            <a:extLst>
              <a:ext uri="{FF2B5EF4-FFF2-40B4-BE49-F238E27FC236}">
                <a16:creationId xmlns:a16="http://schemas.microsoft.com/office/drawing/2014/main" id="{E48E3E1B-DE53-40CC-91EC-57741C41520D}"/>
              </a:ext>
            </a:extLst>
          </p:cNvPr>
          <p:cNvSpPr txBox="1">
            <a:spLocks noChangeArrowheads="1"/>
          </p:cNvSpPr>
          <p:nvPr/>
        </p:nvSpPr>
        <p:spPr bwMode="auto">
          <a:xfrm>
            <a:off x="6781800" y="4114800"/>
            <a:ext cx="1981200" cy="120015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Which roof/bound fits best?</a:t>
            </a:r>
          </a:p>
        </p:txBody>
      </p:sp>
      <p:grpSp>
        <p:nvGrpSpPr>
          <p:cNvPr id="4" name="Group 3">
            <a:extLst>
              <a:ext uri="{FF2B5EF4-FFF2-40B4-BE49-F238E27FC236}">
                <a16:creationId xmlns:a16="http://schemas.microsoft.com/office/drawing/2014/main" id="{345DF3EC-1779-4568-9BEF-F7D6E1EF634D}"/>
              </a:ext>
            </a:extLst>
          </p:cNvPr>
          <p:cNvGrpSpPr/>
          <p:nvPr/>
        </p:nvGrpSpPr>
        <p:grpSpPr>
          <a:xfrm>
            <a:off x="3048000" y="3619500"/>
            <a:ext cx="1447800" cy="990600"/>
            <a:chOff x="4953000" y="3581400"/>
            <a:chExt cx="1447800" cy="990600"/>
          </a:xfrm>
        </p:grpSpPr>
        <p:sp>
          <p:nvSpPr>
            <p:cNvPr id="39945" name="Line 11">
              <a:extLst>
                <a:ext uri="{FF2B5EF4-FFF2-40B4-BE49-F238E27FC236}">
                  <a16:creationId xmlns:a16="http://schemas.microsoft.com/office/drawing/2014/main" id="{8C522A23-B783-44E9-B550-9460E5D558AE}"/>
                </a:ext>
              </a:extLst>
            </p:cNvPr>
            <p:cNvSpPr>
              <a:spLocks noChangeShapeType="1"/>
            </p:cNvSpPr>
            <p:nvPr/>
          </p:nvSpPr>
          <p:spPr bwMode="auto">
            <a:xfrm flipV="1">
              <a:off x="4953000" y="3581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6" name="Line 12">
              <a:extLst>
                <a:ext uri="{FF2B5EF4-FFF2-40B4-BE49-F238E27FC236}">
                  <a16:creationId xmlns:a16="http://schemas.microsoft.com/office/drawing/2014/main" id="{AED4DFD7-B7BD-4665-B789-1C3DBA9EB12A}"/>
                </a:ext>
              </a:extLst>
            </p:cNvPr>
            <p:cNvSpPr>
              <a:spLocks noChangeShapeType="1"/>
            </p:cNvSpPr>
            <p:nvPr/>
          </p:nvSpPr>
          <p:spPr bwMode="auto">
            <a:xfrm>
              <a:off x="5638800" y="3581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7" name="Text Box 13">
              <a:extLst>
                <a:ext uri="{FF2B5EF4-FFF2-40B4-BE49-F238E27FC236}">
                  <a16:creationId xmlns:a16="http://schemas.microsoft.com/office/drawing/2014/main" id="{03FE851B-FC8B-40D5-849A-98A3DE2D7222}"/>
                </a:ext>
              </a:extLst>
            </p:cNvPr>
            <p:cNvSpPr txBox="1">
              <a:spLocks noChangeArrowheads="1"/>
            </p:cNvSpPr>
            <p:nvPr/>
          </p:nvSpPr>
          <p:spPr bwMode="auto">
            <a:xfrm>
              <a:off x="5257800" y="4038600"/>
              <a:ext cx="7328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chemeClr val="accent2"/>
                  </a:solidFill>
                  <a:latin typeface="Tahoma" panose="020B0604030504040204" pitchFamily="34" charset="0"/>
                </a:rPr>
                <a:t>O(N)</a:t>
              </a:r>
            </a:p>
          </p:txBody>
        </p:sp>
        <p:sp>
          <p:nvSpPr>
            <p:cNvPr id="39948" name="Line 18">
              <a:extLst>
                <a:ext uri="{FF2B5EF4-FFF2-40B4-BE49-F238E27FC236}">
                  <a16:creationId xmlns:a16="http://schemas.microsoft.com/office/drawing/2014/main" id="{0C36290B-1C1D-4F1F-A9DD-AAB6D610842E}"/>
                </a:ext>
              </a:extLst>
            </p:cNvPr>
            <p:cNvSpPr>
              <a:spLocks noChangeShapeType="1"/>
            </p:cNvSpPr>
            <p:nvPr/>
          </p:nvSpPr>
          <p:spPr bwMode="auto">
            <a:xfrm>
              <a:off x="4953000" y="4572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949" name="Rectangle 19">
            <a:extLst>
              <a:ext uri="{FF2B5EF4-FFF2-40B4-BE49-F238E27FC236}">
                <a16:creationId xmlns:a16="http://schemas.microsoft.com/office/drawing/2014/main" id="{DF006C9B-6D16-421E-9D6C-F2857C427C30}"/>
              </a:ext>
            </a:extLst>
          </p:cNvPr>
          <p:cNvSpPr>
            <a:spLocks noChangeArrowheads="1"/>
          </p:cNvSpPr>
          <p:nvPr/>
        </p:nvSpPr>
        <p:spPr bwMode="auto">
          <a:xfrm>
            <a:off x="1143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grpSp>
        <p:nvGrpSpPr>
          <p:cNvPr id="2" name="Group 1">
            <a:extLst>
              <a:ext uri="{FF2B5EF4-FFF2-40B4-BE49-F238E27FC236}">
                <a16:creationId xmlns:a16="http://schemas.microsoft.com/office/drawing/2014/main" id="{48B405B1-11D5-4DB4-A82D-12EDAAC8237F}"/>
              </a:ext>
            </a:extLst>
          </p:cNvPr>
          <p:cNvGrpSpPr/>
          <p:nvPr/>
        </p:nvGrpSpPr>
        <p:grpSpPr>
          <a:xfrm>
            <a:off x="1143000" y="3657600"/>
            <a:ext cx="1447800" cy="990600"/>
            <a:chOff x="1143000" y="4343400"/>
            <a:chExt cx="1447800" cy="990600"/>
          </a:xfrm>
        </p:grpSpPr>
        <p:sp>
          <p:nvSpPr>
            <p:cNvPr id="39950" name="Line 20">
              <a:extLst>
                <a:ext uri="{FF2B5EF4-FFF2-40B4-BE49-F238E27FC236}">
                  <a16:creationId xmlns:a16="http://schemas.microsoft.com/office/drawing/2014/main" id="{61DD990F-1D97-4419-A993-D799FE135079}"/>
                </a:ext>
              </a:extLst>
            </p:cNvPr>
            <p:cNvSpPr>
              <a:spLocks noChangeShapeType="1"/>
            </p:cNvSpPr>
            <p:nvPr/>
          </p:nvSpPr>
          <p:spPr bwMode="auto">
            <a:xfrm flipV="1">
              <a:off x="1143000" y="4343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1" name="Line 21">
              <a:extLst>
                <a:ext uri="{FF2B5EF4-FFF2-40B4-BE49-F238E27FC236}">
                  <a16:creationId xmlns:a16="http://schemas.microsoft.com/office/drawing/2014/main" id="{825EA84D-FE80-4626-9DDB-EE9C6B013303}"/>
                </a:ext>
              </a:extLst>
            </p:cNvPr>
            <p:cNvSpPr>
              <a:spLocks noChangeShapeType="1"/>
            </p:cNvSpPr>
            <p:nvPr/>
          </p:nvSpPr>
          <p:spPr bwMode="auto">
            <a:xfrm>
              <a:off x="1828800" y="4343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52" name="Text Box 22">
              <a:extLst>
                <a:ext uri="{FF2B5EF4-FFF2-40B4-BE49-F238E27FC236}">
                  <a16:creationId xmlns:a16="http://schemas.microsoft.com/office/drawing/2014/main" id="{66AEB06D-D5A3-4552-B990-16CD56D59171}"/>
                </a:ext>
              </a:extLst>
            </p:cNvPr>
            <p:cNvSpPr txBox="1">
              <a:spLocks noChangeArrowheads="1"/>
            </p:cNvSpPr>
            <p:nvPr/>
          </p:nvSpPr>
          <p:spPr bwMode="auto">
            <a:xfrm>
              <a:off x="1371600" y="4876800"/>
              <a:ext cx="965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solidFill>
                    <a:schemeClr val="accent2"/>
                  </a:solidFill>
                  <a:latin typeface="Tahoma" panose="020B0604030504040204" pitchFamily="34" charset="0"/>
                </a:rPr>
                <a:t>O(log</a:t>
              </a:r>
              <a:r>
                <a:rPr lang="en-US" altLang="en-US" sz="1600" baseline="-25000">
                  <a:solidFill>
                    <a:schemeClr val="accent2"/>
                  </a:solidFill>
                  <a:latin typeface="Tahoma" panose="020B0604030504040204" pitchFamily="34" charset="0"/>
                </a:rPr>
                <a:t>2</a:t>
              </a:r>
              <a:r>
                <a:rPr lang="en-US" altLang="en-US" sz="1600">
                  <a:solidFill>
                    <a:schemeClr val="accent2"/>
                  </a:solidFill>
                  <a:latin typeface="Tahoma" panose="020B0604030504040204" pitchFamily="34" charset="0"/>
                </a:rPr>
                <a:t>N)</a:t>
              </a:r>
            </a:p>
          </p:txBody>
        </p:sp>
        <p:sp>
          <p:nvSpPr>
            <p:cNvPr id="39953" name="Line 23">
              <a:extLst>
                <a:ext uri="{FF2B5EF4-FFF2-40B4-BE49-F238E27FC236}">
                  <a16:creationId xmlns:a16="http://schemas.microsoft.com/office/drawing/2014/main" id="{4E80B374-5088-417E-B8B1-12B3DD760106}"/>
                </a:ext>
              </a:extLst>
            </p:cNvPr>
            <p:cNvSpPr>
              <a:spLocks noChangeShapeType="1"/>
            </p:cNvSpPr>
            <p:nvPr/>
          </p:nvSpPr>
          <p:spPr bwMode="auto">
            <a:xfrm>
              <a:off x="1143000" y="5334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a:extLst>
              <a:ext uri="{FF2B5EF4-FFF2-40B4-BE49-F238E27FC236}">
                <a16:creationId xmlns:a16="http://schemas.microsoft.com/office/drawing/2014/main" id="{27C5462F-CAC8-4C4B-B784-0EA1991404E1}"/>
              </a:ext>
            </a:extLst>
          </p:cNvPr>
          <p:cNvGrpSpPr/>
          <p:nvPr/>
        </p:nvGrpSpPr>
        <p:grpSpPr>
          <a:xfrm>
            <a:off x="4953000" y="3619500"/>
            <a:ext cx="1447800" cy="990600"/>
            <a:chOff x="3048000" y="3962400"/>
            <a:chExt cx="1447800" cy="990600"/>
          </a:xfrm>
        </p:grpSpPr>
        <p:sp>
          <p:nvSpPr>
            <p:cNvPr id="39942" name="Line 7">
              <a:extLst>
                <a:ext uri="{FF2B5EF4-FFF2-40B4-BE49-F238E27FC236}">
                  <a16:creationId xmlns:a16="http://schemas.microsoft.com/office/drawing/2014/main" id="{05F6F262-5945-4C42-B759-B0BDD3401522}"/>
                </a:ext>
              </a:extLst>
            </p:cNvPr>
            <p:cNvSpPr>
              <a:spLocks noChangeShapeType="1"/>
            </p:cNvSpPr>
            <p:nvPr/>
          </p:nvSpPr>
          <p:spPr bwMode="auto">
            <a:xfrm flipV="1">
              <a:off x="3048000" y="3962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3" name="Line 8">
              <a:extLst>
                <a:ext uri="{FF2B5EF4-FFF2-40B4-BE49-F238E27FC236}">
                  <a16:creationId xmlns:a16="http://schemas.microsoft.com/office/drawing/2014/main" id="{01B800B1-0435-449B-AE35-811CF914E1C7}"/>
                </a:ext>
              </a:extLst>
            </p:cNvPr>
            <p:cNvSpPr>
              <a:spLocks noChangeShapeType="1"/>
            </p:cNvSpPr>
            <p:nvPr/>
          </p:nvSpPr>
          <p:spPr bwMode="auto">
            <a:xfrm>
              <a:off x="3733800" y="3962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944" name="Text Box 9">
              <a:extLst>
                <a:ext uri="{FF2B5EF4-FFF2-40B4-BE49-F238E27FC236}">
                  <a16:creationId xmlns:a16="http://schemas.microsoft.com/office/drawing/2014/main" id="{4E67134D-92AA-4A34-B5FE-C6C1B7F5D61B}"/>
                </a:ext>
              </a:extLst>
            </p:cNvPr>
            <p:cNvSpPr txBox="1">
              <a:spLocks noChangeArrowheads="1"/>
            </p:cNvSpPr>
            <p:nvPr/>
          </p:nvSpPr>
          <p:spPr bwMode="auto">
            <a:xfrm>
              <a:off x="3429000" y="4419600"/>
              <a:ext cx="8258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dirty="0">
                  <a:solidFill>
                    <a:schemeClr val="accent2"/>
                  </a:solidFill>
                  <a:latin typeface="Tahoma" panose="020B0604030504040204" pitchFamily="34" charset="0"/>
                </a:rPr>
                <a:t>O(N</a:t>
              </a:r>
              <a:r>
                <a:rPr lang="en-US" altLang="en-US" sz="2000" baseline="30000" dirty="0">
                  <a:solidFill>
                    <a:schemeClr val="accent2"/>
                  </a:solidFill>
                  <a:latin typeface="Tahoma" panose="020B0604030504040204" pitchFamily="34" charset="0"/>
                </a:rPr>
                <a:t>2</a:t>
              </a:r>
              <a:r>
                <a:rPr lang="en-US" altLang="en-US" sz="2000" dirty="0">
                  <a:solidFill>
                    <a:schemeClr val="accent2"/>
                  </a:solidFill>
                  <a:latin typeface="Tahoma" panose="020B0604030504040204" pitchFamily="34" charset="0"/>
                </a:rPr>
                <a:t>)</a:t>
              </a:r>
            </a:p>
          </p:txBody>
        </p:sp>
        <p:sp>
          <p:nvSpPr>
            <p:cNvPr id="39954" name="Line 24">
              <a:extLst>
                <a:ext uri="{FF2B5EF4-FFF2-40B4-BE49-F238E27FC236}">
                  <a16:creationId xmlns:a16="http://schemas.microsoft.com/office/drawing/2014/main" id="{2FA57DB1-6C02-4B55-9A59-ABD36839FB4C}"/>
                </a:ext>
              </a:extLst>
            </p:cNvPr>
            <p:cNvSpPr>
              <a:spLocks noChangeShapeType="1"/>
            </p:cNvSpPr>
            <p:nvPr/>
          </p:nvSpPr>
          <p:spPr bwMode="auto">
            <a:xfrm>
              <a:off x="3048000" y="4953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39955" name="Rectangle 25">
            <a:extLst>
              <a:ext uri="{FF2B5EF4-FFF2-40B4-BE49-F238E27FC236}">
                <a16:creationId xmlns:a16="http://schemas.microsoft.com/office/drawing/2014/main" id="{B89838BF-9F83-46F9-8C1D-E371CB11327B}"/>
              </a:ext>
            </a:extLst>
          </p:cNvPr>
          <p:cNvSpPr>
            <a:spLocks noChangeArrowheads="1"/>
          </p:cNvSpPr>
          <p:nvPr/>
        </p:nvSpPr>
        <p:spPr bwMode="auto">
          <a:xfrm>
            <a:off x="3048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sp>
        <p:nvSpPr>
          <p:cNvPr id="39956" name="Rectangle 26">
            <a:extLst>
              <a:ext uri="{FF2B5EF4-FFF2-40B4-BE49-F238E27FC236}">
                <a16:creationId xmlns:a16="http://schemas.microsoft.com/office/drawing/2014/main" id="{E1878100-D24C-456E-91B3-BF500E7E080A}"/>
              </a:ext>
            </a:extLst>
          </p:cNvPr>
          <p:cNvSpPr>
            <a:spLocks noChangeArrowheads="1"/>
          </p:cNvSpPr>
          <p:nvPr/>
        </p:nvSpPr>
        <p:spPr bwMode="auto">
          <a:xfrm>
            <a:off x="4953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4.44444E-6 L -0.00017 0.05 " pathEditMode="relative" rAng="0" ptsTypes="AA">
                                      <p:cBhvr>
                                        <p:cTn id="6" dur="500" fill="hold"/>
                                        <p:tgtEl>
                                          <p:spTgt spid="3"/>
                                        </p:tgtEl>
                                        <p:attrNameLst>
                                          <p:attrName>ppt_x</p:attrName>
                                          <p:attrName>ppt_y</p:attrName>
                                        </p:attrNameLst>
                                      </p:cBhvr>
                                      <p:rCtr x="-17" y="2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1ED3DA0D-5284-4931-A467-82E67E272DD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1987" name="Rectangle 2">
            <a:extLst>
              <a:ext uri="{FF2B5EF4-FFF2-40B4-BE49-F238E27FC236}">
                <a16:creationId xmlns:a16="http://schemas.microsoft.com/office/drawing/2014/main" id="{0FC8EDBC-89B8-4689-9057-FE49E2395AFC}"/>
              </a:ext>
            </a:extLst>
          </p:cNvPr>
          <p:cNvSpPr>
            <a:spLocks noChangeArrowheads="1"/>
          </p:cNvSpPr>
          <p:nvPr/>
        </p:nvSpPr>
        <p:spPr bwMode="auto">
          <a:xfrm>
            <a:off x="1524000" y="1600200"/>
            <a:ext cx="6059488"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a:latin typeface="Tahoma" panose="020B0604030504040204" pitchFamily="34" charset="0"/>
              </a:rPr>
              <a:t>int n = ray.size();</a:t>
            </a:r>
          </a:p>
          <a:p>
            <a:pPr>
              <a:spcBef>
                <a:spcPct val="0"/>
              </a:spcBef>
              <a:buFontTx/>
              <a:buNone/>
            </a:pPr>
            <a:r>
              <a:rPr lang="en-US" altLang="en-US" sz="3600" b="1">
                <a:latin typeface="Tahoma" panose="020B0604030504040204" pitchFamily="34" charset="0"/>
              </a:rPr>
              <a:t>for(int i=0; i&lt;n; i+=2)</a:t>
            </a:r>
          </a:p>
          <a:p>
            <a:pPr>
              <a:spcBef>
                <a:spcPct val="0"/>
              </a:spcBef>
              <a:buFontTx/>
              <a:buNone/>
            </a:pPr>
            <a:r>
              <a:rPr lang="en-US" altLang="en-US" sz="3600" b="1">
                <a:latin typeface="Tahoma" panose="020B0604030504040204" pitchFamily="34" charset="0"/>
              </a:rPr>
              <a:t>   out.println( ray.get(i) );</a:t>
            </a:r>
          </a:p>
          <a:p>
            <a:pPr>
              <a:spcBef>
                <a:spcPct val="0"/>
              </a:spcBef>
              <a:buFontTx/>
              <a:buNone/>
            </a:pPr>
            <a:endParaRPr lang="en-US" altLang="en-US" sz="2400">
              <a:latin typeface="Arial" panose="020B0604020202020204" pitchFamily="34" charset="0"/>
            </a:endParaRPr>
          </a:p>
        </p:txBody>
      </p:sp>
      <p:sp>
        <p:nvSpPr>
          <p:cNvPr id="41988" name="WordArt 3">
            <a:extLst>
              <a:ext uri="{FF2B5EF4-FFF2-40B4-BE49-F238E27FC236}">
                <a16:creationId xmlns:a16="http://schemas.microsoft.com/office/drawing/2014/main" id="{4235188E-7208-44CB-981D-24E05398064A}"/>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93188" name="Rectangle 4">
            <a:extLst>
              <a:ext uri="{FF2B5EF4-FFF2-40B4-BE49-F238E27FC236}">
                <a16:creationId xmlns:a16="http://schemas.microsoft.com/office/drawing/2014/main" id="{8BBA19E5-382F-47AD-BCD8-4268FA4D6B1E}"/>
              </a:ext>
            </a:extLst>
          </p:cNvPr>
          <p:cNvSpPr>
            <a:spLocks noChangeArrowheads="1"/>
          </p:cNvSpPr>
          <p:nvPr/>
        </p:nvSpPr>
        <p:spPr bwMode="auto">
          <a:xfrm>
            <a:off x="838200" y="3810000"/>
            <a:ext cx="7467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a:solidFill>
                  <a:srgbClr val="3333CC"/>
                </a:solidFill>
                <a:latin typeface="Tahoma" panose="020B0604030504040204" pitchFamily="34" charset="0"/>
              </a:rPr>
              <a:t>This example is not as easy as the last.</a:t>
            </a:r>
          </a:p>
          <a:p>
            <a:pPr eaLnBrk="1" hangingPunct="1">
              <a:spcBef>
                <a:spcPct val="0"/>
              </a:spcBef>
              <a:buFontTx/>
              <a:buNone/>
            </a:pPr>
            <a:endParaRPr lang="en-US" altLang="en-US" sz="2800" b="1">
              <a:solidFill>
                <a:srgbClr val="3333CC"/>
              </a:solidFill>
              <a:latin typeface="Tahoma" panose="020B0604030504040204" pitchFamily="34" charset="0"/>
            </a:endParaRPr>
          </a:p>
          <a:p>
            <a:pPr eaLnBrk="1" hangingPunct="1">
              <a:spcBef>
                <a:spcPct val="0"/>
              </a:spcBef>
              <a:buFontTx/>
              <a:buNone/>
            </a:pPr>
            <a:r>
              <a:rPr lang="en-US" altLang="en-US" sz="2800" b="1">
                <a:solidFill>
                  <a:srgbClr val="3333CC"/>
                </a:solidFill>
                <a:latin typeface="Tahoma" panose="020B0604030504040204" pitchFamily="34" charset="0"/>
              </a:rPr>
              <a:t>This code will print N/2 items.</a:t>
            </a:r>
          </a:p>
          <a:p>
            <a:pPr eaLnBrk="1" hangingPunct="1">
              <a:spcBef>
                <a:spcPct val="0"/>
              </a:spcBef>
              <a:buFontTx/>
              <a:buNone/>
            </a:pPr>
            <a:endParaRPr lang="en-US" altLang="en-US" sz="2800" b="1">
              <a:solidFill>
                <a:srgbClr val="3333CC"/>
              </a:solidFill>
              <a:latin typeface="Tahoma" panose="020B0604030504040204" pitchFamily="34" charset="0"/>
            </a:endParaRPr>
          </a:p>
          <a:p>
            <a:pPr eaLnBrk="1" hangingPunct="1">
              <a:spcBef>
                <a:spcPct val="0"/>
              </a:spcBef>
              <a:buFontTx/>
              <a:buNone/>
            </a:pPr>
            <a:r>
              <a:rPr lang="en-US" altLang="en-US" sz="2800" b="1">
                <a:solidFill>
                  <a:srgbClr val="3333CC"/>
                </a:solidFill>
                <a:latin typeface="Tahoma" panose="020B0604030504040204" pitchFamily="34" charset="0"/>
              </a:rPr>
              <a:t>Big O Notation – O(N)</a:t>
            </a:r>
          </a:p>
        </p:txBody>
      </p:sp>
      <p:sp>
        <p:nvSpPr>
          <p:cNvPr id="41990" name="Text Box 5">
            <a:extLst>
              <a:ext uri="{FF2B5EF4-FFF2-40B4-BE49-F238E27FC236}">
                <a16:creationId xmlns:a16="http://schemas.microsoft.com/office/drawing/2014/main" id="{BB606589-E061-4457-B216-06079075149D}"/>
              </a:ext>
            </a:extLst>
          </p:cNvPr>
          <p:cNvSpPr txBox="1">
            <a:spLocks noChangeArrowheads="1"/>
          </p:cNvSpPr>
          <p:nvPr/>
        </p:nvSpPr>
        <p:spPr bwMode="auto">
          <a:xfrm>
            <a:off x="7162800" y="1371600"/>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8"/>
                                        </p:tgtEl>
                                        <p:attrNameLst>
                                          <p:attrName>style.visibility</p:attrName>
                                        </p:attrNameLst>
                                      </p:cBhvr>
                                      <p:to>
                                        <p:strVal val="visible"/>
                                      </p:to>
                                    </p:set>
                                    <p:animEffect transition="in" filter="blinds(horizontal)">
                                      <p:cBhvr>
                                        <p:cTn id="7" dur="500"/>
                                        <p:tgtEl>
                                          <p:spTgt spid="93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a:extLst>
              <a:ext uri="{FF2B5EF4-FFF2-40B4-BE49-F238E27FC236}">
                <a16:creationId xmlns:a16="http://schemas.microsoft.com/office/drawing/2014/main" id="{417A5BA5-EA34-4B20-8DAF-3724E24FA090}"/>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b="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b="0">
              <a:latin typeface="Tahoma" panose="020B0604030504040204" pitchFamily="34" charset="0"/>
            </a:endParaRPr>
          </a:p>
          <a:p>
            <a:pPr>
              <a:spcBef>
                <a:spcPct val="0"/>
              </a:spcBef>
              <a:buFontTx/>
              <a:buNone/>
            </a:pPr>
            <a:r>
              <a:rPr lang="en-US" altLang="en-US" sz="800" b="0">
                <a:latin typeface="Tahoma" panose="020B0604030504040204" pitchFamily="34" charset="0"/>
              </a:rPr>
              <a:t>© A+ Computer Science  -  www.apluscompsci.com</a:t>
            </a:r>
          </a:p>
        </p:txBody>
      </p:sp>
      <p:sp>
        <p:nvSpPr>
          <p:cNvPr id="6" name="Rectangle 2">
            <a:extLst>
              <a:ext uri="{FF2B5EF4-FFF2-40B4-BE49-F238E27FC236}">
                <a16:creationId xmlns:a16="http://schemas.microsoft.com/office/drawing/2014/main" id="{5FC26CCA-778E-459C-A5E0-8EE08DF47BD4}"/>
              </a:ext>
            </a:extLst>
          </p:cNvPr>
          <p:cNvSpPr>
            <a:spLocks noChangeArrowheads="1"/>
          </p:cNvSpPr>
          <p:nvPr/>
        </p:nvSpPr>
        <p:spPr bwMode="auto">
          <a:xfrm>
            <a:off x="457200" y="1447800"/>
            <a:ext cx="7772400" cy="4216400"/>
          </a:xfrm>
          <a:prstGeom prst="rect">
            <a:avLst/>
          </a:prstGeom>
          <a:noFill/>
          <a:ln>
            <a:noFill/>
          </a:ln>
          <a:effectLst/>
        </p:spPr>
        <p:txBody>
          <a:bodyPr lIns="92075" tIns="46038" rIns="92075" bIns="46038">
            <a:spAutoFit/>
          </a:bodyPr>
          <a:lstStyle/>
          <a:p>
            <a:pPr>
              <a:defRPr/>
            </a:pPr>
            <a:r>
              <a:rPr lang="en-US" dirty="0"/>
              <a:t>Big-O notation is an assessment of an algorithm’s efficiency.  Big-O notation helps gauge the amount of work that is taking place.</a:t>
            </a:r>
          </a:p>
          <a:p>
            <a:pPr>
              <a:defRPr/>
            </a:pPr>
            <a:endParaRPr lang="en-US" dirty="0"/>
          </a:p>
          <a:p>
            <a:pPr>
              <a:tabLst>
                <a:tab pos="5718175" algn="ctr"/>
              </a:tabLst>
              <a:defRPr/>
            </a:pPr>
            <a:r>
              <a:rPr lang="en-US" dirty="0"/>
              <a:t>Actual runtime function	Big-Oh notation </a:t>
            </a:r>
          </a:p>
          <a:p>
            <a:pPr>
              <a:defRPr/>
            </a:pPr>
            <a:endParaRPr lang="en-US" sz="1050" dirty="0"/>
          </a:p>
          <a:p>
            <a:pPr>
              <a:tabLst>
                <a:tab pos="5718175" algn="ctr"/>
              </a:tabLst>
              <a:defRPr/>
            </a:pPr>
            <a:r>
              <a:rPr lang="en-US" dirty="0"/>
              <a:t>31, 500, etc.	 O(1)</a:t>
            </a:r>
          </a:p>
          <a:p>
            <a:pPr>
              <a:tabLst>
                <a:tab pos="5718175" algn="ctr"/>
              </a:tabLst>
              <a:defRPr/>
            </a:pPr>
            <a:r>
              <a:rPr lang="en-US" dirty="0"/>
              <a:t>3n + 1, 5n – 2, n + log(n) etc.	O(N)</a:t>
            </a:r>
          </a:p>
          <a:p>
            <a:pPr>
              <a:tabLst>
                <a:tab pos="5718175" algn="ctr"/>
              </a:tabLst>
              <a:defRPr/>
            </a:pPr>
            <a:r>
              <a:rPr lang="en-US" dirty="0"/>
              <a:t>n</a:t>
            </a:r>
            <a:r>
              <a:rPr lang="en-US" baseline="30000" dirty="0"/>
              <a:t>2</a:t>
            </a:r>
            <a:r>
              <a:rPr lang="en-US" dirty="0"/>
              <a:t> + 5n – 9, 4n</a:t>
            </a:r>
            <a:r>
              <a:rPr lang="en-US" baseline="30000" dirty="0"/>
              <a:t>2</a:t>
            </a:r>
            <a:r>
              <a:rPr lang="en-US" dirty="0"/>
              <a:t> + 12, etc.	 O(N</a:t>
            </a:r>
            <a:r>
              <a:rPr lang="en-US" baseline="30000" dirty="0"/>
              <a:t>2</a:t>
            </a:r>
            <a:r>
              <a:rPr lang="en-US" dirty="0"/>
              <a:t>)</a:t>
            </a:r>
          </a:p>
          <a:p>
            <a:pPr>
              <a:tabLst>
                <a:tab pos="5718175" algn="ctr"/>
              </a:tabLst>
              <a:defRPr/>
            </a:pPr>
            <a:r>
              <a:rPr lang="en-US" dirty="0"/>
              <a:t>5n</a:t>
            </a:r>
            <a:r>
              <a:rPr lang="en-US" baseline="30000" dirty="0"/>
              <a:t>3</a:t>
            </a:r>
            <a:r>
              <a:rPr lang="en-US" dirty="0"/>
              <a:t> – 4n</a:t>
            </a:r>
            <a:r>
              <a:rPr lang="en-US" baseline="30000" dirty="0"/>
              <a:t>2</a:t>
            </a:r>
            <a:r>
              <a:rPr lang="en-US" dirty="0"/>
              <a:t> + 5n – 9, etc.	 O(N</a:t>
            </a:r>
            <a:r>
              <a:rPr lang="en-US" baseline="30000" dirty="0"/>
              <a:t>3</a:t>
            </a:r>
            <a:r>
              <a:rPr lang="en-US" dirty="0"/>
              <a:t>)</a:t>
            </a:r>
          </a:p>
        </p:txBody>
      </p:sp>
      <p:sp>
        <p:nvSpPr>
          <p:cNvPr id="5124" name="WordArt 3">
            <a:extLst>
              <a:ext uri="{FF2B5EF4-FFF2-40B4-BE49-F238E27FC236}">
                <a16:creationId xmlns:a16="http://schemas.microsoft.com/office/drawing/2014/main" id="{B3506717-C695-45FE-99B8-39911A73E495}"/>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51" name="Rectangle 18">
            <a:extLst>
              <a:ext uri="{FF2B5EF4-FFF2-40B4-BE49-F238E27FC236}">
                <a16:creationId xmlns:a16="http://schemas.microsoft.com/office/drawing/2014/main" id="{4F8989EA-D569-4EF9-AAD3-74C6E0DEDC21}"/>
              </a:ext>
            </a:extLst>
          </p:cNvPr>
          <p:cNvSpPr>
            <a:spLocks noChangeArrowheads="1"/>
          </p:cNvSpPr>
          <p:nvPr/>
        </p:nvSpPr>
        <p:spPr bwMode="auto">
          <a:xfrm>
            <a:off x="3048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sp>
        <p:nvSpPr>
          <p:cNvPr id="44034" name="Footer Placeholder 3">
            <a:extLst>
              <a:ext uri="{FF2B5EF4-FFF2-40B4-BE49-F238E27FC236}">
                <a16:creationId xmlns:a16="http://schemas.microsoft.com/office/drawing/2014/main" id="{7E6F39BC-DE84-4A46-B7B1-6995D18DC714}"/>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4035" name="Rectangle 2">
            <a:extLst>
              <a:ext uri="{FF2B5EF4-FFF2-40B4-BE49-F238E27FC236}">
                <a16:creationId xmlns:a16="http://schemas.microsoft.com/office/drawing/2014/main" id="{D40347FD-D0C4-44AF-944D-301AE04E0895}"/>
              </a:ext>
            </a:extLst>
          </p:cNvPr>
          <p:cNvSpPr>
            <a:spLocks noChangeArrowheads="1"/>
          </p:cNvSpPr>
          <p:nvPr/>
        </p:nvSpPr>
        <p:spPr bwMode="auto">
          <a:xfrm>
            <a:off x="1524000" y="1600200"/>
            <a:ext cx="6059488"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a:latin typeface="Tahoma" panose="020B0604030504040204" pitchFamily="34" charset="0"/>
              </a:rPr>
              <a:t>int n = ray.size();</a:t>
            </a:r>
          </a:p>
          <a:p>
            <a:pPr eaLnBrk="1" hangingPunct="1">
              <a:spcBef>
                <a:spcPct val="0"/>
              </a:spcBef>
              <a:buFontTx/>
              <a:buNone/>
            </a:pPr>
            <a:r>
              <a:rPr lang="en-US" altLang="en-US" sz="3600" b="1">
                <a:latin typeface="Tahoma" panose="020B0604030504040204" pitchFamily="34" charset="0"/>
              </a:rPr>
              <a:t>for(int i=0; i&lt;n; i+=2)</a:t>
            </a:r>
          </a:p>
          <a:p>
            <a:pPr eaLnBrk="1" hangingPunct="1">
              <a:spcBef>
                <a:spcPct val="0"/>
              </a:spcBef>
              <a:buFontTx/>
              <a:buNone/>
            </a:pPr>
            <a:r>
              <a:rPr lang="en-US" altLang="en-US" sz="3600" b="1">
                <a:latin typeface="Tahoma" panose="020B0604030504040204" pitchFamily="34" charset="0"/>
              </a:rPr>
              <a:t>   out.println( ray.get(i) );</a:t>
            </a:r>
          </a:p>
          <a:p>
            <a:pPr>
              <a:spcBef>
                <a:spcPct val="0"/>
              </a:spcBef>
              <a:buFontTx/>
              <a:buNone/>
            </a:pPr>
            <a:endParaRPr lang="en-US" altLang="en-US" sz="2400">
              <a:latin typeface="Arial" panose="020B0604020202020204" pitchFamily="34" charset="0"/>
            </a:endParaRPr>
          </a:p>
        </p:txBody>
      </p:sp>
      <p:sp>
        <p:nvSpPr>
          <p:cNvPr id="44036" name="WordArt 3">
            <a:extLst>
              <a:ext uri="{FF2B5EF4-FFF2-40B4-BE49-F238E27FC236}">
                <a16:creationId xmlns:a16="http://schemas.microsoft.com/office/drawing/2014/main" id="{7781F6B1-17AF-488E-9420-29265F6FC9C2}"/>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44037" name="Text Box 4">
            <a:extLst>
              <a:ext uri="{FF2B5EF4-FFF2-40B4-BE49-F238E27FC236}">
                <a16:creationId xmlns:a16="http://schemas.microsoft.com/office/drawing/2014/main" id="{3E8D2E1D-F1CD-496A-99F9-31CAE90F2651}"/>
              </a:ext>
            </a:extLst>
          </p:cNvPr>
          <p:cNvSpPr txBox="1">
            <a:spLocks noChangeArrowheads="1"/>
          </p:cNvSpPr>
          <p:nvPr/>
        </p:nvSpPr>
        <p:spPr bwMode="auto">
          <a:xfrm>
            <a:off x="6781800" y="4114800"/>
            <a:ext cx="1981200" cy="120015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Which roof/bound fits best?</a:t>
            </a:r>
          </a:p>
        </p:txBody>
      </p:sp>
      <p:grpSp>
        <p:nvGrpSpPr>
          <p:cNvPr id="4" name="Group 3">
            <a:extLst>
              <a:ext uri="{FF2B5EF4-FFF2-40B4-BE49-F238E27FC236}">
                <a16:creationId xmlns:a16="http://schemas.microsoft.com/office/drawing/2014/main" id="{4BE42B4E-7E53-4A07-B4E4-D15BBC898F91}"/>
              </a:ext>
            </a:extLst>
          </p:cNvPr>
          <p:cNvGrpSpPr/>
          <p:nvPr/>
        </p:nvGrpSpPr>
        <p:grpSpPr>
          <a:xfrm>
            <a:off x="4953000" y="3581400"/>
            <a:ext cx="1447800" cy="990600"/>
            <a:chOff x="4953000" y="3581400"/>
            <a:chExt cx="1447800" cy="990600"/>
          </a:xfrm>
        </p:grpSpPr>
        <p:sp>
          <p:nvSpPr>
            <p:cNvPr id="44041" name="Line 8">
              <a:extLst>
                <a:ext uri="{FF2B5EF4-FFF2-40B4-BE49-F238E27FC236}">
                  <a16:creationId xmlns:a16="http://schemas.microsoft.com/office/drawing/2014/main" id="{0DE4C357-1280-4D76-98D9-4A5DC0440DEB}"/>
                </a:ext>
              </a:extLst>
            </p:cNvPr>
            <p:cNvSpPr>
              <a:spLocks noChangeShapeType="1"/>
            </p:cNvSpPr>
            <p:nvPr/>
          </p:nvSpPr>
          <p:spPr bwMode="auto">
            <a:xfrm flipV="1">
              <a:off x="4953000" y="3581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2" name="Line 9">
              <a:extLst>
                <a:ext uri="{FF2B5EF4-FFF2-40B4-BE49-F238E27FC236}">
                  <a16:creationId xmlns:a16="http://schemas.microsoft.com/office/drawing/2014/main" id="{711491BC-1EE3-45D6-845F-67C46A0BD03A}"/>
                </a:ext>
              </a:extLst>
            </p:cNvPr>
            <p:cNvSpPr>
              <a:spLocks noChangeShapeType="1"/>
            </p:cNvSpPr>
            <p:nvPr/>
          </p:nvSpPr>
          <p:spPr bwMode="auto">
            <a:xfrm>
              <a:off x="5638800" y="3581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3" name="Text Box 10">
              <a:extLst>
                <a:ext uri="{FF2B5EF4-FFF2-40B4-BE49-F238E27FC236}">
                  <a16:creationId xmlns:a16="http://schemas.microsoft.com/office/drawing/2014/main" id="{2090323C-3BEB-4716-9BF7-72EB0DC5E74A}"/>
                </a:ext>
              </a:extLst>
            </p:cNvPr>
            <p:cNvSpPr txBox="1">
              <a:spLocks noChangeArrowheads="1"/>
            </p:cNvSpPr>
            <p:nvPr/>
          </p:nvSpPr>
          <p:spPr bwMode="auto">
            <a:xfrm>
              <a:off x="5257800" y="4038600"/>
              <a:ext cx="817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chemeClr val="accent2"/>
                  </a:solidFill>
                  <a:latin typeface="Tahoma" panose="020B0604030504040204" pitchFamily="34" charset="0"/>
                </a:rPr>
                <a:t>O(N</a:t>
              </a:r>
              <a:r>
                <a:rPr lang="en-US" altLang="en-US" sz="2000" baseline="30000">
                  <a:solidFill>
                    <a:schemeClr val="accent2"/>
                  </a:solidFill>
                  <a:latin typeface="Tahoma" panose="020B0604030504040204" pitchFamily="34" charset="0"/>
                </a:rPr>
                <a:t>2</a:t>
              </a:r>
              <a:r>
                <a:rPr lang="en-US" altLang="en-US" sz="2000">
                  <a:solidFill>
                    <a:schemeClr val="accent2"/>
                  </a:solidFill>
                  <a:latin typeface="Tahoma" panose="020B0604030504040204" pitchFamily="34" charset="0"/>
                </a:rPr>
                <a:t>)</a:t>
              </a:r>
            </a:p>
          </p:txBody>
        </p:sp>
        <p:sp>
          <p:nvSpPr>
            <p:cNvPr id="44044" name="Line 11">
              <a:extLst>
                <a:ext uri="{FF2B5EF4-FFF2-40B4-BE49-F238E27FC236}">
                  <a16:creationId xmlns:a16="http://schemas.microsoft.com/office/drawing/2014/main" id="{618713F9-C694-45DD-A13F-0940F6AEA92D}"/>
                </a:ext>
              </a:extLst>
            </p:cNvPr>
            <p:cNvSpPr>
              <a:spLocks noChangeShapeType="1"/>
            </p:cNvSpPr>
            <p:nvPr/>
          </p:nvSpPr>
          <p:spPr bwMode="auto">
            <a:xfrm>
              <a:off x="4953000" y="4572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045" name="Rectangle 12">
            <a:extLst>
              <a:ext uri="{FF2B5EF4-FFF2-40B4-BE49-F238E27FC236}">
                <a16:creationId xmlns:a16="http://schemas.microsoft.com/office/drawing/2014/main" id="{B9693C2F-4329-4E02-8AA8-93D493E380AF}"/>
              </a:ext>
            </a:extLst>
          </p:cNvPr>
          <p:cNvSpPr>
            <a:spLocks noChangeArrowheads="1"/>
          </p:cNvSpPr>
          <p:nvPr/>
        </p:nvSpPr>
        <p:spPr bwMode="auto">
          <a:xfrm>
            <a:off x="1143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grpSp>
        <p:nvGrpSpPr>
          <p:cNvPr id="2" name="Group 1">
            <a:extLst>
              <a:ext uri="{FF2B5EF4-FFF2-40B4-BE49-F238E27FC236}">
                <a16:creationId xmlns:a16="http://schemas.microsoft.com/office/drawing/2014/main" id="{C24D1E9D-E9C4-4B0E-B6E7-46675F1409EC}"/>
              </a:ext>
            </a:extLst>
          </p:cNvPr>
          <p:cNvGrpSpPr/>
          <p:nvPr/>
        </p:nvGrpSpPr>
        <p:grpSpPr>
          <a:xfrm>
            <a:off x="1143000" y="3657600"/>
            <a:ext cx="1447800" cy="990600"/>
            <a:chOff x="1143000" y="4343400"/>
            <a:chExt cx="1447800" cy="990600"/>
          </a:xfrm>
        </p:grpSpPr>
        <p:sp>
          <p:nvSpPr>
            <p:cNvPr id="44046" name="Line 13">
              <a:extLst>
                <a:ext uri="{FF2B5EF4-FFF2-40B4-BE49-F238E27FC236}">
                  <a16:creationId xmlns:a16="http://schemas.microsoft.com/office/drawing/2014/main" id="{4B625C5B-53B5-449F-9E2D-6E8C1859C1BD}"/>
                </a:ext>
              </a:extLst>
            </p:cNvPr>
            <p:cNvSpPr>
              <a:spLocks noChangeShapeType="1"/>
            </p:cNvSpPr>
            <p:nvPr/>
          </p:nvSpPr>
          <p:spPr bwMode="auto">
            <a:xfrm flipV="1">
              <a:off x="1143000" y="4343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7" name="Line 14">
              <a:extLst>
                <a:ext uri="{FF2B5EF4-FFF2-40B4-BE49-F238E27FC236}">
                  <a16:creationId xmlns:a16="http://schemas.microsoft.com/office/drawing/2014/main" id="{C47F03DA-7789-4D9B-8CBE-898BE3AF3E04}"/>
                </a:ext>
              </a:extLst>
            </p:cNvPr>
            <p:cNvSpPr>
              <a:spLocks noChangeShapeType="1"/>
            </p:cNvSpPr>
            <p:nvPr/>
          </p:nvSpPr>
          <p:spPr bwMode="auto">
            <a:xfrm>
              <a:off x="1828800" y="4343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8" name="Text Box 15">
              <a:extLst>
                <a:ext uri="{FF2B5EF4-FFF2-40B4-BE49-F238E27FC236}">
                  <a16:creationId xmlns:a16="http://schemas.microsoft.com/office/drawing/2014/main" id="{45079CCF-4D47-4ECA-B301-0EE66D8FEA03}"/>
                </a:ext>
              </a:extLst>
            </p:cNvPr>
            <p:cNvSpPr txBox="1">
              <a:spLocks noChangeArrowheads="1"/>
            </p:cNvSpPr>
            <p:nvPr/>
          </p:nvSpPr>
          <p:spPr bwMode="auto">
            <a:xfrm>
              <a:off x="1371600" y="4876800"/>
              <a:ext cx="965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a:solidFill>
                    <a:schemeClr val="accent2"/>
                  </a:solidFill>
                  <a:latin typeface="Tahoma" panose="020B0604030504040204" pitchFamily="34" charset="0"/>
                </a:rPr>
                <a:t>O(log</a:t>
              </a:r>
              <a:r>
                <a:rPr lang="en-US" altLang="en-US" sz="1600" baseline="-25000">
                  <a:solidFill>
                    <a:schemeClr val="accent2"/>
                  </a:solidFill>
                  <a:latin typeface="Tahoma" panose="020B0604030504040204" pitchFamily="34" charset="0"/>
                </a:rPr>
                <a:t>2</a:t>
              </a:r>
              <a:r>
                <a:rPr lang="en-US" altLang="en-US" sz="1600">
                  <a:solidFill>
                    <a:schemeClr val="accent2"/>
                  </a:solidFill>
                  <a:latin typeface="Tahoma" panose="020B0604030504040204" pitchFamily="34" charset="0"/>
                </a:rPr>
                <a:t>N)</a:t>
              </a:r>
            </a:p>
          </p:txBody>
        </p:sp>
        <p:sp>
          <p:nvSpPr>
            <p:cNvPr id="44049" name="Line 16">
              <a:extLst>
                <a:ext uri="{FF2B5EF4-FFF2-40B4-BE49-F238E27FC236}">
                  <a16:creationId xmlns:a16="http://schemas.microsoft.com/office/drawing/2014/main" id="{23D1B713-F9C4-468B-9083-E4B65F3E6528}"/>
                </a:ext>
              </a:extLst>
            </p:cNvPr>
            <p:cNvSpPr>
              <a:spLocks noChangeShapeType="1"/>
            </p:cNvSpPr>
            <p:nvPr/>
          </p:nvSpPr>
          <p:spPr bwMode="auto">
            <a:xfrm>
              <a:off x="1143000" y="5334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 name="Group 2">
            <a:extLst>
              <a:ext uri="{FF2B5EF4-FFF2-40B4-BE49-F238E27FC236}">
                <a16:creationId xmlns:a16="http://schemas.microsoft.com/office/drawing/2014/main" id="{65673AEC-328F-446E-9997-679CDF30E590}"/>
              </a:ext>
            </a:extLst>
          </p:cNvPr>
          <p:cNvGrpSpPr/>
          <p:nvPr/>
        </p:nvGrpSpPr>
        <p:grpSpPr>
          <a:xfrm>
            <a:off x="3048000" y="3657600"/>
            <a:ext cx="1447800" cy="990600"/>
            <a:chOff x="3048000" y="3962400"/>
            <a:chExt cx="1447800" cy="990600"/>
          </a:xfrm>
        </p:grpSpPr>
        <p:sp>
          <p:nvSpPr>
            <p:cNvPr id="44038" name="Line 5">
              <a:extLst>
                <a:ext uri="{FF2B5EF4-FFF2-40B4-BE49-F238E27FC236}">
                  <a16:creationId xmlns:a16="http://schemas.microsoft.com/office/drawing/2014/main" id="{F7D7734D-8876-4078-B2E4-5E7B884EF347}"/>
                </a:ext>
              </a:extLst>
            </p:cNvPr>
            <p:cNvSpPr>
              <a:spLocks noChangeShapeType="1"/>
            </p:cNvSpPr>
            <p:nvPr/>
          </p:nvSpPr>
          <p:spPr bwMode="auto">
            <a:xfrm flipV="1">
              <a:off x="3048000" y="3962400"/>
              <a:ext cx="6858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9" name="Line 6">
              <a:extLst>
                <a:ext uri="{FF2B5EF4-FFF2-40B4-BE49-F238E27FC236}">
                  <a16:creationId xmlns:a16="http://schemas.microsoft.com/office/drawing/2014/main" id="{80404E92-87D4-4F00-ADE1-00E1563A378F}"/>
                </a:ext>
              </a:extLst>
            </p:cNvPr>
            <p:cNvSpPr>
              <a:spLocks noChangeShapeType="1"/>
            </p:cNvSpPr>
            <p:nvPr/>
          </p:nvSpPr>
          <p:spPr bwMode="auto">
            <a:xfrm>
              <a:off x="3733800" y="3962400"/>
              <a:ext cx="762000" cy="99060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Text Box 7">
              <a:extLst>
                <a:ext uri="{FF2B5EF4-FFF2-40B4-BE49-F238E27FC236}">
                  <a16:creationId xmlns:a16="http://schemas.microsoft.com/office/drawing/2014/main" id="{87459253-DC57-49B8-BFFC-C812F9BC3F07}"/>
                </a:ext>
              </a:extLst>
            </p:cNvPr>
            <p:cNvSpPr txBox="1">
              <a:spLocks noChangeArrowheads="1"/>
            </p:cNvSpPr>
            <p:nvPr/>
          </p:nvSpPr>
          <p:spPr bwMode="auto">
            <a:xfrm>
              <a:off x="3429000" y="4419600"/>
              <a:ext cx="7270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solidFill>
                    <a:schemeClr val="accent2"/>
                  </a:solidFill>
                  <a:latin typeface="Tahoma" panose="020B0604030504040204" pitchFamily="34" charset="0"/>
                </a:rPr>
                <a:t>O(N)</a:t>
              </a:r>
            </a:p>
          </p:txBody>
        </p:sp>
        <p:sp>
          <p:nvSpPr>
            <p:cNvPr id="44050" name="Line 17">
              <a:extLst>
                <a:ext uri="{FF2B5EF4-FFF2-40B4-BE49-F238E27FC236}">
                  <a16:creationId xmlns:a16="http://schemas.microsoft.com/office/drawing/2014/main" id="{08F6C1D3-2003-469D-B802-97DC375E0FEC}"/>
                </a:ext>
              </a:extLst>
            </p:cNvPr>
            <p:cNvSpPr>
              <a:spLocks noChangeShapeType="1"/>
            </p:cNvSpPr>
            <p:nvPr/>
          </p:nvSpPr>
          <p:spPr bwMode="auto">
            <a:xfrm>
              <a:off x="3048000" y="4953000"/>
              <a:ext cx="1447800"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44052" name="Rectangle 19">
            <a:extLst>
              <a:ext uri="{FF2B5EF4-FFF2-40B4-BE49-F238E27FC236}">
                <a16:creationId xmlns:a16="http://schemas.microsoft.com/office/drawing/2014/main" id="{8C1B147E-F2DF-4341-98F6-EB43A9655F8C}"/>
              </a:ext>
            </a:extLst>
          </p:cNvPr>
          <p:cNvSpPr>
            <a:spLocks noChangeArrowheads="1"/>
          </p:cNvSpPr>
          <p:nvPr/>
        </p:nvSpPr>
        <p:spPr bwMode="auto">
          <a:xfrm>
            <a:off x="4953000" y="4953000"/>
            <a:ext cx="1447800" cy="11430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000">
                <a:latin typeface="Tahoma" panose="020B0604030504040204" pitchFamily="34" charset="0"/>
              </a:rPr>
              <a:t>   </a:t>
            </a:r>
            <a:r>
              <a:rPr lang="en-US" altLang="en-US" sz="1600" b="1">
                <a:latin typeface="Tahoma" panose="020B0604030504040204" pitchFamily="34" charset="0"/>
              </a:rPr>
              <a:t>CODE</a:t>
            </a:r>
            <a:br>
              <a:rPr lang="en-US" altLang="en-US" sz="1600" b="1">
                <a:latin typeface="Tahoma" panose="020B0604030504040204" pitchFamily="34" charset="0"/>
              </a:rPr>
            </a:br>
            <a:r>
              <a:rPr lang="en-US" altLang="en-US" sz="1600">
                <a:latin typeface="Tahoma" panose="020B0604030504040204" pitchFamily="34" charset="0"/>
              </a:rPr>
              <a:t>for . . . N</a:t>
            </a:r>
          </a:p>
          <a:p>
            <a:pPr eaLnBrk="1" hangingPunct="1">
              <a:spcBef>
                <a:spcPct val="0"/>
              </a:spcBef>
              <a:buFontTx/>
              <a:buNone/>
            </a:pPr>
            <a:r>
              <a:rPr lang="en-US" altLang="en-US" sz="1600">
                <a:latin typeface="Tahoma" panose="020B0604030504040204" pitchFamily="34" charset="0"/>
              </a:rPr>
              <a:t>  out .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0 4.44444E-6 L -0.00017 0.0412 " pathEditMode="relative" rAng="0" ptsTypes="AA">
                                      <p:cBhvr>
                                        <p:cTn id="6" dur="500" fill="hold"/>
                                        <p:tgtEl>
                                          <p:spTgt spid="3"/>
                                        </p:tgtEl>
                                        <p:attrNameLst>
                                          <p:attrName>ppt_x</p:attrName>
                                          <p:attrName>ppt_y</p:attrName>
                                        </p:attrNameLst>
                                      </p:cBhvr>
                                      <p:rCtr x="-17" y="206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3">
            <a:extLst>
              <a:ext uri="{FF2B5EF4-FFF2-40B4-BE49-F238E27FC236}">
                <a16:creationId xmlns:a16="http://schemas.microsoft.com/office/drawing/2014/main" id="{A7DF21E3-32CE-4B82-981D-740B7145EE34}"/>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6083" name="Text Box 15">
            <a:extLst>
              <a:ext uri="{FF2B5EF4-FFF2-40B4-BE49-F238E27FC236}">
                <a16:creationId xmlns:a16="http://schemas.microsoft.com/office/drawing/2014/main" id="{893248D6-2D55-453C-A717-AFA078A33E84}"/>
              </a:ext>
            </a:extLst>
          </p:cNvPr>
          <p:cNvSpPr txBox="1">
            <a:spLocks noChangeArrowheads="1"/>
          </p:cNvSpPr>
          <p:nvPr/>
        </p:nvSpPr>
        <p:spPr bwMode="auto">
          <a:xfrm>
            <a:off x="914400" y="1447800"/>
            <a:ext cx="71913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N/2*1  -  N is the dominant term as N gets</a:t>
            </a:r>
          </a:p>
          <a:p>
            <a:pPr eaLnBrk="1" hangingPunct="1">
              <a:spcBef>
                <a:spcPct val="0"/>
              </a:spcBef>
              <a:buFontTx/>
              <a:buNone/>
            </a:pPr>
            <a:r>
              <a:rPr lang="en-US" altLang="en-US" sz="2800">
                <a:latin typeface="Tahoma" panose="020B0604030504040204" pitchFamily="34" charset="0"/>
              </a:rPr>
              <a:t>larger.  Because N dominates the expression</a:t>
            </a:r>
          </a:p>
          <a:p>
            <a:pPr eaLnBrk="1" hangingPunct="1">
              <a:spcBef>
                <a:spcPct val="0"/>
              </a:spcBef>
              <a:buFontTx/>
              <a:buNone/>
            </a:pPr>
            <a:r>
              <a:rPr lang="en-US" altLang="en-US" sz="2800">
                <a:latin typeface="Tahoma" panose="020B0604030504040204" pitchFamily="34" charset="0"/>
              </a:rPr>
              <a:t>the constants can be dropped.</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N/2*1 == N</a:t>
            </a:r>
          </a:p>
        </p:txBody>
      </p:sp>
      <p:sp>
        <p:nvSpPr>
          <p:cNvPr id="46084" name="WordArt 16">
            <a:extLst>
              <a:ext uri="{FF2B5EF4-FFF2-40B4-BE49-F238E27FC236}">
                <a16:creationId xmlns:a16="http://schemas.microsoft.com/office/drawing/2014/main" id="{9AA4499C-2D15-4ADC-B044-7C377DB851FB}"/>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53C3852A-7957-4806-91BC-F3847B9ACCA3}"/>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8131" name="Rectangle 2">
            <a:extLst>
              <a:ext uri="{FF2B5EF4-FFF2-40B4-BE49-F238E27FC236}">
                <a16:creationId xmlns:a16="http://schemas.microsoft.com/office/drawing/2014/main" id="{19029C4E-C5A2-4296-9DDB-CC9AD564803B}"/>
              </a:ext>
            </a:extLst>
          </p:cNvPr>
          <p:cNvSpPr>
            <a:spLocks noChangeArrowheads="1"/>
          </p:cNvSpPr>
          <p:nvPr/>
        </p:nvSpPr>
        <p:spPr bwMode="auto">
          <a:xfrm>
            <a:off x="1066800" y="1447800"/>
            <a:ext cx="659288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a:latin typeface="Tahoma" panose="020B0604030504040204" pitchFamily="34" charset="0"/>
              </a:rPr>
              <a:t>int n = ray.size();</a:t>
            </a:r>
          </a:p>
          <a:p>
            <a:pPr>
              <a:spcBef>
                <a:spcPct val="0"/>
              </a:spcBef>
              <a:buFontTx/>
              <a:buNone/>
            </a:pPr>
            <a:r>
              <a:rPr lang="en-US" altLang="en-US" sz="3600" b="1">
                <a:latin typeface="Tahoma" panose="020B0604030504040204" pitchFamily="34" charset="0"/>
              </a:rPr>
              <a:t>for(int i=0; i&lt;n; i++)</a:t>
            </a:r>
          </a:p>
          <a:p>
            <a:pPr>
              <a:spcBef>
                <a:spcPct val="0"/>
              </a:spcBef>
              <a:buFontTx/>
              <a:buNone/>
            </a:pPr>
            <a:r>
              <a:rPr lang="en-US" altLang="en-US" sz="3600" b="1">
                <a:latin typeface="Tahoma" panose="020B0604030504040204" pitchFamily="34" charset="0"/>
              </a:rPr>
              <a:t>   for(int j=0; j&lt;n;j++)</a:t>
            </a:r>
          </a:p>
          <a:p>
            <a:pPr>
              <a:spcBef>
                <a:spcPct val="0"/>
              </a:spcBef>
              <a:buFontTx/>
              <a:buNone/>
            </a:pPr>
            <a:r>
              <a:rPr lang="en-US" altLang="en-US" sz="3600" b="1">
                <a:latin typeface="Tahoma" panose="020B0604030504040204" pitchFamily="34" charset="0"/>
              </a:rPr>
              <a:t>       out.println( ray.get(i) );</a:t>
            </a:r>
          </a:p>
          <a:p>
            <a:pPr>
              <a:spcBef>
                <a:spcPct val="0"/>
              </a:spcBef>
              <a:buFontTx/>
              <a:buNone/>
            </a:pPr>
            <a:endParaRPr lang="en-US" altLang="en-US" sz="2400">
              <a:latin typeface="Arial" panose="020B0604020202020204" pitchFamily="34" charset="0"/>
            </a:endParaRPr>
          </a:p>
        </p:txBody>
      </p:sp>
      <p:sp>
        <p:nvSpPr>
          <p:cNvPr id="48132" name="WordArt 3">
            <a:extLst>
              <a:ext uri="{FF2B5EF4-FFF2-40B4-BE49-F238E27FC236}">
                <a16:creationId xmlns:a16="http://schemas.microsoft.com/office/drawing/2014/main" id="{D8FB5F72-D05A-40BB-90AA-9D986BBBA20B}"/>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64516" name="Rectangle 4">
            <a:extLst>
              <a:ext uri="{FF2B5EF4-FFF2-40B4-BE49-F238E27FC236}">
                <a16:creationId xmlns:a16="http://schemas.microsoft.com/office/drawing/2014/main" id="{F5BF9396-6F0B-45A6-8777-811EFCE7AB7A}"/>
              </a:ext>
            </a:extLst>
          </p:cNvPr>
          <p:cNvSpPr>
            <a:spLocks noChangeArrowheads="1"/>
          </p:cNvSpPr>
          <p:nvPr/>
        </p:nvSpPr>
        <p:spPr bwMode="auto">
          <a:xfrm>
            <a:off x="762000" y="4114800"/>
            <a:ext cx="7848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dirty="0">
                <a:solidFill>
                  <a:srgbClr val="3333CC"/>
                </a:solidFill>
                <a:latin typeface="Tahoma" panose="020B0604030504040204" pitchFamily="34" charset="0"/>
              </a:rPr>
              <a:t>Big-O Notation – O(N</a:t>
            </a:r>
            <a:r>
              <a:rPr lang="en-US" altLang="en-US" sz="2800" b="1" baseline="30000" dirty="0">
                <a:solidFill>
                  <a:srgbClr val="3333CC"/>
                </a:solidFill>
                <a:latin typeface="Tahoma" panose="020B0604030504040204" pitchFamily="34" charset="0"/>
              </a:rPr>
              <a:t>2</a:t>
            </a:r>
            <a:r>
              <a:rPr lang="en-US" altLang="en-US" sz="2800" b="1" dirty="0">
                <a:solidFill>
                  <a:srgbClr val="3333CC"/>
                </a:solidFill>
                <a:latin typeface="Tahoma" panose="020B0604030504040204" pitchFamily="34" charset="0"/>
              </a:rPr>
              <a:t>)</a:t>
            </a:r>
          </a:p>
          <a:p>
            <a:pPr eaLnBrk="1" hangingPunct="1">
              <a:spcBef>
                <a:spcPct val="0"/>
              </a:spcBef>
              <a:buFontTx/>
              <a:buNone/>
            </a:pPr>
            <a:endParaRPr lang="en-US" altLang="en-US" sz="2800" b="1" dirty="0">
              <a:solidFill>
                <a:srgbClr val="3333CC"/>
              </a:solidFill>
              <a:latin typeface="Tahoma" panose="020B0604030504040204" pitchFamily="34" charset="0"/>
            </a:endParaRPr>
          </a:p>
          <a:p>
            <a:pPr eaLnBrk="1" hangingPunct="1">
              <a:spcBef>
                <a:spcPct val="0"/>
              </a:spcBef>
              <a:buFontTx/>
              <a:buNone/>
            </a:pPr>
            <a:r>
              <a:rPr lang="en-US" altLang="en-US" sz="2800" b="1" dirty="0">
                <a:latin typeface="Tahoma" panose="020B0604030504040204" pitchFamily="34" charset="0"/>
              </a:rPr>
              <a:t>N*N units of work are needed to print each N*N element.</a:t>
            </a:r>
          </a:p>
          <a:p>
            <a:pPr>
              <a:spcBef>
                <a:spcPct val="0"/>
              </a:spcBef>
              <a:buFontTx/>
              <a:buNone/>
            </a:pPr>
            <a:endParaRPr lang="en-US" altLang="en-US" sz="2800" b="1" dirty="0">
              <a:latin typeface="Tahoma" panose="020B0604030504040204" pitchFamily="34" charset="0"/>
            </a:endParaRPr>
          </a:p>
        </p:txBody>
      </p:sp>
      <p:sp>
        <p:nvSpPr>
          <p:cNvPr id="48134" name="Text Box 5">
            <a:extLst>
              <a:ext uri="{FF2B5EF4-FFF2-40B4-BE49-F238E27FC236}">
                <a16:creationId xmlns:a16="http://schemas.microsoft.com/office/drawing/2014/main" id="{8551435E-BB99-43DC-829E-404F2C2260C9}"/>
              </a:ext>
            </a:extLst>
          </p:cNvPr>
          <p:cNvSpPr txBox="1">
            <a:spLocks noChangeArrowheads="1"/>
          </p:cNvSpPr>
          <p:nvPr/>
        </p:nvSpPr>
        <p:spPr bwMode="auto">
          <a:xfrm>
            <a:off x="7162800" y="1371600"/>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linds(horizontal)">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a:extLst>
              <a:ext uri="{FF2B5EF4-FFF2-40B4-BE49-F238E27FC236}">
                <a16:creationId xmlns:a16="http://schemas.microsoft.com/office/drawing/2014/main" id="{6004734C-39F6-4482-AACB-5426DD12806E}"/>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0179" name="Rectangle 2">
            <a:extLst>
              <a:ext uri="{FF2B5EF4-FFF2-40B4-BE49-F238E27FC236}">
                <a16:creationId xmlns:a16="http://schemas.microsoft.com/office/drawing/2014/main" id="{844807B8-C2A5-4AF8-81DF-AB9DDED1EC43}"/>
              </a:ext>
            </a:extLst>
          </p:cNvPr>
          <p:cNvSpPr>
            <a:spLocks noChangeArrowheads="1"/>
          </p:cNvSpPr>
          <p:nvPr/>
        </p:nvSpPr>
        <p:spPr bwMode="auto">
          <a:xfrm>
            <a:off x="1219200" y="1524000"/>
            <a:ext cx="659288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dirty="0">
                <a:latin typeface="Tahoma" panose="020B0604030504040204" pitchFamily="34" charset="0"/>
              </a:rPr>
              <a:t>int n = </a:t>
            </a:r>
            <a:r>
              <a:rPr lang="en-US" altLang="en-US" sz="3600" b="1" dirty="0" err="1">
                <a:latin typeface="Tahoma" panose="020B0604030504040204" pitchFamily="34" charset="0"/>
              </a:rPr>
              <a:t>ray.size</a:t>
            </a:r>
            <a:r>
              <a:rPr lang="en-US" altLang="en-US" sz="3600" b="1" dirty="0">
                <a:latin typeface="Tahoma" panose="020B0604030504040204" pitchFamily="34" charset="0"/>
              </a:rPr>
              <a:t>();</a:t>
            </a:r>
          </a:p>
          <a:p>
            <a:pPr>
              <a:spcBef>
                <a:spcPct val="0"/>
              </a:spcBef>
              <a:buFontTx/>
              <a:buNone/>
            </a:pPr>
            <a:r>
              <a:rPr lang="en-US" altLang="en-US" sz="3600" b="1" dirty="0">
                <a:latin typeface="Tahoma" panose="020B0604030504040204" pitchFamily="34" charset="0"/>
              </a:rPr>
              <a:t>for ( int i=0; i&lt;n; i++)</a:t>
            </a:r>
          </a:p>
          <a:p>
            <a:pPr>
              <a:spcBef>
                <a:spcPct val="0"/>
              </a:spcBef>
              <a:buFontTx/>
              <a:buNone/>
            </a:pPr>
            <a:r>
              <a:rPr lang="en-US" altLang="en-US" sz="3600" b="1" dirty="0">
                <a:latin typeface="Tahoma" panose="020B0604030504040204" pitchFamily="34" charset="0"/>
              </a:rPr>
              <a:t>   for(int j=1; j&lt;n; j*=2)</a:t>
            </a:r>
          </a:p>
          <a:p>
            <a:pPr>
              <a:spcBef>
                <a:spcPct val="0"/>
              </a:spcBef>
              <a:buFontTx/>
              <a:buNone/>
            </a:pPr>
            <a:r>
              <a:rPr lang="en-US" altLang="en-US" sz="3600" b="1" dirty="0">
                <a:latin typeface="Tahoma" panose="020B0604030504040204" pitchFamily="34" charset="0"/>
              </a:rPr>
              <a:t>       </a:t>
            </a:r>
            <a:r>
              <a:rPr lang="en-US" altLang="en-US" sz="3600" b="1" dirty="0" err="1">
                <a:latin typeface="Tahoma" panose="020B0604030504040204" pitchFamily="34" charset="0"/>
              </a:rPr>
              <a:t>out.println</a:t>
            </a:r>
            <a:r>
              <a:rPr lang="en-US" altLang="en-US" sz="3600" b="1" dirty="0">
                <a:latin typeface="Tahoma" panose="020B0604030504040204" pitchFamily="34" charset="0"/>
              </a:rPr>
              <a:t>( </a:t>
            </a:r>
            <a:r>
              <a:rPr lang="en-US" altLang="en-US" sz="3600" b="1" dirty="0" err="1">
                <a:latin typeface="Tahoma" panose="020B0604030504040204" pitchFamily="34" charset="0"/>
              </a:rPr>
              <a:t>ray.get</a:t>
            </a:r>
            <a:r>
              <a:rPr lang="en-US" altLang="en-US" sz="3600" b="1" dirty="0">
                <a:latin typeface="Tahoma" panose="020B0604030504040204" pitchFamily="34" charset="0"/>
              </a:rPr>
              <a:t>(i) );</a:t>
            </a:r>
          </a:p>
          <a:p>
            <a:pPr>
              <a:spcBef>
                <a:spcPct val="0"/>
              </a:spcBef>
              <a:buFontTx/>
              <a:buNone/>
            </a:pPr>
            <a:endParaRPr lang="en-US" altLang="en-US" sz="2400" dirty="0">
              <a:latin typeface="Arial" panose="020B0604020202020204" pitchFamily="34" charset="0"/>
            </a:endParaRPr>
          </a:p>
        </p:txBody>
      </p:sp>
      <p:sp>
        <p:nvSpPr>
          <p:cNvPr id="50180" name="WordArt 3">
            <a:extLst>
              <a:ext uri="{FF2B5EF4-FFF2-40B4-BE49-F238E27FC236}">
                <a16:creationId xmlns:a16="http://schemas.microsoft.com/office/drawing/2014/main" id="{6F343959-E955-47CC-9A25-FE9062B1C2AB}"/>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50181" name="Text Box 5">
            <a:extLst>
              <a:ext uri="{FF2B5EF4-FFF2-40B4-BE49-F238E27FC236}">
                <a16:creationId xmlns:a16="http://schemas.microsoft.com/office/drawing/2014/main" id="{8D7E32A3-0E59-466A-A021-DB43242B8F39}"/>
              </a:ext>
            </a:extLst>
          </p:cNvPr>
          <p:cNvSpPr txBox="1">
            <a:spLocks noChangeArrowheads="1"/>
          </p:cNvSpPr>
          <p:nvPr/>
        </p:nvSpPr>
        <p:spPr bwMode="auto">
          <a:xfrm>
            <a:off x="7162800" y="1371600"/>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
        <p:nvSpPr>
          <p:cNvPr id="50182" name="Rectangle 6">
            <a:extLst>
              <a:ext uri="{FF2B5EF4-FFF2-40B4-BE49-F238E27FC236}">
                <a16:creationId xmlns:a16="http://schemas.microsoft.com/office/drawing/2014/main" id="{1AD9C70C-738A-4A46-AFCA-CA830FCD7022}"/>
              </a:ext>
            </a:extLst>
          </p:cNvPr>
          <p:cNvSpPr>
            <a:spLocks noChangeArrowheads="1"/>
          </p:cNvSpPr>
          <p:nvPr/>
        </p:nvSpPr>
        <p:spPr bwMode="auto">
          <a:xfrm>
            <a:off x="609600" y="4191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dirty="0">
                <a:solidFill>
                  <a:srgbClr val="3333CC"/>
                </a:solidFill>
                <a:latin typeface="Tahoma" panose="020B0604030504040204" pitchFamily="34" charset="0"/>
              </a:rPr>
              <a:t>Big-O Notation – O(N*Log</a:t>
            </a:r>
            <a:r>
              <a:rPr lang="en-US" altLang="en-US" sz="2800" b="1" baseline="-25000" dirty="0">
                <a:solidFill>
                  <a:srgbClr val="3333CC"/>
                </a:solidFill>
                <a:latin typeface="Tahoma" panose="020B0604030504040204" pitchFamily="34" charset="0"/>
              </a:rPr>
              <a:t>2</a:t>
            </a:r>
            <a:r>
              <a:rPr lang="en-US" altLang="en-US" sz="2800" b="1" dirty="0">
                <a:solidFill>
                  <a:srgbClr val="3333CC"/>
                </a:solidFill>
                <a:latin typeface="Tahoma" panose="020B0604030504040204" pitchFamily="34" charset="0"/>
              </a:rPr>
              <a:t>N)</a:t>
            </a:r>
          </a:p>
          <a:p>
            <a:pPr eaLnBrk="1" hangingPunct="1">
              <a:spcBef>
                <a:spcPct val="0"/>
              </a:spcBef>
              <a:buFontTx/>
              <a:buNone/>
            </a:pPr>
            <a:endParaRPr lang="en-US" altLang="en-US" sz="2800" b="1" dirty="0">
              <a:solidFill>
                <a:srgbClr val="3333CC"/>
              </a:solidFill>
              <a:latin typeface="Tahoma" panose="020B0604030504040204" pitchFamily="34" charset="0"/>
            </a:endParaRPr>
          </a:p>
          <a:p>
            <a:pPr eaLnBrk="1" hangingPunct="1">
              <a:spcBef>
                <a:spcPct val="0"/>
              </a:spcBef>
              <a:buFontTx/>
              <a:buNone/>
            </a:pPr>
            <a:r>
              <a:rPr lang="en-US" altLang="en-US" sz="2800" b="1" dirty="0">
                <a:latin typeface="Tahoma" panose="020B0604030504040204" pitchFamily="34" charset="0"/>
              </a:rPr>
              <a:t>N * log2N units of work are needed to print each element log</a:t>
            </a:r>
            <a:r>
              <a:rPr lang="en-US" altLang="en-US" sz="2800" b="1" baseline="-25000" dirty="0">
                <a:latin typeface="Tahoma" panose="020B0604030504040204" pitchFamily="34" charset="0"/>
              </a:rPr>
              <a:t>2</a:t>
            </a:r>
            <a:r>
              <a:rPr lang="en-US" altLang="en-US" sz="2800" b="1" dirty="0">
                <a:latin typeface="Tahoma" panose="020B0604030504040204" pitchFamily="34" charset="0"/>
              </a:rPr>
              <a:t> times.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a:extLst>
              <a:ext uri="{FF2B5EF4-FFF2-40B4-BE49-F238E27FC236}">
                <a16:creationId xmlns:a16="http://schemas.microsoft.com/office/drawing/2014/main" id="{19029C4E-C5A2-4296-9DDB-CC9AD564803B}"/>
              </a:ext>
            </a:extLst>
          </p:cNvPr>
          <p:cNvSpPr>
            <a:spLocks noChangeArrowheads="1"/>
          </p:cNvSpPr>
          <p:nvPr/>
        </p:nvSpPr>
        <p:spPr bwMode="auto">
          <a:xfrm>
            <a:off x="1066800" y="1447800"/>
            <a:ext cx="7059625" cy="3232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dirty="0">
                <a:latin typeface="Tahoma" panose="020B0604030504040204" pitchFamily="34" charset="0"/>
              </a:rPr>
              <a:t>int n =;</a:t>
            </a:r>
          </a:p>
          <a:p>
            <a:pPr>
              <a:spcBef>
                <a:spcPct val="0"/>
              </a:spcBef>
              <a:buFontTx/>
              <a:buNone/>
            </a:pPr>
            <a:r>
              <a:rPr lang="en-US" altLang="en-US" sz="3600" b="1" dirty="0">
                <a:latin typeface="Tahoma" panose="020B0604030504040204" pitchFamily="34" charset="0"/>
              </a:rPr>
              <a:t>for(int i=0; i&lt;</a:t>
            </a:r>
            <a:r>
              <a:rPr lang="en-US" altLang="en-US" sz="3600" b="1" dirty="0" err="1">
                <a:latin typeface="Tahoma" panose="020B0604030504040204" pitchFamily="34" charset="0"/>
              </a:rPr>
              <a:t>ray.size</a:t>
            </a:r>
            <a:r>
              <a:rPr lang="en-US" altLang="en-US" sz="3600" b="1" dirty="0">
                <a:latin typeface="Tahoma" panose="020B0604030504040204" pitchFamily="34" charset="0"/>
              </a:rPr>
              <a:t>(); i++)</a:t>
            </a:r>
          </a:p>
          <a:p>
            <a:pPr>
              <a:spcBef>
                <a:spcPct val="0"/>
              </a:spcBef>
              <a:buFontTx/>
              <a:buNone/>
            </a:pPr>
            <a:r>
              <a:rPr lang="en-US" altLang="en-US" sz="3600" b="1" dirty="0">
                <a:latin typeface="Tahoma" panose="020B0604030504040204" pitchFamily="34" charset="0"/>
              </a:rPr>
              <a:t>    </a:t>
            </a:r>
            <a:r>
              <a:rPr lang="en-US" altLang="en-US" sz="3600" b="1" dirty="0" err="1">
                <a:latin typeface="Tahoma" panose="020B0604030504040204" pitchFamily="34" charset="0"/>
              </a:rPr>
              <a:t>out.println</a:t>
            </a:r>
            <a:r>
              <a:rPr lang="en-US" altLang="en-US" sz="3600" b="1" dirty="0">
                <a:latin typeface="Tahoma" panose="020B0604030504040204" pitchFamily="34" charset="0"/>
              </a:rPr>
              <a:t>( </a:t>
            </a:r>
            <a:r>
              <a:rPr lang="en-US" altLang="en-US" sz="3600" b="1" dirty="0" err="1">
                <a:latin typeface="Tahoma" panose="020B0604030504040204" pitchFamily="34" charset="0"/>
              </a:rPr>
              <a:t>ray.get</a:t>
            </a:r>
            <a:r>
              <a:rPr lang="en-US" altLang="en-US" sz="3600" b="1" dirty="0">
                <a:latin typeface="Tahoma" panose="020B0604030504040204" pitchFamily="34" charset="0"/>
              </a:rPr>
              <a:t>(i) );</a:t>
            </a:r>
          </a:p>
          <a:p>
            <a:pPr>
              <a:spcBef>
                <a:spcPct val="0"/>
              </a:spcBef>
              <a:buFontTx/>
              <a:buNone/>
            </a:pPr>
            <a:r>
              <a:rPr lang="en-US" altLang="en-US" sz="3600" b="1" dirty="0">
                <a:latin typeface="Tahoma" panose="020B0604030504040204" pitchFamily="34" charset="0"/>
              </a:rPr>
              <a:t>for(int j=0; j&lt;</a:t>
            </a:r>
            <a:r>
              <a:rPr lang="en-US" altLang="en-US" sz="3600" b="1" dirty="0" err="1">
                <a:latin typeface="Tahoma" panose="020B0604030504040204" pitchFamily="34" charset="0"/>
              </a:rPr>
              <a:t>list.size</a:t>
            </a:r>
            <a:r>
              <a:rPr lang="en-US" altLang="en-US" sz="3600" b="1" dirty="0">
                <a:latin typeface="Tahoma" panose="020B0604030504040204" pitchFamily="34" charset="0"/>
              </a:rPr>
              <a:t>();</a:t>
            </a:r>
            <a:r>
              <a:rPr lang="en-US" altLang="en-US" sz="3600" b="1" dirty="0" err="1">
                <a:latin typeface="Tahoma" panose="020B0604030504040204" pitchFamily="34" charset="0"/>
              </a:rPr>
              <a:t>j++</a:t>
            </a:r>
            <a:r>
              <a:rPr lang="en-US" altLang="en-US" sz="3600" b="1" dirty="0">
                <a:latin typeface="Tahoma" panose="020B0604030504040204" pitchFamily="34" charset="0"/>
              </a:rPr>
              <a:t>)</a:t>
            </a:r>
          </a:p>
          <a:p>
            <a:pPr>
              <a:spcBef>
                <a:spcPct val="0"/>
              </a:spcBef>
              <a:buFontTx/>
              <a:buNone/>
            </a:pPr>
            <a:r>
              <a:rPr lang="en-US" altLang="en-US" sz="3600" b="1" dirty="0">
                <a:latin typeface="Tahoma" panose="020B0604030504040204" pitchFamily="34" charset="0"/>
              </a:rPr>
              <a:t>    </a:t>
            </a:r>
            <a:r>
              <a:rPr lang="en-US" altLang="en-US" sz="3600" b="1" dirty="0" err="1">
                <a:latin typeface="Tahoma" panose="020B0604030504040204" pitchFamily="34" charset="0"/>
              </a:rPr>
              <a:t>out.println</a:t>
            </a:r>
            <a:r>
              <a:rPr lang="en-US" altLang="en-US" sz="3600" b="1" dirty="0">
                <a:latin typeface="Tahoma" panose="020B0604030504040204" pitchFamily="34" charset="0"/>
              </a:rPr>
              <a:t>( </a:t>
            </a:r>
            <a:r>
              <a:rPr lang="en-US" altLang="en-US" sz="3600" b="1" dirty="0" err="1">
                <a:latin typeface="Tahoma" panose="020B0604030504040204" pitchFamily="34" charset="0"/>
              </a:rPr>
              <a:t>list.get</a:t>
            </a:r>
            <a:r>
              <a:rPr lang="en-US" altLang="en-US" sz="3600" b="1" dirty="0">
                <a:latin typeface="Tahoma" panose="020B0604030504040204" pitchFamily="34" charset="0"/>
              </a:rPr>
              <a:t>(i) );</a:t>
            </a:r>
          </a:p>
          <a:p>
            <a:pPr>
              <a:spcBef>
                <a:spcPct val="0"/>
              </a:spcBef>
              <a:buFontTx/>
              <a:buNone/>
            </a:pPr>
            <a:endParaRPr lang="en-US" altLang="en-US" sz="2400" dirty="0">
              <a:latin typeface="Arial" panose="020B0604020202020204" pitchFamily="34" charset="0"/>
            </a:endParaRPr>
          </a:p>
        </p:txBody>
      </p:sp>
      <p:sp>
        <p:nvSpPr>
          <p:cNvPr id="48132" name="WordArt 3">
            <a:extLst>
              <a:ext uri="{FF2B5EF4-FFF2-40B4-BE49-F238E27FC236}">
                <a16:creationId xmlns:a16="http://schemas.microsoft.com/office/drawing/2014/main" id="{D8FB5F72-D05A-40BB-90AA-9D986BBBA20B}"/>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64516" name="Rectangle 4">
            <a:extLst>
              <a:ext uri="{FF2B5EF4-FFF2-40B4-BE49-F238E27FC236}">
                <a16:creationId xmlns:a16="http://schemas.microsoft.com/office/drawing/2014/main" id="{F5BF9396-6F0B-45A6-8777-811EFCE7AB7A}"/>
              </a:ext>
            </a:extLst>
          </p:cNvPr>
          <p:cNvSpPr>
            <a:spLocks noChangeArrowheads="1"/>
          </p:cNvSpPr>
          <p:nvPr/>
        </p:nvSpPr>
        <p:spPr bwMode="auto">
          <a:xfrm>
            <a:off x="815788" y="4651376"/>
            <a:ext cx="7848600" cy="1816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dirty="0">
                <a:solidFill>
                  <a:srgbClr val="3333CC"/>
                </a:solidFill>
                <a:latin typeface="Tahoma" panose="020B0604030504040204" pitchFamily="34" charset="0"/>
              </a:rPr>
              <a:t>Big-O Notation – O(N)</a:t>
            </a:r>
          </a:p>
          <a:p>
            <a:pPr eaLnBrk="1" hangingPunct="1">
              <a:spcBef>
                <a:spcPct val="0"/>
              </a:spcBef>
              <a:buFontTx/>
              <a:buNone/>
            </a:pPr>
            <a:endParaRPr lang="en-US" altLang="en-US" sz="2800" b="1" dirty="0">
              <a:solidFill>
                <a:srgbClr val="3333CC"/>
              </a:solidFill>
              <a:latin typeface="Tahoma" panose="020B0604030504040204" pitchFamily="34" charset="0"/>
            </a:endParaRPr>
          </a:p>
          <a:p>
            <a:pPr eaLnBrk="1" hangingPunct="1">
              <a:spcBef>
                <a:spcPct val="0"/>
              </a:spcBef>
              <a:buFontTx/>
              <a:buNone/>
            </a:pPr>
            <a:r>
              <a:rPr lang="en-US" altLang="en-US" sz="2800" b="1" dirty="0">
                <a:latin typeface="Tahoma" panose="020B0604030504040204" pitchFamily="34" charset="0"/>
              </a:rPr>
              <a:t>N + N = 2N units of work, which makes it a O(N) algorithm</a:t>
            </a:r>
          </a:p>
        </p:txBody>
      </p:sp>
      <p:sp>
        <p:nvSpPr>
          <p:cNvPr id="48134" name="Text Box 5">
            <a:extLst>
              <a:ext uri="{FF2B5EF4-FFF2-40B4-BE49-F238E27FC236}">
                <a16:creationId xmlns:a16="http://schemas.microsoft.com/office/drawing/2014/main" id="{8551435E-BB99-43DC-829E-404F2C2260C9}"/>
              </a:ext>
            </a:extLst>
          </p:cNvPr>
          <p:cNvSpPr txBox="1">
            <a:spLocks noChangeArrowheads="1"/>
          </p:cNvSpPr>
          <p:nvPr/>
        </p:nvSpPr>
        <p:spPr bwMode="auto">
          <a:xfrm>
            <a:off x="7214655" y="1030287"/>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Tree>
    <p:extLst>
      <p:ext uri="{BB962C8B-B14F-4D97-AF65-F5344CB8AC3E}">
        <p14:creationId xmlns:p14="http://schemas.microsoft.com/office/powerpoint/2010/main" val="4075700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linds(horizontal)">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a:extLst>
              <a:ext uri="{FF2B5EF4-FFF2-40B4-BE49-F238E27FC236}">
                <a16:creationId xmlns:a16="http://schemas.microsoft.com/office/drawing/2014/main" id="{844807B8-C2A5-4AF8-81DF-AB9DDED1EC43}"/>
              </a:ext>
            </a:extLst>
          </p:cNvPr>
          <p:cNvSpPr>
            <a:spLocks noChangeArrowheads="1"/>
          </p:cNvSpPr>
          <p:nvPr/>
        </p:nvSpPr>
        <p:spPr bwMode="auto">
          <a:xfrm>
            <a:off x="1219200" y="1524000"/>
            <a:ext cx="6592888"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b="1" dirty="0">
                <a:latin typeface="Tahoma" panose="020B0604030504040204" pitchFamily="34" charset="0"/>
              </a:rPr>
              <a:t>int n = </a:t>
            </a:r>
            <a:r>
              <a:rPr lang="en-US" altLang="en-US" sz="3600" b="1" dirty="0" err="1">
                <a:latin typeface="Tahoma" panose="020B0604030504040204" pitchFamily="34" charset="0"/>
              </a:rPr>
              <a:t>ray.size</a:t>
            </a:r>
            <a:r>
              <a:rPr lang="en-US" altLang="en-US" sz="3600" b="1" dirty="0">
                <a:latin typeface="Tahoma" panose="020B0604030504040204" pitchFamily="34" charset="0"/>
              </a:rPr>
              <a:t>();</a:t>
            </a:r>
          </a:p>
          <a:p>
            <a:pPr>
              <a:spcBef>
                <a:spcPct val="0"/>
              </a:spcBef>
              <a:buFontTx/>
              <a:buNone/>
            </a:pPr>
            <a:r>
              <a:rPr lang="en-US" altLang="en-US" sz="3600" b="1" dirty="0">
                <a:latin typeface="Tahoma" panose="020B0604030504040204" pitchFamily="34" charset="0"/>
              </a:rPr>
              <a:t>for ( int i=0; i&lt;n; i++)</a:t>
            </a:r>
          </a:p>
          <a:p>
            <a:pPr>
              <a:spcBef>
                <a:spcPct val="0"/>
              </a:spcBef>
              <a:buFontTx/>
              <a:buNone/>
            </a:pPr>
            <a:r>
              <a:rPr lang="en-US" altLang="en-US" sz="3600" b="1" dirty="0">
                <a:latin typeface="Tahoma" panose="020B0604030504040204" pitchFamily="34" charset="0"/>
              </a:rPr>
              <a:t>   for(int j=0; </a:t>
            </a:r>
            <a:r>
              <a:rPr lang="en-US" altLang="en-US" sz="3600" b="1" dirty="0">
                <a:solidFill>
                  <a:schemeClr val="accent1">
                    <a:lumMod val="50000"/>
                  </a:schemeClr>
                </a:solidFill>
                <a:latin typeface="Tahoma" panose="020B0604030504040204" pitchFamily="34" charset="0"/>
              </a:rPr>
              <a:t>j&lt;i</a:t>
            </a:r>
            <a:r>
              <a:rPr lang="en-US" altLang="en-US" sz="3600" b="1" dirty="0">
                <a:latin typeface="Tahoma" panose="020B0604030504040204" pitchFamily="34" charset="0"/>
              </a:rPr>
              <a:t>; </a:t>
            </a:r>
            <a:r>
              <a:rPr lang="en-US" altLang="en-US" sz="3600" b="1" dirty="0" err="1">
                <a:latin typeface="Tahoma" panose="020B0604030504040204" pitchFamily="34" charset="0"/>
              </a:rPr>
              <a:t>j++</a:t>
            </a:r>
            <a:r>
              <a:rPr lang="en-US" altLang="en-US" sz="3600" b="1" dirty="0">
                <a:latin typeface="Tahoma" panose="020B0604030504040204" pitchFamily="34" charset="0"/>
              </a:rPr>
              <a:t>)</a:t>
            </a:r>
          </a:p>
          <a:p>
            <a:pPr>
              <a:spcBef>
                <a:spcPct val="0"/>
              </a:spcBef>
              <a:buFontTx/>
              <a:buNone/>
            </a:pPr>
            <a:r>
              <a:rPr lang="en-US" altLang="en-US" sz="3600" b="1" dirty="0">
                <a:latin typeface="Tahoma" panose="020B0604030504040204" pitchFamily="34" charset="0"/>
              </a:rPr>
              <a:t>       </a:t>
            </a:r>
            <a:r>
              <a:rPr lang="en-US" altLang="en-US" sz="3600" b="1" dirty="0" err="1">
                <a:latin typeface="Tahoma" panose="020B0604030504040204" pitchFamily="34" charset="0"/>
              </a:rPr>
              <a:t>out.println</a:t>
            </a:r>
            <a:r>
              <a:rPr lang="en-US" altLang="en-US" sz="3600" b="1" dirty="0">
                <a:latin typeface="Tahoma" panose="020B0604030504040204" pitchFamily="34" charset="0"/>
              </a:rPr>
              <a:t>( </a:t>
            </a:r>
            <a:r>
              <a:rPr lang="en-US" altLang="en-US" sz="3600" b="1" dirty="0" err="1">
                <a:latin typeface="Tahoma" panose="020B0604030504040204" pitchFamily="34" charset="0"/>
              </a:rPr>
              <a:t>ray.get</a:t>
            </a:r>
            <a:r>
              <a:rPr lang="en-US" altLang="en-US" sz="3600" b="1" dirty="0">
                <a:latin typeface="Tahoma" panose="020B0604030504040204" pitchFamily="34" charset="0"/>
              </a:rPr>
              <a:t>(i) );</a:t>
            </a:r>
          </a:p>
          <a:p>
            <a:pPr>
              <a:spcBef>
                <a:spcPct val="0"/>
              </a:spcBef>
              <a:buFontTx/>
              <a:buNone/>
            </a:pPr>
            <a:endParaRPr lang="en-US" altLang="en-US" sz="2400" dirty="0">
              <a:latin typeface="Arial" panose="020B0604020202020204" pitchFamily="34" charset="0"/>
            </a:endParaRPr>
          </a:p>
        </p:txBody>
      </p:sp>
      <p:sp>
        <p:nvSpPr>
          <p:cNvPr id="50180" name="WordArt 3">
            <a:extLst>
              <a:ext uri="{FF2B5EF4-FFF2-40B4-BE49-F238E27FC236}">
                <a16:creationId xmlns:a16="http://schemas.microsoft.com/office/drawing/2014/main" id="{6F343959-E955-47CC-9A25-FE9062B1C2AB}"/>
              </a:ext>
            </a:extLst>
          </p:cNvPr>
          <p:cNvSpPr>
            <a:spLocks noChangeArrowheads="1" noChangeShapeType="1" noTextEdit="1"/>
          </p:cNvSpPr>
          <p:nvPr/>
        </p:nvSpPr>
        <p:spPr bwMode="auto">
          <a:xfrm>
            <a:off x="12954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the Big-O?</a:t>
            </a:r>
          </a:p>
        </p:txBody>
      </p:sp>
      <p:sp>
        <p:nvSpPr>
          <p:cNvPr id="50181" name="Text Box 5">
            <a:extLst>
              <a:ext uri="{FF2B5EF4-FFF2-40B4-BE49-F238E27FC236}">
                <a16:creationId xmlns:a16="http://schemas.microsoft.com/office/drawing/2014/main" id="{8D7E32A3-0E59-466A-A021-DB43242B8F39}"/>
              </a:ext>
            </a:extLst>
          </p:cNvPr>
          <p:cNvSpPr txBox="1">
            <a:spLocks noChangeArrowheads="1"/>
          </p:cNvSpPr>
          <p:nvPr/>
        </p:nvSpPr>
        <p:spPr bwMode="auto">
          <a:xfrm>
            <a:off x="7162800" y="1371600"/>
            <a:ext cx="1752600" cy="83502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CC0000"/>
                </a:solidFill>
                <a:latin typeface="Tahoma" panose="020B0604030504040204" pitchFamily="34" charset="0"/>
              </a:rPr>
              <a:t>ray is an ArrayList!</a:t>
            </a:r>
          </a:p>
        </p:txBody>
      </p:sp>
      <p:sp>
        <p:nvSpPr>
          <p:cNvPr id="50182" name="Rectangle 6">
            <a:extLst>
              <a:ext uri="{FF2B5EF4-FFF2-40B4-BE49-F238E27FC236}">
                <a16:creationId xmlns:a16="http://schemas.microsoft.com/office/drawing/2014/main" id="{1AD9C70C-738A-4A46-AFCA-CA830FCD7022}"/>
              </a:ext>
            </a:extLst>
          </p:cNvPr>
          <p:cNvSpPr>
            <a:spLocks noChangeArrowheads="1"/>
          </p:cNvSpPr>
          <p:nvPr/>
        </p:nvSpPr>
        <p:spPr bwMode="auto">
          <a:xfrm>
            <a:off x="609600" y="4191000"/>
            <a:ext cx="8229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b="1" dirty="0">
                <a:solidFill>
                  <a:srgbClr val="3333CC"/>
                </a:solidFill>
                <a:latin typeface="Tahoma" panose="020B0604030504040204" pitchFamily="34" charset="0"/>
              </a:rPr>
              <a:t>Big-O Notation – O(N</a:t>
            </a:r>
            <a:r>
              <a:rPr lang="en-US" altLang="en-US" sz="2800" b="1" baseline="30000" dirty="0">
                <a:solidFill>
                  <a:srgbClr val="3333CC"/>
                </a:solidFill>
                <a:latin typeface="Tahoma" panose="020B0604030504040204" pitchFamily="34" charset="0"/>
              </a:rPr>
              <a:t>2</a:t>
            </a:r>
            <a:r>
              <a:rPr lang="en-US" altLang="en-US" sz="2800" b="1" dirty="0">
                <a:solidFill>
                  <a:srgbClr val="3333CC"/>
                </a:solidFill>
                <a:latin typeface="Tahoma" panose="020B0604030504040204" pitchFamily="34" charset="0"/>
              </a:rPr>
              <a:t>)</a:t>
            </a:r>
          </a:p>
          <a:p>
            <a:pPr eaLnBrk="1" hangingPunct="1">
              <a:spcBef>
                <a:spcPct val="0"/>
              </a:spcBef>
              <a:buFontTx/>
              <a:buNone/>
            </a:pPr>
            <a:endParaRPr lang="en-US" altLang="en-US" sz="2800" b="1" dirty="0">
              <a:solidFill>
                <a:srgbClr val="3333CC"/>
              </a:solidFill>
              <a:latin typeface="Tahoma" panose="020B0604030504040204" pitchFamily="34" charset="0"/>
            </a:endParaRPr>
          </a:p>
          <a:p>
            <a:pPr eaLnBrk="1" hangingPunct="1">
              <a:spcBef>
                <a:spcPct val="0"/>
              </a:spcBef>
              <a:buFontTx/>
              <a:buNone/>
            </a:pPr>
            <a:r>
              <a:rPr lang="en-US" altLang="en-US" sz="2800" b="1" dirty="0">
                <a:latin typeface="Tahoma" panose="020B0604030504040204" pitchFamily="34" charset="0"/>
              </a:rPr>
              <a:t>The inner loop runs some fraction of N times, which makes it an O(N) loop.</a:t>
            </a:r>
          </a:p>
        </p:txBody>
      </p:sp>
    </p:spTree>
    <p:extLst>
      <p:ext uri="{BB962C8B-B14F-4D97-AF65-F5344CB8AC3E}">
        <p14:creationId xmlns:p14="http://schemas.microsoft.com/office/powerpoint/2010/main" val="1297690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id="{171E6A50-B66C-443B-9BE0-44005876F696}"/>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2227" name="WordArt 2">
            <a:extLst>
              <a:ext uri="{FF2B5EF4-FFF2-40B4-BE49-F238E27FC236}">
                <a16:creationId xmlns:a16="http://schemas.microsoft.com/office/drawing/2014/main" id="{AB7FE620-1FE0-462A-96A8-B130306E1825}"/>
              </a:ext>
            </a:extLst>
          </p:cNvPr>
          <p:cNvSpPr>
            <a:spLocks noChangeArrowheads="1" noChangeShapeType="1" noTextEdit="1"/>
          </p:cNvSpPr>
          <p:nvPr/>
        </p:nvSpPr>
        <p:spPr bwMode="auto">
          <a:xfrm>
            <a:off x="685800" y="762000"/>
            <a:ext cx="7696200" cy="4343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Comparing Runtimes</a:t>
            </a:r>
          </a:p>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of Arrays &amp; Lists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WordArt 2">
            <a:extLst>
              <a:ext uri="{FF2B5EF4-FFF2-40B4-BE49-F238E27FC236}">
                <a16:creationId xmlns:a16="http://schemas.microsoft.com/office/drawing/2014/main" id="{831A9488-A952-4BB2-8B4E-3597EF1957E7}"/>
              </a:ext>
            </a:extLst>
          </p:cNvPr>
          <p:cNvSpPr>
            <a:spLocks noChangeArrowheads="1" noChangeShapeType="1" noTextEdit="1"/>
          </p:cNvSpPr>
          <p:nvPr/>
        </p:nvSpPr>
        <p:spPr bwMode="auto">
          <a:xfrm>
            <a:off x="3695700" y="304800"/>
            <a:ext cx="1447800" cy="3810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Arrays</a:t>
            </a:r>
          </a:p>
        </p:txBody>
      </p:sp>
      <p:sp>
        <p:nvSpPr>
          <p:cNvPr id="54276" name="Text Box 3">
            <a:extLst>
              <a:ext uri="{FF2B5EF4-FFF2-40B4-BE49-F238E27FC236}">
                <a16:creationId xmlns:a16="http://schemas.microsoft.com/office/drawing/2014/main" id="{B57599FA-AC1D-4C57-9022-45EBBEF370A5}"/>
              </a:ext>
            </a:extLst>
          </p:cNvPr>
          <p:cNvSpPr txBox="1">
            <a:spLocks noChangeArrowheads="1"/>
          </p:cNvSpPr>
          <p:nvPr/>
        </p:nvSpPr>
        <p:spPr bwMode="auto">
          <a:xfrm>
            <a:off x="342900" y="940996"/>
            <a:ext cx="81534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dirty="0">
                <a:latin typeface="Tahoma" panose="020B0604030504040204" pitchFamily="34" charset="0"/>
              </a:rPr>
              <a:t>traverse all spots			O(N)</a:t>
            </a:r>
          </a:p>
          <a:p>
            <a:pPr eaLnBrk="1" hangingPunct="1">
              <a:spcBef>
                <a:spcPct val="50000"/>
              </a:spcBef>
              <a:buFontTx/>
              <a:buNone/>
            </a:pPr>
            <a:r>
              <a:rPr lang="en-US" altLang="en-US" sz="2400" b="1" dirty="0">
                <a:latin typeface="Tahoma" panose="020B0604030504040204" pitchFamily="34" charset="0"/>
              </a:rPr>
              <a:t>search for an item		O(N) or O(Log</a:t>
            </a:r>
            <a:r>
              <a:rPr lang="en-US" altLang="en-US" sz="2400" b="1" baseline="-25000" dirty="0">
                <a:latin typeface="Tahoma" panose="020B0604030504040204" pitchFamily="34" charset="0"/>
              </a:rPr>
              <a:t>2</a:t>
            </a:r>
            <a:r>
              <a:rPr lang="en-US" altLang="en-US" sz="2400" b="1" dirty="0">
                <a:latin typeface="Tahoma" panose="020B0604030504040204" pitchFamily="34" charset="0"/>
              </a:rPr>
              <a:t>N)</a:t>
            </a:r>
          </a:p>
          <a:p>
            <a:pPr eaLnBrk="1" hangingPunct="1">
              <a:spcBef>
                <a:spcPct val="50000"/>
              </a:spcBef>
              <a:buFontTx/>
              <a:buNone/>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get any item			O(1)	</a:t>
            </a:r>
            <a:br>
              <a:rPr lang="en-US" altLang="en-US" sz="2400" b="1" dirty="0">
                <a:latin typeface="Tahoma" panose="020B0604030504040204" pitchFamily="34" charset="0"/>
              </a:rPr>
            </a:br>
            <a:r>
              <a:rPr lang="en-US" altLang="en-US" sz="2400" b="1" dirty="0">
                <a:latin typeface="Tahoma" panose="020B0604030504040204" pitchFamily="34" charset="0"/>
              </a:rPr>
              <a:t>   location known</a:t>
            </a:r>
          </a:p>
          <a:p>
            <a:pPr eaLnBrk="1" hangingPunct="1">
              <a:spcBef>
                <a:spcPct val="50000"/>
              </a:spcBef>
              <a:buFontTx/>
              <a:buNone/>
            </a:pPr>
            <a:r>
              <a:rPr lang="en-US" altLang="en-US" sz="2400" b="1" dirty="0">
                <a:latin typeface="Tahoma" panose="020B0604030504040204" pitchFamily="34" charset="0"/>
              </a:rPr>
              <a:t>add item at the end		O(1)	</a:t>
            </a:r>
          </a:p>
          <a:p>
            <a:pPr eaLnBrk="1" hangingPunct="1">
              <a:spcBef>
                <a:spcPct val="50000"/>
              </a:spcBef>
              <a:buFontTx/>
              <a:buNone/>
            </a:pPr>
            <a:r>
              <a:rPr lang="en-US" altLang="en-US" sz="2400" b="1" dirty="0">
                <a:latin typeface="Tahoma" panose="020B0604030504040204" pitchFamily="34" charset="0"/>
              </a:rPr>
              <a:t>add item at the front		O(N)</a:t>
            </a:r>
            <a:r>
              <a:rPr lang="en-US" altLang="en-US" sz="2800" b="1" dirty="0">
                <a:latin typeface="Tahoma" panose="020B0604030504040204" pitchFamily="34" charset="0"/>
              </a:rPr>
              <a:t>	</a:t>
            </a:r>
          </a:p>
        </p:txBody>
      </p:sp>
      <p:graphicFrame>
        <p:nvGraphicFramePr>
          <p:cNvPr id="88088" name="Group 24">
            <a:extLst>
              <a:ext uri="{FF2B5EF4-FFF2-40B4-BE49-F238E27FC236}">
                <a16:creationId xmlns:a16="http://schemas.microsoft.com/office/drawing/2014/main" id="{9148F77D-69A0-4AE3-920E-0FD4A5BA5279}"/>
              </a:ext>
            </a:extLst>
          </p:cNvPr>
          <p:cNvGraphicFramePr>
            <a:graphicFrameLocks noGrp="1"/>
          </p:cNvGraphicFramePr>
          <p:nvPr>
            <p:extLst>
              <p:ext uri="{D42A27DB-BD31-4B8C-83A1-F6EECF244321}">
                <p14:modId xmlns:p14="http://schemas.microsoft.com/office/powerpoint/2010/main" val="3588485805"/>
              </p:ext>
            </p:extLst>
          </p:nvPr>
        </p:nvGraphicFramePr>
        <p:xfrm>
          <a:off x="1676400" y="5883110"/>
          <a:ext cx="5486400" cy="517690"/>
        </p:xfrm>
        <a:graphic>
          <a:graphicData uri="http://schemas.openxmlformats.org/drawingml/2006/table">
            <a:tbl>
              <a:tblPr/>
              <a:tblGrid>
                <a:gridCol w="1096963">
                  <a:extLst>
                    <a:ext uri="{9D8B030D-6E8A-4147-A177-3AD203B41FA5}">
                      <a16:colId xmlns:a16="http://schemas.microsoft.com/office/drawing/2014/main" val="20000"/>
                    </a:ext>
                  </a:extLst>
                </a:gridCol>
                <a:gridCol w="1096962">
                  <a:extLst>
                    <a:ext uri="{9D8B030D-6E8A-4147-A177-3AD203B41FA5}">
                      <a16:colId xmlns:a16="http://schemas.microsoft.com/office/drawing/2014/main" val="20001"/>
                    </a:ext>
                  </a:extLst>
                </a:gridCol>
                <a:gridCol w="1098550">
                  <a:extLst>
                    <a:ext uri="{9D8B030D-6E8A-4147-A177-3AD203B41FA5}">
                      <a16:colId xmlns:a16="http://schemas.microsoft.com/office/drawing/2014/main" val="20002"/>
                    </a:ext>
                  </a:extLst>
                </a:gridCol>
                <a:gridCol w="1096963">
                  <a:extLst>
                    <a:ext uri="{9D8B030D-6E8A-4147-A177-3AD203B41FA5}">
                      <a16:colId xmlns:a16="http://schemas.microsoft.com/office/drawing/2014/main" val="20003"/>
                    </a:ext>
                  </a:extLst>
                </a:gridCol>
                <a:gridCol w="1096962">
                  <a:extLst>
                    <a:ext uri="{9D8B030D-6E8A-4147-A177-3AD203B41FA5}">
                      <a16:colId xmlns:a16="http://schemas.microsoft.com/office/drawing/2014/main" val="20004"/>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1</a:t>
                      </a:r>
                    </a:p>
                  </a:txBody>
                  <a:tcPr marT="45485" marB="4548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5</a:t>
                      </a:r>
                    </a:p>
                  </a:txBody>
                  <a:tcPr marT="45485" marB="4548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8</a:t>
                      </a:r>
                    </a:p>
                  </a:txBody>
                  <a:tcPr marT="45485" marB="4548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9</a:t>
                      </a:r>
                    </a:p>
                  </a:txBody>
                  <a:tcPr marT="45485" marB="4548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accent2"/>
                          </a:solidFill>
                          <a:effectLst/>
                          <a:latin typeface="Tahoma" pitchFamily="34" charset="0"/>
                        </a:rPr>
                        <a:t>11</a:t>
                      </a:r>
                    </a:p>
                  </a:txBody>
                  <a:tcPr marT="45485" marB="4548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0"/>
                  </a:ext>
                </a:extLst>
              </a:tr>
            </a:tbl>
          </a:graphicData>
        </a:graphic>
      </p:graphicFrame>
      <p:sp>
        <p:nvSpPr>
          <p:cNvPr id="54291" name="Text Box 21">
            <a:extLst>
              <a:ext uri="{FF2B5EF4-FFF2-40B4-BE49-F238E27FC236}">
                <a16:creationId xmlns:a16="http://schemas.microsoft.com/office/drawing/2014/main" id="{9E1AC24A-6153-4585-9D31-6A3EDAC81C98}"/>
              </a:ext>
            </a:extLst>
          </p:cNvPr>
          <p:cNvSpPr txBox="1">
            <a:spLocks noChangeArrowheads="1"/>
          </p:cNvSpPr>
          <p:nvPr/>
        </p:nvSpPr>
        <p:spPr bwMode="auto">
          <a:xfrm>
            <a:off x="1752600" y="5349710"/>
            <a:ext cx="53927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solidFill>
                  <a:schemeClr val="accent2"/>
                </a:solidFill>
                <a:latin typeface="Tahoma" panose="020B0604030504040204" pitchFamily="34" charset="0"/>
              </a:rPr>
              <a:t>An array is a collection of like variables.</a:t>
            </a:r>
            <a:r>
              <a:rPr lang="en-US" altLang="en-US" sz="2000" b="1">
                <a:latin typeface="Tahoma" panose="020B0604030504040204" pitchFamily="34" charset="0"/>
              </a:rPr>
              <a:t>  </a:t>
            </a:r>
          </a:p>
          <a:p>
            <a:pPr eaLnBrk="1" hangingPunct="1">
              <a:spcBef>
                <a:spcPct val="0"/>
              </a:spcBef>
              <a:buFontTx/>
              <a:buNone/>
            </a:pPr>
            <a:endParaRPr lang="en-US" altLang="en-US" sz="2000">
              <a:latin typeface="Tahoma" panose="020B0604030504040204" pitchFamily="34" charset="0"/>
            </a:endParaRPr>
          </a:p>
        </p:txBody>
      </p:sp>
      <p:sp>
        <p:nvSpPr>
          <p:cNvPr id="8" name="Text Box 7">
            <a:extLst>
              <a:ext uri="{FF2B5EF4-FFF2-40B4-BE49-F238E27FC236}">
                <a16:creationId xmlns:a16="http://schemas.microsoft.com/office/drawing/2014/main" id="{EE937482-27D0-4A7E-A538-D0C6B7CCA67E}"/>
              </a:ext>
            </a:extLst>
          </p:cNvPr>
          <p:cNvSpPr txBox="1">
            <a:spLocks noChangeArrowheads="1"/>
          </p:cNvSpPr>
          <p:nvPr/>
        </p:nvSpPr>
        <p:spPr bwMode="auto">
          <a:xfrm>
            <a:off x="6858000" y="2425005"/>
            <a:ext cx="2133600" cy="1384995"/>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800" dirty="0">
                <a:solidFill>
                  <a:schemeClr val="accent2"/>
                </a:solidFill>
                <a:latin typeface="Tahoma" panose="020B0604030504040204" pitchFamily="34" charset="0"/>
              </a:rPr>
              <a:t>If sorted, use binary search</a:t>
            </a:r>
          </a:p>
        </p:txBody>
      </p:sp>
      <p:cxnSp>
        <p:nvCxnSpPr>
          <p:cNvPr id="9" name="Straight Arrow Connector 8">
            <a:extLst>
              <a:ext uri="{FF2B5EF4-FFF2-40B4-BE49-F238E27FC236}">
                <a16:creationId xmlns:a16="http://schemas.microsoft.com/office/drawing/2014/main" id="{E59F2F7E-734D-4D36-9CF6-EB1245A9F79D}"/>
              </a:ext>
            </a:extLst>
          </p:cNvPr>
          <p:cNvCxnSpPr/>
          <p:nvPr/>
        </p:nvCxnSpPr>
        <p:spPr bwMode="auto">
          <a:xfrm flipH="1" flipV="1">
            <a:off x="7162800" y="2044005"/>
            <a:ext cx="381000" cy="381000"/>
          </a:xfrm>
          <a:prstGeom prst="straightConnector1">
            <a:avLst/>
          </a:prstGeom>
          <a:solidFill>
            <a:schemeClr val="accent1"/>
          </a:solidFill>
          <a:ln w="19050" cap="flat" cmpd="sng" algn="ctr">
            <a:solidFill>
              <a:srgbClr val="5252D4"/>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Text Box 5">
            <a:extLst>
              <a:ext uri="{FF2B5EF4-FFF2-40B4-BE49-F238E27FC236}">
                <a16:creationId xmlns:a16="http://schemas.microsoft.com/office/drawing/2014/main" id="{CE5BA70A-C047-4AB3-9C0D-CA303D745495}"/>
              </a:ext>
            </a:extLst>
          </p:cNvPr>
          <p:cNvSpPr txBox="1">
            <a:spLocks noChangeArrowheads="1"/>
          </p:cNvSpPr>
          <p:nvPr/>
        </p:nvSpPr>
        <p:spPr bwMode="auto">
          <a:xfrm>
            <a:off x="533400" y="1447800"/>
            <a:ext cx="8458200" cy="499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tabLst>
                <a:tab pos="4572000" algn="l"/>
              </a:tabLst>
            </a:pPr>
            <a:r>
              <a:rPr lang="en-US" altLang="en-US" sz="2400" b="1" dirty="0">
                <a:latin typeface="Tahoma" panose="020B0604030504040204" pitchFamily="34" charset="0"/>
              </a:rPr>
              <a:t>traverse all spots	O(N)</a:t>
            </a:r>
          </a:p>
          <a:p>
            <a:pPr eaLnBrk="1" hangingPunct="1">
              <a:spcBef>
                <a:spcPct val="50000"/>
              </a:spcBef>
              <a:buFontTx/>
              <a:buNone/>
              <a:tabLst>
                <a:tab pos="4572000" algn="l"/>
              </a:tabLst>
            </a:pPr>
            <a:r>
              <a:rPr lang="en-US" altLang="en-US" sz="2400" b="1" dirty="0">
                <a:latin typeface="Tahoma" panose="020B0604030504040204" pitchFamily="34" charset="0"/>
              </a:rPr>
              <a:t>search for an item	O(N) or O(Log</a:t>
            </a:r>
            <a:r>
              <a:rPr lang="en-US" altLang="en-US" sz="2400" b="1" baseline="-25000" dirty="0">
                <a:latin typeface="Tahoma" panose="020B0604030504040204" pitchFamily="34" charset="0"/>
              </a:rPr>
              <a:t>2</a:t>
            </a:r>
            <a:r>
              <a:rPr lang="en-US" altLang="en-US" sz="2400" b="1" dirty="0">
                <a:latin typeface="Tahoma" panose="020B0604030504040204" pitchFamily="34" charset="0"/>
              </a:rPr>
              <a:t>N)</a:t>
            </a:r>
          </a:p>
          <a:p>
            <a:pPr eaLnBrk="1" hangingPunct="1">
              <a:spcBef>
                <a:spcPct val="50000"/>
              </a:spcBef>
              <a:buFontTx/>
              <a:buNone/>
              <a:tabLst>
                <a:tab pos="4572000" algn="l"/>
              </a:tabLst>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tabLst>
                <a:tab pos="4572000" algn="l"/>
              </a:tabLst>
            </a:pPr>
            <a:r>
              <a:rPr lang="en-US" altLang="en-US" sz="2400" b="1" dirty="0">
                <a:latin typeface="Tahoma" panose="020B0604030504040204" pitchFamily="34" charset="0"/>
              </a:rPr>
              <a:t>get any item	O(1)	</a:t>
            </a:r>
            <a:br>
              <a:rPr lang="en-US" altLang="en-US" sz="2400" b="1" dirty="0">
                <a:latin typeface="Tahoma" panose="020B0604030504040204" pitchFamily="34" charset="0"/>
              </a:rPr>
            </a:br>
            <a:r>
              <a:rPr lang="en-US" altLang="en-US" sz="2400" b="1" dirty="0">
                <a:latin typeface="Tahoma" panose="020B0604030504040204" pitchFamily="34" charset="0"/>
              </a:rPr>
              <a:t>   location known</a:t>
            </a:r>
          </a:p>
          <a:p>
            <a:pPr eaLnBrk="1" hangingPunct="1">
              <a:spcBef>
                <a:spcPct val="50000"/>
              </a:spcBef>
              <a:buFontTx/>
              <a:buNone/>
              <a:tabLst>
                <a:tab pos="4572000" algn="l"/>
              </a:tabLst>
            </a:pPr>
            <a:r>
              <a:rPr lang="en-US" altLang="en-US" sz="2400" b="1" dirty="0">
                <a:latin typeface="Tahoma" panose="020B0604030504040204" pitchFamily="34" charset="0"/>
              </a:rPr>
              <a:t>add item at the end	O(1)	</a:t>
            </a:r>
          </a:p>
          <a:p>
            <a:pPr eaLnBrk="1" hangingPunct="1">
              <a:spcBef>
                <a:spcPct val="50000"/>
              </a:spcBef>
              <a:buFontTx/>
              <a:buNone/>
              <a:tabLst>
                <a:tab pos="4572000" algn="l"/>
              </a:tabLst>
            </a:pPr>
            <a:r>
              <a:rPr lang="en-US" altLang="en-US" sz="2400" b="1" dirty="0">
                <a:latin typeface="Tahoma" panose="020B0604030504040204" pitchFamily="34" charset="0"/>
              </a:rPr>
              <a:t>add item at the front	O(N)</a:t>
            </a:r>
            <a:r>
              <a:rPr lang="en-US" altLang="en-US" sz="2800" b="1" dirty="0">
                <a:latin typeface="Tahoma" panose="020B0604030504040204" pitchFamily="34" charset="0"/>
              </a:rPr>
              <a:t>	</a:t>
            </a:r>
          </a:p>
          <a:p>
            <a:pPr eaLnBrk="1" hangingPunct="1">
              <a:lnSpc>
                <a:spcPct val="200000"/>
              </a:lnSpc>
              <a:spcBef>
                <a:spcPct val="50000"/>
              </a:spcBef>
              <a:buFontTx/>
              <a:buNone/>
            </a:pPr>
            <a:r>
              <a:rPr lang="en-US" altLang="en-US" sz="2800" b="1" dirty="0" err="1">
                <a:solidFill>
                  <a:srgbClr val="3333CC"/>
                </a:solidFill>
                <a:latin typeface="Tahoma" panose="020B0604030504040204" pitchFamily="34" charset="0"/>
              </a:rPr>
              <a:t>ArrayList</a:t>
            </a:r>
            <a:r>
              <a:rPr lang="en-US" altLang="en-US" sz="2800" b="1" dirty="0">
                <a:solidFill>
                  <a:srgbClr val="3333CC"/>
                </a:solidFill>
                <a:latin typeface="Tahoma" panose="020B0604030504040204" pitchFamily="34" charset="0"/>
              </a:rPr>
              <a:t> is implemented with an array.</a:t>
            </a:r>
            <a:endParaRPr lang="en-US" altLang="en-US" sz="2800" b="1" dirty="0">
              <a:latin typeface="Tahoma" panose="020B0604030504040204" pitchFamily="34" charset="0"/>
            </a:endParaRPr>
          </a:p>
        </p:txBody>
      </p:sp>
      <p:sp>
        <p:nvSpPr>
          <p:cNvPr id="64517" name="Text Box 7">
            <a:extLst>
              <a:ext uri="{FF2B5EF4-FFF2-40B4-BE49-F238E27FC236}">
                <a16:creationId xmlns:a16="http://schemas.microsoft.com/office/drawing/2014/main" id="{BA515BDA-884F-46BD-95A7-F815F65F8835}"/>
              </a:ext>
            </a:extLst>
          </p:cNvPr>
          <p:cNvSpPr txBox="1">
            <a:spLocks noChangeArrowheads="1"/>
          </p:cNvSpPr>
          <p:nvPr/>
        </p:nvSpPr>
        <p:spPr bwMode="auto">
          <a:xfrm>
            <a:off x="6858000" y="2895600"/>
            <a:ext cx="2133600" cy="1384995"/>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50000"/>
              </a:spcBef>
              <a:buFontTx/>
              <a:buNone/>
            </a:pPr>
            <a:r>
              <a:rPr lang="en-US" altLang="en-US" sz="2800" dirty="0">
                <a:solidFill>
                  <a:schemeClr val="accent2"/>
                </a:solidFill>
                <a:latin typeface="Tahoma" panose="020B0604030504040204" pitchFamily="34" charset="0"/>
              </a:rPr>
              <a:t>If sorted, use binary search</a:t>
            </a:r>
          </a:p>
        </p:txBody>
      </p:sp>
      <p:sp>
        <p:nvSpPr>
          <p:cNvPr id="6" name="WordArt 2">
            <a:extLst>
              <a:ext uri="{FF2B5EF4-FFF2-40B4-BE49-F238E27FC236}">
                <a16:creationId xmlns:a16="http://schemas.microsoft.com/office/drawing/2014/main" id="{7BDC5A4D-ADB8-4077-A3B3-544DE8ACBAFD}"/>
              </a:ext>
            </a:extLst>
          </p:cNvPr>
          <p:cNvSpPr>
            <a:spLocks noChangeArrowheads="1" noChangeShapeType="1" noTextEdit="1"/>
          </p:cNvSpPr>
          <p:nvPr/>
        </p:nvSpPr>
        <p:spPr bwMode="auto">
          <a:xfrm>
            <a:off x="533400" y="436047"/>
            <a:ext cx="8229600" cy="714375"/>
          </a:xfrm>
          <a:prstGeom prst="rect">
            <a:avLst/>
          </a:prstGeom>
        </p:spPr>
        <p:txBody>
          <a:bodyPr wrap="none" fromWordArt="1">
            <a:prstTxWarp prst="textPlain">
              <a:avLst>
                <a:gd name="adj" fmla="val 50000"/>
              </a:avLst>
            </a:prstTxWarp>
          </a:bodyPr>
          <a:lstStyle/>
          <a:p>
            <a:pPr algn="ctr"/>
            <a:r>
              <a:rPr lang="en-US" sz="3600" kern="10" dirty="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Java Collections – </a:t>
            </a:r>
            <a:r>
              <a:rPr lang="en-US" sz="3600" kern="10" dirty="0" err="1">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ArrayList</a:t>
            </a:r>
            <a:endParaRPr lang="en-US" sz="3600" kern="10" dirty="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endParaRPr>
          </a:p>
        </p:txBody>
      </p:sp>
      <p:cxnSp>
        <p:nvCxnSpPr>
          <p:cNvPr id="3" name="Straight Arrow Connector 2">
            <a:extLst>
              <a:ext uri="{FF2B5EF4-FFF2-40B4-BE49-F238E27FC236}">
                <a16:creationId xmlns:a16="http://schemas.microsoft.com/office/drawing/2014/main" id="{5FDE6141-FC0E-4433-A464-D7520FC1F7FE}"/>
              </a:ext>
            </a:extLst>
          </p:cNvPr>
          <p:cNvCxnSpPr/>
          <p:nvPr/>
        </p:nvCxnSpPr>
        <p:spPr bwMode="auto">
          <a:xfrm flipH="1" flipV="1">
            <a:off x="7162800" y="2514600"/>
            <a:ext cx="381000" cy="381000"/>
          </a:xfrm>
          <a:prstGeom prst="straightConnector1">
            <a:avLst/>
          </a:prstGeom>
          <a:solidFill>
            <a:schemeClr val="accent1"/>
          </a:solidFill>
          <a:ln w="19050" cap="flat" cmpd="sng" algn="ctr">
            <a:solidFill>
              <a:srgbClr val="5252D4"/>
            </a:solidFill>
            <a:prstDash val="solid"/>
            <a:round/>
            <a:headEnd type="none" w="sm" len="sm"/>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WordArt 2">
            <a:extLst>
              <a:ext uri="{FF2B5EF4-FFF2-40B4-BE49-F238E27FC236}">
                <a16:creationId xmlns:a16="http://schemas.microsoft.com/office/drawing/2014/main" id="{BD1120AA-DA3E-4937-BCFA-4A060142B3BF}"/>
              </a:ext>
            </a:extLst>
          </p:cNvPr>
          <p:cNvSpPr>
            <a:spLocks noChangeArrowheads="1" noChangeShapeType="1" noTextEdit="1"/>
          </p:cNvSpPr>
          <p:nvPr/>
        </p:nvSpPr>
        <p:spPr bwMode="auto">
          <a:xfrm>
            <a:off x="1446213" y="163606"/>
            <a:ext cx="60198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Single Linked Lists</a:t>
            </a:r>
          </a:p>
        </p:txBody>
      </p:sp>
      <p:sp>
        <p:nvSpPr>
          <p:cNvPr id="56324" name="Text Box 3">
            <a:extLst>
              <a:ext uri="{FF2B5EF4-FFF2-40B4-BE49-F238E27FC236}">
                <a16:creationId xmlns:a16="http://schemas.microsoft.com/office/drawing/2014/main" id="{91F4BB0F-B533-4A41-BC3F-60F75A207DCC}"/>
              </a:ext>
            </a:extLst>
          </p:cNvPr>
          <p:cNvSpPr txBox="1">
            <a:spLocks noChangeArrowheads="1"/>
          </p:cNvSpPr>
          <p:nvPr/>
        </p:nvSpPr>
        <p:spPr bwMode="auto">
          <a:xfrm>
            <a:off x="304800" y="1239371"/>
            <a:ext cx="8534400" cy="580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dirty="0">
                <a:latin typeface="Tahoma" panose="020B0604030504040204" pitchFamily="34" charset="0"/>
              </a:rPr>
              <a:t>traverse all nodes			O(N)</a:t>
            </a:r>
          </a:p>
          <a:p>
            <a:pPr eaLnBrk="1" hangingPunct="1">
              <a:spcBef>
                <a:spcPct val="50000"/>
              </a:spcBef>
              <a:buFontTx/>
              <a:buNone/>
            </a:pPr>
            <a:r>
              <a:rPr lang="en-US" altLang="en-US" sz="2400" b="1" dirty="0">
                <a:latin typeface="Tahoma" panose="020B0604030504040204" pitchFamily="34" charset="0"/>
              </a:rPr>
              <a:t>search for an item		O(N)</a:t>
            </a:r>
          </a:p>
          <a:p>
            <a:pPr eaLnBrk="1" hangingPunct="1">
              <a:spcBef>
                <a:spcPct val="50000"/>
              </a:spcBef>
              <a:buFontTx/>
              <a:buNone/>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get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add item at the end		O(1) (if tail is stored)</a:t>
            </a:r>
          </a:p>
          <a:p>
            <a:pPr eaLnBrk="1" hangingPunct="1">
              <a:spcBef>
                <a:spcPts val="0"/>
              </a:spcBef>
              <a:buFontTx/>
              <a:buNone/>
            </a:pPr>
            <a:r>
              <a:rPr lang="en-US" altLang="en-US" sz="2400" b="1" dirty="0">
                <a:latin typeface="Tahoma" panose="020B0604030504040204" pitchFamily="34" charset="0"/>
              </a:rPr>
              <a:t>					O(N) (if no link to tail)</a:t>
            </a:r>
          </a:p>
          <a:p>
            <a:pPr eaLnBrk="1" hangingPunct="1">
              <a:spcBef>
                <a:spcPct val="50000"/>
              </a:spcBef>
              <a:buFontTx/>
              <a:buNone/>
            </a:pPr>
            <a:r>
              <a:rPr lang="en-US" altLang="en-US" sz="2400" b="1" dirty="0">
                <a:latin typeface="Tahoma" panose="020B0604030504040204" pitchFamily="34" charset="0"/>
              </a:rPr>
              <a:t>add item at the front		O(1)</a:t>
            </a:r>
            <a:r>
              <a:rPr lang="en-US" altLang="en-US" sz="2800" b="1" dirty="0">
                <a:latin typeface="Tahoma" panose="020B0604030504040204" pitchFamily="34" charset="0"/>
              </a:rPr>
              <a:t> </a:t>
            </a:r>
            <a:r>
              <a:rPr lang="en-US" altLang="en-US" sz="2400" b="1" dirty="0">
                <a:latin typeface="Tahoma" panose="020B0604030504040204" pitchFamily="34" charset="0"/>
              </a:rPr>
              <a:t>	</a:t>
            </a:r>
          </a:p>
          <a:p>
            <a:pPr eaLnBrk="1" hangingPunct="1">
              <a:lnSpc>
                <a:spcPct val="200000"/>
              </a:lnSpc>
              <a:spcBef>
                <a:spcPct val="50000"/>
              </a:spcBef>
              <a:buFontTx/>
              <a:buNone/>
            </a:pPr>
            <a:r>
              <a:rPr lang="en-US" altLang="en-US" sz="2200" b="1" dirty="0">
                <a:solidFill>
                  <a:srgbClr val="3333CC"/>
                </a:solidFill>
                <a:latin typeface="Tahoma" panose="020B0604030504040204" pitchFamily="34" charset="0"/>
              </a:rPr>
              <a:t>A single linked node has a reference to the next node only.</a:t>
            </a:r>
          </a:p>
          <a:p>
            <a:pPr eaLnBrk="1" hangingPunct="1">
              <a:spcBef>
                <a:spcPts val="0"/>
              </a:spcBef>
              <a:buFontTx/>
              <a:buNone/>
            </a:pPr>
            <a:r>
              <a:rPr lang="en-US" altLang="en-US" sz="2200" b="1" dirty="0">
                <a:solidFill>
                  <a:srgbClr val="3333CC"/>
                </a:solidFill>
                <a:latin typeface="Tahoma" panose="020B0604030504040204" pitchFamily="34" charset="0"/>
              </a:rPr>
              <a:t>A single linked node has no reference to the previous node.</a:t>
            </a:r>
          </a:p>
        </p:txBody>
      </p:sp>
      <p:sp>
        <p:nvSpPr>
          <p:cNvPr id="27708" name="Rectangle 60">
            <a:extLst>
              <a:ext uri="{FF2B5EF4-FFF2-40B4-BE49-F238E27FC236}">
                <a16:creationId xmlns:a16="http://schemas.microsoft.com/office/drawing/2014/main" id="{28002378-5BF4-43C6-B8BE-B8477E0358C0}"/>
              </a:ext>
            </a:extLst>
          </p:cNvPr>
          <p:cNvSpPr>
            <a:spLocks noChangeArrowheads="1"/>
          </p:cNvSpPr>
          <p:nvPr/>
        </p:nvSpPr>
        <p:spPr bwMode="auto">
          <a:xfrm>
            <a:off x="6819900" y="1828800"/>
            <a:ext cx="1295400" cy="533400"/>
          </a:xfrm>
          <a:prstGeom prst="rect">
            <a:avLst/>
          </a:prstGeom>
          <a:solidFill>
            <a:srgbClr val="CC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latin typeface="Tahoma" panose="020B0604030504040204" pitchFamily="34" charset="0"/>
            </a:endParaRPr>
          </a:p>
        </p:txBody>
      </p:sp>
      <p:sp>
        <p:nvSpPr>
          <p:cNvPr id="27709" name="Rectangle 61">
            <a:extLst>
              <a:ext uri="{FF2B5EF4-FFF2-40B4-BE49-F238E27FC236}">
                <a16:creationId xmlns:a16="http://schemas.microsoft.com/office/drawing/2014/main" id="{20E17C24-D368-48BB-A34F-64576F396F57}"/>
              </a:ext>
            </a:extLst>
          </p:cNvPr>
          <p:cNvSpPr>
            <a:spLocks noChangeArrowheads="1"/>
          </p:cNvSpPr>
          <p:nvPr/>
        </p:nvSpPr>
        <p:spPr bwMode="auto">
          <a:xfrm>
            <a:off x="7734300" y="1828800"/>
            <a:ext cx="673100" cy="533400"/>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27710" name="Line 62">
            <a:extLst>
              <a:ext uri="{FF2B5EF4-FFF2-40B4-BE49-F238E27FC236}">
                <a16:creationId xmlns:a16="http://schemas.microsoft.com/office/drawing/2014/main" id="{4FD41632-48DF-4F24-9865-EA21CAFAB2C0}"/>
              </a:ext>
            </a:extLst>
          </p:cNvPr>
          <p:cNvSpPr>
            <a:spLocks noChangeShapeType="1"/>
          </p:cNvSpPr>
          <p:nvPr/>
        </p:nvSpPr>
        <p:spPr bwMode="auto">
          <a:xfrm>
            <a:off x="8039100" y="2071687"/>
            <a:ext cx="569913" cy="1588"/>
          </a:xfrm>
          <a:prstGeom prst="line">
            <a:avLst/>
          </a:prstGeom>
          <a:noFill/>
          <a:ln w="635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1" name="Text Box 63">
            <a:extLst>
              <a:ext uri="{FF2B5EF4-FFF2-40B4-BE49-F238E27FC236}">
                <a16:creationId xmlns:a16="http://schemas.microsoft.com/office/drawing/2014/main" id="{2A138D11-BA85-4C28-9910-43FB43E04679}"/>
              </a:ext>
            </a:extLst>
          </p:cNvPr>
          <p:cNvSpPr txBox="1">
            <a:spLocks noChangeArrowheads="1"/>
          </p:cNvSpPr>
          <p:nvPr/>
        </p:nvSpPr>
        <p:spPr bwMode="auto">
          <a:xfrm>
            <a:off x="6896100" y="1919287"/>
            <a:ext cx="569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latin typeface="Tahoma" panose="020B0604030504040204" pitchFamily="34" charset="0"/>
              </a:rPr>
              <a:t>10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7708"/>
                                        </p:tgtEl>
                                        <p:attrNameLst>
                                          <p:attrName>style.visibility</p:attrName>
                                        </p:attrNameLst>
                                      </p:cBhvr>
                                      <p:to>
                                        <p:strVal val="visible"/>
                                      </p:to>
                                    </p:set>
                                    <p:animEffect transition="in" filter="box(in)">
                                      <p:cBhvr>
                                        <p:cTn id="7" dur="500"/>
                                        <p:tgtEl>
                                          <p:spTgt spid="2770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7709"/>
                                        </p:tgtEl>
                                        <p:attrNameLst>
                                          <p:attrName>style.visibility</p:attrName>
                                        </p:attrNameLst>
                                      </p:cBhvr>
                                      <p:to>
                                        <p:strVal val="visible"/>
                                      </p:to>
                                    </p:set>
                                    <p:animEffect transition="in" filter="box(in)">
                                      <p:cBhvr>
                                        <p:cTn id="10" dur="500"/>
                                        <p:tgtEl>
                                          <p:spTgt spid="27709"/>
                                        </p:tgtEl>
                                      </p:cBhvr>
                                    </p:animEffect>
                                  </p:childTnLst>
                                </p:cTn>
                              </p:par>
                              <p:par>
                                <p:cTn id="11" presetID="4" presetClass="entr" presetSubtype="16" fill="hold" nodeType="withEffect">
                                  <p:stCondLst>
                                    <p:cond delay="0"/>
                                  </p:stCondLst>
                                  <p:childTnLst>
                                    <p:set>
                                      <p:cBhvr>
                                        <p:cTn id="12" dur="1" fill="hold">
                                          <p:stCondLst>
                                            <p:cond delay="0"/>
                                          </p:stCondLst>
                                        </p:cTn>
                                        <p:tgtEl>
                                          <p:spTgt spid="27710"/>
                                        </p:tgtEl>
                                        <p:attrNameLst>
                                          <p:attrName>style.visibility</p:attrName>
                                        </p:attrNameLst>
                                      </p:cBhvr>
                                      <p:to>
                                        <p:strVal val="visible"/>
                                      </p:to>
                                    </p:set>
                                    <p:animEffect transition="in" filter="box(in)">
                                      <p:cBhvr>
                                        <p:cTn id="13" dur="500"/>
                                        <p:tgtEl>
                                          <p:spTgt spid="27710"/>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7711"/>
                                        </p:tgtEl>
                                        <p:attrNameLst>
                                          <p:attrName>style.visibility</p:attrName>
                                        </p:attrNameLst>
                                      </p:cBhvr>
                                      <p:to>
                                        <p:strVal val="visible"/>
                                      </p:to>
                                    </p:set>
                                    <p:animEffect transition="in" filter="box(in)">
                                      <p:cBhvr>
                                        <p:cTn id="16" dur="500"/>
                                        <p:tgtEl>
                                          <p:spTgt spid="277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8" grpId="0" animBg="1"/>
      <p:bldP spid="27709" grpId="0" animBg="1"/>
      <p:bldP spid="277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a:extLst>
              <a:ext uri="{FF2B5EF4-FFF2-40B4-BE49-F238E27FC236}">
                <a16:creationId xmlns:a16="http://schemas.microsoft.com/office/drawing/2014/main" id="{0F4722A1-8D7F-499C-98C9-9AC6D5C8963B}"/>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99384" name="Group 56">
            <a:extLst>
              <a:ext uri="{FF2B5EF4-FFF2-40B4-BE49-F238E27FC236}">
                <a16:creationId xmlns:a16="http://schemas.microsoft.com/office/drawing/2014/main" id="{7AF6FF76-FEB4-42E1-84F5-D57F8F363B48}"/>
              </a:ext>
            </a:extLst>
          </p:cNvPr>
          <p:cNvGraphicFramePr>
            <a:graphicFrameLocks noGrp="1"/>
          </p:cNvGraphicFramePr>
          <p:nvPr>
            <p:extLst>
              <p:ext uri="{D42A27DB-BD31-4B8C-83A1-F6EECF244321}">
                <p14:modId xmlns:p14="http://schemas.microsoft.com/office/powerpoint/2010/main" val="700457886"/>
              </p:ext>
            </p:extLst>
          </p:nvPr>
        </p:nvGraphicFramePr>
        <p:xfrm>
          <a:off x="609600" y="533400"/>
          <a:ext cx="8077200" cy="5308601"/>
        </p:xfrm>
        <a:graphic>
          <a:graphicData uri="http://schemas.openxmlformats.org/drawingml/2006/table">
            <a:tbl>
              <a:tblPr/>
              <a:tblGrid>
                <a:gridCol w="3505200">
                  <a:extLst>
                    <a:ext uri="{9D8B030D-6E8A-4147-A177-3AD203B41FA5}">
                      <a16:colId xmlns:a16="http://schemas.microsoft.com/office/drawing/2014/main" val="20000"/>
                    </a:ext>
                  </a:extLst>
                </a:gridCol>
                <a:gridCol w="4572000">
                  <a:extLst>
                    <a:ext uri="{9D8B030D-6E8A-4147-A177-3AD203B41FA5}">
                      <a16:colId xmlns:a16="http://schemas.microsoft.com/office/drawing/2014/main" val="20001"/>
                    </a:ext>
                  </a:extLst>
                </a:gridCol>
              </a:tblGrid>
              <a:tr h="14763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a:ln>
                            <a:noFill/>
                          </a:ln>
                          <a:solidFill>
                            <a:srgbClr val="FF0000"/>
                          </a:solidFill>
                          <a:effectLst/>
                          <a:latin typeface="Tahoma" pitchFamily="34" charset="0"/>
                        </a:rPr>
                        <a:t>Big-O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6600"/>
                          </a:solidFill>
                          <a:effectLst/>
                          <a:latin typeface="Tahoma" pitchFamily="34" charset="0"/>
                        </a:rPr>
                        <a:t>frequently used notations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Notation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constant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logarithmic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O(log</a:t>
                      </a:r>
                      <a:r>
                        <a:rPr kumimoji="0" lang="en-US" sz="2000" b="1" i="0" u="none" strike="noStrike" cap="none" normalizeH="0" baseline="-25000">
                          <a:ln>
                            <a:noFill/>
                          </a:ln>
                          <a:solidFill>
                            <a:schemeClr val="accent2"/>
                          </a:solidFill>
                          <a:effectLst/>
                          <a:latin typeface="Tahoma" pitchFamily="34" charset="0"/>
                        </a:rPr>
                        <a:t>2</a:t>
                      </a:r>
                      <a:r>
                        <a:rPr kumimoji="0" lang="en-US" sz="2000" b="1" i="0" u="none" strike="noStrike" cap="none" normalizeH="0" baseline="0">
                          <a:ln>
                            <a:noFill/>
                          </a:ln>
                          <a:solidFill>
                            <a:schemeClr val="accent2"/>
                          </a:solidFill>
                          <a:effectLst/>
                          <a:latin typeface="Tahoma" pitchFamily="34"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linear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linearithmic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O(N log</a:t>
                      </a:r>
                      <a:r>
                        <a:rPr kumimoji="0" lang="en-US" sz="2000" b="1" i="0" u="none" strike="noStrike" cap="none" normalizeH="0" baseline="-25000">
                          <a:ln>
                            <a:noFill/>
                          </a:ln>
                          <a:solidFill>
                            <a:schemeClr val="accent2"/>
                          </a:solidFill>
                          <a:effectLst/>
                          <a:latin typeface="Tahoma" pitchFamily="34" charset="0"/>
                        </a:rPr>
                        <a:t>2</a:t>
                      </a:r>
                      <a:r>
                        <a:rPr kumimoji="0" lang="en-US" sz="2000" b="1" i="0" u="none" strike="noStrike" cap="none" normalizeH="0" baseline="0">
                          <a:ln>
                            <a:noFill/>
                          </a:ln>
                          <a:solidFill>
                            <a:schemeClr val="accent2"/>
                          </a:solidFill>
                          <a:effectLst/>
                          <a:latin typeface="Tahoma" pitchFamily="34" charset="0"/>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quadratic</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O(N</a:t>
                      </a:r>
                      <a:r>
                        <a:rPr kumimoji="0" lang="en-US" sz="2000" b="1" i="0" u="none" strike="noStrike" cap="none" normalizeH="0" baseline="30000">
                          <a:ln>
                            <a:noFill/>
                          </a:ln>
                          <a:solidFill>
                            <a:schemeClr val="accent2"/>
                          </a:solidFill>
                          <a:effectLst/>
                          <a:latin typeface="Tahoma" pitchFamily="34" charset="0"/>
                        </a:rPr>
                        <a:t>2</a:t>
                      </a:r>
                      <a:r>
                        <a:rPr kumimoji="0" lang="en-US" sz="2000" b="1" i="0" u="none" strike="noStrike" cap="none" normalizeH="0" baseline="0">
                          <a:ln>
                            <a:noFill/>
                          </a:ln>
                          <a:solidFill>
                            <a:schemeClr val="accent2"/>
                          </a:solidFill>
                          <a:effectLst/>
                          <a:latin typeface="Tahoma"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38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exponential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O(2</a:t>
                      </a:r>
                      <a:r>
                        <a:rPr kumimoji="0" lang="en-US" sz="2000" b="1" i="0" u="none" strike="noStrike" cap="none" normalizeH="0" baseline="30000" dirty="0">
                          <a:ln>
                            <a:noFill/>
                          </a:ln>
                          <a:solidFill>
                            <a:schemeClr val="accent2"/>
                          </a:solidFill>
                          <a:effectLst/>
                          <a:latin typeface="Tahoma" pitchFamily="34" charset="0"/>
                        </a:rPr>
                        <a:t>n</a:t>
                      </a:r>
                      <a:r>
                        <a:rPr kumimoji="0" lang="en-US" sz="2000" b="1" i="0" u="none" strike="noStrike" cap="none" normalizeH="0" baseline="0" dirty="0">
                          <a:ln>
                            <a:noFill/>
                          </a:ln>
                          <a:solidFill>
                            <a:schemeClr val="accent2"/>
                          </a:solidFill>
                          <a:effectLst/>
                          <a:latin typeface="Tahoma" pitchFamily="34" charset="0"/>
                        </a:rPr>
                        <a: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38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factorial!</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accent2"/>
                          </a:solidFill>
                          <a:effectLst/>
                          <a:latin typeface="Tahoma" pitchFamily="34" charset="0"/>
                        </a:rPr>
                        <a:t>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2670058347"/>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WordArt 2">
            <a:extLst>
              <a:ext uri="{FF2B5EF4-FFF2-40B4-BE49-F238E27FC236}">
                <a16:creationId xmlns:a16="http://schemas.microsoft.com/office/drawing/2014/main" id="{E8CF4223-EC93-4AA1-BDDA-B3B744CD3057}"/>
              </a:ext>
            </a:extLst>
          </p:cNvPr>
          <p:cNvSpPr>
            <a:spLocks noChangeArrowheads="1" noChangeShapeType="1" noTextEdit="1"/>
          </p:cNvSpPr>
          <p:nvPr/>
        </p:nvSpPr>
        <p:spPr bwMode="auto">
          <a:xfrm>
            <a:off x="1749631" y="321622"/>
            <a:ext cx="5105400" cy="685799"/>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Double Linked Lists</a:t>
            </a:r>
          </a:p>
        </p:txBody>
      </p:sp>
      <p:sp>
        <p:nvSpPr>
          <p:cNvPr id="58372" name="Text Box 3">
            <a:extLst>
              <a:ext uri="{FF2B5EF4-FFF2-40B4-BE49-F238E27FC236}">
                <a16:creationId xmlns:a16="http://schemas.microsoft.com/office/drawing/2014/main" id="{5F847F85-EF15-4560-A925-1D1465D2B3B1}"/>
              </a:ext>
            </a:extLst>
          </p:cNvPr>
          <p:cNvSpPr txBox="1">
            <a:spLocks noChangeArrowheads="1"/>
          </p:cNvSpPr>
          <p:nvPr/>
        </p:nvSpPr>
        <p:spPr bwMode="auto">
          <a:xfrm>
            <a:off x="228600" y="1447800"/>
            <a:ext cx="8686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dirty="0">
                <a:latin typeface="Tahoma" panose="020B0604030504040204" pitchFamily="34" charset="0"/>
              </a:rPr>
              <a:t>traverse all nodes			O(N)</a:t>
            </a:r>
          </a:p>
          <a:p>
            <a:pPr eaLnBrk="1" hangingPunct="1">
              <a:spcBef>
                <a:spcPct val="50000"/>
              </a:spcBef>
              <a:buFontTx/>
              <a:buNone/>
            </a:pPr>
            <a:r>
              <a:rPr lang="en-US" altLang="en-US" sz="2400" b="1" dirty="0">
                <a:latin typeface="Tahoma" panose="020B0604030504040204" pitchFamily="34" charset="0"/>
              </a:rPr>
              <a:t>search for an item		O(N)</a:t>
            </a:r>
          </a:p>
          <a:p>
            <a:pPr eaLnBrk="1" hangingPunct="1">
              <a:spcBef>
                <a:spcPct val="50000"/>
              </a:spcBef>
              <a:buFontTx/>
              <a:buNone/>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get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pPr>
            <a:r>
              <a:rPr lang="en-US" altLang="en-US" sz="2400" b="1" dirty="0">
                <a:latin typeface="Tahoma" panose="020B0604030504040204" pitchFamily="34" charset="0"/>
              </a:rPr>
              <a:t>add item at the end		O(1)	</a:t>
            </a:r>
          </a:p>
          <a:p>
            <a:pPr eaLnBrk="1" hangingPunct="1">
              <a:spcBef>
                <a:spcPct val="50000"/>
              </a:spcBef>
              <a:buFontTx/>
              <a:buNone/>
            </a:pPr>
            <a:r>
              <a:rPr lang="en-US" altLang="en-US" sz="2400" b="1" dirty="0">
                <a:latin typeface="Tahoma" panose="020B0604030504040204" pitchFamily="34" charset="0"/>
              </a:rPr>
              <a:t>add item at the front		O(1)</a:t>
            </a:r>
            <a:endParaRPr lang="en-US" altLang="en-US" sz="2800" b="1" dirty="0">
              <a:latin typeface="Tahoma" panose="020B0604030504040204" pitchFamily="34" charset="0"/>
            </a:endParaRPr>
          </a:p>
          <a:p>
            <a:pPr eaLnBrk="1" hangingPunct="1">
              <a:spcBef>
                <a:spcPts val="2400"/>
              </a:spcBef>
              <a:buFontTx/>
              <a:buNone/>
            </a:pPr>
            <a:r>
              <a:rPr lang="en-US" altLang="en-US" sz="2400" b="1" dirty="0">
                <a:solidFill>
                  <a:schemeClr val="accent2"/>
                </a:solidFill>
                <a:latin typeface="Tahoma" panose="020B0604030504040204" pitchFamily="34" charset="0"/>
              </a:rPr>
              <a:t>A double linked node has a reference to the next node and to the previous node.</a:t>
            </a:r>
            <a:r>
              <a:rPr lang="en-US" altLang="en-US" sz="2800" b="1" dirty="0">
                <a:latin typeface="Tahoma" panose="020B0604030504040204" pitchFamily="34" charset="0"/>
              </a:rPr>
              <a:t>  </a:t>
            </a:r>
          </a:p>
        </p:txBody>
      </p:sp>
      <p:sp>
        <p:nvSpPr>
          <p:cNvPr id="86021" name="Rectangle 5">
            <a:extLst>
              <a:ext uri="{FF2B5EF4-FFF2-40B4-BE49-F238E27FC236}">
                <a16:creationId xmlns:a16="http://schemas.microsoft.com/office/drawing/2014/main" id="{EC87CE93-1E62-4BF5-9BE2-1F2EFBA66F9C}"/>
              </a:ext>
            </a:extLst>
          </p:cNvPr>
          <p:cNvSpPr>
            <a:spLocks noChangeArrowheads="1"/>
          </p:cNvSpPr>
          <p:nvPr/>
        </p:nvSpPr>
        <p:spPr bwMode="auto">
          <a:xfrm>
            <a:off x="6781800" y="4572000"/>
            <a:ext cx="1295400" cy="533400"/>
          </a:xfrm>
          <a:prstGeom prst="rect">
            <a:avLst/>
          </a:prstGeom>
          <a:solidFill>
            <a:srgbClr val="CC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latin typeface="Tahoma" panose="020B0604030504040204" pitchFamily="34" charset="0"/>
            </a:endParaRPr>
          </a:p>
        </p:txBody>
      </p:sp>
      <p:sp>
        <p:nvSpPr>
          <p:cNvPr id="86022" name="Rectangle 6">
            <a:extLst>
              <a:ext uri="{FF2B5EF4-FFF2-40B4-BE49-F238E27FC236}">
                <a16:creationId xmlns:a16="http://schemas.microsoft.com/office/drawing/2014/main" id="{764004CD-0984-45B7-9908-5E41CAD2A166}"/>
              </a:ext>
            </a:extLst>
          </p:cNvPr>
          <p:cNvSpPr>
            <a:spLocks noChangeArrowheads="1"/>
          </p:cNvSpPr>
          <p:nvPr/>
        </p:nvSpPr>
        <p:spPr bwMode="auto">
          <a:xfrm>
            <a:off x="7848600" y="4572000"/>
            <a:ext cx="520700" cy="533400"/>
          </a:xfrm>
          <a:prstGeom prst="rect">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86023" name="Line 7">
            <a:extLst>
              <a:ext uri="{FF2B5EF4-FFF2-40B4-BE49-F238E27FC236}">
                <a16:creationId xmlns:a16="http://schemas.microsoft.com/office/drawing/2014/main" id="{352B7191-20CB-42A8-AAF5-4F46D085D737}"/>
              </a:ext>
            </a:extLst>
          </p:cNvPr>
          <p:cNvSpPr>
            <a:spLocks noChangeShapeType="1"/>
          </p:cNvSpPr>
          <p:nvPr/>
        </p:nvSpPr>
        <p:spPr bwMode="auto">
          <a:xfrm>
            <a:off x="8077200" y="4800600"/>
            <a:ext cx="569913" cy="1588"/>
          </a:xfrm>
          <a:prstGeom prst="line">
            <a:avLst/>
          </a:prstGeom>
          <a:noFill/>
          <a:ln w="635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4" name="Text Box 8">
            <a:extLst>
              <a:ext uri="{FF2B5EF4-FFF2-40B4-BE49-F238E27FC236}">
                <a16:creationId xmlns:a16="http://schemas.microsoft.com/office/drawing/2014/main" id="{6331EAE8-6DDC-4754-B5E4-B08705726FA8}"/>
              </a:ext>
            </a:extLst>
          </p:cNvPr>
          <p:cNvSpPr txBox="1">
            <a:spLocks noChangeArrowheads="1"/>
          </p:cNvSpPr>
          <p:nvPr/>
        </p:nvSpPr>
        <p:spPr bwMode="auto">
          <a:xfrm>
            <a:off x="7315200" y="46482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latin typeface="Tahoma" panose="020B0604030504040204" pitchFamily="34" charset="0"/>
              </a:rPr>
              <a:t>10</a:t>
            </a:r>
          </a:p>
        </p:txBody>
      </p:sp>
      <p:sp>
        <p:nvSpPr>
          <p:cNvPr id="58377" name="Rectangle 9">
            <a:extLst>
              <a:ext uri="{FF2B5EF4-FFF2-40B4-BE49-F238E27FC236}">
                <a16:creationId xmlns:a16="http://schemas.microsoft.com/office/drawing/2014/main" id="{576C1B39-E1CD-4B84-9CC8-7FA128BBEBC4}"/>
              </a:ext>
            </a:extLst>
          </p:cNvPr>
          <p:cNvSpPr>
            <a:spLocks noChangeArrowheads="1"/>
          </p:cNvSpPr>
          <p:nvPr/>
        </p:nvSpPr>
        <p:spPr bwMode="auto">
          <a:xfrm>
            <a:off x="6781800" y="4572000"/>
            <a:ext cx="457200" cy="533400"/>
          </a:xfrm>
          <a:prstGeom prst="rect">
            <a:avLst/>
          </a:prstGeom>
          <a:solidFill>
            <a:srgbClr val="FFFF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86026" name="Line 10">
            <a:extLst>
              <a:ext uri="{FF2B5EF4-FFF2-40B4-BE49-F238E27FC236}">
                <a16:creationId xmlns:a16="http://schemas.microsoft.com/office/drawing/2014/main" id="{25AE1681-7E9B-46C9-A241-F005A965E36E}"/>
              </a:ext>
            </a:extLst>
          </p:cNvPr>
          <p:cNvSpPr>
            <a:spLocks noChangeShapeType="1"/>
          </p:cNvSpPr>
          <p:nvPr/>
        </p:nvSpPr>
        <p:spPr bwMode="auto">
          <a:xfrm flipH="1">
            <a:off x="6553200" y="4800600"/>
            <a:ext cx="457200" cy="0"/>
          </a:xfrm>
          <a:prstGeom prst="line">
            <a:avLst/>
          </a:prstGeom>
          <a:noFill/>
          <a:ln w="63500">
            <a:solidFill>
              <a:srgbClr val="FF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box(in)">
                                      <p:cBhvr>
                                        <p:cTn id="7" dur="500"/>
                                        <p:tgtEl>
                                          <p:spTgt spid="86021"/>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86022"/>
                                        </p:tgtEl>
                                        <p:attrNameLst>
                                          <p:attrName>style.visibility</p:attrName>
                                        </p:attrNameLst>
                                      </p:cBhvr>
                                      <p:to>
                                        <p:strVal val="visible"/>
                                      </p:to>
                                    </p:set>
                                    <p:animEffect transition="in" filter="box(in)">
                                      <p:cBhvr>
                                        <p:cTn id="10" dur="500"/>
                                        <p:tgtEl>
                                          <p:spTgt spid="86022"/>
                                        </p:tgtEl>
                                      </p:cBhvr>
                                    </p:animEffect>
                                  </p:childTnLst>
                                </p:cTn>
                              </p:par>
                              <p:par>
                                <p:cTn id="11" presetID="4" presetClass="entr" presetSubtype="16" fill="hold" nodeType="withEffect">
                                  <p:stCondLst>
                                    <p:cond delay="0"/>
                                  </p:stCondLst>
                                  <p:childTnLst>
                                    <p:set>
                                      <p:cBhvr>
                                        <p:cTn id="12" dur="1" fill="hold">
                                          <p:stCondLst>
                                            <p:cond delay="0"/>
                                          </p:stCondLst>
                                        </p:cTn>
                                        <p:tgtEl>
                                          <p:spTgt spid="86023"/>
                                        </p:tgtEl>
                                        <p:attrNameLst>
                                          <p:attrName>style.visibility</p:attrName>
                                        </p:attrNameLst>
                                      </p:cBhvr>
                                      <p:to>
                                        <p:strVal val="visible"/>
                                      </p:to>
                                    </p:set>
                                    <p:animEffect transition="in" filter="box(in)">
                                      <p:cBhvr>
                                        <p:cTn id="13" dur="500"/>
                                        <p:tgtEl>
                                          <p:spTgt spid="86023"/>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86024"/>
                                        </p:tgtEl>
                                        <p:attrNameLst>
                                          <p:attrName>style.visibility</p:attrName>
                                        </p:attrNameLst>
                                      </p:cBhvr>
                                      <p:to>
                                        <p:strVal val="visible"/>
                                      </p:to>
                                    </p:set>
                                    <p:animEffect transition="in" filter="box(in)">
                                      <p:cBhvr>
                                        <p:cTn id="16" dur="500"/>
                                        <p:tgtEl>
                                          <p:spTgt spid="86024"/>
                                        </p:tgtEl>
                                      </p:cBhvr>
                                    </p:animEffect>
                                  </p:childTnLst>
                                </p:cTn>
                              </p:par>
                              <p:par>
                                <p:cTn id="17" presetID="4" presetClass="entr" presetSubtype="16" fill="hold" nodeType="withEffect">
                                  <p:stCondLst>
                                    <p:cond delay="0"/>
                                  </p:stCondLst>
                                  <p:childTnLst>
                                    <p:set>
                                      <p:cBhvr>
                                        <p:cTn id="18" dur="1" fill="hold">
                                          <p:stCondLst>
                                            <p:cond delay="0"/>
                                          </p:stCondLst>
                                        </p:cTn>
                                        <p:tgtEl>
                                          <p:spTgt spid="86026"/>
                                        </p:tgtEl>
                                        <p:attrNameLst>
                                          <p:attrName>style.visibility</p:attrName>
                                        </p:attrNameLst>
                                      </p:cBhvr>
                                      <p:to>
                                        <p:strVal val="visible"/>
                                      </p:to>
                                    </p:set>
                                    <p:animEffect transition="in" filter="box(in)">
                                      <p:cBhvr>
                                        <p:cTn id="19" dur="500"/>
                                        <p:tgtEl>
                                          <p:spTgt spid="86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1" grpId="0" animBg="1"/>
      <p:bldP spid="86022" grpId="0" animBg="1"/>
      <p:bldP spid="8602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a:extLst>
              <a:ext uri="{FF2B5EF4-FFF2-40B4-BE49-F238E27FC236}">
                <a16:creationId xmlns:a16="http://schemas.microsoft.com/office/drawing/2014/main" id="{1F7B54EA-B864-42B3-97CD-95D619EF9141}"/>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6563" name="WordArt 2">
            <a:extLst>
              <a:ext uri="{FF2B5EF4-FFF2-40B4-BE49-F238E27FC236}">
                <a16:creationId xmlns:a16="http://schemas.microsoft.com/office/drawing/2014/main" id="{EFF04108-5A20-4143-AD6B-BF7AAB0C4F29}"/>
              </a:ext>
            </a:extLst>
          </p:cNvPr>
          <p:cNvSpPr>
            <a:spLocks noChangeArrowheads="1" noChangeShapeType="1" noTextEdit="1"/>
          </p:cNvSpPr>
          <p:nvPr/>
        </p:nvSpPr>
        <p:spPr bwMode="auto">
          <a:xfrm>
            <a:off x="304800" y="276225"/>
            <a:ext cx="8534400" cy="685800"/>
          </a:xfrm>
          <a:prstGeom prst="rect">
            <a:avLst/>
          </a:prstGeom>
        </p:spPr>
        <p:txBody>
          <a:bodyPr wrap="none" fromWordArt="1">
            <a:prstTxWarp prst="textPlain">
              <a:avLst>
                <a:gd name="adj" fmla="val 50000"/>
              </a:avLst>
            </a:prstTxWarp>
          </a:bodyPr>
          <a:lstStyle/>
          <a:p>
            <a:pPr algn="ctr"/>
            <a:r>
              <a:rPr lang="en-US" sz="3600" kern="10" dirty="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Arial Black" panose="020B0A04020102020204" pitchFamily="34" charset="0"/>
              </a:rPr>
              <a:t>Java Collections – LinkedList</a:t>
            </a:r>
          </a:p>
        </p:txBody>
      </p:sp>
      <p:sp>
        <p:nvSpPr>
          <p:cNvPr id="66564" name="Text Box 3">
            <a:extLst>
              <a:ext uri="{FF2B5EF4-FFF2-40B4-BE49-F238E27FC236}">
                <a16:creationId xmlns:a16="http://schemas.microsoft.com/office/drawing/2014/main" id="{C7C68E4C-7803-4F2E-995A-59E5BE8F8A4D}"/>
              </a:ext>
            </a:extLst>
          </p:cNvPr>
          <p:cNvSpPr txBox="1">
            <a:spLocks noChangeArrowheads="1"/>
          </p:cNvSpPr>
          <p:nvPr/>
        </p:nvSpPr>
        <p:spPr bwMode="auto">
          <a:xfrm>
            <a:off x="535378" y="1514475"/>
            <a:ext cx="8227622"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tabLst>
                <a:tab pos="5083175" algn="l"/>
              </a:tabLst>
            </a:pPr>
            <a:r>
              <a:rPr lang="en-US" altLang="en-US" sz="2400" b="1" dirty="0">
                <a:latin typeface="Tahoma" panose="020B0604030504040204" pitchFamily="34" charset="0"/>
              </a:rPr>
              <a:t>traverse all spots	O(N)</a:t>
            </a:r>
          </a:p>
          <a:p>
            <a:pPr eaLnBrk="1" hangingPunct="1">
              <a:spcBef>
                <a:spcPct val="50000"/>
              </a:spcBef>
              <a:buFontTx/>
              <a:buNone/>
              <a:tabLst>
                <a:tab pos="5083175" algn="l"/>
              </a:tabLst>
            </a:pPr>
            <a:r>
              <a:rPr lang="en-US" altLang="en-US" sz="2400" b="1" dirty="0">
                <a:latin typeface="Tahoma" panose="020B0604030504040204" pitchFamily="34" charset="0"/>
              </a:rPr>
              <a:t>search for an item	O(N) </a:t>
            </a:r>
          </a:p>
          <a:p>
            <a:pPr eaLnBrk="1" hangingPunct="1">
              <a:spcBef>
                <a:spcPct val="50000"/>
              </a:spcBef>
              <a:buFontTx/>
              <a:buNone/>
              <a:tabLst>
                <a:tab pos="5083175" algn="l"/>
              </a:tabLst>
            </a:pPr>
            <a:r>
              <a:rPr lang="en-US" altLang="en-US" sz="2400" b="1" dirty="0">
                <a:latin typeface="Tahoma" panose="020B0604030504040204" pitchFamily="34" charset="0"/>
              </a:rPr>
              <a:t>remove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tabLst>
                <a:tab pos="5083175" algn="l"/>
              </a:tabLst>
            </a:pPr>
            <a:r>
              <a:rPr lang="en-US" altLang="en-US" sz="2400" b="1" dirty="0">
                <a:latin typeface="Tahoma" panose="020B0604030504040204" pitchFamily="34" charset="0"/>
              </a:rPr>
              <a:t>get any item	O(N)	</a:t>
            </a:r>
            <a:br>
              <a:rPr lang="en-US" altLang="en-US" sz="2400" b="1" dirty="0">
                <a:latin typeface="Tahoma" panose="020B0604030504040204" pitchFamily="34" charset="0"/>
              </a:rPr>
            </a:br>
            <a:r>
              <a:rPr lang="en-US" altLang="en-US" sz="2400" b="1" dirty="0">
                <a:latin typeface="Tahoma" panose="020B0604030504040204" pitchFamily="34" charset="0"/>
              </a:rPr>
              <a:t>   location unknown</a:t>
            </a:r>
          </a:p>
          <a:p>
            <a:pPr eaLnBrk="1" hangingPunct="1">
              <a:spcBef>
                <a:spcPct val="50000"/>
              </a:spcBef>
              <a:buFontTx/>
              <a:buNone/>
              <a:tabLst>
                <a:tab pos="5083175" algn="l"/>
              </a:tabLst>
            </a:pPr>
            <a:r>
              <a:rPr lang="en-US" altLang="en-US" sz="2400" b="1" dirty="0">
                <a:latin typeface="Tahoma" panose="020B0604030504040204" pitchFamily="34" charset="0"/>
              </a:rPr>
              <a:t>add item at the end	O(1)	</a:t>
            </a:r>
          </a:p>
          <a:p>
            <a:pPr eaLnBrk="1" hangingPunct="1">
              <a:spcBef>
                <a:spcPct val="50000"/>
              </a:spcBef>
              <a:buFontTx/>
              <a:buNone/>
              <a:tabLst>
                <a:tab pos="5083175" algn="l"/>
              </a:tabLst>
            </a:pPr>
            <a:r>
              <a:rPr lang="en-US" altLang="en-US" sz="2400" b="1" dirty="0">
                <a:latin typeface="Tahoma" panose="020B0604030504040204" pitchFamily="34" charset="0"/>
              </a:rPr>
              <a:t>add item at the front	O(1)</a:t>
            </a:r>
            <a:r>
              <a:rPr lang="en-US" altLang="en-US" sz="2800" b="1" dirty="0">
                <a:latin typeface="Tahoma" panose="020B0604030504040204" pitchFamily="34" charset="0"/>
              </a:rPr>
              <a:t>	</a:t>
            </a:r>
          </a:p>
          <a:p>
            <a:pPr eaLnBrk="1" hangingPunct="1">
              <a:spcBef>
                <a:spcPts val="0"/>
              </a:spcBef>
              <a:buFontTx/>
              <a:buNone/>
            </a:pPr>
            <a:br>
              <a:rPr lang="en-US" altLang="en-US" sz="2800" b="1" dirty="0">
                <a:solidFill>
                  <a:schemeClr val="accent2"/>
                </a:solidFill>
                <a:latin typeface="Tahoma" panose="020B0604030504040204" pitchFamily="34" charset="0"/>
              </a:rPr>
            </a:br>
            <a:r>
              <a:rPr lang="en-US" altLang="en-US" sz="2400" b="1" dirty="0">
                <a:solidFill>
                  <a:schemeClr val="accent2"/>
                </a:solidFill>
                <a:latin typeface="Tahoma" panose="020B0604030504040204" pitchFamily="34" charset="0"/>
              </a:rPr>
              <a:t>LinkedList is implemented with a double linked list.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2D2F4"/>
        </a:solidFill>
        <a:effectLst/>
      </p:bgPr>
    </p:bg>
    <p:spTree>
      <p:nvGrpSpPr>
        <p:cNvPr id="1" name=""/>
        <p:cNvGrpSpPr/>
        <p:nvPr/>
      </p:nvGrpSpPr>
      <p:grpSpPr>
        <a:xfrm>
          <a:off x="0" y="0"/>
          <a:ext cx="0" cy="0"/>
          <a:chOff x="0" y="0"/>
          <a:chExt cx="0" cy="0"/>
        </a:xfrm>
      </p:grpSpPr>
      <p:sp>
        <p:nvSpPr>
          <p:cNvPr id="78850" name="Footer Placeholder 3">
            <a:extLst>
              <a:ext uri="{FF2B5EF4-FFF2-40B4-BE49-F238E27FC236}">
                <a16:creationId xmlns:a16="http://schemas.microsoft.com/office/drawing/2014/main" id="{EA4327EC-53D9-4F16-B648-ED0E39D55916}"/>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8851" name="Text Box 2">
            <a:extLst>
              <a:ext uri="{FF2B5EF4-FFF2-40B4-BE49-F238E27FC236}">
                <a16:creationId xmlns:a16="http://schemas.microsoft.com/office/drawing/2014/main" id="{A97E9ED8-6AB7-4625-ABCE-E1DAB7E9FCB7}"/>
              </a:ext>
            </a:extLst>
          </p:cNvPr>
          <p:cNvSpPr txBox="1">
            <a:spLocks noChangeArrowheads="1"/>
          </p:cNvSpPr>
          <p:nvPr/>
        </p:nvSpPr>
        <p:spPr bwMode="auto">
          <a:xfrm>
            <a:off x="457200" y="1524000"/>
            <a:ext cx="8494713" cy="5108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Name			Best Cast	Avg. Case	Worst</a:t>
            </a:r>
          </a:p>
          <a:p>
            <a:pPr>
              <a:spcBef>
                <a:spcPct val="0"/>
              </a:spcBef>
              <a:buFontTx/>
              <a:buNone/>
            </a:pPr>
            <a:endParaRPr lang="en-US" altLang="en-US" sz="1600" b="1" u="sng">
              <a:latin typeface="Tahoma" panose="020B0604030504040204" pitchFamily="34" charset="0"/>
            </a:endParaRPr>
          </a:p>
          <a:p>
            <a:pPr>
              <a:spcBef>
                <a:spcPct val="0"/>
              </a:spcBef>
              <a:buFontTx/>
              <a:buNone/>
            </a:pPr>
            <a:r>
              <a:rPr lang="en-US" altLang="en-US" sz="2000">
                <a:latin typeface="Tahoma" panose="020B0604030504040204" pitchFamily="34" charset="0"/>
              </a:rPr>
              <a:t>Linear/Sequential Search</a:t>
            </a:r>
            <a:r>
              <a:rPr lang="en-US" altLang="en-US" sz="1800">
                <a:latin typeface="Tahoma" panose="020B0604030504040204" pitchFamily="34" charset="0"/>
              </a:rPr>
              <a:t>   O(1) 	 	O(N) 		O(N)</a:t>
            </a:r>
            <a:r>
              <a:rPr lang="en-US" altLang="en-US" sz="1400">
                <a:latin typeface="Tahoma" panose="020B0604030504040204" pitchFamily="34" charset="0"/>
              </a:rPr>
              <a:t>		</a:t>
            </a:r>
          </a:p>
          <a:p>
            <a:pPr>
              <a:spcBef>
                <a:spcPct val="0"/>
              </a:spcBef>
              <a:buFontTx/>
              <a:buNone/>
            </a:pPr>
            <a:endParaRPr lang="en-US" altLang="en-US" sz="1800">
              <a:latin typeface="Tahoma" panose="020B0604030504040204" pitchFamily="34" charset="0"/>
            </a:endParaRP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Best:  The item searched for is in the first spot searched.</a:t>
            </a:r>
          </a:p>
          <a:p>
            <a:pPr>
              <a:spcBef>
                <a:spcPts val="600"/>
              </a:spcBef>
              <a:spcAft>
                <a:spcPts val="600"/>
              </a:spcAft>
              <a:buFontTx/>
              <a:buNone/>
            </a:pPr>
            <a:r>
              <a:rPr lang="en-US" altLang="en-US" sz="2000">
                <a:latin typeface="Tahoma" panose="020B0604030504040204" pitchFamily="34" charset="0"/>
              </a:rPr>
              <a:t>Average:  Assuming the value searched for is in the list and each list </a:t>
            </a:r>
            <a:br>
              <a:rPr lang="en-US" altLang="en-US" sz="2000">
                <a:latin typeface="Tahoma" panose="020B0604030504040204" pitchFamily="34" charset="0"/>
              </a:rPr>
            </a:br>
            <a:r>
              <a:rPr lang="en-US" altLang="en-US" sz="2000">
                <a:latin typeface="Tahoma" panose="020B0604030504040204" pitchFamily="34" charset="0"/>
              </a:rPr>
              <a:t>element is equally likely to be the value searched for, the search visits </a:t>
            </a:r>
            <a:br>
              <a:rPr lang="en-US" altLang="en-US" sz="2000">
                <a:latin typeface="Tahoma" panose="020B0604030504040204" pitchFamily="34" charset="0"/>
              </a:rPr>
            </a:br>
            <a:r>
              <a:rPr lang="en-US" altLang="en-US" sz="2000">
                <a:latin typeface="Tahoma" panose="020B0604030504040204" pitchFamily="34" charset="0"/>
              </a:rPr>
              <a:t>only n/2 elements.</a:t>
            </a:r>
          </a:p>
          <a:p>
            <a:pPr>
              <a:spcBef>
                <a:spcPct val="0"/>
              </a:spcBef>
              <a:buFontTx/>
              <a:buNone/>
            </a:pPr>
            <a:r>
              <a:rPr lang="en-US" altLang="en-US" sz="2000">
                <a:latin typeface="Tahoma" panose="020B0604030504040204" pitchFamily="34" charset="0"/>
              </a:rPr>
              <a:t>Worst case:  The search must visit every element once. This happens </a:t>
            </a:r>
            <a:br>
              <a:rPr lang="en-US" altLang="en-US" sz="2000">
                <a:latin typeface="Tahoma" panose="020B0604030504040204" pitchFamily="34" charset="0"/>
              </a:rPr>
            </a:br>
            <a:r>
              <a:rPr lang="en-US" altLang="en-US" sz="2000">
                <a:latin typeface="Tahoma" panose="020B0604030504040204" pitchFamily="34" charset="0"/>
              </a:rPr>
              <a:t>when the value being searched for is either the last element in the list, </a:t>
            </a:r>
            <a:br>
              <a:rPr lang="en-US" altLang="en-US" sz="2000">
                <a:latin typeface="Tahoma" panose="020B0604030504040204" pitchFamily="34" charset="0"/>
              </a:rPr>
            </a:br>
            <a:r>
              <a:rPr lang="en-US" altLang="en-US" sz="2000">
                <a:latin typeface="Tahoma" panose="020B0604030504040204" pitchFamily="34" charset="0"/>
              </a:rPr>
              <a:t>or is not in the list. </a:t>
            </a:r>
            <a:br>
              <a:rPr lang="en-US" altLang="en-US" sz="2000">
                <a:latin typeface="Tahoma" panose="020B0604030504040204" pitchFamily="34" charset="0"/>
              </a:rPr>
            </a:br>
            <a:endParaRPr lang="en-US" altLang="en-US" sz="2000">
              <a:latin typeface="Tahoma" panose="020B0604030504040204" pitchFamily="34" charset="0"/>
            </a:endParaRPr>
          </a:p>
        </p:txBody>
      </p:sp>
      <p:sp>
        <p:nvSpPr>
          <p:cNvPr id="78852" name="WordArt 3">
            <a:extLst>
              <a:ext uri="{FF2B5EF4-FFF2-40B4-BE49-F238E27FC236}">
                <a16:creationId xmlns:a16="http://schemas.microsoft.com/office/drawing/2014/main" id="{B4671C63-70DD-40EB-8DCB-A855EDC94FFF}"/>
              </a:ext>
            </a:extLst>
          </p:cNvPr>
          <p:cNvSpPr>
            <a:spLocks noChangeArrowheads="1" noChangeShapeType="1" noTextEdit="1"/>
          </p:cNvSpPr>
          <p:nvPr/>
        </p:nvSpPr>
        <p:spPr bwMode="auto">
          <a:xfrm>
            <a:off x="533400" y="533400"/>
            <a:ext cx="8001000" cy="1295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for Searches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D2D2F4"/>
        </a:solidFill>
        <a:effectLst/>
      </p:bgPr>
    </p:bg>
    <p:spTree>
      <p:nvGrpSpPr>
        <p:cNvPr id="1" name=""/>
        <p:cNvGrpSpPr/>
        <p:nvPr/>
      </p:nvGrpSpPr>
      <p:grpSpPr>
        <a:xfrm>
          <a:off x="0" y="0"/>
          <a:ext cx="0" cy="0"/>
          <a:chOff x="0" y="0"/>
          <a:chExt cx="0" cy="0"/>
        </a:xfrm>
      </p:grpSpPr>
      <p:sp>
        <p:nvSpPr>
          <p:cNvPr id="80898" name="Footer Placeholder 3">
            <a:extLst>
              <a:ext uri="{FF2B5EF4-FFF2-40B4-BE49-F238E27FC236}">
                <a16:creationId xmlns:a16="http://schemas.microsoft.com/office/drawing/2014/main" id="{8D94F495-D3D2-410A-8517-7C0F862822D9}"/>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0899" name="Text Box 2">
            <a:extLst>
              <a:ext uri="{FF2B5EF4-FFF2-40B4-BE49-F238E27FC236}">
                <a16:creationId xmlns:a16="http://schemas.microsoft.com/office/drawing/2014/main" id="{D8CCC0E2-EEA5-43F1-BA00-52779962C4F0}"/>
              </a:ext>
            </a:extLst>
          </p:cNvPr>
          <p:cNvSpPr txBox="1">
            <a:spLocks noChangeArrowheads="1"/>
          </p:cNvSpPr>
          <p:nvPr/>
        </p:nvSpPr>
        <p:spPr bwMode="auto">
          <a:xfrm>
            <a:off x="457200" y="1524000"/>
            <a:ext cx="8229600" cy="477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Name			Best Cast	Avg. Case	Worst</a:t>
            </a:r>
          </a:p>
          <a:p>
            <a:pPr>
              <a:spcBef>
                <a:spcPct val="0"/>
              </a:spcBef>
              <a:buFontTx/>
              <a:buNone/>
            </a:pPr>
            <a:endParaRPr lang="en-US" altLang="en-US" sz="1600" b="1" u="sng">
              <a:latin typeface="Tahoma" panose="020B0604030504040204" pitchFamily="34" charset="0"/>
            </a:endParaRPr>
          </a:p>
          <a:p>
            <a:pPr>
              <a:spcBef>
                <a:spcPct val="0"/>
              </a:spcBef>
              <a:buFontTx/>
              <a:buNone/>
            </a:pPr>
            <a:r>
              <a:rPr lang="en-US" altLang="en-US" sz="2000">
                <a:latin typeface="Tahoma" panose="020B0604030504040204" pitchFamily="34" charset="0"/>
              </a:rPr>
              <a:t>Binary Search</a:t>
            </a:r>
            <a:r>
              <a:rPr lang="en-US" altLang="en-US" sz="1800">
                <a:latin typeface="Tahoma" panose="020B0604030504040204" pitchFamily="34" charset="0"/>
              </a:rPr>
              <a:t>		   O(1)	 	O( log</a:t>
            </a:r>
            <a:r>
              <a:rPr lang="en-US" altLang="en-US" sz="1800" baseline="-25000">
                <a:latin typeface="Tahoma" panose="020B0604030504040204" pitchFamily="34" charset="0"/>
              </a:rPr>
              <a:t>2</a:t>
            </a:r>
            <a:r>
              <a:rPr lang="en-US" altLang="en-US" sz="1800">
                <a:latin typeface="Tahoma" panose="020B0604030504040204" pitchFamily="34" charset="0"/>
              </a:rPr>
              <a:t> N )	O( log</a:t>
            </a:r>
            <a:r>
              <a:rPr lang="en-US" altLang="en-US" sz="1800" baseline="-25000">
                <a:latin typeface="Tahoma" panose="020B0604030504040204" pitchFamily="34" charset="0"/>
              </a:rPr>
              <a:t>2</a:t>
            </a:r>
            <a:r>
              <a:rPr lang="en-US" altLang="en-US" sz="1800">
                <a:latin typeface="Tahoma" panose="020B0604030504040204" pitchFamily="34" charset="0"/>
              </a:rPr>
              <a:t> N ) </a:t>
            </a:r>
          </a:p>
          <a:p>
            <a:pPr>
              <a:spcBef>
                <a:spcPct val="0"/>
              </a:spcBef>
              <a:buFontTx/>
              <a:buNone/>
            </a:pPr>
            <a:endParaRPr lang="en-US" altLang="en-US" sz="1800">
              <a:latin typeface="Tahoma" panose="020B0604030504040204" pitchFamily="34" charset="0"/>
            </a:endParaRP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Best:  The item searched for is in the first spot searched.</a:t>
            </a:r>
          </a:p>
          <a:p>
            <a:pPr>
              <a:spcBef>
                <a:spcPts val="600"/>
              </a:spcBef>
              <a:spcAft>
                <a:spcPts val="600"/>
              </a:spcAft>
              <a:buFontTx/>
              <a:buNone/>
            </a:pPr>
            <a:r>
              <a:rPr lang="en-US" altLang="en-US" sz="2000">
                <a:latin typeface="Tahoma" panose="020B0604030504040204" pitchFamily="34" charset="0"/>
              </a:rPr>
              <a:t>Average:  Every step eliminates half the list, so the run-time is proportion to log</a:t>
            </a:r>
            <a:r>
              <a:rPr lang="en-US" altLang="en-US" sz="2000" baseline="-25000">
                <a:latin typeface="Tahoma" panose="020B0604030504040204" pitchFamily="34" charset="0"/>
              </a:rPr>
              <a:t>2 </a:t>
            </a:r>
            <a:r>
              <a:rPr lang="en-US" altLang="en-US" sz="2000">
                <a:latin typeface="Tahoma" panose="020B0604030504040204" pitchFamily="34" charset="0"/>
              </a:rPr>
              <a:t>n.</a:t>
            </a:r>
          </a:p>
          <a:p>
            <a:pPr>
              <a:spcBef>
                <a:spcPct val="0"/>
              </a:spcBef>
              <a:buFontTx/>
              <a:buNone/>
            </a:pPr>
            <a:r>
              <a:rPr lang="en-US" altLang="en-US" sz="2000">
                <a:latin typeface="Tahoma" panose="020B0604030504040204" pitchFamily="34" charset="0"/>
              </a:rPr>
              <a:t>Worst:  Searching for an item which is not in the data. In this case, </a:t>
            </a:r>
            <a:br>
              <a:rPr lang="en-US" altLang="en-US" sz="2000">
                <a:latin typeface="Tahoma" panose="020B0604030504040204" pitchFamily="34" charset="0"/>
              </a:rPr>
            </a:br>
            <a:r>
              <a:rPr lang="en-US" altLang="en-US" sz="2000">
                <a:latin typeface="Tahoma" panose="020B0604030504040204" pitchFamily="34" charset="0"/>
              </a:rPr>
              <a:t>each time the algorithm did not find the target, it would eliminate </a:t>
            </a:r>
            <a:br>
              <a:rPr lang="en-US" altLang="en-US" sz="2000">
                <a:latin typeface="Tahoma" panose="020B0604030504040204" pitchFamily="34" charset="0"/>
              </a:rPr>
            </a:br>
            <a:r>
              <a:rPr lang="en-US" altLang="en-US" sz="2000">
                <a:latin typeface="Tahoma" panose="020B0604030504040204" pitchFamily="34" charset="0"/>
              </a:rPr>
              <a:t>half the list to search through, so O(log n).</a:t>
            </a:r>
          </a:p>
          <a:p>
            <a:pPr>
              <a:spcBef>
                <a:spcPct val="0"/>
              </a:spcBef>
              <a:buFontTx/>
              <a:buNone/>
            </a:pPr>
            <a:endParaRPr lang="en-US" altLang="en-US" sz="1800">
              <a:latin typeface="Tahoma" panose="020B0604030504040204" pitchFamily="34" charset="0"/>
            </a:endParaRPr>
          </a:p>
        </p:txBody>
      </p:sp>
      <p:sp>
        <p:nvSpPr>
          <p:cNvPr id="80900" name="WordArt 3">
            <a:extLst>
              <a:ext uri="{FF2B5EF4-FFF2-40B4-BE49-F238E27FC236}">
                <a16:creationId xmlns:a16="http://schemas.microsoft.com/office/drawing/2014/main" id="{58C43589-A3F4-4B2F-A674-DC42369629E5}"/>
              </a:ext>
            </a:extLst>
          </p:cNvPr>
          <p:cNvSpPr>
            <a:spLocks noChangeArrowheads="1" noChangeShapeType="1" noTextEdit="1"/>
          </p:cNvSpPr>
          <p:nvPr/>
        </p:nvSpPr>
        <p:spPr bwMode="auto">
          <a:xfrm>
            <a:off x="533400" y="533400"/>
            <a:ext cx="8001000" cy="1295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for Searches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2D2F4"/>
        </a:solidFill>
        <a:effectLst/>
      </p:bgPr>
    </p:bg>
    <p:spTree>
      <p:nvGrpSpPr>
        <p:cNvPr id="1" name=""/>
        <p:cNvGrpSpPr/>
        <p:nvPr/>
      </p:nvGrpSpPr>
      <p:grpSpPr>
        <a:xfrm>
          <a:off x="0" y="0"/>
          <a:ext cx="0" cy="0"/>
          <a:chOff x="0" y="0"/>
          <a:chExt cx="0" cy="0"/>
        </a:xfrm>
      </p:grpSpPr>
      <p:sp>
        <p:nvSpPr>
          <p:cNvPr id="82946" name="Footer Placeholder 3">
            <a:extLst>
              <a:ext uri="{FF2B5EF4-FFF2-40B4-BE49-F238E27FC236}">
                <a16:creationId xmlns:a16="http://schemas.microsoft.com/office/drawing/2014/main" id="{67D0FE36-8774-4238-8F50-A3CFFBF68AD4}"/>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2947" name="Text Box 2">
            <a:extLst>
              <a:ext uri="{FF2B5EF4-FFF2-40B4-BE49-F238E27FC236}">
                <a16:creationId xmlns:a16="http://schemas.microsoft.com/office/drawing/2014/main" id="{C49663DD-A1DD-413C-9591-7563576BE9C7}"/>
              </a:ext>
            </a:extLst>
          </p:cNvPr>
          <p:cNvSpPr txBox="1">
            <a:spLocks noChangeArrowheads="1"/>
          </p:cNvSpPr>
          <p:nvPr/>
        </p:nvSpPr>
        <p:spPr bwMode="auto">
          <a:xfrm>
            <a:off x="457200" y="1524000"/>
            <a:ext cx="8494713" cy="489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Name			Best Cast	Avg. Case	Worst</a:t>
            </a:r>
          </a:p>
          <a:p>
            <a:pPr>
              <a:spcBef>
                <a:spcPct val="0"/>
              </a:spcBef>
              <a:buFontTx/>
              <a:buNone/>
            </a:pPr>
            <a:endParaRPr lang="en-US" altLang="en-US" sz="1600" b="1" u="sng">
              <a:latin typeface="Tahoma" panose="020B0604030504040204" pitchFamily="34" charset="0"/>
            </a:endParaRPr>
          </a:p>
          <a:p>
            <a:pPr>
              <a:spcBef>
                <a:spcPct val="0"/>
              </a:spcBef>
              <a:buFontTx/>
              <a:buNone/>
            </a:pPr>
            <a:r>
              <a:rPr lang="en-US" altLang="en-US" sz="2000">
                <a:latin typeface="Tahoma" panose="020B0604030504040204" pitchFamily="34" charset="0"/>
              </a:rPr>
              <a:t>Linear/Sequential Search</a:t>
            </a:r>
            <a:r>
              <a:rPr lang="en-US" altLang="en-US" sz="1800">
                <a:latin typeface="Tahoma" panose="020B0604030504040204" pitchFamily="34" charset="0"/>
              </a:rPr>
              <a:t>   O(1) 	 	O(N) 		O(N)</a:t>
            </a:r>
            <a:r>
              <a:rPr lang="en-US" altLang="en-US" sz="1400">
                <a:latin typeface="Tahoma" panose="020B0604030504040204" pitchFamily="34" charset="0"/>
              </a:rPr>
              <a:t>		</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Binary Search</a:t>
            </a:r>
            <a:r>
              <a:rPr lang="en-US" altLang="en-US" sz="1800">
                <a:latin typeface="Tahoma" panose="020B0604030504040204" pitchFamily="34" charset="0"/>
              </a:rPr>
              <a:t>		   O(1)	 	O( log</a:t>
            </a:r>
            <a:r>
              <a:rPr lang="en-US" altLang="en-US" sz="1800" baseline="-25000">
                <a:latin typeface="Tahoma" panose="020B0604030504040204" pitchFamily="34" charset="0"/>
              </a:rPr>
              <a:t>2</a:t>
            </a:r>
            <a:r>
              <a:rPr lang="en-US" altLang="en-US" sz="1800">
                <a:latin typeface="Tahoma" panose="020B0604030504040204" pitchFamily="34" charset="0"/>
              </a:rPr>
              <a:t> N )	O( log</a:t>
            </a:r>
            <a:r>
              <a:rPr lang="en-US" altLang="en-US" sz="1800" baseline="-25000">
                <a:latin typeface="Tahoma" panose="020B0604030504040204" pitchFamily="34" charset="0"/>
              </a:rPr>
              <a:t>2</a:t>
            </a:r>
            <a:r>
              <a:rPr lang="en-US" altLang="en-US" sz="1800">
                <a:latin typeface="Tahoma" panose="020B0604030504040204" pitchFamily="34" charset="0"/>
              </a:rPr>
              <a:t> N ) </a:t>
            </a:r>
          </a:p>
          <a:p>
            <a:pPr>
              <a:spcBef>
                <a:spcPct val="0"/>
              </a:spcBef>
              <a:buFontTx/>
              <a:buNone/>
            </a:pPr>
            <a:endParaRPr lang="en-US" altLang="en-US" sz="1800">
              <a:latin typeface="Tahoma" panose="020B0604030504040204" pitchFamily="34" charset="0"/>
            </a:endParaRP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All searches have a best case run time of O(1) if written properly.</a:t>
            </a:r>
          </a:p>
          <a:p>
            <a:pPr>
              <a:spcBef>
                <a:spcPct val="0"/>
              </a:spcBef>
              <a:buFontTx/>
              <a:buNone/>
            </a:pPr>
            <a:r>
              <a:rPr lang="en-US" altLang="en-US" sz="2000">
                <a:latin typeface="Tahoma" panose="020B0604030504040204" pitchFamily="34" charset="0"/>
              </a:rPr>
              <a:t>You have to look at the code to determine if the search has the </a:t>
            </a:r>
          </a:p>
          <a:p>
            <a:pPr>
              <a:spcBef>
                <a:spcPct val="0"/>
              </a:spcBef>
              <a:buFontTx/>
              <a:buNone/>
            </a:pPr>
            <a:r>
              <a:rPr lang="en-US" altLang="en-US" sz="2000">
                <a:latin typeface="Tahoma" panose="020B0604030504040204" pitchFamily="34" charset="0"/>
              </a:rPr>
              <a:t>ability to find the item and return immediately.  If this case is present,</a:t>
            </a:r>
          </a:p>
          <a:p>
            <a:pPr>
              <a:spcBef>
                <a:spcPct val="0"/>
              </a:spcBef>
              <a:buFontTx/>
              <a:buNone/>
            </a:pPr>
            <a:r>
              <a:rPr lang="en-US" altLang="en-US" sz="2000">
                <a:latin typeface="Tahoma" panose="020B0604030504040204" pitchFamily="34" charset="0"/>
              </a:rPr>
              <a:t>the algorithm can have a best case of O(1).</a:t>
            </a:r>
          </a:p>
          <a:p>
            <a:pPr>
              <a:spcBef>
                <a:spcPct val="0"/>
              </a:spcBef>
              <a:buFontTx/>
              <a:buNone/>
            </a:pPr>
            <a:endParaRPr lang="en-US" altLang="en-US" sz="2000">
              <a:latin typeface="Tahoma" panose="020B0604030504040204" pitchFamily="34" charset="0"/>
            </a:endParaRPr>
          </a:p>
          <a:p>
            <a:pPr>
              <a:spcBef>
                <a:spcPct val="0"/>
              </a:spcBef>
              <a:buFontTx/>
              <a:buNone/>
            </a:pPr>
            <a:endParaRPr lang="en-US" altLang="en-US" sz="1800">
              <a:latin typeface="Tahoma" panose="020B0604030504040204" pitchFamily="34" charset="0"/>
            </a:endParaRPr>
          </a:p>
        </p:txBody>
      </p:sp>
      <p:sp>
        <p:nvSpPr>
          <p:cNvPr id="82948" name="WordArt 3">
            <a:extLst>
              <a:ext uri="{FF2B5EF4-FFF2-40B4-BE49-F238E27FC236}">
                <a16:creationId xmlns:a16="http://schemas.microsoft.com/office/drawing/2014/main" id="{1BDFFB75-BF62-497B-AC3B-BE36700FE963}"/>
              </a:ext>
            </a:extLst>
          </p:cNvPr>
          <p:cNvSpPr>
            <a:spLocks noChangeArrowheads="1" noChangeShapeType="1" noTextEdit="1"/>
          </p:cNvSpPr>
          <p:nvPr/>
        </p:nvSpPr>
        <p:spPr bwMode="auto">
          <a:xfrm>
            <a:off x="533400" y="533400"/>
            <a:ext cx="8001000" cy="1295400"/>
          </a:xfrm>
          <a:prstGeom prst="rect">
            <a:avLst/>
          </a:prstGeom>
        </p:spPr>
        <p:txBody>
          <a:bodyPr wrap="none" fromWordArt="1">
            <a:prstTxWarp prst="textPlain">
              <a:avLst>
                <a:gd name="adj" fmla="val 50000"/>
              </a:avLst>
            </a:prstTxWarp>
          </a:bodyPr>
          <a:lstStyle/>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99"/>
                  </a:solidFill>
                  <a:round/>
                  <a:headEnd/>
                  <a:tailEnd/>
                </a:ln>
                <a:solidFill>
                  <a:srgbClr val="0000FF"/>
                </a:solidFill>
                <a:effectLst>
                  <a:outerShdw dist="35921" dir="2700000" algn="ctr" rotWithShape="0">
                    <a:srgbClr val="C0C0C0"/>
                  </a:outerShdw>
                </a:effectLst>
                <a:latin typeface="Impact" panose="020B0806030902050204" pitchFamily="34" charset="0"/>
              </a:rPr>
              <a:t>for Searches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D1FFF4"/>
        </a:solidFill>
        <a:effectLst/>
      </p:bgPr>
    </p:bg>
    <p:spTree>
      <p:nvGrpSpPr>
        <p:cNvPr id="1" name=""/>
        <p:cNvGrpSpPr/>
        <p:nvPr/>
      </p:nvGrpSpPr>
      <p:grpSpPr>
        <a:xfrm>
          <a:off x="0" y="0"/>
          <a:ext cx="0" cy="0"/>
          <a:chOff x="0" y="0"/>
          <a:chExt cx="0" cy="0"/>
        </a:xfrm>
      </p:grpSpPr>
      <p:sp>
        <p:nvSpPr>
          <p:cNvPr id="84994" name="Footer Placeholder 3">
            <a:extLst>
              <a:ext uri="{FF2B5EF4-FFF2-40B4-BE49-F238E27FC236}">
                <a16:creationId xmlns:a16="http://schemas.microsoft.com/office/drawing/2014/main" id="{08DA7CE2-3A35-44B5-A520-82F09C4E69A8}"/>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4995" name="Text Box 2">
            <a:extLst>
              <a:ext uri="{FF2B5EF4-FFF2-40B4-BE49-F238E27FC236}">
                <a16:creationId xmlns:a16="http://schemas.microsoft.com/office/drawing/2014/main" id="{6C0A59F2-688F-4DDF-8146-7F9DEAA41983}"/>
              </a:ext>
            </a:extLst>
          </p:cNvPr>
          <p:cNvSpPr txBox="1">
            <a:spLocks noChangeArrowheads="1"/>
          </p:cNvSpPr>
          <p:nvPr/>
        </p:nvSpPr>
        <p:spPr bwMode="auto">
          <a:xfrm>
            <a:off x="838200" y="1414463"/>
            <a:ext cx="7620000" cy="338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Selection Sort</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a:t>
            </a:r>
            <a:br>
              <a:rPr lang="en-US" altLang="en-US" sz="2000">
                <a:latin typeface="Tahoma" panose="020B0604030504040204" pitchFamily="34" charset="0"/>
              </a:rPr>
            </a:b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r>
              <a:rPr lang="en-US" altLang="en-US" sz="2400">
                <a:latin typeface="Tahoma" panose="020B0604030504040204" pitchFamily="34" charset="0"/>
              </a:rPr>
              <a:t>In each case ≈ n comparisons and 1 swap in each of </a:t>
            </a:r>
            <a:br>
              <a:rPr lang="en-US" altLang="en-US" sz="2400">
                <a:latin typeface="Tahoma" panose="020B0604030504040204" pitchFamily="34" charset="0"/>
              </a:rPr>
            </a:br>
            <a:r>
              <a:rPr lang="en-US" altLang="en-US" sz="2400">
                <a:latin typeface="Tahoma" panose="020B0604030504040204" pitchFamily="34" charset="0"/>
              </a:rPr>
              <a:t>n - 1 passes.</a:t>
            </a:r>
          </a:p>
        </p:txBody>
      </p:sp>
      <p:sp>
        <p:nvSpPr>
          <p:cNvPr id="84996" name="WordArt 3">
            <a:extLst>
              <a:ext uri="{FF2B5EF4-FFF2-40B4-BE49-F238E27FC236}">
                <a16:creationId xmlns:a16="http://schemas.microsoft.com/office/drawing/2014/main" id="{13E5EBC2-5031-4415-ABFD-80635D1738A9}"/>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N^2 Sorts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1FFF4"/>
        </a:solidFill>
        <a:effectLst/>
      </p:bgPr>
    </p:bg>
    <p:spTree>
      <p:nvGrpSpPr>
        <p:cNvPr id="1" name=""/>
        <p:cNvGrpSpPr/>
        <p:nvPr/>
      </p:nvGrpSpPr>
      <p:grpSpPr>
        <a:xfrm>
          <a:off x="0" y="0"/>
          <a:ext cx="0" cy="0"/>
          <a:chOff x="0" y="0"/>
          <a:chExt cx="0" cy="0"/>
        </a:xfrm>
      </p:grpSpPr>
      <p:sp>
        <p:nvSpPr>
          <p:cNvPr id="87042" name="Footer Placeholder 3">
            <a:extLst>
              <a:ext uri="{FF2B5EF4-FFF2-40B4-BE49-F238E27FC236}">
                <a16:creationId xmlns:a16="http://schemas.microsoft.com/office/drawing/2014/main" id="{8F5A3073-8E71-49F2-8D16-9F300AB05686}"/>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7043" name="Text Box 2">
            <a:extLst>
              <a:ext uri="{FF2B5EF4-FFF2-40B4-BE49-F238E27FC236}">
                <a16:creationId xmlns:a16="http://schemas.microsoft.com/office/drawing/2014/main" id="{7F9D3DCB-0329-42CB-870A-9EBF12740E47}"/>
              </a:ext>
            </a:extLst>
          </p:cNvPr>
          <p:cNvSpPr txBox="1">
            <a:spLocks noChangeArrowheads="1"/>
          </p:cNvSpPr>
          <p:nvPr/>
        </p:nvSpPr>
        <p:spPr bwMode="auto">
          <a:xfrm>
            <a:off x="838200" y="1414463"/>
            <a:ext cx="7391400" cy="338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Bubble Sort</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a:t>
            </a:r>
            <a:br>
              <a:rPr lang="en-US" altLang="en-US" sz="2000">
                <a:latin typeface="Tahoma" panose="020B0604030504040204" pitchFamily="34" charset="0"/>
              </a:rPr>
            </a:b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r>
              <a:rPr lang="en-US" altLang="en-US" sz="2400">
                <a:latin typeface="Tahoma" panose="020B0604030504040204" pitchFamily="34" charset="0"/>
              </a:rPr>
              <a:t>Bubble sort </a:t>
            </a:r>
            <a:r>
              <a:rPr lang="en-US" altLang="en-US" sz="2400" u="sng">
                <a:latin typeface="Tahoma" panose="020B0604030504040204" pitchFamily="34" charset="0"/>
              </a:rPr>
              <a:t>always</a:t>
            </a:r>
            <a:r>
              <a:rPr lang="en-US" altLang="en-US" sz="2400">
                <a:latin typeface="Tahoma" panose="020B0604030504040204" pitchFamily="34" charset="0"/>
              </a:rPr>
              <a:t> continues swapping items even after everything is sorted.</a:t>
            </a:r>
          </a:p>
        </p:txBody>
      </p:sp>
      <p:sp>
        <p:nvSpPr>
          <p:cNvPr id="87044" name="WordArt 3">
            <a:extLst>
              <a:ext uri="{FF2B5EF4-FFF2-40B4-BE49-F238E27FC236}">
                <a16:creationId xmlns:a16="http://schemas.microsoft.com/office/drawing/2014/main" id="{4473C4B2-EDB1-4691-AE4D-588EF53FDBE7}"/>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N^2 Sorts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D1FFF4"/>
        </a:solidFill>
        <a:effectLst/>
      </p:bgPr>
    </p:bg>
    <p:spTree>
      <p:nvGrpSpPr>
        <p:cNvPr id="1" name=""/>
        <p:cNvGrpSpPr/>
        <p:nvPr/>
      </p:nvGrpSpPr>
      <p:grpSpPr>
        <a:xfrm>
          <a:off x="0" y="0"/>
          <a:ext cx="0" cy="0"/>
          <a:chOff x="0" y="0"/>
          <a:chExt cx="0" cy="0"/>
        </a:xfrm>
      </p:grpSpPr>
      <p:sp>
        <p:nvSpPr>
          <p:cNvPr id="89090" name="Footer Placeholder 3">
            <a:extLst>
              <a:ext uri="{FF2B5EF4-FFF2-40B4-BE49-F238E27FC236}">
                <a16:creationId xmlns:a16="http://schemas.microsoft.com/office/drawing/2014/main" id="{A7B67E01-97D8-467E-8FA5-156CE74FC507}"/>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9091" name="Text Box 2">
            <a:extLst>
              <a:ext uri="{FF2B5EF4-FFF2-40B4-BE49-F238E27FC236}">
                <a16:creationId xmlns:a16="http://schemas.microsoft.com/office/drawing/2014/main" id="{F89702C1-F5EF-4A7F-8094-D01270BF3231}"/>
              </a:ext>
            </a:extLst>
          </p:cNvPr>
          <p:cNvSpPr txBox="1">
            <a:spLocks noChangeArrowheads="1"/>
          </p:cNvSpPr>
          <p:nvPr/>
        </p:nvSpPr>
        <p:spPr bwMode="auto">
          <a:xfrm>
            <a:off x="838200" y="2084388"/>
            <a:ext cx="7391400" cy="3478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3089275" algn="ctr"/>
                <a:tab pos="4918075" algn="ctr"/>
                <a:tab pos="6629400" algn="ctr"/>
              </a:tabLst>
              <a:defRPr sz="3200">
                <a:solidFill>
                  <a:schemeClr val="tx1"/>
                </a:solidFill>
                <a:latin typeface="Times New Roman" panose="02020603050405020304" pitchFamily="18" charset="0"/>
              </a:defRPr>
            </a:lvl1pPr>
            <a:lvl2pPr marL="742950" indent="-285750">
              <a:spcBef>
                <a:spcPct val="20000"/>
              </a:spcBef>
              <a:buChar char="–"/>
              <a:tabLst>
                <a:tab pos="3089275" algn="ctr"/>
                <a:tab pos="4918075" algn="ctr"/>
                <a:tab pos="6629400" algn="ctr"/>
              </a:tabLst>
              <a:defRPr sz="2800">
                <a:solidFill>
                  <a:schemeClr val="tx1"/>
                </a:solidFill>
                <a:latin typeface="Times New Roman" panose="02020603050405020304" pitchFamily="18" charset="0"/>
              </a:defRPr>
            </a:lvl2pPr>
            <a:lvl3pPr marL="1143000" indent="-228600">
              <a:spcBef>
                <a:spcPct val="20000"/>
              </a:spcBef>
              <a:buChar char="•"/>
              <a:tabLst>
                <a:tab pos="3089275" algn="ctr"/>
                <a:tab pos="4918075" algn="ctr"/>
                <a:tab pos="6629400" algn="ctr"/>
              </a:tabLst>
              <a:defRPr sz="2400">
                <a:solidFill>
                  <a:schemeClr val="tx1"/>
                </a:solidFill>
                <a:latin typeface="Times New Roman" panose="02020603050405020304" pitchFamily="18" charset="0"/>
              </a:defRPr>
            </a:lvl3pPr>
            <a:lvl4pPr marL="16002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4pPr>
            <a:lvl5pPr marL="20574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Insertion Sort</a:t>
            </a:r>
            <a:r>
              <a:rPr lang="en-US" altLang="en-US" sz="2400">
                <a:latin typeface="Tahoma" panose="020B0604030504040204" pitchFamily="34" charset="0"/>
              </a:rPr>
              <a:t>	 O(N) 	 O(N</a:t>
            </a:r>
            <a:r>
              <a:rPr lang="en-US" altLang="en-US" sz="2400" baseline="30000">
                <a:latin typeface="Tahoma" panose="020B0604030504040204" pitchFamily="34" charset="0"/>
              </a:rPr>
              <a:t>2</a:t>
            </a:r>
            <a:r>
              <a:rPr lang="en-US" altLang="en-US" sz="2400">
                <a:latin typeface="Tahoma" panose="020B0604030504040204" pitchFamily="34" charset="0"/>
              </a:rPr>
              <a:t>) 	O(N</a:t>
            </a:r>
            <a:r>
              <a:rPr lang="en-US" altLang="en-US" sz="2400" baseline="30000">
                <a:latin typeface="Tahoma" panose="020B0604030504040204" pitchFamily="34" charset="0"/>
              </a:rPr>
              <a:t>2</a:t>
            </a:r>
            <a:r>
              <a:rPr lang="en-US" altLang="en-US" sz="2400">
                <a:latin typeface="Tahoma" panose="020B0604030504040204" pitchFamily="34" charset="0"/>
              </a:rPr>
              <a:t>)</a:t>
            </a:r>
            <a:br>
              <a:rPr lang="en-US" altLang="en-US" sz="2000">
                <a:latin typeface="Tahoma" panose="020B0604030504040204" pitchFamily="34" charset="0"/>
              </a:rPr>
            </a:b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r>
              <a:rPr lang="en-US" altLang="en-US" sz="2400">
                <a:latin typeface="Tahoma" panose="020B0604030504040204" pitchFamily="34" charset="0"/>
              </a:rPr>
              <a:t>Best:  already sorted.  1 comparison and no data moves in each of </a:t>
            </a:r>
            <a:r>
              <a:rPr lang="en-US" altLang="en-US" sz="2400" i="1">
                <a:latin typeface="Tahoma" panose="020B0604030504040204" pitchFamily="34" charset="0"/>
              </a:rPr>
              <a:t>n</a:t>
            </a:r>
            <a:r>
              <a:rPr lang="en-US" altLang="en-US" sz="2400">
                <a:latin typeface="Tahoma" panose="020B0604030504040204" pitchFamily="34" charset="0"/>
              </a:rPr>
              <a:t> – 1 passes. </a:t>
            </a:r>
          </a:p>
          <a:p>
            <a:pPr>
              <a:spcBef>
                <a:spcPct val="0"/>
              </a:spcBef>
              <a:buFontTx/>
              <a:buNone/>
            </a:pPr>
            <a:endParaRPr lang="en-US" altLang="en-US" sz="1400">
              <a:latin typeface="Tahoma" panose="020B0604030504040204" pitchFamily="34" charset="0"/>
            </a:endParaRPr>
          </a:p>
          <a:p>
            <a:pPr>
              <a:spcBef>
                <a:spcPct val="0"/>
              </a:spcBef>
              <a:buFontTx/>
              <a:buNone/>
            </a:pPr>
            <a:r>
              <a:rPr lang="en-US" altLang="en-US" sz="2400">
                <a:latin typeface="Tahoma" panose="020B0604030504040204" pitchFamily="34" charset="0"/>
              </a:rPr>
              <a:t>Worst:  sorted in reverse order.  Needs ≈ </a:t>
            </a:r>
            <a:r>
              <a:rPr lang="en-US" altLang="en-US" sz="2400" i="1">
                <a:latin typeface="Tahoma" panose="020B0604030504040204" pitchFamily="34" charset="0"/>
              </a:rPr>
              <a:t>n</a:t>
            </a:r>
            <a:r>
              <a:rPr lang="en-US" altLang="en-US" sz="2400">
                <a:latin typeface="Tahoma" panose="020B0604030504040204" pitchFamily="34" charset="0"/>
              </a:rPr>
              <a:t> comparisons and </a:t>
            </a:r>
            <a:r>
              <a:rPr lang="en-US" altLang="en-US" sz="2400" i="1">
                <a:latin typeface="Tahoma" panose="020B0604030504040204" pitchFamily="34" charset="0"/>
              </a:rPr>
              <a:t>n</a:t>
            </a:r>
            <a:r>
              <a:rPr lang="en-US" altLang="en-US" sz="2400">
                <a:latin typeface="Tahoma" panose="020B0604030504040204" pitchFamily="34" charset="0"/>
              </a:rPr>
              <a:t> data moves in each pass.</a:t>
            </a:r>
          </a:p>
        </p:txBody>
      </p:sp>
      <p:sp>
        <p:nvSpPr>
          <p:cNvPr id="89092" name="WordArt 3">
            <a:extLst>
              <a:ext uri="{FF2B5EF4-FFF2-40B4-BE49-F238E27FC236}">
                <a16:creationId xmlns:a16="http://schemas.microsoft.com/office/drawing/2014/main" id="{BF338228-EC18-4E26-97D6-01190E06472D}"/>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N^2 Sorts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D1FFF4"/>
        </a:solidFill>
        <a:effectLst/>
      </p:bgPr>
    </p:bg>
    <p:spTree>
      <p:nvGrpSpPr>
        <p:cNvPr id="1" name=""/>
        <p:cNvGrpSpPr/>
        <p:nvPr/>
      </p:nvGrpSpPr>
      <p:grpSpPr>
        <a:xfrm>
          <a:off x="0" y="0"/>
          <a:ext cx="0" cy="0"/>
          <a:chOff x="0" y="0"/>
          <a:chExt cx="0" cy="0"/>
        </a:xfrm>
      </p:grpSpPr>
      <p:sp>
        <p:nvSpPr>
          <p:cNvPr id="91138" name="Footer Placeholder 3">
            <a:extLst>
              <a:ext uri="{FF2B5EF4-FFF2-40B4-BE49-F238E27FC236}">
                <a16:creationId xmlns:a16="http://schemas.microsoft.com/office/drawing/2014/main" id="{B68CDECA-EECC-4971-9D8E-5E4AA518E430}"/>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1139" name="Text Box 2">
            <a:extLst>
              <a:ext uri="{FF2B5EF4-FFF2-40B4-BE49-F238E27FC236}">
                <a16:creationId xmlns:a16="http://schemas.microsoft.com/office/drawing/2014/main" id="{45B7ACDE-BBB0-4966-B98D-4E85725615CF}"/>
              </a:ext>
            </a:extLst>
          </p:cNvPr>
          <p:cNvSpPr txBox="1">
            <a:spLocks noChangeArrowheads="1"/>
          </p:cNvSpPr>
          <p:nvPr/>
        </p:nvSpPr>
        <p:spPr bwMode="auto">
          <a:xfrm>
            <a:off x="1066800" y="2425700"/>
            <a:ext cx="723900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Name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000">
                <a:latin typeface="Tahoma" panose="020B0604030504040204" pitchFamily="34" charset="0"/>
              </a:rPr>
              <a:t>Selection Sort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a:t>
            </a:r>
            <a:r>
              <a:rPr lang="en-US" altLang="en-US" sz="1600">
                <a:latin typeface="Tahoma" panose="020B0604030504040204" pitchFamily="34" charset="0"/>
              </a:rPr>
              <a:t>	</a:t>
            </a:r>
            <a:br>
              <a:rPr lang="en-US" altLang="en-US" sz="1600">
                <a:latin typeface="Tahoma" panose="020B0604030504040204" pitchFamily="34" charset="0"/>
              </a:rPr>
            </a:br>
            <a:r>
              <a:rPr lang="en-US" altLang="en-US" sz="1600">
                <a:latin typeface="Tahoma" panose="020B0604030504040204" pitchFamily="34" charset="0"/>
              </a:rPr>
              <a:t>	</a:t>
            </a:r>
            <a:br>
              <a:rPr lang="en-US" altLang="en-US" sz="1600">
                <a:latin typeface="Tahoma" panose="020B0604030504040204" pitchFamily="34" charset="0"/>
              </a:rPr>
            </a:br>
            <a:endParaRPr lang="en-US" altLang="en-US" sz="1600">
              <a:latin typeface="Tahoma" panose="020B0604030504040204" pitchFamily="34" charset="0"/>
            </a:endParaRPr>
          </a:p>
          <a:p>
            <a:pPr>
              <a:spcBef>
                <a:spcPct val="0"/>
              </a:spcBef>
              <a:buFontTx/>
              <a:buNone/>
            </a:pPr>
            <a:r>
              <a:rPr lang="en-US" altLang="en-US" sz="2000">
                <a:latin typeface="Tahoma" panose="020B0604030504040204" pitchFamily="34" charset="0"/>
              </a:rPr>
              <a:t>Bubble Sort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a:t>
            </a:r>
          </a:p>
          <a:p>
            <a:pPr>
              <a:spcBef>
                <a:spcPct val="0"/>
              </a:spcBef>
              <a:buFontTx/>
              <a:buNone/>
            </a:pPr>
            <a:br>
              <a:rPr lang="en-US" altLang="en-US" sz="2000">
                <a:latin typeface="Tahoma" panose="020B0604030504040204" pitchFamily="34" charset="0"/>
              </a:rPr>
            </a:br>
            <a:r>
              <a:rPr lang="en-US" altLang="en-US" sz="2000">
                <a:latin typeface="Tahoma" panose="020B0604030504040204" pitchFamily="34" charset="0"/>
              </a:rPr>
              <a:t>Insertion Sort	 O(N) 		 O(N</a:t>
            </a:r>
            <a:r>
              <a:rPr lang="en-US" altLang="en-US" sz="2000" baseline="30000">
                <a:latin typeface="Tahoma" panose="020B0604030504040204" pitchFamily="34" charset="0"/>
              </a:rPr>
              <a:t>2</a:t>
            </a:r>
            <a:r>
              <a:rPr lang="en-US" altLang="en-US" sz="2000">
                <a:latin typeface="Tahoma" panose="020B0604030504040204" pitchFamily="34" charset="0"/>
              </a:rPr>
              <a:t>) 		O(N</a:t>
            </a:r>
            <a:r>
              <a:rPr lang="en-US" altLang="en-US" sz="2000" baseline="30000">
                <a:latin typeface="Tahoma" panose="020B0604030504040204" pitchFamily="34" charset="0"/>
              </a:rPr>
              <a:t>2</a:t>
            </a:r>
            <a:r>
              <a:rPr lang="en-US" altLang="en-US" sz="2000">
                <a:latin typeface="Tahoma" panose="020B0604030504040204" pitchFamily="34" charset="0"/>
              </a:rPr>
              <a:t>)</a:t>
            </a:r>
          </a:p>
          <a:p>
            <a:pPr>
              <a:spcBef>
                <a:spcPct val="0"/>
              </a:spcBef>
              <a:buFontTx/>
              <a:buNone/>
            </a:pPr>
            <a:endParaRPr lang="en-US" altLang="en-US" sz="2000">
              <a:latin typeface="Tahoma" panose="020B0604030504040204" pitchFamily="34" charset="0"/>
            </a:endParaRPr>
          </a:p>
        </p:txBody>
      </p:sp>
      <p:sp>
        <p:nvSpPr>
          <p:cNvPr id="91140" name="WordArt 3">
            <a:extLst>
              <a:ext uri="{FF2B5EF4-FFF2-40B4-BE49-F238E27FC236}">
                <a16:creationId xmlns:a16="http://schemas.microsoft.com/office/drawing/2014/main" id="{154CCEA8-811C-40AD-ABD7-378472275C93}"/>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N^2 Sorts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4D2F2"/>
        </a:solidFill>
        <a:effectLst/>
      </p:bgPr>
    </p:bg>
    <p:spTree>
      <p:nvGrpSpPr>
        <p:cNvPr id="1" name=""/>
        <p:cNvGrpSpPr/>
        <p:nvPr/>
      </p:nvGrpSpPr>
      <p:grpSpPr>
        <a:xfrm>
          <a:off x="0" y="0"/>
          <a:ext cx="0" cy="0"/>
          <a:chOff x="0" y="0"/>
          <a:chExt cx="0" cy="0"/>
        </a:xfrm>
      </p:grpSpPr>
      <p:sp>
        <p:nvSpPr>
          <p:cNvPr id="93186" name="Footer Placeholder 3">
            <a:extLst>
              <a:ext uri="{FF2B5EF4-FFF2-40B4-BE49-F238E27FC236}">
                <a16:creationId xmlns:a16="http://schemas.microsoft.com/office/drawing/2014/main" id="{25CDD6DD-9E7E-4F34-9859-D62DE206B4D3}"/>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3187" name="WordArt 4">
            <a:extLst>
              <a:ext uri="{FF2B5EF4-FFF2-40B4-BE49-F238E27FC236}">
                <a16:creationId xmlns:a16="http://schemas.microsoft.com/office/drawing/2014/main" id="{C2F66F90-E221-4594-B6EB-058725C43F61}"/>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NLogN Sorts</a:t>
            </a:r>
          </a:p>
        </p:txBody>
      </p:sp>
      <p:sp>
        <p:nvSpPr>
          <p:cNvPr id="93188" name="Text Box 2">
            <a:extLst>
              <a:ext uri="{FF2B5EF4-FFF2-40B4-BE49-F238E27FC236}">
                <a16:creationId xmlns:a16="http://schemas.microsoft.com/office/drawing/2014/main" id="{93AC28DC-0F0F-479F-A875-B2E310F2589E}"/>
              </a:ext>
            </a:extLst>
          </p:cNvPr>
          <p:cNvSpPr txBox="1">
            <a:spLocks noChangeArrowheads="1"/>
          </p:cNvSpPr>
          <p:nvPr/>
        </p:nvSpPr>
        <p:spPr bwMode="auto">
          <a:xfrm>
            <a:off x="838200" y="2084388"/>
            <a:ext cx="7620000" cy="289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3089275" algn="ctr"/>
                <a:tab pos="4918075" algn="ctr"/>
                <a:tab pos="6629400" algn="ctr"/>
              </a:tabLst>
              <a:defRPr sz="3200">
                <a:solidFill>
                  <a:schemeClr val="tx1"/>
                </a:solidFill>
                <a:latin typeface="Times New Roman" panose="02020603050405020304" pitchFamily="18" charset="0"/>
              </a:defRPr>
            </a:lvl1pPr>
            <a:lvl2pPr marL="742950" indent="-285750">
              <a:spcBef>
                <a:spcPct val="20000"/>
              </a:spcBef>
              <a:buChar char="–"/>
              <a:tabLst>
                <a:tab pos="3089275" algn="ctr"/>
                <a:tab pos="4918075" algn="ctr"/>
                <a:tab pos="6629400" algn="ctr"/>
              </a:tabLst>
              <a:defRPr sz="2800">
                <a:solidFill>
                  <a:schemeClr val="tx1"/>
                </a:solidFill>
                <a:latin typeface="Times New Roman" panose="02020603050405020304" pitchFamily="18" charset="0"/>
              </a:defRPr>
            </a:lvl2pPr>
            <a:lvl3pPr marL="1143000" indent="-228600">
              <a:spcBef>
                <a:spcPct val="20000"/>
              </a:spcBef>
              <a:buChar char="•"/>
              <a:tabLst>
                <a:tab pos="3089275" algn="ctr"/>
                <a:tab pos="4918075" algn="ctr"/>
                <a:tab pos="6629400" algn="ctr"/>
              </a:tabLst>
              <a:defRPr sz="2400">
                <a:solidFill>
                  <a:schemeClr val="tx1"/>
                </a:solidFill>
                <a:latin typeface="Times New Roman" panose="02020603050405020304" pitchFamily="18" charset="0"/>
              </a:defRPr>
            </a:lvl3pPr>
            <a:lvl4pPr marL="16002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4pPr>
            <a:lvl5pPr marL="20574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9pPr>
          </a:lstStyle>
          <a:p>
            <a:pPr>
              <a:spcBef>
                <a:spcPct val="0"/>
              </a:spcBef>
              <a:buFontTx/>
              <a:buNone/>
            </a:pPr>
            <a:br>
              <a:rPr lang="en-US" altLang="en-US" sz="2400">
                <a:latin typeface="Tahoma" panose="020B0604030504040204" pitchFamily="34" charset="0"/>
              </a:rPr>
            </a:br>
            <a:r>
              <a:rPr lang="en-US" altLang="en-US" sz="24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Merge Sort</a:t>
            </a:r>
            <a:r>
              <a:rPr lang="en-US" altLang="en-US" sz="2400">
                <a:latin typeface="Tahoma" panose="020B0604030504040204" pitchFamily="34" charset="0"/>
              </a:rPr>
              <a:t>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a:t>
            </a: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endParaRPr lang="en-US" altLang="en-US" sz="1400">
              <a:latin typeface="Tahoma" panose="020B0604030504040204" pitchFamily="34" charset="0"/>
            </a:endParaRPr>
          </a:p>
          <a:p>
            <a:pPr>
              <a:spcBef>
                <a:spcPct val="0"/>
              </a:spcBef>
              <a:buFontTx/>
              <a:buNone/>
            </a:pPr>
            <a:r>
              <a:rPr lang="en-US" altLang="en-US" sz="2800">
                <a:latin typeface="Tahoma" panose="020B0604030504040204" pitchFamily="34" charset="0"/>
              </a:rPr>
              <a:t>log</a:t>
            </a:r>
            <a:r>
              <a:rPr lang="en-US" altLang="en-US" sz="2800" baseline="-25000">
                <a:latin typeface="Tahoma" panose="020B0604030504040204" pitchFamily="34" charset="0"/>
              </a:rPr>
              <a:t>2</a:t>
            </a:r>
            <a:r>
              <a:rPr lang="en-US" altLang="en-US" sz="1400">
                <a:latin typeface="Tahoma" panose="020B0604030504040204" pitchFamily="34" charset="0"/>
              </a:rPr>
              <a:t> </a:t>
            </a:r>
            <a:r>
              <a:rPr lang="en-US" altLang="en-US" sz="2800" i="1">
                <a:latin typeface="Tahoma" panose="020B0604030504040204" pitchFamily="34" charset="0"/>
              </a:rPr>
              <a:t>n</a:t>
            </a:r>
            <a:r>
              <a:rPr lang="en-US" altLang="en-US" sz="2800">
                <a:latin typeface="Tahoma" panose="020B0604030504040204" pitchFamily="34" charset="0"/>
              </a:rPr>
              <a:t> splits gives </a:t>
            </a:r>
            <a:r>
              <a:rPr lang="en-US" altLang="en-US" sz="2800" i="1">
                <a:latin typeface="Tahoma" panose="020B0604030504040204" pitchFamily="34" charset="0"/>
              </a:rPr>
              <a:t>n</a:t>
            </a:r>
            <a:r>
              <a:rPr lang="en-US" altLang="en-US" sz="2800">
                <a:latin typeface="Tahoma" panose="020B0604030504040204" pitchFamily="34" charset="0"/>
              </a:rPr>
              <a:t> arrays of 1 element.  </a:t>
            </a:r>
          </a:p>
          <a:p>
            <a:pPr>
              <a:spcBef>
                <a:spcPct val="0"/>
              </a:spcBef>
              <a:buFontTx/>
              <a:buNone/>
            </a:pPr>
            <a:r>
              <a:rPr lang="en-US" altLang="en-US" sz="2800" i="1">
                <a:latin typeface="Tahoma" panose="020B0604030504040204" pitchFamily="34" charset="0"/>
              </a:rPr>
              <a:t>n </a:t>
            </a:r>
            <a:r>
              <a:rPr lang="en-US" altLang="en-US" sz="2800">
                <a:latin typeface="Tahoma" panose="020B0604030504040204" pitchFamily="34" charset="0"/>
              </a:rPr>
              <a:t>elements examined to merge on each level.</a:t>
            </a:r>
            <a:endParaRPr lang="en-US" altLang="en-US" sz="2800" i="1">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1">
            <a:extLst>
              <a:ext uri="{FF2B5EF4-FFF2-40B4-BE49-F238E27FC236}">
                <a16:creationId xmlns:a16="http://schemas.microsoft.com/office/drawing/2014/main" id="{25760A0C-5E3E-49B3-BAA0-85931B8F2CC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latin typeface="Tahoma" panose="020B0604030504040204" pitchFamily="34" charset="0"/>
            </a:endParaRPr>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3" name="Group 56">
            <a:extLst>
              <a:ext uri="{FF2B5EF4-FFF2-40B4-BE49-F238E27FC236}">
                <a16:creationId xmlns:a16="http://schemas.microsoft.com/office/drawing/2014/main" id="{372D3A44-AC3D-41C9-8E82-3E87D7895257}"/>
              </a:ext>
            </a:extLst>
          </p:cNvPr>
          <p:cNvGraphicFramePr>
            <a:graphicFrameLocks noGrp="1"/>
          </p:cNvGraphicFramePr>
          <p:nvPr/>
        </p:nvGraphicFramePr>
        <p:xfrm>
          <a:off x="609600" y="768350"/>
          <a:ext cx="8077200" cy="4432301"/>
        </p:xfrm>
        <a:graphic>
          <a:graphicData uri="http://schemas.openxmlformats.org/drawingml/2006/table">
            <a:tbl>
              <a:tblPr/>
              <a:tblGrid>
                <a:gridCol w="1346200">
                  <a:extLst>
                    <a:ext uri="{9D8B030D-6E8A-4147-A177-3AD203B41FA5}">
                      <a16:colId xmlns:a16="http://schemas.microsoft.com/office/drawing/2014/main" val="20000"/>
                    </a:ext>
                  </a:extLst>
                </a:gridCol>
                <a:gridCol w="1346200">
                  <a:extLst>
                    <a:ext uri="{9D8B030D-6E8A-4147-A177-3AD203B41FA5}">
                      <a16:colId xmlns:a16="http://schemas.microsoft.com/office/drawing/2014/main" val="20001"/>
                    </a:ext>
                  </a:extLst>
                </a:gridCol>
                <a:gridCol w="1346200">
                  <a:extLst>
                    <a:ext uri="{9D8B030D-6E8A-4147-A177-3AD203B41FA5}">
                      <a16:colId xmlns:a16="http://schemas.microsoft.com/office/drawing/2014/main" val="20002"/>
                    </a:ext>
                  </a:extLst>
                </a:gridCol>
                <a:gridCol w="1346200">
                  <a:extLst>
                    <a:ext uri="{9D8B030D-6E8A-4147-A177-3AD203B41FA5}">
                      <a16:colId xmlns:a16="http://schemas.microsoft.com/office/drawing/2014/main" val="20003"/>
                    </a:ext>
                  </a:extLst>
                </a:gridCol>
                <a:gridCol w="1346200">
                  <a:extLst>
                    <a:ext uri="{9D8B030D-6E8A-4147-A177-3AD203B41FA5}">
                      <a16:colId xmlns:a16="http://schemas.microsoft.com/office/drawing/2014/main" val="20004"/>
                    </a:ext>
                  </a:extLst>
                </a:gridCol>
                <a:gridCol w="1346200">
                  <a:extLst>
                    <a:ext uri="{9D8B030D-6E8A-4147-A177-3AD203B41FA5}">
                      <a16:colId xmlns:a16="http://schemas.microsoft.com/office/drawing/2014/main" val="20005"/>
                    </a:ext>
                  </a:extLst>
                </a:gridCol>
              </a:tblGrid>
              <a:tr h="1476375">
                <a:tc gridSpan="6">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dirty="0">
                          <a:ln>
                            <a:noFill/>
                          </a:ln>
                          <a:solidFill>
                            <a:srgbClr val="FF0000"/>
                          </a:solidFill>
                          <a:effectLst/>
                          <a:latin typeface="Tahoma" pitchFamily="34" charset="0"/>
                        </a:rPr>
                        <a:t>Big-O</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rgbClr val="006600"/>
                          </a:solidFill>
                          <a:effectLst/>
                          <a:latin typeface="Tahoma" pitchFamily="34" charset="0"/>
                        </a:rPr>
                        <a:t>frequently used notations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84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Tahoma" pitchFamily="34" charset="0"/>
                        </a:rPr>
                        <a:t>n</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49804"/>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O(1)</a:t>
                      </a:r>
                      <a:endParaRPr lang="en-US" sz="1800" dirty="0">
                        <a:solidFill>
                          <a:schemeClr val="tx1"/>
                        </a:solidFill>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O(log</a:t>
                      </a:r>
                      <a:r>
                        <a:rPr kumimoji="0" lang="en-US" sz="1800" b="1" i="0" u="none" strike="noStrike" cap="none" normalizeH="0" baseline="-25000" dirty="0">
                          <a:ln>
                            <a:noFill/>
                          </a:ln>
                          <a:solidFill>
                            <a:schemeClr val="tx1"/>
                          </a:solidFill>
                          <a:effectLst/>
                          <a:latin typeface="Tahoma" pitchFamily="34" charset="0"/>
                        </a:rPr>
                        <a:t>2</a:t>
                      </a:r>
                      <a:r>
                        <a:rPr kumimoji="0" lang="en-US" sz="1800" b="1" i="0" u="none" strike="noStrike" cap="none" normalizeH="0" baseline="0" dirty="0">
                          <a:ln>
                            <a:noFill/>
                          </a:ln>
                          <a:solidFill>
                            <a:schemeClr val="tx1"/>
                          </a:solidFill>
                          <a:effectLst/>
                          <a:latin typeface="Tahoma" pitchFamily="34" charset="0"/>
                        </a:rPr>
                        <a:t>N)</a:t>
                      </a:r>
                      <a:endParaRPr lang="en-US" sz="1800" dirty="0">
                        <a:solidFill>
                          <a:schemeClr val="tx1"/>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O(N)</a:t>
                      </a:r>
                      <a:endParaRPr lang="en-US" sz="1800" dirty="0">
                        <a:solidFill>
                          <a:schemeClr val="tx1"/>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O(N</a:t>
                      </a:r>
                      <a:r>
                        <a:rPr kumimoji="0" lang="en-US" sz="1800" b="1" i="0" u="none" strike="noStrike" cap="none" normalizeH="0" baseline="30000" dirty="0">
                          <a:ln>
                            <a:noFill/>
                          </a:ln>
                          <a:solidFill>
                            <a:schemeClr val="tx1"/>
                          </a:solidFill>
                          <a:effectLst/>
                          <a:latin typeface="Tahoma" pitchFamily="34" charset="0"/>
                        </a:rPr>
                        <a:t>2</a:t>
                      </a:r>
                      <a:r>
                        <a:rPr kumimoji="0" lang="en-US" sz="1800" b="1" i="0" u="none" strike="noStrike" cap="none" normalizeH="0" baseline="0" dirty="0">
                          <a:ln>
                            <a:noFill/>
                          </a:ln>
                          <a:solidFill>
                            <a:schemeClr val="tx1"/>
                          </a:solidFill>
                          <a:effectLst/>
                          <a:latin typeface="Tahoma" pitchFamily="34" charset="0"/>
                        </a:rPr>
                        <a:t>)</a:t>
                      </a:r>
                      <a:endParaRPr lang="en-US" sz="1800" dirty="0">
                        <a:solidFill>
                          <a:schemeClr val="tx1"/>
                        </a:solidFill>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cap="none" normalizeH="0" baseline="0" dirty="0">
                          <a:ln>
                            <a:noFill/>
                          </a:ln>
                          <a:solidFill>
                            <a:schemeClr val="tx1"/>
                          </a:solidFill>
                          <a:effectLst/>
                          <a:latin typeface="Tahoma" pitchFamily="34" charset="0"/>
                        </a:rPr>
                        <a:t>O(2</a:t>
                      </a:r>
                      <a:r>
                        <a:rPr kumimoji="0" lang="en-US" sz="1800" b="1" i="0" u="none" strike="noStrike" cap="none" normalizeH="0" baseline="30000" dirty="0">
                          <a:ln>
                            <a:noFill/>
                          </a:ln>
                          <a:solidFill>
                            <a:schemeClr val="tx1"/>
                          </a:solidFill>
                          <a:effectLst/>
                          <a:latin typeface="Tahoma" pitchFamily="34" charset="0"/>
                        </a:rPr>
                        <a:t>n</a:t>
                      </a:r>
                      <a:r>
                        <a:rPr kumimoji="0" lang="en-US" sz="1800" b="1" i="0" u="none" strike="noStrike" cap="none" normalizeH="0" baseline="0" dirty="0">
                          <a:ln>
                            <a:noFill/>
                          </a:ln>
                          <a:solidFill>
                            <a:schemeClr val="tx1"/>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699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16</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256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65536</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128</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128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16384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3.4E38</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49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1024</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1024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1048576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&gt; 1E99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1048576</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20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1048576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1.1E12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normalizeH="0" baseline="0" dirty="0">
                          <a:ln>
                            <a:noFill/>
                          </a:ln>
                          <a:solidFill>
                            <a:schemeClr val="tx1"/>
                          </a:solidFill>
                          <a:effectLst/>
                          <a:latin typeface="Tahoma" pitchFamily="34" charset="0"/>
                          <a:ea typeface="+mn-ea"/>
                          <a:cs typeface="+mn-cs"/>
                        </a:rPr>
                        <a:t>&gt; 1E99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0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Tahoma" pitchFamily="34" charset="0"/>
                        </a:rPr>
                        <a:t>2^30</a:t>
                      </a:r>
                    </a:p>
                  </a:txBody>
                  <a:tcPr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kern="1200" cap="none" normalizeH="0" baseline="0" dirty="0">
                          <a:ln>
                            <a:noFill/>
                          </a:ln>
                          <a:solidFill>
                            <a:schemeClr val="tx1"/>
                          </a:solidFill>
                          <a:effectLst/>
                          <a:latin typeface="Tahoma" pitchFamily="34" charset="0"/>
                          <a:ea typeface="+mn-ea"/>
                          <a:cs typeface="+mn-cs"/>
                        </a:rPr>
                        <a:t>2^30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a:r>
                        <a:rPr kumimoji="0" lang="en-US" sz="2000" b="1" i="0" u="none" strike="noStrike" kern="1200" cap="none" normalizeH="0" baseline="0" dirty="0">
                          <a:ln>
                            <a:noFill/>
                          </a:ln>
                          <a:solidFill>
                            <a:schemeClr val="tx1"/>
                          </a:solidFill>
                          <a:effectLst/>
                          <a:latin typeface="Tahoma" pitchFamily="34" charset="0"/>
                          <a:ea typeface="+mn-ea"/>
                          <a:cs typeface="+mn-cs"/>
                        </a:rPr>
                        <a:t>1.2E18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normalizeH="0" baseline="0" dirty="0">
                          <a:ln>
                            <a:noFill/>
                          </a:ln>
                          <a:solidFill>
                            <a:schemeClr val="tx1"/>
                          </a:solidFill>
                          <a:effectLst/>
                          <a:latin typeface="Tahoma" pitchFamily="34" charset="0"/>
                          <a:ea typeface="+mn-ea"/>
                          <a:cs typeface="+mn-cs"/>
                        </a:rPr>
                        <a:t>&gt; 1E99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4D2F2"/>
        </a:solidFill>
        <a:effectLst/>
      </p:bgPr>
    </p:bg>
    <p:spTree>
      <p:nvGrpSpPr>
        <p:cNvPr id="1" name=""/>
        <p:cNvGrpSpPr/>
        <p:nvPr/>
      </p:nvGrpSpPr>
      <p:grpSpPr>
        <a:xfrm>
          <a:off x="0" y="0"/>
          <a:ext cx="0" cy="0"/>
          <a:chOff x="0" y="0"/>
          <a:chExt cx="0" cy="0"/>
        </a:xfrm>
      </p:grpSpPr>
      <p:sp>
        <p:nvSpPr>
          <p:cNvPr id="95234" name="Footer Placeholder 3">
            <a:extLst>
              <a:ext uri="{FF2B5EF4-FFF2-40B4-BE49-F238E27FC236}">
                <a16:creationId xmlns:a16="http://schemas.microsoft.com/office/drawing/2014/main" id="{01D5DB4F-E3CB-4B58-99BB-0CC9DDED8FDA}"/>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5235" name="WordArt 4">
            <a:extLst>
              <a:ext uri="{FF2B5EF4-FFF2-40B4-BE49-F238E27FC236}">
                <a16:creationId xmlns:a16="http://schemas.microsoft.com/office/drawing/2014/main" id="{BB5BD971-ADB9-47B9-A6D5-6D9348806806}"/>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NLogN Sorts</a:t>
            </a:r>
          </a:p>
        </p:txBody>
      </p:sp>
      <p:sp>
        <p:nvSpPr>
          <p:cNvPr id="95236" name="Text Box 2">
            <a:extLst>
              <a:ext uri="{FF2B5EF4-FFF2-40B4-BE49-F238E27FC236}">
                <a16:creationId xmlns:a16="http://schemas.microsoft.com/office/drawing/2014/main" id="{B09AD4B5-AC18-4F26-A1FE-CC7E2EF5C51A}"/>
              </a:ext>
            </a:extLst>
          </p:cNvPr>
          <p:cNvSpPr txBox="1">
            <a:spLocks noChangeArrowheads="1"/>
          </p:cNvSpPr>
          <p:nvPr/>
        </p:nvSpPr>
        <p:spPr bwMode="auto">
          <a:xfrm>
            <a:off x="838200" y="2084388"/>
            <a:ext cx="7620000" cy="384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3089275" algn="ctr"/>
                <a:tab pos="4918075" algn="ctr"/>
                <a:tab pos="6629400" algn="ctr"/>
              </a:tabLst>
              <a:defRPr sz="3200">
                <a:solidFill>
                  <a:schemeClr val="tx1"/>
                </a:solidFill>
                <a:latin typeface="Times New Roman" panose="02020603050405020304" pitchFamily="18" charset="0"/>
              </a:defRPr>
            </a:lvl1pPr>
            <a:lvl2pPr marL="742950" indent="-285750">
              <a:spcBef>
                <a:spcPct val="20000"/>
              </a:spcBef>
              <a:buChar char="–"/>
              <a:tabLst>
                <a:tab pos="3089275" algn="ctr"/>
                <a:tab pos="4918075" algn="ctr"/>
                <a:tab pos="6629400" algn="ctr"/>
              </a:tabLst>
              <a:defRPr sz="2800">
                <a:solidFill>
                  <a:schemeClr val="tx1"/>
                </a:solidFill>
                <a:latin typeface="Times New Roman" panose="02020603050405020304" pitchFamily="18" charset="0"/>
              </a:defRPr>
            </a:lvl2pPr>
            <a:lvl3pPr marL="1143000" indent="-228600">
              <a:spcBef>
                <a:spcPct val="20000"/>
              </a:spcBef>
              <a:buChar char="•"/>
              <a:tabLst>
                <a:tab pos="3089275" algn="ctr"/>
                <a:tab pos="4918075" algn="ctr"/>
                <a:tab pos="6629400" algn="ctr"/>
              </a:tabLst>
              <a:defRPr sz="2400">
                <a:solidFill>
                  <a:schemeClr val="tx1"/>
                </a:solidFill>
                <a:latin typeface="Times New Roman" panose="02020603050405020304" pitchFamily="18" charset="0"/>
              </a:defRPr>
            </a:lvl3pPr>
            <a:lvl4pPr marL="16002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4pPr>
            <a:lvl5pPr marL="20574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9pPr>
          </a:lstStyle>
          <a:p>
            <a:pPr>
              <a:spcBef>
                <a:spcPct val="0"/>
              </a:spcBef>
              <a:buFontTx/>
              <a:buNone/>
            </a:pPr>
            <a:br>
              <a:rPr lang="en-US" altLang="en-US" sz="2400">
                <a:latin typeface="Tahoma" panose="020B0604030504040204" pitchFamily="34" charset="0"/>
              </a:rPr>
            </a:br>
            <a:r>
              <a:rPr lang="en-US" altLang="en-US" sz="24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Quick Sort</a:t>
            </a:r>
            <a:r>
              <a:rPr lang="en-US" altLang="en-US" sz="2400">
                <a:latin typeface="Tahoma" panose="020B0604030504040204" pitchFamily="34" charset="0"/>
              </a:rPr>
              <a:t>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1100" i="1">
                <a:latin typeface="Tahoma" panose="020B0604030504040204" pitchFamily="34" charset="0"/>
              </a:rPr>
              <a:t> </a:t>
            </a:r>
            <a:r>
              <a:rPr lang="en-US" altLang="en-US" sz="2400" baseline="30000">
                <a:latin typeface="Tahoma" panose="020B0604030504040204" pitchFamily="34" charset="0"/>
              </a:rPr>
              <a:t>2</a:t>
            </a:r>
            <a:r>
              <a:rPr lang="en-US" altLang="en-US" sz="2400">
                <a:latin typeface="Tahoma" panose="020B0604030504040204" pitchFamily="34" charset="0"/>
              </a:rPr>
              <a:t> )</a:t>
            </a: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endParaRPr lang="en-US" altLang="en-US" sz="1400">
              <a:latin typeface="Tahoma" panose="020B0604030504040204" pitchFamily="34" charset="0"/>
            </a:endParaRPr>
          </a:p>
          <a:p>
            <a:pPr>
              <a:spcBef>
                <a:spcPct val="0"/>
              </a:spcBef>
              <a:buFontTx/>
              <a:buNone/>
            </a:pPr>
            <a:r>
              <a:rPr lang="en-US" altLang="en-US" sz="2400">
                <a:latin typeface="Tahoma" panose="020B0604030504040204" pitchFamily="34" charset="0"/>
              </a:rPr>
              <a:t>Best:  log</a:t>
            </a:r>
            <a:r>
              <a:rPr lang="en-US" altLang="en-US" sz="2400" baseline="-25000">
                <a:latin typeface="Tahoma" panose="020B0604030504040204" pitchFamily="34" charset="0"/>
              </a:rPr>
              <a:t>2</a:t>
            </a:r>
            <a:r>
              <a:rPr lang="en-US" altLang="en-US" sz="1200">
                <a:latin typeface="Tahoma" panose="020B0604030504040204" pitchFamily="34" charset="0"/>
              </a:rPr>
              <a:t> </a:t>
            </a:r>
            <a:r>
              <a:rPr lang="en-US" altLang="en-US" sz="2400" i="1">
                <a:latin typeface="Tahoma" panose="020B0604030504040204" pitchFamily="34" charset="0"/>
              </a:rPr>
              <a:t>n </a:t>
            </a:r>
            <a:r>
              <a:rPr lang="en-US" altLang="en-US" sz="2400">
                <a:latin typeface="Tahoma" panose="020B0604030504040204" pitchFamily="34" charset="0"/>
              </a:rPr>
              <a:t>partitions (pivot roughly in middle of each sub-array).  Partitioning algorithm is O(</a:t>
            </a:r>
            <a:r>
              <a:rPr lang="en-US" altLang="en-US" sz="2400" i="1">
                <a:latin typeface="Tahoma" panose="020B0604030504040204" pitchFamily="34" charset="0"/>
              </a:rPr>
              <a:t>n</a:t>
            </a:r>
            <a:r>
              <a:rPr lang="en-US" altLang="en-US" sz="2400">
                <a:latin typeface="Tahoma" panose="020B0604030504040204" pitchFamily="34" charset="0"/>
              </a:rPr>
              <a:t>), so combination is O(</a:t>
            </a:r>
            <a:r>
              <a:rPr lang="en-US" altLang="en-US" sz="2400" i="1">
                <a:latin typeface="Tahoma" panose="020B0604030504040204" pitchFamily="34" charset="0"/>
              </a:rPr>
              <a:t>n</a:t>
            </a:r>
            <a:r>
              <a:rPr lang="en-US" altLang="en-US" sz="2400">
                <a:latin typeface="Tahoma" panose="020B0604030504040204" pitchFamily="34" charset="0"/>
              </a:rPr>
              <a:t> log </a:t>
            </a:r>
            <a:r>
              <a:rPr lang="en-US" altLang="en-US" sz="2400" i="1">
                <a:latin typeface="Tahoma" panose="020B0604030504040204" pitchFamily="34" charset="0"/>
              </a:rPr>
              <a:t>n</a:t>
            </a:r>
            <a:r>
              <a:rPr lang="en-US" altLang="en-US" sz="2400">
                <a:latin typeface="Tahoma" panose="020B0604030504040204" pitchFamily="34" charset="0"/>
              </a:rPr>
              <a:t>).</a:t>
            </a:r>
          </a:p>
          <a:p>
            <a:pPr>
              <a:spcBef>
                <a:spcPct val="0"/>
              </a:spcBef>
              <a:buFontTx/>
              <a:buNone/>
            </a:pPr>
            <a:r>
              <a:rPr lang="en-US" altLang="en-US" sz="2400">
                <a:latin typeface="Tahoma" panose="020B0604030504040204" pitchFamily="34" charset="0"/>
              </a:rPr>
              <a:t>Worst:  ≈ </a:t>
            </a:r>
            <a:r>
              <a:rPr lang="en-US" altLang="en-US" sz="2400" i="1">
                <a:latin typeface="Tahoma" panose="020B0604030504040204" pitchFamily="34" charset="0"/>
              </a:rPr>
              <a:t>n</a:t>
            </a:r>
            <a:r>
              <a:rPr lang="en-US" altLang="en-US" sz="2400">
                <a:latin typeface="Tahoma" panose="020B0604030504040204" pitchFamily="34" charset="0"/>
              </a:rPr>
              <a:t> partitions (array sorted and pivot at endpoint of each sub-array), so combination is O(</a:t>
            </a:r>
            <a:r>
              <a:rPr lang="en-US" altLang="en-US" sz="2400" i="1">
                <a:latin typeface="Tahoma" panose="020B0604030504040204" pitchFamily="34" charset="0"/>
              </a:rPr>
              <a:t>n</a:t>
            </a:r>
            <a:r>
              <a:rPr lang="en-US" altLang="en-US" sz="1400" i="1">
                <a:latin typeface="Tahoma" panose="020B0604030504040204" pitchFamily="34" charset="0"/>
              </a:rPr>
              <a:t> </a:t>
            </a:r>
            <a:r>
              <a:rPr lang="en-US" altLang="en-US" sz="2400" baseline="30000">
                <a:latin typeface="Tahoma" panose="020B0604030504040204" pitchFamily="34" charset="0"/>
              </a:rPr>
              <a:t>2</a:t>
            </a:r>
            <a:r>
              <a:rPr lang="en-US" altLang="en-US" sz="2400">
                <a:latin typeface="Tahoma" panose="020B0604030504040204" pitchFamily="34" charset="0"/>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4D2F2"/>
        </a:solidFill>
        <a:effectLst/>
      </p:bgPr>
    </p:bg>
    <p:spTree>
      <p:nvGrpSpPr>
        <p:cNvPr id="1" name=""/>
        <p:cNvGrpSpPr/>
        <p:nvPr/>
      </p:nvGrpSpPr>
      <p:grpSpPr>
        <a:xfrm>
          <a:off x="0" y="0"/>
          <a:ext cx="0" cy="0"/>
          <a:chOff x="0" y="0"/>
          <a:chExt cx="0" cy="0"/>
        </a:xfrm>
      </p:grpSpPr>
      <p:sp>
        <p:nvSpPr>
          <p:cNvPr id="97282" name="Footer Placeholder 3">
            <a:extLst>
              <a:ext uri="{FF2B5EF4-FFF2-40B4-BE49-F238E27FC236}">
                <a16:creationId xmlns:a16="http://schemas.microsoft.com/office/drawing/2014/main" id="{E4527BA9-131A-4DB2-902C-F2CD078FD3A9}"/>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7283" name="WordArt 4">
            <a:extLst>
              <a:ext uri="{FF2B5EF4-FFF2-40B4-BE49-F238E27FC236}">
                <a16:creationId xmlns:a16="http://schemas.microsoft.com/office/drawing/2014/main" id="{CF6EA87B-3BC5-4FF5-95F1-EB60F9B84FE2}"/>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NLogN Sorts</a:t>
            </a:r>
          </a:p>
        </p:txBody>
      </p:sp>
      <p:sp>
        <p:nvSpPr>
          <p:cNvPr id="97284" name="Text Box 2">
            <a:extLst>
              <a:ext uri="{FF2B5EF4-FFF2-40B4-BE49-F238E27FC236}">
                <a16:creationId xmlns:a16="http://schemas.microsoft.com/office/drawing/2014/main" id="{C4CA4DDE-9E2B-4EC2-AF3C-C637516AE62B}"/>
              </a:ext>
            </a:extLst>
          </p:cNvPr>
          <p:cNvSpPr txBox="1">
            <a:spLocks noChangeArrowheads="1"/>
          </p:cNvSpPr>
          <p:nvPr/>
        </p:nvSpPr>
        <p:spPr bwMode="auto">
          <a:xfrm>
            <a:off x="838200" y="2084388"/>
            <a:ext cx="76962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tabLst>
                <a:tab pos="3089275" algn="ctr"/>
                <a:tab pos="4918075" algn="ctr"/>
                <a:tab pos="6629400" algn="ctr"/>
              </a:tabLst>
              <a:defRPr sz="3200">
                <a:solidFill>
                  <a:schemeClr val="tx1"/>
                </a:solidFill>
                <a:latin typeface="Times New Roman" panose="02020603050405020304" pitchFamily="18" charset="0"/>
              </a:defRPr>
            </a:lvl1pPr>
            <a:lvl2pPr marL="742950" indent="-285750">
              <a:spcBef>
                <a:spcPct val="20000"/>
              </a:spcBef>
              <a:buChar char="–"/>
              <a:tabLst>
                <a:tab pos="3089275" algn="ctr"/>
                <a:tab pos="4918075" algn="ctr"/>
                <a:tab pos="6629400" algn="ctr"/>
              </a:tabLst>
              <a:defRPr sz="2800">
                <a:solidFill>
                  <a:schemeClr val="tx1"/>
                </a:solidFill>
                <a:latin typeface="Times New Roman" panose="02020603050405020304" pitchFamily="18" charset="0"/>
              </a:defRPr>
            </a:lvl2pPr>
            <a:lvl3pPr marL="1143000" indent="-228600">
              <a:spcBef>
                <a:spcPct val="20000"/>
              </a:spcBef>
              <a:buChar char="•"/>
              <a:tabLst>
                <a:tab pos="3089275" algn="ctr"/>
                <a:tab pos="4918075" algn="ctr"/>
                <a:tab pos="6629400" algn="ctr"/>
              </a:tabLst>
              <a:defRPr sz="2400">
                <a:solidFill>
                  <a:schemeClr val="tx1"/>
                </a:solidFill>
                <a:latin typeface="Times New Roman" panose="02020603050405020304" pitchFamily="18" charset="0"/>
              </a:defRPr>
            </a:lvl3pPr>
            <a:lvl4pPr marL="16002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4pPr>
            <a:lvl5pPr marL="2057400" indent="-228600">
              <a:spcBef>
                <a:spcPct val="20000"/>
              </a:spcBef>
              <a:buChar char="•"/>
              <a:tabLst>
                <a:tab pos="3089275" algn="ctr"/>
                <a:tab pos="4918075" algn="ctr"/>
                <a:tab pos="6629400" algn="ctr"/>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3089275" algn="ctr"/>
                <a:tab pos="4918075" algn="ctr"/>
                <a:tab pos="6629400" algn="ctr"/>
              </a:tabLst>
              <a:defRPr sz="2000">
                <a:solidFill>
                  <a:schemeClr val="tx1"/>
                </a:solidFill>
                <a:latin typeface="Times New Roman" panose="02020603050405020304" pitchFamily="18" charset="0"/>
              </a:defRPr>
            </a:lvl9pPr>
          </a:lstStyle>
          <a:p>
            <a:pPr>
              <a:spcBef>
                <a:spcPct val="0"/>
              </a:spcBef>
              <a:buFontTx/>
              <a:buNone/>
            </a:pPr>
            <a:br>
              <a:rPr lang="en-US" altLang="en-US" sz="2400">
                <a:latin typeface="Tahoma" panose="020B0604030504040204" pitchFamily="34" charset="0"/>
              </a:rPr>
            </a:br>
            <a:r>
              <a:rPr lang="en-US" altLang="en-US" sz="2400">
                <a:latin typeface="Tahoma" panose="020B0604030504040204" pitchFamily="34" charset="0"/>
              </a:rPr>
              <a:t>	Best Case	Avg. Case	Worst</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2400" b="1">
                <a:latin typeface="Tahoma" panose="020B0604030504040204" pitchFamily="34" charset="0"/>
              </a:rPr>
              <a:t>Heap Sort</a:t>
            </a:r>
            <a:r>
              <a:rPr lang="en-US" altLang="en-US" sz="2400">
                <a:latin typeface="Tahoma" panose="020B0604030504040204" pitchFamily="34" charset="0"/>
              </a:rPr>
              <a:t>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a:t>
            </a:r>
            <a:br>
              <a:rPr lang="en-US" altLang="en-US" sz="2000">
                <a:latin typeface="Tahoma" panose="020B0604030504040204" pitchFamily="34" charset="0"/>
              </a:rPr>
            </a:br>
            <a:endParaRPr lang="en-US" altLang="en-US" sz="2000">
              <a:latin typeface="Tahoma" panose="020B0604030504040204" pitchFamily="34" charset="0"/>
            </a:endParaRPr>
          </a:p>
          <a:p>
            <a:pPr>
              <a:spcBef>
                <a:spcPct val="0"/>
              </a:spcBef>
              <a:buFontTx/>
              <a:buNone/>
            </a:pPr>
            <a:endParaRPr lang="en-US" altLang="en-US" sz="1400">
              <a:latin typeface="Tahoma" panose="020B0604030504040204" pitchFamily="34" charset="0"/>
            </a:endParaRPr>
          </a:p>
          <a:p>
            <a:pPr>
              <a:spcBef>
                <a:spcPct val="0"/>
              </a:spcBef>
              <a:buFontTx/>
              <a:buNone/>
            </a:pPr>
            <a:r>
              <a:rPr lang="en-US" altLang="en-US" sz="2400">
                <a:latin typeface="Tahoma" panose="020B0604030504040204" pitchFamily="34" charset="0"/>
              </a:rPr>
              <a:t>Irrespective of data:  To fix heap, examine log</a:t>
            </a:r>
            <a:r>
              <a:rPr lang="en-US" altLang="en-US" sz="2400" baseline="-25000">
                <a:latin typeface="Tahoma" panose="020B0604030504040204" pitchFamily="34" charset="0"/>
              </a:rPr>
              <a:t>2</a:t>
            </a:r>
            <a:r>
              <a:rPr lang="en-US" altLang="en-US" sz="1400">
                <a:latin typeface="Tahoma" panose="020B0604030504040204" pitchFamily="34" charset="0"/>
              </a:rPr>
              <a:t> </a:t>
            </a:r>
            <a:r>
              <a:rPr lang="en-US" altLang="en-US" sz="2400" i="1">
                <a:latin typeface="Tahoma" panose="020B0604030504040204" pitchFamily="34" charset="0"/>
              </a:rPr>
              <a:t>n</a:t>
            </a:r>
            <a:r>
              <a:rPr lang="en-US" altLang="en-US">
                <a:latin typeface="Tahoma" panose="020B0604030504040204" pitchFamily="34" charset="0"/>
              </a:rPr>
              <a:t> </a:t>
            </a:r>
            <a:r>
              <a:rPr lang="en-US" altLang="en-US" sz="2400">
                <a:latin typeface="Tahoma" panose="020B0604030504040204" pitchFamily="34" charset="0"/>
              </a:rPr>
              <a:t>levels.</a:t>
            </a:r>
          </a:p>
          <a:p>
            <a:pPr>
              <a:spcBef>
                <a:spcPct val="0"/>
              </a:spcBef>
              <a:buFontTx/>
              <a:buNone/>
            </a:pPr>
            <a:r>
              <a:rPr lang="en-US" altLang="en-US" sz="2400">
                <a:latin typeface="Tahoma" panose="020B0604030504040204" pitchFamily="34" charset="0"/>
              </a:rPr>
              <a:t>To create original heap, </a:t>
            </a:r>
            <a:r>
              <a:rPr lang="en-US" altLang="en-US" sz="2400" i="1">
                <a:latin typeface="Tahoma" panose="020B0604030504040204" pitchFamily="34" charset="0"/>
              </a:rPr>
              <a:t>n</a:t>
            </a:r>
            <a:r>
              <a:rPr lang="en-US" altLang="en-US" sz="2400">
                <a:latin typeface="Tahoma" panose="020B0604030504040204" pitchFamily="34" charset="0"/>
              </a:rPr>
              <a:t>/2 passes with log</a:t>
            </a:r>
            <a:r>
              <a:rPr lang="en-US" altLang="en-US" sz="2400" baseline="-25000">
                <a:latin typeface="Tahoma" panose="020B0604030504040204" pitchFamily="34" charset="0"/>
              </a:rPr>
              <a:t>2</a:t>
            </a:r>
            <a:r>
              <a:rPr lang="en-US" altLang="en-US" sz="1400">
                <a:latin typeface="Tahoma" panose="020B0604030504040204" pitchFamily="34" charset="0"/>
              </a:rPr>
              <a:t> </a:t>
            </a:r>
            <a:r>
              <a:rPr lang="en-US" altLang="en-US" sz="2400" i="1">
                <a:latin typeface="Tahoma" panose="020B0604030504040204" pitchFamily="34" charset="0"/>
              </a:rPr>
              <a:t>n</a:t>
            </a:r>
            <a:r>
              <a:rPr lang="en-US" altLang="en-US">
                <a:latin typeface="Tahoma" panose="020B0604030504040204" pitchFamily="34" charset="0"/>
              </a:rPr>
              <a:t> </a:t>
            </a:r>
            <a:r>
              <a:rPr lang="en-US" altLang="en-US" sz="2400">
                <a:latin typeface="Tahoma" panose="020B0604030504040204" pitchFamily="34" charset="0"/>
              </a:rPr>
              <a:t>levels: 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  To sort, ≈ </a:t>
            </a:r>
            <a:r>
              <a:rPr lang="en-US" altLang="en-US" sz="2400" i="1">
                <a:latin typeface="Tahoma" panose="020B0604030504040204" pitchFamily="34" charset="0"/>
              </a:rPr>
              <a:t>n</a:t>
            </a:r>
            <a:r>
              <a:rPr lang="en-US" altLang="en-US">
                <a:latin typeface="Tahoma" panose="020B0604030504040204" pitchFamily="34" charset="0"/>
              </a:rPr>
              <a:t> </a:t>
            </a:r>
            <a:r>
              <a:rPr lang="en-US" altLang="en-US" sz="2400">
                <a:latin typeface="Tahoma" panose="020B0604030504040204" pitchFamily="34" charset="0"/>
              </a:rPr>
              <a:t>passes making 1 swap and fixing heap on each level:</a:t>
            </a:r>
            <a:r>
              <a:rPr lang="en-US" altLang="en-US" sz="3600">
                <a:latin typeface="Tahoma" panose="020B0604030504040204" pitchFamily="34" charset="0"/>
              </a:rPr>
              <a:t> </a:t>
            </a:r>
            <a:r>
              <a:rPr lang="en-US" altLang="en-US" sz="2400">
                <a:latin typeface="Tahoma" panose="020B0604030504040204" pitchFamily="34" charset="0"/>
              </a:rPr>
              <a:t>O(</a:t>
            </a:r>
            <a:r>
              <a:rPr lang="en-US" altLang="en-US" sz="2400" i="1">
                <a:latin typeface="Tahoma" panose="020B0604030504040204" pitchFamily="34" charset="0"/>
              </a:rPr>
              <a:t>n</a:t>
            </a:r>
            <a:r>
              <a:rPr lang="en-US" altLang="en-US" sz="2400">
                <a:latin typeface="Tahoma" panose="020B0604030504040204" pitchFamily="34" charset="0"/>
              </a:rPr>
              <a:t> log</a:t>
            </a:r>
            <a:r>
              <a:rPr lang="en-US" altLang="en-US" sz="1600">
                <a:latin typeface="Tahoma" panose="020B0604030504040204" pitchFamily="34" charset="0"/>
              </a:rPr>
              <a:t> </a:t>
            </a:r>
            <a:r>
              <a:rPr lang="en-US" altLang="en-US" sz="2400" i="1">
                <a:latin typeface="Tahoma" panose="020B0604030504040204" pitchFamily="34" charset="0"/>
              </a:rPr>
              <a:t>n</a:t>
            </a:r>
            <a:r>
              <a:rPr lang="en-US" altLang="en-US" sz="2400">
                <a:latin typeface="Tahoma" panose="020B0604030504040204" pitchFamily="34" charset="0"/>
              </a:rPr>
              <a: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4D2F2"/>
        </a:solidFill>
        <a:effectLst/>
      </p:bgPr>
    </p:bg>
    <p:spTree>
      <p:nvGrpSpPr>
        <p:cNvPr id="1" name=""/>
        <p:cNvGrpSpPr/>
        <p:nvPr/>
      </p:nvGrpSpPr>
      <p:grpSpPr>
        <a:xfrm>
          <a:off x="0" y="0"/>
          <a:ext cx="0" cy="0"/>
          <a:chOff x="0" y="0"/>
          <a:chExt cx="0" cy="0"/>
        </a:xfrm>
      </p:grpSpPr>
      <p:sp>
        <p:nvSpPr>
          <p:cNvPr id="99330" name="Footer Placeholder 3">
            <a:extLst>
              <a:ext uri="{FF2B5EF4-FFF2-40B4-BE49-F238E27FC236}">
                <a16:creationId xmlns:a16="http://schemas.microsoft.com/office/drawing/2014/main" id="{28F1730F-3920-470D-A3C1-3CF39424984E}"/>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9331" name="Text Box 2">
            <a:extLst>
              <a:ext uri="{FF2B5EF4-FFF2-40B4-BE49-F238E27FC236}">
                <a16:creationId xmlns:a16="http://schemas.microsoft.com/office/drawing/2014/main" id="{A88CF114-2E34-4EB5-B684-BA687B2729C9}"/>
              </a:ext>
            </a:extLst>
          </p:cNvPr>
          <p:cNvSpPr txBox="1">
            <a:spLocks noChangeArrowheads="1"/>
          </p:cNvSpPr>
          <p:nvPr/>
        </p:nvSpPr>
        <p:spPr bwMode="auto">
          <a:xfrm>
            <a:off x="838200" y="1143000"/>
            <a:ext cx="6997700" cy="454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800">
              <a:latin typeface="Tahoma" panose="020B0604030504040204" pitchFamily="34" charset="0"/>
            </a:endParaRP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Name		Best Case	Avg. Case	Worst</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1800">
                <a:latin typeface="Tahoma" panose="020B0604030504040204" pitchFamily="34" charset="0"/>
              </a:rPr>
              <a:t>Merge Sort	 O(N log</a:t>
            </a:r>
            <a:r>
              <a:rPr lang="en-US" altLang="en-US" sz="1800" baseline="-25000">
                <a:latin typeface="Tahoma" panose="020B0604030504040204" pitchFamily="34" charset="0"/>
              </a:rPr>
              <a:t>2</a:t>
            </a:r>
            <a:r>
              <a:rPr lang="en-US" altLang="en-US" sz="1800">
                <a:latin typeface="Tahoma" panose="020B0604030504040204" pitchFamily="34" charset="0"/>
              </a:rPr>
              <a:t> N ) 	 O(N log</a:t>
            </a:r>
            <a:r>
              <a:rPr lang="en-US" altLang="en-US" sz="1800" baseline="-25000">
                <a:latin typeface="Tahoma" panose="020B0604030504040204" pitchFamily="34" charset="0"/>
              </a:rPr>
              <a:t>2</a:t>
            </a:r>
            <a:r>
              <a:rPr lang="en-US" altLang="en-US" sz="1800">
                <a:latin typeface="Tahoma" panose="020B0604030504040204" pitchFamily="34" charset="0"/>
              </a:rPr>
              <a:t> N )	O(N log</a:t>
            </a:r>
            <a:r>
              <a:rPr lang="en-US" altLang="en-US" sz="1800" baseline="-25000">
                <a:latin typeface="Tahoma" panose="020B0604030504040204" pitchFamily="34" charset="0"/>
              </a:rPr>
              <a:t>2</a:t>
            </a:r>
            <a:r>
              <a:rPr lang="en-US" altLang="en-US" sz="1800">
                <a:latin typeface="Tahoma" panose="020B0604030504040204" pitchFamily="34" charset="0"/>
              </a:rPr>
              <a:t> N ) </a:t>
            </a:r>
          </a:p>
          <a:p>
            <a:pPr>
              <a:spcBef>
                <a:spcPct val="0"/>
              </a:spcBef>
              <a:buFontTx/>
              <a:buNone/>
            </a:pPr>
            <a:br>
              <a:rPr lang="en-US" altLang="en-US" sz="1800">
                <a:latin typeface="Tahoma" panose="020B0604030504040204" pitchFamily="34" charset="0"/>
              </a:rPr>
            </a:br>
            <a:r>
              <a:rPr lang="en-US" altLang="en-US" sz="1800">
                <a:latin typeface="Tahoma" panose="020B0604030504040204" pitchFamily="34" charset="0"/>
              </a:rPr>
              <a:t>QuickSort	 O(N log</a:t>
            </a:r>
            <a:r>
              <a:rPr lang="en-US" altLang="en-US" sz="1800" baseline="-25000">
                <a:latin typeface="Tahoma" panose="020B0604030504040204" pitchFamily="34" charset="0"/>
              </a:rPr>
              <a:t>2</a:t>
            </a:r>
            <a:r>
              <a:rPr lang="en-US" altLang="en-US" sz="1800">
                <a:latin typeface="Tahoma" panose="020B0604030504040204" pitchFamily="34" charset="0"/>
              </a:rPr>
              <a:t> N ) 	 O(N log</a:t>
            </a:r>
            <a:r>
              <a:rPr lang="en-US" altLang="en-US" sz="1800" baseline="-25000">
                <a:latin typeface="Tahoma" panose="020B0604030504040204" pitchFamily="34" charset="0"/>
              </a:rPr>
              <a:t>2</a:t>
            </a:r>
            <a:r>
              <a:rPr lang="en-US" altLang="en-US" sz="1800">
                <a:latin typeface="Tahoma" panose="020B0604030504040204" pitchFamily="34" charset="0"/>
              </a:rPr>
              <a:t> N )	O(N</a:t>
            </a:r>
            <a:r>
              <a:rPr lang="en-US" altLang="en-US" sz="1800" baseline="30000">
                <a:latin typeface="Tahoma" panose="020B0604030504040204" pitchFamily="34" charset="0"/>
              </a:rPr>
              <a:t>2</a:t>
            </a:r>
            <a:r>
              <a:rPr lang="en-US" altLang="en-US" sz="1800">
                <a:latin typeface="Tahoma" panose="020B0604030504040204" pitchFamily="34" charset="0"/>
              </a:rPr>
              <a:t>) *</a:t>
            </a:r>
          </a:p>
          <a:p>
            <a:pPr>
              <a:spcBef>
                <a:spcPct val="0"/>
              </a:spcBef>
              <a:buFontTx/>
              <a:buNone/>
            </a:pPr>
            <a:br>
              <a:rPr lang="en-US" altLang="en-US" sz="1800">
                <a:latin typeface="Tahoma" panose="020B0604030504040204" pitchFamily="34" charset="0"/>
              </a:rPr>
            </a:br>
            <a:r>
              <a:rPr lang="en-US" altLang="en-US" sz="1800">
                <a:latin typeface="Tahoma" panose="020B0604030504040204" pitchFamily="34" charset="0"/>
              </a:rPr>
              <a:t>Heap Sort	 O(N log</a:t>
            </a:r>
            <a:r>
              <a:rPr lang="en-US" altLang="en-US" sz="1800" baseline="-25000">
                <a:latin typeface="Tahoma" panose="020B0604030504040204" pitchFamily="34" charset="0"/>
              </a:rPr>
              <a:t>2</a:t>
            </a:r>
            <a:r>
              <a:rPr lang="en-US" altLang="en-US" sz="1800">
                <a:latin typeface="Tahoma" panose="020B0604030504040204" pitchFamily="34" charset="0"/>
              </a:rPr>
              <a:t> N ) 	 O(N log</a:t>
            </a:r>
            <a:r>
              <a:rPr lang="en-US" altLang="en-US" sz="1800" baseline="-25000">
                <a:latin typeface="Tahoma" panose="020B0604030504040204" pitchFamily="34" charset="0"/>
              </a:rPr>
              <a:t>2</a:t>
            </a:r>
            <a:r>
              <a:rPr lang="en-US" altLang="en-US" sz="1800">
                <a:latin typeface="Tahoma" panose="020B0604030504040204" pitchFamily="34" charset="0"/>
              </a:rPr>
              <a:t> N )	O(N log</a:t>
            </a:r>
            <a:r>
              <a:rPr lang="en-US" altLang="en-US" sz="1800" baseline="-25000">
                <a:latin typeface="Tahoma" panose="020B0604030504040204" pitchFamily="34" charset="0"/>
              </a:rPr>
              <a:t>2</a:t>
            </a:r>
            <a:r>
              <a:rPr lang="en-US" altLang="en-US" sz="1800">
                <a:latin typeface="Tahoma" panose="020B0604030504040204" pitchFamily="34" charset="0"/>
              </a:rPr>
              <a:t> N )</a:t>
            </a:r>
          </a:p>
          <a:p>
            <a:pPr>
              <a:spcBef>
                <a:spcPct val="0"/>
              </a:spcBef>
              <a:buFontTx/>
              <a:buNone/>
            </a:pPr>
            <a:endParaRPr lang="en-US" altLang="en-US" sz="1800">
              <a:latin typeface="Tahoma" panose="020B0604030504040204" pitchFamily="34" charset="0"/>
            </a:endParaRPr>
          </a:p>
          <a:p>
            <a:pPr>
              <a:spcBef>
                <a:spcPct val="0"/>
              </a:spcBef>
              <a:buFontTx/>
              <a:buNone/>
            </a:pPr>
            <a:r>
              <a:rPr lang="en-US" altLang="en-US" sz="1800">
                <a:latin typeface="Tahoma" panose="020B0604030504040204" pitchFamily="34" charset="0"/>
              </a:rPr>
              <a:t>* QuickSort can degenerate to N</a:t>
            </a:r>
            <a:r>
              <a:rPr lang="en-US" altLang="en-US" sz="1800" baseline="30000">
                <a:latin typeface="Tahoma" panose="020B0604030504040204" pitchFamily="34" charset="0"/>
              </a:rPr>
              <a:t>2</a:t>
            </a:r>
            <a:r>
              <a:rPr lang="en-US" altLang="en-US" sz="1800">
                <a:latin typeface="Tahoma" panose="020B0604030504040204" pitchFamily="34" charset="0"/>
              </a:rPr>
              <a:t>.   It typically will degenerate on</a:t>
            </a:r>
          </a:p>
          <a:p>
            <a:pPr>
              <a:spcBef>
                <a:spcPct val="0"/>
              </a:spcBef>
              <a:buFontTx/>
              <a:buNone/>
            </a:pPr>
            <a:r>
              <a:rPr lang="en-US" altLang="en-US" sz="1800">
                <a:latin typeface="Tahoma" panose="020B0604030504040204" pitchFamily="34" charset="0"/>
              </a:rPr>
              <a:t>sorted data if using a left or right pivot.   Using a median pivot will </a:t>
            </a:r>
          </a:p>
          <a:p>
            <a:pPr>
              <a:spcBef>
                <a:spcPct val="0"/>
              </a:spcBef>
              <a:buFontTx/>
              <a:buNone/>
            </a:pPr>
            <a:r>
              <a:rPr lang="en-US" altLang="en-US" sz="1800">
                <a:latin typeface="Tahoma" panose="020B0604030504040204" pitchFamily="34" charset="0"/>
              </a:rPr>
              <a:t>help tremendously, but QuickSort can still degenerate on certain</a:t>
            </a:r>
          </a:p>
          <a:p>
            <a:pPr>
              <a:spcBef>
                <a:spcPct val="0"/>
              </a:spcBef>
              <a:buFontTx/>
              <a:buNone/>
            </a:pPr>
            <a:r>
              <a:rPr lang="en-US" altLang="en-US" sz="1800">
                <a:latin typeface="Tahoma" panose="020B0604030504040204" pitchFamily="34" charset="0"/>
              </a:rPr>
              <a:t>sets of data.  The split position determines how QuickSort behaves.</a:t>
            </a:r>
          </a:p>
        </p:txBody>
      </p:sp>
      <p:sp>
        <p:nvSpPr>
          <p:cNvPr id="99332" name="WordArt 4">
            <a:extLst>
              <a:ext uri="{FF2B5EF4-FFF2-40B4-BE49-F238E27FC236}">
                <a16:creationId xmlns:a16="http://schemas.microsoft.com/office/drawing/2014/main" id="{4CC52954-5E66-4B31-A57D-4885BF886CA8}"/>
              </a:ext>
            </a:extLst>
          </p:cNvPr>
          <p:cNvSpPr>
            <a:spLocks noChangeArrowheads="1" noChangeShapeType="1" noTextEdit="1"/>
          </p:cNvSpPr>
          <p:nvPr/>
        </p:nvSpPr>
        <p:spPr bwMode="auto">
          <a:xfrm>
            <a:off x="1143000" y="533400"/>
            <a:ext cx="6629400" cy="1143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General Big O Chart</a:t>
            </a:r>
          </a:p>
          <a:p>
            <a:pPr algn="ctr"/>
            <a:r>
              <a:rPr lang="en-US" sz="3600" kern="1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for NLogN Sorts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CA42DA-8BD8-493C-9E97-30454ED8C7A0}"/>
              </a:ext>
            </a:extLst>
          </p:cNvPr>
          <p:cNvSpPr/>
          <p:nvPr/>
        </p:nvSpPr>
        <p:spPr>
          <a:xfrm>
            <a:off x="114300" y="83340"/>
            <a:ext cx="8915400" cy="6691319"/>
          </a:xfrm>
          <a:prstGeom prst="rect">
            <a:avLst/>
          </a:prstGeom>
        </p:spPr>
        <p:txBody>
          <a:bodyPr wrap="square">
            <a:spAutoFit/>
          </a:bodyPr>
          <a:lstStyle/>
          <a:p>
            <a:pPr marL="166688" indent="-166688">
              <a:lnSpc>
                <a:spcPct val="150000"/>
              </a:lnSpc>
            </a:pPr>
            <a:r>
              <a:rPr lang="en-US" sz="2400" b="1" i="1" dirty="0">
                <a:latin typeface="TimesNewRoman,BoldItalic"/>
              </a:rPr>
              <a:t>O</a:t>
            </a:r>
            <a:r>
              <a:rPr lang="en-US" sz="2400" b="1" dirty="0">
                <a:latin typeface="TimesNewRoman,Bold"/>
              </a:rPr>
              <a:t>(</a:t>
            </a:r>
            <a:r>
              <a:rPr lang="en-US" sz="2400" b="1" i="1" dirty="0">
                <a:latin typeface="TimesNewRoman,BoldItalic"/>
              </a:rPr>
              <a:t>1</a:t>
            </a:r>
            <a:r>
              <a:rPr lang="en-US" sz="2400" b="1" dirty="0">
                <a:latin typeface="TimesNewRoman,Bold"/>
              </a:rPr>
              <a:t>) </a:t>
            </a:r>
            <a:r>
              <a:rPr lang="en-US" sz="2400" b="1" i="1" dirty="0">
                <a:latin typeface="TimesNewRoman,BoldItalic"/>
              </a:rPr>
              <a:t>— </a:t>
            </a:r>
            <a:r>
              <a:rPr lang="en-US" sz="2400" b="1" dirty="0">
                <a:latin typeface="TimesNewRoman,Bold"/>
              </a:rPr>
              <a:t>constant</a:t>
            </a:r>
          </a:p>
          <a:p>
            <a:pPr marL="166688" indent="-166688">
              <a:lnSpc>
                <a:spcPct val="150000"/>
              </a:lnSpc>
            </a:pPr>
            <a:r>
              <a:rPr lang="en-US" sz="2400" dirty="0">
                <a:latin typeface="Arial" panose="020B0604020202020204" pitchFamily="34" charset="0"/>
              </a:rPr>
              <a:t>• </a:t>
            </a:r>
            <a:r>
              <a:rPr lang="en-US" sz="2400" dirty="0">
                <a:latin typeface="TimesNewRoman"/>
              </a:rPr>
              <a:t>finding a median value in a sorted array</a:t>
            </a:r>
          </a:p>
          <a:p>
            <a:pPr marL="166688" indent="-166688">
              <a:lnSpc>
                <a:spcPct val="150000"/>
              </a:lnSpc>
            </a:pPr>
            <a:r>
              <a:rPr lang="en-US" sz="2400" dirty="0">
                <a:latin typeface="Arial" panose="020B0604020202020204" pitchFamily="34" charset="0"/>
              </a:rPr>
              <a:t>• </a:t>
            </a:r>
            <a:r>
              <a:rPr lang="en-US" sz="2400" dirty="0">
                <a:latin typeface="CourierNewPSMT"/>
              </a:rPr>
              <a:t>push</a:t>
            </a:r>
            <a:r>
              <a:rPr lang="en-US" sz="2400" dirty="0">
                <a:latin typeface="TimesNewRoman"/>
              </a:rPr>
              <a:t>, </a:t>
            </a:r>
            <a:r>
              <a:rPr lang="en-US" sz="2400" dirty="0">
                <a:latin typeface="CourierNewPSMT"/>
              </a:rPr>
              <a:t>pop</a:t>
            </a:r>
            <a:r>
              <a:rPr lang="en-US" sz="2400" dirty="0">
                <a:latin typeface="TimesNewRoman"/>
              </a:rPr>
              <a:t>, </a:t>
            </a:r>
            <a:r>
              <a:rPr lang="en-US" sz="2400" dirty="0">
                <a:latin typeface="CourierNewPSMT"/>
              </a:rPr>
              <a:t>peek</a:t>
            </a:r>
            <a:r>
              <a:rPr lang="en-US" sz="2400" dirty="0">
                <a:latin typeface="TimesNewRoman"/>
              </a:rPr>
              <a:t>, &amp; </a:t>
            </a:r>
            <a:r>
              <a:rPr lang="en-US" sz="2400" dirty="0" err="1">
                <a:latin typeface="CourierNewPSMT"/>
              </a:rPr>
              <a:t>isEmpty</a:t>
            </a:r>
            <a:r>
              <a:rPr lang="en-US" sz="2400" dirty="0">
                <a:latin typeface="CourierNewPSMT"/>
              </a:rPr>
              <a:t> </a:t>
            </a:r>
            <a:r>
              <a:rPr lang="en-US" sz="2400" dirty="0">
                <a:latin typeface="TimesNewRoman"/>
              </a:rPr>
              <a:t>methods in </a:t>
            </a:r>
            <a:r>
              <a:rPr lang="en-US" sz="2400" dirty="0">
                <a:latin typeface="CourierNewPSMT"/>
              </a:rPr>
              <a:t>Stack</a:t>
            </a:r>
          </a:p>
          <a:p>
            <a:pPr marL="166688" indent="-166688">
              <a:lnSpc>
                <a:spcPct val="150000"/>
              </a:lnSpc>
            </a:pPr>
            <a:r>
              <a:rPr lang="en-US" sz="2400" dirty="0">
                <a:latin typeface="Arial" panose="020B0604020202020204" pitchFamily="34" charset="0"/>
              </a:rPr>
              <a:t>• </a:t>
            </a:r>
            <a:r>
              <a:rPr lang="en-US" sz="2400" dirty="0">
                <a:latin typeface="CourierNewPSMT"/>
              </a:rPr>
              <a:t>add</a:t>
            </a:r>
            <a:r>
              <a:rPr lang="en-US" sz="2400" dirty="0">
                <a:latin typeface="TimesNewRoman"/>
              </a:rPr>
              <a:t>, </a:t>
            </a:r>
            <a:r>
              <a:rPr lang="en-US" sz="2400" dirty="0">
                <a:latin typeface="CourierNewPSMT"/>
              </a:rPr>
              <a:t>remove</a:t>
            </a:r>
            <a:r>
              <a:rPr lang="en-US" sz="2400" dirty="0">
                <a:latin typeface="TimesNewRoman"/>
              </a:rPr>
              <a:t>, </a:t>
            </a:r>
            <a:r>
              <a:rPr lang="en-US" sz="2400" dirty="0">
                <a:latin typeface="CourierNewPSMT"/>
              </a:rPr>
              <a:t>peek</a:t>
            </a:r>
            <a:r>
              <a:rPr lang="en-US" sz="2400" dirty="0">
                <a:latin typeface="TimesNewRoman"/>
              </a:rPr>
              <a:t>, </a:t>
            </a:r>
            <a:r>
              <a:rPr lang="en-US" sz="2400" dirty="0">
                <a:latin typeface="CourierNewPSMT"/>
              </a:rPr>
              <a:t>&amp; </a:t>
            </a:r>
            <a:r>
              <a:rPr lang="en-US" sz="2400" dirty="0" err="1">
                <a:latin typeface="CourierNewPSMT"/>
              </a:rPr>
              <a:t>isEmpty</a:t>
            </a:r>
            <a:r>
              <a:rPr lang="en-US" sz="2400" dirty="0">
                <a:latin typeface="CourierNewPSMT"/>
              </a:rPr>
              <a:t> </a:t>
            </a:r>
            <a:r>
              <a:rPr lang="en-US" sz="2400" dirty="0">
                <a:latin typeface="TimesNewRoman"/>
              </a:rPr>
              <a:t>methods in </a:t>
            </a:r>
            <a:r>
              <a:rPr lang="en-US" sz="2400" dirty="0" err="1">
                <a:latin typeface="CourierNewPSMT"/>
              </a:rPr>
              <a:t>PriorityQueue</a:t>
            </a:r>
            <a:endParaRPr lang="en-US" sz="2400" dirty="0">
              <a:latin typeface="CourierNewPSMT"/>
            </a:endParaRPr>
          </a:p>
          <a:p>
            <a:pPr marL="166688" indent="-166688">
              <a:lnSpc>
                <a:spcPct val="150000"/>
              </a:lnSpc>
            </a:pPr>
            <a:r>
              <a:rPr lang="en-US" sz="2400" dirty="0">
                <a:latin typeface="Arial" panose="020B0604020202020204" pitchFamily="34" charset="0"/>
              </a:rPr>
              <a:t>• </a:t>
            </a:r>
            <a:r>
              <a:rPr lang="en-US" sz="2400" dirty="0">
                <a:latin typeface="TimesNewRoman"/>
              </a:rPr>
              <a:t>finding a key in a lookup table</a:t>
            </a:r>
          </a:p>
          <a:p>
            <a:pPr marL="166688" indent="-166688">
              <a:lnSpc>
                <a:spcPct val="150000"/>
              </a:lnSpc>
            </a:pPr>
            <a:r>
              <a:rPr lang="en-US" sz="2400" dirty="0">
                <a:latin typeface="Arial" panose="020B0604020202020204" pitchFamily="34" charset="0"/>
              </a:rPr>
              <a:t>• </a:t>
            </a:r>
            <a:r>
              <a:rPr lang="en-US" sz="2400" dirty="0">
                <a:latin typeface="TimesNewRoman"/>
              </a:rPr>
              <a:t>finding a key in an efficient, sparsely populated hash table</a:t>
            </a:r>
          </a:p>
          <a:p>
            <a:pPr marL="166688" indent="-166688">
              <a:lnSpc>
                <a:spcPct val="150000"/>
              </a:lnSpc>
            </a:pPr>
            <a:r>
              <a:rPr lang="en-US" sz="2400" dirty="0">
                <a:latin typeface="Arial" panose="020B0604020202020204" pitchFamily="34" charset="0"/>
              </a:rPr>
              <a:t>• </a:t>
            </a:r>
            <a:r>
              <a:rPr lang="en-US" sz="2400" dirty="0">
                <a:latin typeface="TimesNewRoman"/>
              </a:rPr>
              <a:t>retrieving a target value in an efficient, sparsely populated hash table</a:t>
            </a:r>
          </a:p>
          <a:p>
            <a:pPr marL="166688" indent="-166688">
              <a:lnSpc>
                <a:spcPct val="150000"/>
              </a:lnSpc>
            </a:pPr>
            <a:r>
              <a:rPr lang="en-US" sz="2400" dirty="0">
                <a:latin typeface="Arial" panose="020B0604020202020204" pitchFamily="34" charset="0"/>
              </a:rPr>
              <a:t>• </a:t>
            </a:r>
            <a:r>
              <a:rPr lang="en-US" sz="2400" dirty="0">
                <a:latin typeface="TimesNewRoman"/>
              </a:rPr>
              <a:t>adding an element to the end of an </a:t>
            </a:r>
            <a:r>
              <a:rPr lang="en-US" sz="2400" dirty="0" err="1">
                <a:latin typeface="CourierNewPSMT"/>
              </a:rPr>
              <a:t>ArrayList</a:t>
            </a:r>
            <a:endParaRPr lang="en-US" sz="2400" dirty="0">
              <a:latin typeface="CourierNewPSMT"/>
            </a:endParaRPr>
          </a:p>
          <a:p>
            <a:pPr marL="166688" indent="-166688">
              <a:lnSpc>
                <a:spcPct val="150000"/>
              </a:lnSpc>
            </a:pPr>
            <a:r>
              <a:rPr lang="en-US" sz="2400" dirty="0">
                <a:latin typeface="Arial" panose="020B0604020202020204" pitchFamily="34" charset="0"/>
              </a:rPr>
              <a:t>• </a:t>
            </a:r>
            <a:r>
              <a:rPr lang="en-US" sz="2400" dirty="0" err="1">
                <a:latin typeface="CourierNewPSMT"/>
              </a:rPr>
              <a:t>addFirst</a:t>
            </a:r>
            <a:r>
              <a:rPr lang="en-US" sz="2400" dirty="0">
                <a:latin typeface="TimesNewRoman"/>
              </a:rPr>
              <a:t>, </a:t>
            </a:r>
            <a:r>
              <a:rPr lang="en-US" sz="2400" dirty="0" err="1">
                <a:latin typeface="CourierNewPSMT"/>
              </a:rPr>
              <a:t>addLast</a:t>
            </a:r>
            <a:r>
              <a:rPr lang="en-US" sz="2400" dirty="0">
                <a:latin typeface="TimesNewRoman"/>
              </a:rPr>
              <a:t>, </a:t>
            </a:r>
            <a:r>
              <a:rPr lang="en-US" sz="2400" dirty="0" err="1">
                <a:latin typeface="CourierNewPSMT"/>
              </a:rPr>
              <a:t>getFirst</a:t>
            </a:r>
            <a:r>
              <a:rPr lang="en-US" sz="2400" dirty="0">
                <a:latin typeface="TimesNewRoman"/>
              </a:rPr>
              <a:t>, </a:t>
            </a:r>
            <a:r>
              <a:rPr lang="en-US" sz="2400" dirty="0" err="1">
                <a:latin typeface="CourierNewPSMT"/>
              </a:rPr>
              <a:t>getLast</a:t>
            </a:r>
            <a:r>
              <a:rPr lang="en-US" sz="2400" dirty="0">
                <a:latin typeface="TimesNewRoman"/>
              </a:rPr>
              <a:t>, </a:t>
            </a:r>
            <a:r>
              <a:rPr lang="en-US" sz="2400" dirty="0" err="1">
                <a:latin typeface="CourierNewPSMT"/>
              </a:rPr>
              <a:t>removeFirst</a:t>
            </a:r>
            <a:r>
              <a:rPr lang="en-US" sz="2400" dirty="0">
                <a:latin typeface="TimesNewRoman"/>
              </a:rPr>
              <a:t>, &amp; </a:t>
            </a:r>
            <a:r>
              <a:rPr lang="en-US" sz="2400" dirty="0" err="1">
                <a:latin typeface="CourierNewPSMT"/>
              </a:rPr>
              <a:t>removeLast</a:t>
            </a:r>
            <a:r>
              <a:rPr lang="en-US" sz="2400" dirty="0">
                <a:latin typeface="CourierNewPSMT"/>
              </a:rPr>
              <a:t> </a:t>
            </a:r>
            <a:r>
              <a:rPr lang="en-US" sz="2400" dirty="0">
                <a:latin typeface="TimesNewRoman"/>
              </a:rPr>
              <a:t>methods in </a:t>
            </a:r>
            <a:r>
              <a:rPr lang="en-US" sz="2400" dirty="0">
                <a:latin typeface="CourierNewPSMT"/>
              </a:rPr>
              <a:t>LinkedList</a:t>
            </a:r>
          </a:p>
          <a:p>
            <a:pPr marL="166688" indent="-166688">
              <a:lnSpc>
                <a:spcPct val="150000"/>
              </a:lnSpc>
            </a:pPr>
            <a:r>
              <a:rPr lang="en-US" sz="2400" dirty="0">
                <a:latin typeface="TimesNewRoman"/>
              </a:rPr>
              <a:t>• </a:t>
            </a:r>
            <a:r>
              <a:rPr lang="en-US" sz="2400" dirty="0">
                <a:latin typeface="CourierNewPSMT"/>
              </a:rPr>
              <a:t>put</a:t>
            </a:r>
            <a:r>
              <a:rPr lang="en-US" sz="2400" dirty="0">
                <a:latin typeface="TimesNewRoman"/>
              </a:rPr>
              <a:t>, </a:t>
            </a:r>
            <a:r>
              <a:rPr lang="en-US" sz="2400" dirty="0">
                <a:latin typeface="CourierNewPSMT"/>
              </a:rPr>
              <a:t>get</a:t>
            </a:r>
            <a:r>
              <a:rPr lang="en-US" sz="2400" dirty="0">
                <a:latin typeface="TimesNewRoman"/>
              </a:rPr>
              <a:t>, </a:t>
            </a:r>
            <a:r>
              <a:rPr lang="en-US" sz="2400" dirty="0" err="1">
                <a:latin typeface="CourierNewPSMT"/>
              </a:rPr>
              <a:t>containsKey</a:t>
            </a:r>
            <a:r>
              <a:rPr lang="en-US" sz="2400" dirty="0">
                <a:latin typeface="TimesNewRoman"/>
              </a:rPr>
              <a:t>, &amp; </a:t>
            </a:r>
            <a:r>
              <a:rPr lang="en-US" sz="2400" dirty="0">
                <a:latin typeface="CourierNewPSMT"/>
              </a:rPr>
              <a:t>size </a:t>
            </a:r>
            <a:r>
              <a:rPr lang="en-US" sz="2400" dirty="0">
                <a:latin typeface="TimesNewRoman"/>
              </a:rPr>
              <a:t>methods in </a:t>
            </a:r>
            <a:r>
              <a:rPr lang="en-US" sz="2400" dirty="0">
                <a:latin typeface="CourierNewPSMT"/>
              </a:rPr>
              <a:t>HashMap</a:t>
            </a:r>
          </a:p>
          <a:p>
            <a:pPr marL="166688" indent="-166688">
              <a:lnSpc>
                <a:spcPct val="150000"/>
              </a:lnSpc>
            </a:pPr>
            <a:r>
              <a:rPr lang="en-US" sz="2400" dirty="0">
                <a:latin typeface="TimesNewRoman"/>
              </a:rPr>
              <a:t>• </a:t>
            </a:r>
            <a:r>
              <a:rPr lang="en-US" sz="2400" dirty="0">
                <a:latin typeface="CourierNewPSMT"/>
              </a:rPr>
              <a:t>add</a:t>
            </a:r>
            <a:r>
              <a:rPr lang="en-US" sz="2400" dirty="0">
                <a:latin typeface="TimesNewRoman"/>
              </a:rPr>
              <a:t>, </a:t>
            </a:r>
            <a:r>
              <a:rPr lang="en-US" sz="2400" dirty="0">
                <a:latin typeface="CourierNewPSMT"/>
              </a:rPr>
              <a:t>remove</a:t>
            </a:r>
            <a:r>
              <a:rPr lang="en-US" sz="2400" dirty="0">
                <a:latin typeface="TimesNewRoman"/>
              </a:rPr>
              <a:t>, </a:t>
            </a:r>
            <a:r>
              <a:rPr lang="en-US" sz="2400" dirty="0">
                <a:latin typeface="CourierNewPSMT"/>
              </a:rPr>
              <a:t>contains</a:t>
            </a:r>
            <a:r>
              <a:rPr lang="en-US" sz="2400" dirty="0">
                <a:latin typeface="TimesNewRoman"/>
              </a:rPr>
              <a:t>, &amp; </a:t>
            </a:r>
            <a:r>
              <a:rPr lang="en-US" sz="2400" dirty="0">
                <a:latin typeface="CourierNewPSMT"/>
              </a:rPr>
              <a:t>size </a:t>
            </a:r>
            <a:r>
              <a:rPr lang="en-US" sz="2400" dirty="0">
                <a:latin typeface="TimesNewRoman"/>
              </a:rPr>
              <a:t>methods in </a:t>
            </a:r>
            <a:r>
              <a:rPr lang="en-US" sz="2400" dirty="0">
                <a:latin typeface="CourierNewPSMT"/>
              </a:rPr>
              <a:t>HashSet</a:t>
            </a:r>
            <a:endParaRPr lang="en-US" sz="2400" dirty="0"/>
          </a:p>
        </p:txBody>
      </p:sp>
    </p:spTree>
    <p:extLst>
      <p:ext uri="{BB962C8B-B14F-4D97-AF65-F5344CB8AC3E}">
        <p14:creationId xmlns:p14="http://schemas.microsoft.com/office/powerpoint/2010/main" val="31507510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C93BCB-32AB-4C9F-AA14-847CD047F458}"/>
              </a:ext>
            </a:extLst>
          </p:cNvPr>
          <p:cNvSpPr/>
          <p:nvPr/>
        </p:nvSpPr>
        <p:spPr>
          <a:xfrm>
            <a:off x="381000" y="274290"/>
            <a:ext cx="8610600" cy="5693866"/>
          </a:xfrm>
          <a:prstGeom prst="rect">
            <a:avLst/>
          </a:prstGeom>
        </p:spPr>
        <p:txBody>
          <a:bodyPr wrap="square">
            <a:spAutoFit/>
          </a:bodyPr>
          <a:lstStyle/>
          <a:p>
            <a:pPr marL="225425" indent="-225425">
              <a:lnSpc>
                <a:spcPct val="150000"/>
              </a:lnSpc>
            </a:pPr>
            <a:r>
              <a:rPr lang="en-US" b="1" i="1" dirty="0">
                <a:latin typeface="TimesNewRoman,BoldItalic"/>
              </a:rPr>
              <a:t>O</a:t>
            </a:r>
            <a:r>
              <a:rPr lang="en-US" b="1" dirty="0">
                <a:latin typeface="TimesNewRoman,Bold"/>
              </a:rPr>
              <a:t>(log </a:t>
            </a:r>
            <a:r>
              <a:rPr lang="en-US" b="1" i="1" dirty="0">
                <a:latin typeface="TimesNewRoman,BoldItalic"/>
              </a:rPr>
              <a:t>n</a:t>
            </a:r>
            <a:r>
              <a:rPr lang="en-US" b="1" dirty="0">
                <a:latin typeface="TimesNewRoman,Bold"/>
              </a:rPr>
              <a:t>) </a:t>
            </a:r>
            <a:r>
              <a:rPr lang="en-US" b="1" i="1" dirty="0">
                <a:latin typeface="TimesNewRoman,BoldItalic"/>
              </a:rPr>
              <a:t>— </a:t>
            </a:r>
            <a:r>
              <a:rPr lang="en-US" b="1" dirty="0">
                <a:latin typeface="TimesNewRoman,Bold"/>
              </a:rPr>
              <a:t>logarithmic</a:t>
            </a:r>
          </a:p>
          <a:p>
            <a:pPr marL="225425" indent="-225425">
              <a:spcBef>
                <a:spcPts val="1200"/>
              </a:spcBef>
            </a:pPr>
            <a:r>
              <a:rPr lang="en-US" dirty="0">
                <a:latin typeface="Arial" panose="020B0604020202020204" pitchFamily="34" charset="0"/>
              </a:rPr>
              <a:t>• </a:t>
            </a:r>
            <a:r>
              <a:rPr lang="en-US" dirty="0">
                <a:latin typeface="+mn-lt"/>
              </a:rPr>
              <a:t>Binary Search (array must be sorted)</a:t>
            </a:r>
          </a:p>
          <a:p>
            <a:pPr marL="225425" indent="-225425">
              <a:spcBef>
                <a:spcPts val="1200"/>
              </a:spcBef>
            </a:pPr>
            <a:r>
              <a:rPr lang="en-US" dirty="0">
                <a:latin typeface="+mn-lt"/>
              </a:rPr>
              <a:t>• searching a balanced binary search tree </a:t>
            </a:r>
            <a:br>
              <a:rPr lang="en-US" dirty="0">
                <a:latin typeface="+mn-lt"/>
              </a:rPr>
            </a:br>
            <a:r>
              <a:rPr lang="en-US" dirty="0">
                <a:latin typeface="+mn-lt"/>
              </a:rPr>
              <a:t>(worst case is O(n) if BST is unbalanced)</a:t>
            </a:r>
          </a:p>
          <a:p>
            <a:pPr marL="225425" indent="-225425">
              <a:spcBef>
                <a:spcPts val="1200"/>
              </a:spcBef>
            </a:pPr>
            <a:r>
              <a:rPr lang="en-US" dirty="0">
                <a:latin typeface="+mn-lt"/>
              </a:rPr>
              <a:t>• inserting a node into a binary search tree</a:t>
            </a:r>
          </a:p>
          <a:p>
            <a:pPr marL="225425" indent="-225425">
              <a:spcBef>
                <a:spcPts val="1200"/>
              </a:spcBef>
            </a:pPr>
            <a:r>
              <a:rPr lang="en-US" dirty="0">
                <a:latin typeface="+mn-lt"/>
              </a:rPr>
              <a:t>• add and remove methods in </a:t>
            </a:r>
            <a:r>
              <a:rPr lang="en-US" dirty="0" err="1">
                <a:latin typeface="+mn-lt"/>
              </a:rPr>
              <a:t>PriorityQueue</a:t>
            </a:r>
            <a:r>
              <a:rPr lang="en-US" dirty="0">
                <a:latin typeface="+mn-lt"/>
              </a:rPr>
              <a:t> </a:t>
            </a:r>
            <a:br>
              <a:rPr lang="en-US" dirty="0">
                <a:latin typeface="+mn-lt"/>
              </a:rPr>
            </a:br>
            <a:r>
              <a:rPr lang="en-US" dirty="0">
                <a:latin typeface="+mn-lt"/>
              </a:rPr>
              <a:t>(implemented as a heap)</a:t>
            </a:r>
          </a:p>
          <a:p>
            <a:pPr marL="225425" indent="-225425">
              <a:spcBef>
                <a:spcPts val="1200"/>
              </a:spcBef>
            </a:pPr>
            <a:r>
              <a:rPr lang="en-US" b="0" i="0" u="none" strike="noStrike" baseline="0" dirty="0">
                <a:latin typeface="+mn-lt"/>
              </a:rPr>
              <a:t>• </a:t>
            </a:r>
            <a:r>
              <a:rPr lang="en-US" dirty="0" err="1">
                <a:latin typeface="+mn-lt"/>
              </a:rPr>
              <a:t>containsKey</a:t>
            </a:r>
            <a:r>
              <a:rPr lang="en-US" dirty="0">
                <a:latin typeface="+mn-lt"/>
              </a:rPr>
              <a:t>, get, &amp; put methods in </a:t>
            </a:r>
            <a:r>
              <a:rPr lang="en-US" dirty="0" err="1">
                <a:latin typeface="+mn-lt"/>
              </a:rPr>
              <a:t>TreeMap</a:t>
            </a:r>
            <a:endParaRPr lang="en-US" dirty="0">
              <a:latin typeface="+mn-lt"/>
            </a:endParaRPr>
          </a:p>
          <a:p>
            <a:pPr marL="225425" indent="-225425">
              <a:spcBef>
                <a:spcPts val="1200"/>
              </a:spcBef>
            </a:pPr>
            <a:r>
              <a:rPr lang="en-US" dirty="0">
                <a:latin typeface="+mn-lt"/>
              </a:rPr>
              <a:t>• contains, add, &amp; remove methods in </a:t>
            </a:r>
            <a:r>
              <a:rPr lang="en-US" dirty="0" err="1">
                <a:latin typeface="+mn-lt"/>
              </a:rPr>
              <a:t>TreeSet</a:t>
            </a:r>
            <a:endParaRPr lang="en-US" dirty="0">
              <a:latin typeface="+mn-lt"/>
            </a:endParaRPr>
          </a:p>
          <a:p>
            <a:pPr marL="225425" indent="-225425">
              <a:spcBef>
                <a:spcPts val="1200"/>
              </a:spcBef>
            </a:pPr>
            <a:endParaRPr lang="en-US" dirty="0">
              <a:latin typeface="+mn-lt"/>
            </a:endParaRPr>
          </a:p>
        </p:txBody>
      </p:sp>
    </p:spTree>
    <p:extLst>
      <p:ext uri="{BB962C8B-B14F-4D97-AF65-F5344CB8AC3E}">
        <p14:creationId xmlns:p14="http://schemas.microsoft.com/office/powerpoint/2010/main" val="21379527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3F59CDF-C9F9-45FC-AD66-1407AF154165}"/>
              </a:ext>
            </a:extLst>
          </p:cNvPr>
          <p:cNvSpPr/>
          <p:nvPr/>
        </p:nvSpPr>
        <p:spPr>
          <a:xfrm>
            <a:off x="381000" y="366623"/>
            <a:ext cx="8534400" cy="5829866"/>
          </a:xfrm>
          <a:prstGeom prst="rect">
            <a:avLst/>
          </a:prstGeom>
        </p:spPr>
        <p:txBody>
          <a:bodyPr wrap="square">
            <a:spAutoFit/>
          </a:bodyPr>
          <a:lstStyle/>
          <a:p>
            <a:pPr>
              <a:lnSpc>
                <a:spcPct val="150000"/>
              </a:lnSpc>
            </a:pPr>
            <a:r>
              <a:rPr lang="en-US" b="1" i="1" dirty="0">
                <a:latin typeface="TimesNewRoman,BoldItalic"/>
              </a:rPr>
              <a:t>O</a:t>
            </a:r>
            <a:r>
              <a:rPr lang="en-US" b="1" dirty="0">
                <a:latin typeface="TimesNewRoman,Bold"/>
              </a:rPr>
              <a:t>(</a:t>
            </a:r>
            <a:r>
              <a:rPr lang="en-US" b="1" i="1" dirty="0">
                <a:latin typeface="TimesNewRoman,BoldItalic"/>
              </a:rPr>
              <a:t>n</a:t>
            </a:r>
            <a:r>
              <a:rPr lang="en-US" b="1" dirty="0">
                <a:latin typeface="TimesNewRoman,Bold"/>
              </a:rPr>
              <a:t>) </a:t>
            </a:r>
            <a:r>
              <a:rPr lang="en-US" b="1" i="1" dirty="0">
                <a:latin typeface="TimesNewRoman,BoldItalic"/>
              </a:rPr>
              <a:t>— </a:t>
            </a:r>
            <a:r>
              <a:rPr lang="en-US" b="1" dirty="0">
                <a:latin typeface="TimesNewRoman,Bold"/>
              </a:rPr>
              <a:t>linear</a:t>
            </a:r>
          </a:p>
          <a:p>
            <a:pPr>
              <a:lnSpc>
                <a:spcPct val="150000"/>
              </a:lnSpc>
            </a:pPr>
            <a:r>
              <a:rPr lang="en-US" dirty="0">
                <a:latin typeface="Arial" panose="020B0604020202020204" pitchFamily="34" charset="0"/>
              </a:rPr>
              <a:t>• </a:t>
            </a:r>
            <a:r>
              <a:rPr lang="en-US" dirty="0">
                <a:latin typeface="TimesNewRoman"/>
              </a:rPr>
              <a:t>traversing a </a:t>
            </a:r>
            <a:r>
              <a:rPr lang="en-US" dirty="0">
                <a:latin typeface="CourierNewPSMT"/>
              </a:rPr>
              <a:t>List </a:t>
            </a:r>
            <a:r>
              <a:rPr lang="en-US" dirty="0">
                <a:latin typeface="TimesNewRoman"/>
              </a:rPr>
              <a:t>(e.g. finding max or min)</a:t>
            </a:r>
          </a:p>
          <a:p>
            <a:pPr>
              <a:lnSpc>
                <a:spcPct val="150000"/>
              </a:lnSpc>
            </a:pPr>
            <a:r>
              <a:rPr lang="en-US" dirty="0">
                <a:latin typeface="Arial" panose="020B0604020202020204" pitchFamily="34" charset="0"/>
              </a:rPr>
              <a:t>• </a:t>
            </a:r>
            <a:r>
              <a:rPr lang="en-US" dirty="0">
                <a:latin typeface="TimesNewRoman"/>
              </a:rPr>
              <a:t>sequential search through an array or </a:t>
            </a:r>
            <a:r>
              <a:rPr lang="en-US" dirty="0" err="1">
                <a:latin typeface="CourierNewPSMT"/>
              </a:rPr>
              <a:t>ArrayList</a:t>
            </a:r>
            <a:endParaRPr lang="en-US" dirty="0">
              <a:latin typeface="CourierNewPSMT"/>
            </a:endParaRPr>
          </a:p>
          <a:p>
            <a:pPr marL="225425" indent="-225425">
              <a:lnSpc>
                <a:spcPct val="150000"/>
              </a:lnSpc>
            </a:pPr>
            <a:r>
              <a:rPr lang="en-US" dirty="0">
                <a:latin typeface="Arial" panose="020B0604020202020204" pitchFamily="34" charset="0"/>
              </a:rPr>
              <a:t>• </a:t>
            </a:r>
            <a:r>
              <a:rPr lang="en-US" dirty="0">
                <a:latin typeface="TimesNewRoman"/>
              </a:rPr>
              <a:t>calculating the sum of </a:t>
            </a:r>
            <a:r>
              <a:rPr lang="en-US" i="1" dirty="0">
                <a:latin typeface="TimesNewRoman,Italic"/>
              </a:rPr>
              <a:t>n </a:t>
            </a:r>
            <a:r>
              <a:rPr lang="en-US" dirty="0">
                <a:latin typeface="TimesNewRoman"/>
              </a:rPr>
              <a:t>elements in an array, </a:t>
            </a:r>
            <a:r>
              <a:rPr lang="en-US" dirty="0" err="1">
                <a:latin typeface="CourierNewPSMT"/>
              </a:rPr>
              <a:t>ArrayList</a:t>
            </a:r>
            <a:r>
              <a:rPr lang="en-US" dirty="0">
                <a:latin typeface="TimesNewRoman"/>
              </a:rPr>
              <a:t>, </a:t>
            </a:r>
            <a:r>
              <a:rPr lang="en-US" dirty="0">
                <a:latin typeface="CourierNewPSMT"/>
              </a:rPr>
              <a:t>List</a:t>
            </a:r>
            <a:r>
              <a:rPr lang="en-US" dirty="0">
                <a:latin typeface="TimesNewRoman"/>
              </a:rPr>
              <a:t>, or </a:t>
            </a:r>
            <a:r>
              <a:rPr lang="en-US" dirty="0">
                <a:latin typeface="CourierNewPSMT"/>
              </a:rPr>
              <a:t>Set</a:t>
            </a:r>
          </a:p>
          <a:p>
            <a:pPr>
              <a:lnSpc>
                <a:spcPct val="150000"/>
              </a:lnSpc>
            </a:pPr>
            <a:r>
              <a:rPr lang="en-US" dirty="0">
                <a:latin typeface="Arial" panose="020B0604020202020204" pitchFamily="34" charset="0"/>
              </a:rPr>
              <a:t>• </a:t>
            </a:r>
            <a:r>
              <a:rPr lang="en-US" dirty="0">
                <a:latin typeface="TimesNewRoman"/>
              </a:rPr>
              <a:t>calculating </a:t>
            </a:r>
            <a:r>
              <a:rPr lang="en-US" i="1" dirty="0">
                <a:latin typeface="TimesNewRoman,Italic"/>
              </a:rPr>
              <a:t>n</a:t>
            </a:r>
            <a:r>
              <a:rPr lang="en-US" dirty="0">
                <a:latin typeface="TimesNewRoman"/>
              </a:rPr>
              <a:t>-factorial with a loop</a:t>
            </a:r>
          </a:p>
          <a:p>
            <a:pPr>
              <a:lnSpc>
                <a:spcPct val="150000"/>
              </a:lnSpc>
            </a:pPr>
            <a:r>
              <a:rPr lang="en-US" dirty="0">
                <a:latin typeface="Arial" panose="020B0604020202020204" pitchFamily="34" charset="0"/>
              </a:rPr>
              <a:t>• </a:t>
            </a:r>
            <a:r>
              <a:rPr lang="en-US" dirty="0">
                <a:latin typeface="TimesNewRoman"/>
              </a:rPr>
              <a:t>calculating Fibonacci numbers with a loop</a:t>
            </a:r>
          </a:p>
          <a:p>
            <a:pPr>
              <a:lnSpc>
                <a:spcPct val="150000"/>
              </a:lnSpc>
            </a:pPr>
            <a:r>
              <a:rPr lang="en-US" dirty="0">
                <a:latin typeface="Arial" panose="020B0604020202020204" pitchFamily="34" charset="0"/>
              </a:rPr>
              <a:t>• </a:t>
            </a:r>
            <a:r>
              <a:rPr lang="en-US" dirty="0">
                <a:latin typeface="TimesNewRoman"/>
              </a:rPr>
              <a:t>Recursive Fibonacci (implemented using </a:t>
            </a:r>
            <a:r>
              <a:rPr lang="en-US" dirty="0" err="1">
                <a:latin typeface="TimesNewRoman"/>
              </a:rPr>
              <a:t>memoization</a:t>
            </a:r>
            <a:r>
              <a:rPr lang="en-US" dirty="0">
                <a:latin typeface="TimesNewRoman"/>
              </a:rPr>
              <a:t>)</a:t>
            </a:r>
          </a:p>
          <a:p>
            <a:pPr>
              <a:lnSpc>
                <a:spcPct val="150000"/>
              </a:lnSpc>
            </a:pPr>
            <a:r>
              <a:rPr lang="en-US" dirty="0">
                <a:latin typeface="Arial" panose="020B0604020202020204" pitchFamily="34" charset="0"/>
              </a:rPr>
              <a:t>• </a:t>
            </a:r>
            <a:r>
              <a:rPr lang="en-US" dirty="0">
                <a:latin typeface="TimesNewRoman"/>
              </a:rPr>
              <a:t>traversing a tree with </a:t>
            </a:r>
            <a:r>
              <a:rPr lang="en-US" i="1" dirty="0">
                <a:latin typeface="TimesNewRoman,Italic"/>
              </a:rPr>
              <a:t>n </a:t>
            </a:r>
            <a:r>
              <a:rPr lang="en-US" dirty="0">
                <a:latin typeface="TimesNewRoman"/>
              </a:rPr>
              <a:t>nodes</a:t>
            </a:r>
            <a:endParaRPr lang="en-US" dirty="0"/>
          </a:p>
        </p:txBody>
      </p:sp>
    </p:spTree>
    <p:extLst>
      <p:ext uri="{BB962C8B-B14F-4D97-AF65-F5344CB8AC3E}">
        <p14:creationId xmlns:p14="http://schemas.microsoft.com/office/powerpoint/2010/main" val="6038869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54E208-DF81-47B8-B5CA-2A76C0A1D996}"/>
              </a:ext>
            </a:extLst>
          </p:cNvPr>
          <p:cNvSpPr/>
          <p:nvPr/>
        </p:nvSpPr>
        <p:spPr>
          <a:xfrm>
            <a:off x="381000" y="533400"/>
            <a:ext cx="8610600" cy="3890873"/>
          </a:xfrm>
          <a:prstGeom prst="rect">
            <a:avLst/>
          </a:prstGeom>
        </p:spPr>
        <p:txBody>
          <a:bodyPr wrap="square">
            <a:spAutoFit/>
          </a:bodyPr>
          <a:lstStyle/>
          <a:p>
            <a:pPr marL="225425" indent="-225425">
              <a:lnSpc>
                <a:spcPct val="150000"/>
              </a:lnSpc>
            </a:pPr>
            <a:r>
              <a:rPr lang="pt-BR" b="1" i="1" dirty="0">
                <a:latin typeface="TimesNewRoman,BoldItalic"/>
              </a:rPr>
              <a:t>O</a:t>
            </a:r>
            <a:r>
              <a:rPr lang="pt-BR" b="1" dirty="0">
                <a:latin typeface="TimesNewRoman,Bold"/>
              </a:rPr>
              <a:t>(</a:t>
            </a:r>
            <a:r>
              <a:rPr lang="pt-BR" b="1" i="1" dirty="0">
                <a:latin typeface="TimesNewRoman,BoldItalic"/>
              </a:rPr>
              <a:t>n </a:t>
            </a:r>
            <a:r>
              <a:rPr lang="pt-BR" b="1" dirty="0">
                <a:latin typeface="TimesNewRoman,Bold"/>
              </a:rPr>
              <a:t>log </a:t>
            </a:r>
            <a:r>
              <a:rPr lang="pt-BR" b="1" i="1" dirty="0">
                <a:latin typeface="TimesNewRoman,BoldItalic"/>
              </a:rPr>
              <a:t>n</a:t>
            </a:r>
            <a:r>
              <a:rPr lang="pt-BR" b="1" dirty="0">
                <a:latin typeface="TimesNewRoman,Bold"/>
              </a:rPr>
              <a:t>) </a:t>
            </a:r>
            <a:r>
              <a:rPr lang="pt-BR" b="1" i="1" dirty="0">
                <a:latin typeface="TimesNewRoman,BoldItalic"/>
              </a:rPr>
              <a:t>— </a:t>
            </a:r>
            <a:r>
              <a:rPr lang="pt-BR" b="1" dirty="0">
                <a:latin typeface="TimesNewRoman,Bold"/>
              </a:rPr>
              <a:t>“n log n” time</a:t>
            </a:r>
          </a:p>
          <a:p>
            <a:pPr marL="225425" indent="-225425">
              <a:lnSpc>
                <a:spcPct val="150000"/>
              </a:lnSpc>
            </a:pPr>
            <a:r>
              <a:rPr lang="en-US" dirty="0">
                <a:latin typeface="Arial" panose="020B0604020202020204" pitchFamily="34" charset="0"/>
              </a:rPr>
              <a:t>• </a:t>
            </a:r>
            <a:r>
              <a:rPr lang="en-US" dirty="0" err="1">
                <a:latin typeface="TimesNewRoman"/>
              </a:rPr>
              <a:t>Mergesort</a:t>
            </a:r>
            <a:endParaRPr lang="en-US" dirty="0">
              <a:latin typeface="TimesNewRoman"/>
            </a:endParaRPr>
          </a:p>
          <a:p>
            <a:pPr marL="225425" indent="-225425">
              <a:lnSpc>
                <a:spcPct val="150000"/>
              </a:lnSpc>
            </a:pPr>
            <a:r>
              <a:rPr lang="en-US" dirty="0">
                <a:latin typeface="Arial" panose="020B0604020202020204" pitchFamily="34" charset="0"/>
              </a:rPr>
              <a:t>• </a:t>
            </a:r>
            <a:r>
              <a:rPr lang="en-US" dirty="0">
                <a:latin typeface="TimesNewRoman"/>
              </a:rPr>
              <a:t>Quicksort</a:t>
            </a:r>
          </a:p>
          <a:p>
            <a:pPr marL="225425" indent="-225425">
              <a:lnSpc>
                <a:spcPct val="150000"/>
              </a:lnSpc>
            </a:pPr>
            <a:r>
              <a:rPr lang="en-US" dirty="0">
                <a:latin typeface="Arial" panose="020B0604020202020204" pitchFamily="34" charset="0"/>
              </a:rPr>
              <a:t>• </a:t>
            </a:r>
            <a:r>
              <a:rPr lang="en-US" dirty="0">
                <a:latin typeface="TimesNewRoman"/>
              </a:rPr>
              <a:t>Heapsort</a:t>
            </a:r>
          </a:p>
          <a:p>
            <a:pPr marL="225425" indent="-225425">
              <a:lnSpc>
                <a:spcPct val="150000"/>
              </a:lnSpc>
            </a:pPr>
            <a:r>
              <a:rPr lang="en-US" dirty="0">
                <a:latin typeface="Arial" panose="020B0604020202020204" pitchFamily="34" charset="0"/>
              </a:rPr>
              <a:t>• </a:t>
            </a:r>
            <a:r>
              <a:rPr lang="en-US" dirty="0">
                <a:latin typeface="TimesNewRoman"/>
              </a:rPr>
              <a:t>creating a binary search tree if nodes inputted in random order leading to a balanced BST (worst case is O(n</a:t>
            </a:r>
            <a:r>
              <a:rPr lang="en-US" sz="800" b="0" i="0" u="none" strike="noStrike" baseline="0" dirty="0">
                <a:latin typeface="TimesNewRoman"/>
              </a:rPr>
              <a:t>2</a:t>
            </a:r>
            <a:r>
              <a:rPr lang="en-US" dirty="0">
                <a:latin typeface="TimesNewRoman"/>
              </a:rPr>
              <a:t>))</a:t>
            </a:r>
            <a:endParaRPr lang="en-US" dirty="0"/>
          </a:p>
        </p:txBody>
      </p:sp>
    </p:spTree>
    <p:extLst>
      <p:ext uri="{BB962C8B-B14F-4D97-AF65-F5344CB8AC3E}">
        <p14:creationId xmlns:p14="http://schemas.microsoft.com/office/powerpoint/2010/main" val="787679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DF4B3B-830E-47A1-9C20-4C7910D84801}"/>
              </a:ext>
            </a:extLst>
          </p:cNvPr>
          <p:cNvSpPr/>
          <p:nvPr/>
        </p:nvSpPr>
        <p:spPr>
          <a:xfrm>
            <a:off x="381000" y="304800"/>
            <a:ext cx="8534400" cy="4537204"/>
          </a:xfrm>
          <a:prstGeom prst="rect">
            <a:avLst/>
          </a:prstGeom>
        </p:spPr>
        <p:txBody>
          <a:bodyPr wrap="square">
            <a:spAutoFit/>
          </a:bodyPr>
          <a:lstStyle/>
          <a:p>
            <a:pPr marL="225425" indent="-225425">
              <a:lnSpc>
                <a:spcPct val="150000"/>
              </a:lnSpc>
            </a:pPr>
            <a:r>
              <a:rPr lang="en-US" b="1" i="1" dirty="0">
                <a:latin typeface="TimesNewRoman,BoldItalic"/>
              </a:rPr>
              <a:t>O</a:t>
            </a:r>
            <a:r>
              <a:rPr lang="en-US" b="1" dirty="0">
                <a:latin typeface="TimesNewRoman,Bold"/>
              </a:rPr>
              <a:t>(</a:t>
            </a:r>
            <a:r>
              <a:rPr lang="en-US" b="1" i="1" dirty="0">
                <a:latin typeface="TimesNewRoman,BoldItalic"/>
              </a:rPr>
              <a:t>n</a:t>
            </a:r>
            <a:r>
              <a:rPr lang="en-US" b="1" i="1" baseline="30000" dirty="0">
                <a:latin typeface="TimesNewRoman,BoldItalic"/>
              </a:rPr>
              <a:t>2</a:t>
            </a:r>
            <a:r>
              <a:rPr lang="en-US" b="1" i="1" dirty="0">
                <a:latin typeface="TimesNewRoman,BoldItalic"/>
              </a:rPr>
              <a:t>) — </a:t>
            </a:r>
            <a:r>
              <a:rPr lang="en-US" b="1" dirty="0">
                <a:latin typeface="TimesNewRoman,Bold"/>
              </a:rPr>
              <a:t>quadratic</a:t>
            </a:r>
          </a:p>
          <a:p>
            <a:pPr marL="225425" indent="-225425">
              <a:lnSpc>
                <a:spcPct val="150000"/>
              </a:lnSpc>
            </a:pPr>
            <a:r>
              <a:rPr lang="en-US" dirty="0">
                <a:latin typeface="Arial" panose="020B0604020202020204" pitchFamily="34" charset="0"/>
              </a:rPr>
              <a:t>• </a:t>
            </a:r>
            <a:r>
              <a:rPr lang="en-US" dirty="0">
                <a:latin typeface="TimesNewRoman"/>
              </a:rPr>
              <a:t>Selection Sort</a:t>
            </a:r>
          </a:p>
          <a:p>
            <a:pPr marL="225425" indent="-225425">
              <a:lnSpc>
                <a:spcPct val="150000"/>
              </a:lnSpc>
            </a:pPr>
            <a:r>
              <a:rPr lang="en-US" dirty="0">
                <a:latin typeface="Arial" panose="020B0604020202020204" pitchFamily="34" charset="0"/>
              </a:rPr>
              <a:t>• </a:t>
            </a:r>
            <a:r>
              <a:rPr lang="en-US" dirty="0">
                <a:latin typeface="TimesNewRoman"/>
              </a:rPr>
              <a:t>Insertion Sort</a:t>
            </a:r>
          </a:p>
          <a:p>
            <a:pPr marL="225425" indent="-225425">
              <a:lnSpc>
                <a:spcPct val="150000"/>
              </a:lnSpc>
            </a:pPr>
            <a:r>
              <a:rPr lang="en-US" dirty="0">
                <a:latin typeface="Arial" panose="020B0604020202020204" pitchFamily="34" charset="0"/>
              </a:rPr>
              <a:t>• </a:t>
            </a:r>
            <a:r>
              <a:rPr lang="en-US" dirty="0">
                <a:latin typeface="TimesNewRoman"/>
              </a:rPr>
              <a:t>Bubble Sort</a:t>
            </a:r>
          </a:p>
          <a:p>
            <a:pPr marL="225425" indent="-225425">
              <a:lnSpc>
                <a:spcPct val="150000"/>
              </a:lnSpc>
            </a:pPr>
            <a:r>
              <a:rPr lang="en-US" dirty="0">
                <a:latin typeface="Arial" panose="020B0604020202020204" pitchFamily="34" charset="0"/>
              </a:rPr>
              <a:t>• </a:t>
            </a:r>
            <a:r>
              <a:rPr lang="en-US" dirty="0">
                <a:latin typeface="TimesNewRoman"/>
              </a:rPr>
              <a:t>traversing a two-dimensional array</a:t>
            </a:r>
          </a:p>
          <a:p>
            <a:pPr marL="225425" indent="-225425">
              <a:lnSpc>
                <a:spcPct val="150000"/>
              </a:lnSpc>
            </a:pPr>
            <a:r>
              <a:rPr lang="en-US" dirty="0">
                <a:latin typeface="Arial" panose="020B0604020202020204" pitchFamily="34" charset="0"/>
              </a:rPr>
              <a:t>• </a:t>
            </a:r>
            <a:r>
              <a:rPr lang="en-US" dirty="0">
                <a:latin typeface="TimesNewRoman"/>
              </a:rPr>
              <a:t>finding duplicates in an unsorted list of </a:t>
            </a:r>
            <a:r>
              <a:rPr lang="en-US" i="1" dirty="0">
                <a:latin typeface="TimesNewRoman,Italic"/>
              </a:rPr>
              <a:t>n </a:t>
            </a:r>
            <a:r>
              <a:rPr lang="en-US" dirty="0">
                <a:latin typeface="TimesNewRoman"/>
              </a:rPr>
              <a:t>elements (using nested loops)</a:t>
            </a:r>
            <a:endParaRPr lang="en-US" dirty="0"/>
          </a:p>
        </p:txBody>
      </p:sp>
    </p:spTree>
    <p:extLst>
      <p:ext uri="{BB962C8B-B14F-4D97-AF65-F5344CB8AC3E}">
        <p14:creationId xmlns:p14="http://schemas.microsoft.com/office/powerpoint/2010/main" val="6179461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CBCE3C-FB90-40A4-A5A6-BE181F828917}"/>
              </a:ext>
            </a:extLst>
          </p:cNvPr>
          <p:cNvSpPr/>
          <p:nvPr/>
        </p:nvSpPr>
        <p:spPr>
          <a:xfrm>
            <a:off x="381000" y="609600"/>
            <a:ext cx="8382000" cy="2598212"/>
          </a:xfrm>
          <a:prstGeom prst="rect">
            <a:avLst/>
          </a:prstGeom>
        </p:spPr>
        <p:txBody>
          <a:bodyPr wrap="square">
            <a:spAutoFit/>
          </a:bodyPr>
          <a:lstStyle/>
          <a:p>
            <a:pPr>
              <a:lnSpc>
                <a:spcPct val="150000"/>
              </a:lnSpc>
            </a:pPr>
            <a:r>
              <a:rPr lang="en-US" b="1" i="1" dirty="0">
                <a:latin typeface="TimesNewRoman,BoldItalic"/>
              </a:rPr>
              <a:t>O</a:t>
            </a:r>
            <a:r>
              <a:rPr lang="en-US" b="1" dirty="0">
                <a:latin typeface="TimesNewRoman,Bold"/>
              </a:rPr>
              <a:t>(</a:t>
            </a:r>
            <a:r>
              <a:rPr lang="en-US" b="1" i="1" dirty="0">
                <a:latin typeface="TimesNewRoman,BoldItalic"/>
              </a:rPr>
              <a:t>a</a:t>
            </a:r>
            <a:r>
              <a:rPr lang="en-US" b="1" i="1" baseline="30000" dirty="0">
                <a:latin typeface="TimesNewRoman,BoldItalic"/>
              </a:rPr>
              <a:t>n</a:t>
            </a:r>
            <a:r>
              <a:rPr lang="en-US" b="1" i="1" dirty="0">
                <a:latin typeface="TimesNewRoman,BoldItalic"/>
              </a:rPr>
              <a:t>) </a:t>
            </a:r>
            <a:r>
              <a:rPr lang="en-US" dirty="0">
                <a:latin typeface="TimesNewRoman"/>
              </a:rPr>
              <a:t>(where </a:t>
            </a:r>
            <a:r>
              <a:rPr lang="en-US" i="1" dirty="0">
                <a:latin typeface="TimesNewRoman,Italic"/>
              </a:rPr>
              <a:t>a </a:t>
            </a:r>
            <a:r>
              <a:rPr lang="en-US" dirty="0">
                <a:latin typeface="TimesNewRoman"/>
              </a:rPr>
              <a:t>&gt; 1) </a:t>
            </a:r>
            <a:r>
              <a:rPr lang="en-US" b="1" i="1" dirty="0">
                <a:latin typeface="TimesNewRoman,BoldItalic"/>
              </a:rPr>
              <a:t>— </a:t>
            </a:r>
            <a:r>
              <a:rPr lang="en-US" b="1" dirty="0">
                <a:latin typeface="TimesNewRoman,Bold"/>
              </a:rPr>
              <a:t>exponential time</a:t>
            </a:r>
          </a:p>
          <a:p>
            <a:pPr>
              <a:lnSpc>
                <a:spcPct val="150000"/>
              </a:lnSpc>
            </a:pPr>
            <a:r>
              <a:rPr lang="en-US" dirty="0">
                <a:latin typeface="Arial" panose="020B0604020202020204" pitchFamily="34" charset="0"/>
              </a:rPr>
              <a:t>• </a:t>
            </a:r>
            <a:r>
              <a:rPr lang="en-US" dirty="0">
                <a:latin typeface="TimesNewRoman"/>
              </a:rPr>
              <a:t>Recursive Fibonacci (naïve implementation)</a:t>
            </a:r>
          </a:p>
          <a:p>
            <a:pPr>
              <a:lnSpc>
                <a:spcPct val="150000"/>
              </a:lnSpc>
            </a:pPr>
            <a:r>
              <a:rPr lang="en-US" dirty="0">
                <a:latin typeface="Arial" panose="020B0604020202020204" pitchFamily="34" charset="0"/>
              </a:rPr>
              <a:t>• </a:t>
            </a:r>
            <a:r>
              <a:rPr lang="en-US" dirty="0">
                <a:latin typeface="TimesNewRoman"/>
              </a:rPr>
              <a:t>Towers of Hanoi</a:t>
            </a:r>
          </a:p>
          <a:p>
            <a:pPr>
              <a:lnSpc>
                <a:spcPct val="150000"/>
              </a:lnSpc>
            </a:pPr>
            <a:r>
              <a:rPr lang="en-US" dirty="0">
                <a:latin typeface="Arial" panose="020B0604020202020204" pitchFamily="34" charset="0"/>
              </a:rPr>
              <a:t>• </a:t>
            </a:r>
            <a:r>
              <a:rPr lang="en-US" dirty="0">
                <a:latin typeface="TimesNewRoman"/>
              </a:rPr>
              <a:t>Generating all permutations of </a:t>
            </a:r>
            <a:r>
              <a:rPr lang="en-US" i="1" dirty="0">
                <a:latin typeface="TimesNewRoman,Italic"/>
              </a:rPr>
              <a:t>n </a:t>
            </a:r>
            <a:r>
              <a:rPr lang="en-US" dirty="0">
                <a:latin typeface="TimesNewRoman"/>
              </a:rPr>
              <a:t>letters</a:t>
            </a:r>
            <a:endParaRPr lang="en-US" dirty="0"/>
          </a:p>
        </p:txBody>
      </p:sp>
    </p:spTree>
    <p:extLst>
      <p:ext uri="{BB962C8B-B14F-4D97-AF65-F5344CB8AC3E}">
        <p14:creationId xmlns:p14="http://schemas.microsoft.com/office/powerpoint/2010/main" val="28482766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a:extLst>
              <a:ext uri="{FF2B5EF4-FFF2-40B4-BE49-F238E27FC236}">
                <a16:creationId xmlns:a16="http://schemas.microsoft.com/office/drawing/2014/main" id="{B69D6075-360F-42EA-B644-FD4EE50F72DA}"/>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3555" name="Rectangle 2">
            <a:extLst>
              <a:ext uri="{FF2B5EF4-FFF2-40B4-BE49-F238E27FC236}">
                <a16:creationId xmlns:a16="http://schemas.microsoft.com/office/drawing/2014/main" id="{69ED2FC2-F766-4A93-B8C5-3F777313D18B}"/>
              </a:ext>
            </a:extLst>
          </p:cNvPr>
          <p:cNvSpPr>
            <a:spLocks noChangeArrowheads="1"/>
          </p:cNvSpPr>
          <p:nvPr/>
        </p:nvSpPr>
        <p:spPr bwMode="auto">
          <a:xfrm>
            <a:off x="685800" y="1600200"/>
            <a:ext cx="8077200" cy="380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latin typeface="Tahoma" panose="020B0604030504040204" pitchFamily="34" charset="0"/>
              </a:rPr>
              <a:t>The formal definition for BigO is :</a:t>
            </a:r>
          </a:p>
          <a:p>
            <a:pPr>
              <a:spcBef>
                <a:spcPct val="0"/>
              </a:spcBef>
              <a:buFontTx/>
              <a:buNone/>
            </a:pPr>
            <a:endParaRPr lang="en-US" altLang="en-US" sz="24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BigO is bound(N) if runTime(N) &lt;= c * bound(N)</a:t>
            </a:r>
          </a:p>
          <a:p>
            <a:pPr>
              <a:spcBef>
                <a:spcPct val="0"/>
              </a:spcBef>
              <a:buFontTx/>
              <a:buNone/>
            </a:pPr>
            <a:endParaRPr lang="en-US" altLang="en-US" sz="2400">
              <a:latin typeface="Tahoma" panose="020B0604030504040204" pitchFamily="34" charset="0"/>
            </a:endParaRPr>
          </a:p>
          <a:p>
            <a:pPr>
              <a:spcBef>
                <a:spcPct val="0"/>
              </a:spcBef>
              <a:buFontTx/>
              <a:buNone/>
            </a:pPr>
            <a:r>
              <a:rPr lang="en-US" altLang="en-US" sz="2400">
                <a:latin typeface="Tahoma" panose="020B0604030504040204" pitchFamily="34" charset="0"/>
              </a:rPr>
              <a:t>The actual runtime of an algorithm is the </a:t>
            </a:r>
          </a:p>
          <a:p>
            <a:pPr eaLnBrk="1" hangingPunct="1">
              <a:spcBef>
                <a:spcPct val="0"/>
              </a:spcBef>
              <a:buFontTx/>
              <a:buNone/>
            </a:pPr>
            <a:r>
              <a:rPr lang="en-US" altLang="en-US" sz="2400">
                <a:latin typeface="Tahoma" panose="020B0604030504040204" pitchFamily="34" charset="0"/>
              </a:rPr>
              <a:t>upper bound if the actual runtime is less than </a:t>
            </a:r>
          </a:p>
          <a:p>
            <a:pPr eaLnBrk="1" hangingPunct="1">
              <a:spcBef>
                <a:spcPct val="0"/>
              </a:spcBef>
              <a:buFontTx/>
              <a:buNone/>
            </a:pPr>
            <a:r>
              <a:rPr lang="en-US" altLang="en-US" sz="2400">
                <a:latin typeface="Tahoma" panose="020B0604030504040204" pitchFamily="34" charset="0"/>
              </a:rPr>
              <a:t>c times an upper bound with c being a non-negative </a:t>
            </a:r>
          </a:p>
          <a:p>
            <a:pPr eaLnBrk="1" hangingPunct="1">
              <a:spcBef>
                <a:spcPct val="0"/>
              </a:spcBef>
              <a:buFontTx/>
              <a:buNone/>
            </a:pPr>
            <a:r>
              <a:rPr lang="en-US" altLang="en-US" sz="2400">
                <a:latin typeface="Tahoma" panose="020B0604030504040204" pitchFamily="34" charset="0"/>
              </a:rPr>
              <a:t>constant and using any value of N greater than n</a:t>
            </a:r>
            <a:r>
              <a:rPr lang="en-US" altLang="en-US" sz="2400" baseline="-25000">
                <a:latin typeface="Tahoma" panose="020B0604030504040204" pitchFamily="34" charset="0"/>
              </a:rPr>
              <a:t>0</a:t>
            </a:r>
            <a:r>
              <a:rPr lang="en-US" altLang="en-US" sz="2400">
                <a:latin typeface="Tahoma" panose="020B0604030504040204" pitchFamily="34" charset="0"/>
              </a:rPr>
              <a:t>.</a:t>
            </a:r>
          </a:p>
          <a:p>
            <a:pPr eaLnBrk="1" hangingPunct="1">
              <a:spcBef>
                <a:spcPct val="0"/>
              </a:spcBef>
              <a:buFontTx/>
              <a:buNone/>
            </a:pPr>
            <a:endParaRPr lang="en-US" altLang="en-US" sz="2400">
              <a:latin typeface="Tahoma" panose="020B0604030504040204" pitchFamily="34" charset="0"/>
            </a:endParaRPr>
          </a:p>
          <a:p>
            <a:pPr eaLnBrk="1" hangingPunct="1">
              <a:spcBef>
                <a:spcPct val="0"/>
              </a:spcBef>
              <a:buFontTx/>
              <a:buNone/>
            </a:pPr>
            <a:endParaRPr lang="en-US" altLang="en-US" sz="2400">
              <a:latin typeface="Tahoma" panose="020B0604030504040204" pitchFamily="34" charset="0"/>
            </a:endParaRPr>
          </a:p>
        </p:txBody>
      </p:sp>
      <p:sp>
        <p:nvSpPr>
          <p:cNvPr id="23556" name="WordArt 3">
            <a:extLst>
              <a:ext uri="{FF2B5EF4-FFF2-40B4-BE49-F238E27FC236}">
                <a16:creationId xmlns:a16="http://schemas.microsoft.com/office/drawing/2014/main" id="{14843270-EE32-4219-97B4-96082D996771}"/>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120836" name="Rectangle 4">
            <a:extLst>
              <a:ext uri="{FF2B5EF4-FFF2-40B4-BE49-F238E27FC236}">
                <a16:creationId xmlns:a16="http://schemas.microsoft.com/office/drawing/2014/main" id="{5B7F9217-AC30-441E-A26E-1717D6CF1B05}"/>
              </a:ext>
            </a:extLst>
          </p:cNvPr>
          <p:cNvSpPr>
            <a:spLocks noChangeArrowheads="1"/>
          </p:cNvSpPr>
          <p:nvPr/>
        </p:nvSpPr>
        <p:spPr bwMode="auto">
          <a:xfrm>
            <a:off x="3048000" y="5486400"/>
            <a:ext cx="2563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1">
                <a:solidFill>
                  <a:srgbClr val="3333CC"/>
                </a:solidFill>
                <a:latin typeface="Tahoma" panose="020B0604030504040204" pitchFamily="34" charset="0"/>
              </a:rPr>
              <a:t>Say what?</a:t>
            </a:r>
            <a:endParaRPr lang="en-US" altLang="en-US" sz="3600" b="1">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36"/>
                                        </p:tgtEl>
                                        <p:attrNameLst>
                                          <p:attrName>style.visibility</p:attrName>
                                        </p:attrNameLst>
                                      </p:cBhvr>
                                      <p:to>
                                        <p:strVal val="visible"/>
                                      </p:to>
                                    </p:set>
                                    <p:animEffect transition="in" filter="blinds(horizontal)">
                                      <p:cBhvr>
                                        <p:cTn id="7" dur="500"/>
                                        <p:tgtEl>
                                          <p:spTgt spid="1208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AFDE7755-68E0-48D5-A0C6-116E84B15686}"/>
              </a:ext>
            </a:extLst>
          </p:cNvPr>
          <p:cNvPicPr>
            <a:picLocks noChangeAspect="1"/>
          </p:cNvPicPr>
          <p:nvPr/>
        </p:nvPicPr>
        <p:blipFill rotWithShape="1">
          <a:blip r:embed="rId2">
            <a:extLst>
              <a:ext uri="{28A0092B-C50C-407E-A947-70E740481C1C}">
                <a14:useLocalDpi xmlns:a14="http://schemas.microsoft.com/office/drawing/2010/main" val="0"/>
              </a:ext>
            </a:extLst>
          </a:blip>
          <a:srcRect l="1666"/>
          <a:stretch/>
        </p:blipFill>
        <p:spPr>
          <a:xfrm>
            <a:off x="76200" y="212558"/>
            <a:ext cx="8991600" cy="6416842"/>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69FCE300-4012-4CFB-A268-2CCA174EDFF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5603" name="Rectangle 2">
            <a:extLst>
              <a:ext uri="{FF2B5EF4-FFF2-40B4-BE49-F238E27FC236}">
                <a16:creationId xmlns:a16="http://schemas.microsoft.com/office/drawing/2014/main" id="{87EC904D-CDC8-4593-8E68-81C179055CC7}"/>
              </a:ext>
            </a:extLst>
          </p:cNvPr>
          <p:cNvSpPr>
            <a:spLocks noChangeArrowheads="1"/>
          </p:cNvSpPr>
          <p:nvPr/>
        </p:nvSpPr>
        <p:spPr bwMode="auto">
          <a:xfrm>
            <a:off x="457200" y="4038600"/>
            <a:ext cx="2176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n/2*1 &lt;= ??</a:t>
            </a:r>
          </a:p>
        </p:txBody>
      </p:sp>
      <p:sp>
        <p:nvSpPr>
          <p:cNvPr id="25604" name="WordArt 3">
            <a:extLst>
              <a:ext uri="{FF2B5EF4-FFF2-40B4-BE49-F238E27FC236}">
                <a16:creationId xmlns:a16="http://schemas.microsoft.com/office/drawing/2014/main" id="{F45E1232-179B-4E4D-92B0-A730E2022BE6}"/>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25605" name="Rectangle 4">
            <a:extLst>
              <a:ext uri="{FF2B5EF4-FFF2-40B4-BE49-F238E27FC236}">
                <a16:creationId xmlns:a16="http://schemas.microsoft.com/office/drawing/2014/main" id="{37AFA6E4-B4F6-41A6-A244-B544369125F8}"/>
              </a:ext>
            </a:extLst>
          </p:cNvPr>
          <p:cNvSpPr>
            <a:spLocks noChangeArrowheads="1"/>
          </p:cNvSpPr>
          <p:nvPr/>
        </p:nvSpPr>
        <p:spPr bwMode="auto">
          <a:xfrm>
            <a:off x="4267200" y="1676400"/>
            <a:ext cx="4597400" cy="344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//some input</a:t>
            </a:r>
          </a:p>
          <a:p>
            <a:pPr>
              <a:spcBef>
                <a:spcPct val="0"/>
              </a:spcBef>
              <a:buFontTx/>
              <a:buNone/>
            </a:pPr>
            <a:endParaRPr lang="en-US" altLang="en-US" sz="2000" b="1">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go=go+2)</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25606" name="Text Box 5">
            <a:extLst>
              <a:ext uri="{FF2B5EF4-FFF2-40B4-BE49-F238E27FC236}">
                <a16:creationId xmlns:a16="http://schemas.microsoft.com/office/drawing/2014/main" id="{46C9C528-3B45-4E83-B3EA-E91F26C6E5CE}"/>
              </a:ext>
            </a:extLst>
          </p:cNvPr>
          <p:cNvSpPr txBox="1">
            <a:spLocks noChangeArrowheads="1"/>
          </p:cNvSpPr>
          <p:nvPr/>
        </p:nvSpPr>
        <p:spPr bwMode="auto">
          <a:xfrm>
            <a:off x="457200" y="1905000"/>
            <a:ext cx="3048000" cy="469900"/>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solidFill>
                  <a:srgbClr val="CC0000"/>
                </a:solidFill>
                <a:latin typeface="Tahoma" panose="020B0604030504040204" pitchFamily="34" charset="0"/>
              </a:rPr>
              <a:t>runTime(N) – n/2 * 1</a:t>
            </a:r>
            <a:r>
              <a:rPr lang="en-US" altLang="en-US" sz="2400" b="1">
                <a:solidFill>
                  <a:srgbClr val="CC0000"/>
                </a:solidFill>
                <a:latin typeface="Tahoma" panose="020B0604030504040204" pitchFamily="34" charset="0"/>
              </a:rPr>
              <a:t> </a:t>
            </a:r>
          </a:p>
        </p:txBody>
      </p:sp>
      <p:sp>
        <p:nvSpPr>
          <p:cNvPr id="25607" name="Text Box 6">
            <a:extLst>
              <a:ext uri="{FF2B5EF4-FFF2-40B4-BE49-F238E27FC236}">
                <a16:creationId xmlns:a16="http://schemas.microsoft.com/office/drawing/2014/main" id="{437BBB2F-10D8-4362-BCAB-71DFD629ADAF}"/>
              </a:ext>
            </a:extLst>
          </p:cNvPr>
          <p:cNvSpPr txBox="1">
            <a:spLocks noChangeArrowheads="1"/>
          </p:cNvSpPr>
          <p:nvPr/>
        </p:nvSpPr>
        <p:spPr bwMode="auto">
          <a:xfrm>
            <a:off x="457200" y="2667000"/>
            <a:ext cx="3048000" cy="409575"/>
          </a:xfrm>
          <a:prstGeom prst="rect">
            <a:avLst/>
          </a:prstGeom>
          <a:noFill/>
          <a:ln w="12700">
            <a:solidFill>
              <a:srgbClr val="80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b="1">
                <a:solidFill>
                  <a:srgbClr val="CC0000"/>
                </a:solidFill>
                <a:latin typeface="Tahoma" panose="020B0604030504040204" pitchFamily="34" charset="0"/>
              </a:rPr>
              <a:t>bound(N) –  ???? </a:t>
            </a:r>
          </a:p>
        </p:txBody>
      </p:sp>
      <p:sp>
        <p:nvSpPr>
          <p:cNvPr id="25608" name="Rectangle 7">
            <a:extLst>
              <a:ext uri="{FF2B5EF4-FFF2-40B4-BE49-F238E27FC236}">
                <a16:creationId xmlns:a16="http://schemas.microsoft.com/office/drawing/2014/main" id="{04A8F844-4C9C-4B5E-81EC-A8B237220118}"/>
              </a:ext>
            </a:extLst>
          </p:cNvPr>
          <p:cNvSpPr>
            <a:spLocks noChangeArrowheads="1"/>
          </p:cNvSpPr>
          <p:nvPr/>
        </p:nvSpPr>
        <p:spPr bwMode="auto">
          <a:xfrm>
            <a:off x="457200" y="3556000"/>
            <a:ext cx="3544888" cy="3794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ahoma" panose="020B0604030504040204" pitchFamily="34" charset="0"/>
              </a:rPr>
              <a:t>runTime(N) &lt;= c * bound(N)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AFD04AAD-B022-488E-98F2-75773EB26CCF}"/>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7651" name="Rectangle 2">
            <a:extLst>
              <a:ext uri="{FF2B5EF4-FFF2-40B4-BE49-F238E27FC236}">
                <a16:creationId xmlns:a16="http://schemas.microsoft.com/office/drawing/2014/main" id="{5E6C92E9-485A-4F42-8866-3974E59A2A74}"/>
              </a:ext>
            </a:extLst>
          </p:cNvPr>
          <p:cNvSpPr>
            <a:spLocks noChangeArrowheads="1"/>
          </p:cNvSpPr>
          <p:nvPr/>
        </p:nvSpPr>
        <p:spPr bwMode="auto">
          <a:xfrm>
            <a:off x="457200" y="2514600"/>
            <a:ext cx="3221038"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n/2*1 &lt;= c * log</a:t>
            </a:r>
            <a:r>
              <a:rPr lang="en-US" altLang="en-US" sz="2800" baseline="-25000">
                <a:latin typeface="Tahoma" panose="020B0604030504040204" pitchFamily="34" charset="0"/>
              </a:rPr>
              <a:t>2</a:t>
            </a:r>
            <a:r>
              <a:rPr lang="en-US" altLang="en-US" sz="2800">
                <a:latin typeface="Tahoma" panose="020B0604030504040204" pitchFamily="34" charset="0"/>
              </a:rPr>
              <a:t>n</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t>
            </a:r>
            <a:r>
              <a:rPr lang="en-US" altLang="en-US" sz="2800" baseline="-25000">
                <a:latin typeface="Tahoma" panose="020B0604030504040204" pitchFamily="34" charset="0"/>
              </a:rPr>
              <a:t>0</a:t>
            </a:r>
            <a:r>
              <a:rPr lang="en-US" altLang="en-US" sz="2800">
                <a:latin typeface="Tahoma" panose="020B0604030504040204" pitchFamily="34" charset="0"/>
              </a:rPr>
              <a:t> = 2</a:t>
            </a:r>
          </a:p>
          <a:p>
            <a:pPr>
              <a:spcBef>
                <a:spcPct val="0"/>
              </a:spcBef>
              <a:buFontTx/>
              <a:buNone/>
            </a:pPr>
            <a:r>
              <a:rPr lang="en-US" altLang="en-US" sz="2800">
                <a:latin typeface="Tahoma" panose="020B0604030504040204" pitchFamily="34" charset="0"/>
              </a:rPr>
              <a:t>c = 3</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50/2*1 &lt;= 3*6</a:t>
            </a:r>
          </a:p>
          <a:p>
            <a:pPr>
              <a:spcBef>
                <a:spcPct val="0"/>
              </a:spcBef>
              <a:buFontTx/>
              <a:buNone/>
            </a:pPr>
            <a:r>
              <a:rPr lang="en-US" altLang="en-US" sz="2800">
                <a:latin typeface="Tahoma" panose="020B0604030504040204" pitchFamily="34" charset="0"/>
              </a:rPr>
              <a:t>25 &lt;= 18</a:t>
            </a:r>
          </a:p>
        </p:txBody>
      </p:sp>
      <p:sp>
        <p:nvSpPr>
          <p:cNvPr id="27652" name="WordArt 3">
            <a:extLst>
              <a:ext uri="{FF2B5EF4-FFF2-40B4-BE49-F238E27FC236}">
                <a16:creationId xmlns:a16="http://schemas.microsoft.com/office/drawing/2014/main" id="{BCF1E65F-1130-4128-8E19-AB9C047EEA04}"/>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27653" name="Rectangle 4">
            <a:extLst>
              <a:ext uri="{FF2B5EF4-FFF2-40B4-BE49-F238E27FC236}">
                <a16:creationId xmlns:a16="http://schemas.microsoft.com/office/drawing/2014/main" id="{04D590A9-856E-4D55-8BF8-F5FE38A13D9A}"/>
              </a:ext>
            </a:extLst>
          </p:cNvPr>
          <p:cNvSpPr>
            <a:spLocks noChangeArrowheads="1"/>
          </p:cNvSpPr>
          <p:nvPr/>
        </p:nvSpPr>
        <p:spPr bwMode="auto">
          <a:xfrm>
            <a:off x="4191000" y="1828800"/>
            <a:ext cx="4597400"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a:t>
            </a:r>
            <a:r>
              <a:rPr lang="en-US" altLang="en-US" sz="3600" b="1">
                <a:solidFill>
                  <a:srgbClr val="008000"/>
                </a:solidFill>
                <a:latin typeface="Tahoma" panose="020B0604030504040204" pitchFamily="34" charset="0"/>
              </a:rPr>
              <a:t>50</a:t>
            </a:r>
          </a:p>
          <a:p>
            <a:pPr>
              <a:spcBef>
                <a:spcPct val="0"/>
              </a:spcBef>
              <a:buFontTx/>
              <a:buNone/>
            </a:pPr>
            <a:endParaRPr lang="en-US" altLang="en-US" sz="2000" b="1">
              <a:solidFill>
                <a:srgbClr val="008000"/>
              </a:solidFill>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go=go+2)</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27654" name="Text Box 8">
            <a:extLst>
              <a:ext uri="{FF2B5EF4-FFF2-40B4-BE49-F238E27FC236}">
                <a16:creationId xmlns:a16="http://schemas.microsoft.com/office/drawing/2014/main" id="{DC3A2022-AE50-4B1E-A862-CFF7CD374A81}"/>
              </a:ext>
            </a:extLst>
          </p:cNvPr>
          <p:cNvSpPr txBox="1">
            <a:spLocks noChangeArrowheads="1"/>
          </p:cNvSpPr>
          <p:nvPr/>
        </p:nvSpPr>
        <p:spPr bwMode="auto">
          <a:xfrm>
            <a:off x="5181600" y="5867400"/>
            <a:ext cx="3581400" cy="469900"/>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3333CC"/>
                </a:solidFill>
                <a:latin typeface="Tahoma" panose="020B0604030504040204" pitchFamily="34" charset="0"/>
              </a:rPr>
              <a:t>O(log</a:t>
            </a:r>
            <a:r>
              <a:rPr lang="en-US" altLang="en-US" sz="2400" b="1" baseline="-25000">
                <a:solidFill>
                  <a:srgbClr val="3333CC"/>
                </a:solidFill>
                <a:latin typeface="Tahoma" panose="020B0604030504040204" pitchFamily="34" charset="0"/>
              </a:rPr>
              <a:t>2</a:t>
            </a:r>
            <a:r>
              <a:rPr lang="en-US" altLang="en-US" sz="2400" b="1">
                <a:solidFill>
                  <a:srgbClr val="3333CC"/>
                </a:solidFill>
                <a:latin typeface="Tahoma" panose="020B0604030504040204" pitchFamily="34" charset="0"/>
              </a:rPr>
              <a:t>n) is too small.</a:t>
            </a:r>
            <a:r>
              <a:rPr lang="en-US" altLang="en-US" sz="2400" b="1">
                <a:solidFill>
                  <a:srgbClr val="CC0000"/>
                </a:solidFill>
                <a:latin typeface="Tahoma" panose="020B0604030504040204" pitchFamily="34" charset="0"/>
              </a:rPr>
              <a:t> </a:t>
            </a:r>
          </a:p>
        </p:txBody>
      </p:sp>
      <p:sp>
        <p:nvSpPr>
          <p:cNvPr id="27655" name="Rectangle 9">
            <a:extLst>
              <a:ext uri="{FF2B5EF4-FFF2-40B4-BE49-F238E27FC236}">
                <a16:creationId xmlns:a16="http://schemas.microsoft.com/office/drawing/2014/main" id="{AD6CCC34-9F75-4E2C-A56A-2FB759695DF7}"/>
              </a:ext>
            </a:extLst>
          </p:cNvPr>
          <p:cNvSpPr>
            <a:spLocks noChangeArrowheads="1"/>
          </p:cNvSpPr>
          <p:nvPr/>
        </p:nvSpPr>
        <p:spPr bwMode="auto">
          <a:xfrm>
            <a:off x="457200" y="1752600"/>
            <a:ext cx="3544888" cy="3794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ahoma" panose="020B0604030504040204" pitchFamily="34" charset="0"/>
              </a:rPr>
              <a:t>runTime(N) &lt;= c * bound(N)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C715E2BA-34EA-4327-BB4D-1C6372561498}"/>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9699" name="Rectangle 2">
            <a:extLst>
              <a:ext uri="{FF2B5EF4-FFF2-40B4-BE49-F238E27FC236}">
                <a16:creationId xmlns:a16="http://schemas.microsoft.com/office/drawing/2014/main" id="{5878B0F9-1605-463E-AE6B-9746C3A39B67}"/>
              </a:ext>
            </a:extLst>
          </p:cNvPr>
          <p:cNvSpPr>
            <a:spLocks noChangeArrowheads="1"/>
          </p:cNvSpPr>
          <p:nvPr/>
        </p:nvSpPr>
        <p:spPr bwMode="auto">
          <a:xfrm>
            <a:off x="457200" y="2438400"/>
            <a:ext cx="280352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n/2*1 &lt;= c * n</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t>
            </a:r>
            <a:r>
              <a:rPr lang="en-US" altLang="en-US" sz="2800" baseline="-25000">
                <a:latin typeface="Tahoma" panose="020B0604030504040204" pitchFamily="34" charset="0"/>
              </a:rPr>
              <a:t>0</a:t>
            </a:r>
            <a:r>
              <a:rPr lang="en-US" altLang="en-US" sz="2800">
                <a:latin typeface="Tahoma" panose="020B0604030504040204" pitchFamily="34" charset="0"/>
              </a:rPr>
              <a:t> = 2</a:t>
            </a:r>
          </a:p>
          <a:p>
            <a:pPr>
              <a:spcBef>
                <a:spcPct val="0"/>
              </a:spcBef>
              <a:buFontTx/>
              <a:buNone/>
            </a:pPr>
            <a:r>
              <a:rPr lang="en-US" altLang="en-US" sz="2800">
                <a:latin typeface="Tahoma" panose="020B0604030504040204" pitchFamily="34" charset="0"/>
              </a:rPr>
              <a:t>c = 3</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50/2*1 &lt;= 3*50</a:t>
            </a:r>
          </a:p>
          <a:p>
            <a:pPr>
              <a:spcBef>
                <a:spcPct val="0"/>
              </a:spcBef>
              <a:buFontTx/>
              <a:buNone/>
            </a:pPr>
            <a:r>
              <a:rPr lang="en-US" altLang="en-US" sz="2800">
                <a:latin typeface="Tahoma" panose="020B0604030504040204" pitchFamily="34" charset="0"/>
              </a:rPr>
              <a:t>25 &lt;= 150</a:t>
            </a:r>
          </a:p>
        </p:txBody>
      </p:sp>
      <p:sp>
        <p:nvSpPr>
          <p:cNvPr id="29700" name="WordArt 3">
            <a:extLst>
              <a:ext uri="{FF2B5EF4-FFF2-40B4-BE49-F238E27FC236}">
                <a16:creationId xmlns:a16="http://schemas.microsoft.com/office/drawing/2014/main" id="{61B12C77-0BCB-4E96-87BB-520EC5F1CD6D}"/>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29701" name="Rectangle 5">
            <a:extLst>
              <a:ext uri="{FF2B5EF4-FFF2-40B4-BE49-F238E27FC236}">
                <a16:creationId xmlns:a16="http://schemas.microsoft.com/office/drawing/2014/main" id="{6D7B90C4-B3BC-4DB4-B8E5-24E875BA8B38}"/>
              </a:ext>
            </a:extLst>
          </p:cNvPr>
          <p:cNvSpPr>
            <a:spLocks noChangeArrowheads="1"/>
          </p:cNvSpPr>
          <p:nvPr/>
        </p:nvSpPr>
        <p:spPr bwMode="auto">
          <a:xfrm>
            <a:off x="4191000" y="1828800"/>
            <a:ext cx="4597400"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a:t>
            </a:r>
            <a:r>
              <a:rPr lang="en-US" altLang="en-US" sz="3600" b="1">
                <a:solidFill>
                  <a:srgbClr val="008000"/>
                </a:solidFill>
                <a:latin typeface="Tahoma" panose="020B0604030504040204" pitchFamily="34" charset="0"/>
              </a:rPr>
              <a:t>50</a:t>
            </a:r>
          </a:p>
          <a:p>
            <a:pPr>
              <a:spcBef>
                <a:spcPct val="0"/>
              </a:spcBef>
              <a:buFontTx/>
              <a:buNone/>
            </a:pPr>
            <a:endParaRPr lang="en-US" altLang="en-US" sz="2000" b="1">
              <a:solidFill>
                <a:srgbClr val="008000"/>
              </a:solidFill>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go=go+2)</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29702" name="Text Box 7">
            <a:extLst>
              <a:ext uri="{FF2B5EF4-FFF2-40B4-BE49-F238E27FC236}">
                <a16:creationId xmlns:a16="http://schemas.microsoft.com/office/drawing/2014/main" id="{6B194AD4-98B5-4172-BD62-C5407DC7DED8}"/>
              </a:ext>
            </a:extLst>
          </p:cNvPr>
          <p:cNvSpPr txBox="1">
            <a:spLocks noChangeArrowheads="1"/>
          </p:cNvSpPr>
          <p:nvPr/>
        </p:nvSpPr>
        <p:spPr bwMode="auto">
          <a:xfrm>
            <a:off x="5181600" y="5867400"/>
            <a:ext cx="3581400" cy="469900"/>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3333CC"/>
                </a:solidFill>
                <a:latin typeface="Tahoma" panose="020B0604030504040204" pitchFamily="34" charset="0"/>
              </a:rPr>
              <a:t>O(n) is just right.</a:t>
            </a:r>
            <a:r>
              <a:rPr lang="en-US" altLang="en-US" sz="2400" b="1">
                <a:solidFill>
                  <a:srgbClr val="CC0000"/>
                </a:solidFill>
                <a:latin typeface="Tahoma" panose="020B0604030504040204" pitchFamily="34" charset="0"/>
              </a:rPr>
              <a:t> </a:t>
            </a:r>
          </a:p>
        </p:txBody>
      </p:sp>
      <p:sp>
        <p:nvSpPr>
          <p:cNvPr id="29703" name="Rectangle 8">
            <a:extLst>
              <a:ext uri="{FF2B5EF4-FFF2-40B4-BE49-F238E27FC236}">
                <a16:creationId xmlns:a16="http://schemas.microsoft.com/office/drawing/2014/main" id="{08DC2E6D-8CF4-434B-B800-3D99E5D41D41}"/>
              </a:ext>
            </a:extLst>
          </p:cNvPr>
          <p:cNvSpPr>
            <a:spLocks noChangeArrowheads="1"/>
          </p:cNvSpPr>
          <p:nvPr/>
        </p:nvSpPr>
        <p:spPr bwMode="auto">
          <a:xfrm>
            <a:off x="457200" y="1752600"/>
            <a:ext cx="3544888" cy="3794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ahoma" panose="020B0604030504040204" pitchFamily="34" charset="0"/>
              </a:rPr>
              <a:t>runTime(N) &lt;= c * bound(N)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2F51C23D-8AD8-4FEE-ABC5-71256A23B0BE}"/>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1747" name="Rectangle 2">
            <a:extLst>
              <a:ext uri="{FF2B5EF4-FFF2-40B4-BE49-F238E27FC236}">
                <a16:creationId xmlns:a16="http://schemas.microsoft.com/office/drawing/2014/main" id="{CD2842F2-3F1F-44E0-8CD2-D5D6D55BA301}"/>
              </a:ext>
            </a:extLst>
          </p:cNvPr>
          <p:cNvSpPr>
            <a:spLocks noChangeArrowheads="1"/>
          </p:cNvSpPr>
          <p:nvPr/>
        </p:nvSpPr>
        <p:spPr bwMode="auto">
          <a:xfrm>
            <a:off x="457200" y="2438400"/>
            <a:ext cx="319087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n/2*1 &lt;= c * n</a:t>
            </a:r>
            <a:r>
              <a:rPr lang="en-US" altLang="en-US" sz="2800" baseline="30000">
                <a:latin typeface="Tahoma" panose="020B0604030504040204" pitchFamily="34" charset="0"/>
              </a:rPr>
              <a:t>2</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n</a:t>
            </a:r>
            <a:r>
              <a:rPr lang="en-US" altLang="en-US" sz="2800" baseline="-25000">
                <a:latin typeface="Tahoma" panose="020B0604030504040204" pitchFamily="34" charset="0"/>
              </a:rPr>
              <a:t>0</a:t>
            </a:r>
            <a:r>
              <a:rPr lang="en-US" altLang="en-US" sz="2800">
                <a:latin typeface="Tahoma" panose="020B0604030504040204" pitchFamily="34" charset="0"/>
              </a:rPr>
              <a:t> = 2</a:t>
            </a:r>
          </a:p>
          <a:p>
            <a:pPr>
              <a:spcBef>
                <a:spcPct val="0"/>
              </a:spcBef>
              <a:buFontTx/>
              <a:buNone/>
            </a:pPr>
            <a:r>
              <a:rPr lang="en-US" altLang="en-US" sz="2800">
                <a:latin typeface="Tahoma" panose="020B0604030504040204" pitchFamily="34" charset="0"/>
              </a:rPr>
              <a:t>c = 3</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50/2*1 &lt;= 3*2500</a:t>
            </a:r>
          </a:p>
          <a:p>
            <a:pPr>
              <a:spcBef>
                <a:spcPct val="0"/>
              </a:spcBef>
              <a:buFontTx/>
              <a:buNone/>
            </a:pPr>
            <a:r>
              <a:rPr lang="en-US" altLang="en-US" sz="2800">
                <a:latin typeface="Tahoma" panose="020B0604030504040204" pitchFamily="34" charset="0"/>
              </a:rPr>
              <a:t>25 &lt;= 7500</a:t>
            </a:r>
          </a:p>
        </p:txBody>
      </p:sp>
      <p:sp>
        <p:nvSpPr>
          <p:cNvPr id="31748" name="WordArt 3">
            <a:extLst>
              <a:ext uri="{FF2B5EF4-FFF2-40B4-BE49-F238E27FC236}">
                <a16:creationId xmlns:a16="http://schemas.microsoft.com/office/drawing/2014/main" id="{FC78CB19-A454-4EBD-9E9C-D25B47D47475}"/>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
        <p:nvSpPr>
          <p:cNvPr id="31749" name="Rectangle 5">
            <a:extLst>
              <a:ext uri="{FF2B5EF4-FFF2-40B4-BE49-F238E27FC236}">
                <a16:creationId xmlns:a16="http://schemas.microsoft.com/office/drawing/2014/main" id="{63F8A57C-8CBA-4F24-BC06-EEEBF5231C56}"/>
              </a:ext>
            </a:extLst>
          </p:cNvPr>
          <p:cNvSpPr>
            <a:spLocks noChangeArrowheads="1"/>
          </p:cNvSpPr>
          <p:nvPr/>
        </p:nvSpPr>
        <p:spPr bwMode="auto">
          <a:xfrm>
            <a:off x="4191000" y="1828800"/>
            <a:ext cx="4597400" cy="368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b="1">
                <a:latin typeface="Tahoma" panose="020B0604030504040204" pitchFamily="34" charset="0"/>
              </a:rPr>
              <a:t>int run = </a:t>
            </a:r>
            <a:r>
              <a:rPr lang="en-US" altLang="en-US" sz="3600" b="1">
                <a:solidFill>
                  <a:srgbClr val="008000"/>
                </a:solidFill>
                <a:latin typeface="Tahoma" panose="020B0604030504040204" pitchFamily="34" charset="0"/>
              </a:rPr>
              <a:t>50</a:t>
            </a:r>
          </a:p>
          <a:p>
            <a:pPr>
              <a:spcBef>
                <a:spcPct val="0"/>
              </a:spcBef>
              <a:buFontTx/>
              <a:buNone/>
            </a:pPr>
            <a:endParaRPr lang="en-US" altLang="en-US" sz="2000" b="1">
              <a:solidFill>
                <a:srgbClr val="008000"/>
              </a:solidFill>
              <a:latin typeface="Tahoma" panose="020B0604030504040204" pitchFamily="34" charset="0"/>
            </a:endParaRPr>
          </a:p>
          <a:p>
            <a:pPr>
              <a:spcBef>
                <a:spcPct val="0"/>
              </a:spcBef>
              <a:buFontTx/>
              <a:buNone/>
            </a:pPr>
            <a:r>
              <a:rPr lang="en-US" altLang="en-US" sz="2000" b="1">
                <a:latin typeface="Tahoma" panose="020B0604030504040204" pitchFamily="34" charset="0"/>
              </a:rPr>
              <a:t>for(int go=1; go&lt;=run; go=go+2)</a:t>
            </a:r>
          </a:p>
          <a:p>
            <a:pPr>
              <a:spcBef>
                <a:spcPct val="0"/>
              </a:spcBef>
              <a:buFontTx/>
              <a:buNone/>
            </a:pPr>
            <a:r>
              <a:rPr lang="en-US" altLang="en-US" sz="2000" b="1">
                <a:latin typeface="Tahoma" panose="020B0604030504040204" pitchFamily="34" charset="0"/>
              </a:rPr>
              <a:t>{</a:t>
            </a:r>
          </a:p>
          <a:p>
            <a:pPr>
              <a:spcBef>
                <a:spcPct val="0"/>
              </a:spcBef>
              <a:buFontTx/>
              <a:buNone/>
            </a:pPr>
            <a:r>
              <a:rPr lang="en-US" altLang="en-US" sz="2000" b="1">
                <a:latin typeface="Tahoma" panose="020B0604030504040204" pitchFamily="34" charset="0"/>
              </a:rPr>
              <a:t>  int fun = //some input</a:t>
            </a:r>
          </a:p>
          <a:p>
            <a:pPr>
              <a:spcBef>
                <a:spcPct val="0"/>
              </a:spcBef>
              <a:buFontTx/>
              <a:buNone/>
            </a:pPr>
            <a:r>
              <a:rPr lang="en-US" altLang="en-US" sz="2000" b="1">
                <a:latin typeface="Tahoma" panose="020B0604030504040204" pitchFamily="34" charset="0"/>
              </a:rPr>
              <a:t>  if(fun&gt;30){</a:t>
            </a:r>
          </a:p>
          <a:p>
            <a:pPr>
              <a:spcBef>
                <a:spcPct val="0"/>
              </a:spcBef>
              <a:buFontTx/>
              <a:buNone/>
            </a:pPr>
            <a:r>
              <a:rPr lang="en-US" altLang="en-US" sz="2000" b="1">
                <a:latin typeface="Tahoma" panose="020B0604030504040204" pitchFamily="34" charset="0"/>
              </a:rPr>
              <a:t>     out.println("whoot");</a:t>
            </a:r>
          </a:p>
          <a:p>
            <a:pPr>
              <a:spcBef>
                <a:spcPct val="0"/>
              </a:spcBef>
              <a:buFontTx/>
              <a:buNone/>
            </a:pPr>
            <a:r>
              <a:rPr lang="en-US" altLang="en-US" sz="2000" b="1">
                <a:latin typeface="Tahoma" panose="020B0604030504040204" pitchFamily="34" charset="0"/>
              </a:rPr>
              <a:t>  else if(fun&lt;=30){</a:t>
            </a:r>
            <a:br>
              <a:rPr lang="en-US" altLang="en-US" sz="2000" b="1">
                <a:latin typeface="Tahoma" panose="020B0604030504040204" pitchFamily="34" charset="0"/>
              </a:rPr>
            </a:br>
            <a:r>
              <a:rPr lang="en-US" altLang="en-US" sz="2000" b="1">
                <a:latin typeface="Tahoma" panose="020B0604030504040204" pitchFamily="34" charset="0"/>
              </a:rPr>
              <a:t>     out.println("fly");</a:t>
            </a:r>
          </a:p>
          <a:p>
            <a:pPr>
              <a:spcBef>
                <a:spcPct val="0"/>
              </a:spcBef>
              <a:buFontTx/>
              <a:buNone/>
            </a:pPr>
            <a:r>
              <a:rPr lang="en-US" altLang="en-US" sz="2000" b="1">
                <a:latin typeface="Tahoma" panose="020B0604030504040204" pitchFamily="34" charset="0"/>
              </a:rPr>
              <a:t>  }</a:t>
            </a:r>
          </a:p>
          <a:p>
            <a:pPr>
              <a:spcBef>
                <a:spcPct val="0"/>
              </a:spcBef>
              <a:buFontTx/>
              <a:buNone/>
            </a:pPr>
            <a:r>
              <a:rPr lang="en-US" altLang="en-US" sz="2000" b="1">
                <a:latin typeface="Tahoma" panose="020B0604030504040204" pitchFamily="34" charset="0"/>
              </a:rPr>
              <a:t>}</a:t>
            </a:r>
          </a:p>
        </p:txBody>
      </p:sp>
      <p:sp>
        <p:nvSpPr>
          <p:cNvPr id="31750" name="Text Box 6">
            <a:extLst>
              <a:ext uri="{FF2B5EF4-FFF2-40B4-BE49-F238E27FC236}">
                <a16:creationId xmlns:a16="http://schemas.microsoft.com/office/drawing/2014/main" id="{6ECCB489-1148-4F19-AE12-24CBF954BC16}"/>
              </a:ext>
            </a:extLst>
          </p:cNvPr>
          <p:cNvSpPr txBox="1">
            <a:spLocks noChangeArrowheads="1"/>
          </p:cNvSpPr>
          <p:nvPr/>
        </p:nvSpPr>
        <p:spPr bwMode="auto">
          <a:xfrm>
            <a:off x="5181600" y="5867400"/>
            <a:ext cx="3581400" cy="469900"/>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b="1">
                <a:solidFill>
                  <a:srgbClr val="3333CC"/>
                </a:solidFill>
                <a:latin typeface="Tahoma" panose="020B0604030504040204" pitchFamily="34" charset="0"/>
              </a:rPr>
              <a:t>O(n</a:t>
            </a:r>
            <a:r>
              <a:rPr lang="en-US" altLang="en-US" sz="2400" b="1" baseline="30000">
                <a:solidFill>
                  <a:srgbClr val="3333CC"/>
                </a:solidFill>
                <a:latin typeface="Tahoma" panose="020B0604030504040204" pitchFamily="34" charset="0"/>
              </a:rPr>
              <a:t>2</a:t>
            </a:r>
            <a:r>
              <a:rPr lang="en-US" altLang="en-US" sz="2400" b="1">
                <a:solidFill>
                  <a:srgbClr val="3333CC"/>
                </a:solidFill>
                <a:latin typeface="Tahoma" panose="020B0604030504040204" pitchFamily="34" charset="0"/>
              </a:rPr>
              <a:t>) is too big.</a:t>
            </a:r>
            <a:r>
              <a:rPr lang="en-US" altLang="en-US" sz="2400" b="1">
                <a:solidFill>
                  <a:srgbClr val="CC0000"/>
                </a:solidFill>
                <a:latin typeface="Tahoma" panose="020B0604030504040204" pitchFamily="34" charset="0"/>
              </a:rPr>
              <a:t> </a:t>
            </a:r>
          </a:p>
        </p:txBody>
      </p:sp>
      <p:sp>
        <p:nvSpPr>
          <p:cNvPr id="31751" name="Rectangle 7">
            <a:extLst>
              <a:ext uri="{FF2B5EF4-FFF2-40B4-BE49-F238E27FC236}">
                <a16:creationId xmlns:a16="http://schemas.microsoft.com/office/drawing/2014/main" id="{D9BDCD4D-65B7-4CBD-BB67-98EEACC5C739}"/>
              </a:ext>
            </a:extLst>
          </p:cNvPr>
          <p:cNvSpPr>
            <a:spLocks noChangeArrowheads="1"/>
          </p:cNvSpPr>
          <p:nvPr/>
        </p:nvSpPr>
        <p:spPr bwMode="auto">
          <a:xfrm>
            <a:off x="457200" y="1752600"/>
            <a:ext cx="3544888" cy="379413"/>
          </a:xfrm>
          <a:prstGeom prst="rect">
            <a:avLst/>
          </a:prstGeom>
          <a:noFill/>
          <a:ln w="12700">
            <a:solidFill>
              <a:srgbClr val="0000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b="1">
                <a:solidFill>
                  <a:schemeClr val="accent2"/>
                </a:solidFill>
                <a:latin typeface="Tahoma" panose="020B0604030504040204" pitchFamily="34" charset="0"/>
              </a:rPr>
              <a:t>runTime(N) &lt;= c * bound(N)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5E3AE4A4-C093-4795-863C-E2440BA461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55" y="0"/>
            <a:ext cx="8922489" cy="6858000"/>
          </a:xfrm>
          <a:prstGeom prst="rect">
            <a:avLst/>
          </a:prstGeom>
        </p:spPr>
      </p:pic>
      <p:sp>
        <p:nvSpPr>
          <p:cNvPr id="4" name="Rectangle 3">
            <a:extLst>
              <a:ext uri="{FF2B5EF4-FFF2-40B4-BE49-F238E27FC236}">
                <a16:creationId xmlns:a16="http://schemas.microsoft.com/office/drawing/2014/main" id="{01E99731-8507-418C-918A-C01FB66233D9}"/>
              </a:ext>
            </a:extLst>
          </p:cNvPr>
          <p:cNvSpPr/>
          <p:nvPr/>
        </p:nvSpPr>
        <p:spPr bwMode="auto">
          <a:xfrm>
            <a:off x="6934200" y="0"/>
            <a:ext cx="1676400" cy="304800"/>
          </a:xfrm>
          <a:prstGeom prst="rect">
            <a:avLst/>
          </a:prstGeom>
          <a:solidFill>
            <a:srgbClr val="00CC99">
              <a:alpha val="20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53570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A3ED4AC-5FB1-4178-9CF7-5E5206769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87" y="0"/>
            <a:ext cx="8919825" cy="6858000"/>
          </a:xfrm>
          <a:prstGeom prst="rect">
            <a:avLst/>
          </a:prstGeom>
        </p:spPr>
      </p:pic>
      <p:sp>
        <p:nvSpPr>
          <p:cNvPr id="7" name="Rectangle 6">
            <a:extLst>
              <a:ext uri="{FF2B5EF4-FFF2-40B4-BE49-F238E27FC236}">
                <a16:creationId xmlns:a16="http://schemas.microsoft.com/office/drawing/2014/main" id="{B04C8A6B-F30E-4A20-A637-5FE358D798A0}"/>
              </a:ext>
            </a:extLst>
          </p:cNvPr>
          <p:cNvSpPr/>
          <p:nvPr/>
        </p:nvSpPr>
        <p:spPr bwMode="auto">
          <a:xfrm>
            <a:off x="6922911" y="22578"/>
            <a:ext cx="1143000" cy="304800"/>
          </a:xfrm>
          <a:prstGeom prst="rect">
            <a:avLst/>
          </a:prstGeom>
          <a:solidFill>
            <a:srgbClr val="00CC99">
              <a:alpha val="20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ahoma" pitchFamily="34" charset="0"/>
            </a:endParaRPr>
          </a:p>
        </p:txBody>
      </p:sp>
    </p:spTree>
    <p:extLst>
      <p:ext uri="{BB962C8B-B14F-4D97-AF65-F5344CB8AC3E}">
        <p14:creationId xmlns:p14="http://schemas.microsoft.com/office/powerpoint/2010/main" val="3193463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0D133429-2ECF-4BA9-AB5D-083382D7E857}"/>
              </a:ext>
            </a:extLst>
          </p:cNvPr>
          <p:cNvSpPr>
            <a:spLocks noChangeArrowheads="1"/>
          </p:cNvSpPr>
          <p:nvPr/>
        </p:nvSpPr>
        <p:spPr bwMode="auto">
          <a:xfrm>
            <a:off x="685800" y="1447800"/>
            <a:ext cx="8077200" cy="461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1.  Search an unordered list of </a:t>
            </a:r>
            <a:r>
              <a:rPr lang="en-US" altLang="en-US" sz="2800" i="1" dirty="0">
                <a:latin typeface="Tahoma" panose="020B0604030504040204" pitchFamily="34" charset="0"/>
              </a:rPr>
              <a:t>n</a:t>
            </a:r>
            <a:r>
              <a:rPr lang="en-US" altLang="en-US" sz="2800" dirty="0">
                <a:latin typeface="Tahoma" panose="020B0604030504040204" pitchFamily="34" charset="0"/>
              </a:rPr>
              <a:t> elements.  </a:t>
            </a:r>
          </a:p>
          <a:p>
            <a:pPr>
              <a:spcBef>
                <a:spcPct val="0"/>
              </a:spcBef>
              <a:buFontTx/>
              <a:buNone/>
            </a:pPr>
            <a:endParaRPr lang="en-US" altLang="en-US" sz="1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Runtime:  O(n)</a:t>
            </a:r>
          </a:p>
          <a:p>
            <a:pPr>
              <a:spcBef>
                <a:spcPct val="0"/>
              </a:spcBef>
              <a:buFontTx/>
              <a:buNone/>
            </a:pPr>
            <a:endParaRPr lang="en-US" altLang="en-US" sz="4400" dirty="0">
              <a:latin typeface="Tahoma" panose="020B0604030504040204" pitchFamily="34" charset="0"/>
            </a:endParaRPr>
          </a:p>
          <a:p>
            <a:pPr>
              <a:spcBef>
                <a:spcPct val="0"/>
              </a:spcBef>
              <a:buFontTx/>
              <a:buNone/>
            </a:pPr>
            <a:r>
              <a:rPr lang="en-US" altLang="en-US" sz="2800" dirty="0">
                <a:latin typeface="Tahoma" panose="020B0604030504040204" pitchFamily="34" charset="0"/>
              </a:rPr>
              <a:t>2.  Print the last five elements of any size array.</a:t>
            </a:r>
          </a:p>
          <a:p>
            <a:pPr>
              <a:spcBef>
                <a:spcPct val="0"/>
              </a:spcBef>
              <a:buFontTx/>
              <a:buNone/>
            </a:pPr>
            <a:endParaRPr lang="en-US" altLang="en-US" sz="1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Runtime:  O(1)</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3.  Sing “The Twelve Days of Christmas”.</a:t>
            </a:r>
          </a:p>
          <a:p>
            <a:pPr>
              <a:spcBef>
                <a:spcPct val="0"/>
              </a:spcBef>
              <a:buFontTx/>
              <a:buNone/>
            </a:pPr>
            <a:endParaRPr lang="en-US" altLang="en-US" sz="1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Runtime:  O(n</a:t>
            </a:r>
            <a:r>
              <a:rPr lang="en-US" altLang="en-US" sz="2800" baseline="30000" dirty="0">
                <a:latin typeface="Tahoma" panose="020B0604030504040204" pitchFamily="34" charset="0"/>
              </a:rPr>
              <a:t>2</a:t>
            </a:r>
            <a:r>
              <a:rPr lang="en-US" altLang="en-US" sz="2800" dirty="0">
                <a:latin typeface="Tahoma" panose="020B0604030504040204" pitchFamily="34" charset="0"/>
              </a:rPr>
              <a:t>)</a:t>
            </a:r>
          </a:p>
        </p:txBody>
      </p:sp>
      <p:sp>
        <p:nvSpPr>
          <p:cNvPr id="11268" name="WordArt 3">
            <a:extLst>
              <a:ext uri="{FF2B5EF4-FFF2-40B4-BE49-F238E27FC236}">
                <a16:creationId xmlns:a16="http://schemas.microsoft.com/office/drawing/2014/main" id="{9B93A1A0-2C1A-4821-9D68-0B5200C30418}"/>
              </a:ext>
            </a:extLst>
          </p:cNvPr>
          <p:cNvSpPr>
            <a:spLocks noChangeArrowheads="1" noChangeShapeType="1" noTextEdit="1"/>
          </p:cNvSpPr>
          <p:nvPr/>
        </p:nvSpPr>
        <p:spPr bwMode="auto">
          <a:xfrm>
            <a:off x="1828800" y="381000"/>
            <a:ext cx="5486400" cy="609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Examples</a:t>
            </a:r>
          </a:p>
        </p:txBody>
      </p:sp>
      <p:pic>
        <p:nvPicPr>
          <p:cNvPr id="1026" name="Picture 2">
            <a:extLst>
              <a:ext uri="{FF2B5EF4-FFF2-40B4-BE49-F238E27FC236}">
                <a16:creationId xmlns:a16="http://schemas.microsoft.com/office/drawing/2014/main" id="{D5A485D8-C7B0-43B9-A293-DED9EC83C3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403" t="53726" b="4241"/>
          <a:stretch/>
        </p:blipFill>
        <p:spPr bwMode="auto">
          <a:xfrm>
            <a:off x="4343400" y="5410200"/>
            <a:ext cx="3200400" cy="1295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a:extLst>
              <a:ext uri="{FF2B5EF4-FFF2-40B4-BE49-F238E27FC236}">
                <a16:creationId xmlns:a16="http://schemas.microsoft.com/office/drawing/2014/main" id="{DA7F931D-3B29-42DD-A712-640392BFDA75}"/>
              </a:ext>
            </a:extLst>
          </p:cNvPr>
          <p:cNvSpPr>
            <a:spLocks noGrp="1"/>
          </p:cNvSpPr>
          <p:nvPr>
            <p:ph type="ftr"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3315" name="Rectangle 2">
            <a:extLst>
              <a:ext uri="{FF2B5EF4-FFF2-40B4-BE49-F238E27FC236}">
                <a16:creationId xmlns:a16="http://schemas.microsoft.com/office/drawing/2014/main" id="{FD1C1279-1A91-4B2F-B54D-6551A9212DFE}"/>
              </a:ext>
            </a:extLst>
          </p:cNvPr>
          <p:cNvSpPr>
            <a:spLocks noChangeArrowheads="1"/>
          </p:cNvSpPr>
          <p:nvPr/>
        </p:nvSpPr>
        <p:spPr bwMode="auto">
          <a:xfrm>
            <a:off x="658906" y="2472017"/>
            <a:ext cx="8179932" cy="17549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latin typeface="Tahoma" panose="020B0604030504040204" pitchFamily="34" charset="0"/>
              </a:rPr>
              <a:t>One of the main reasons for consulting</a:t>
            </a:r>
          </a:p>
          <a:p>
            <a:pPr>
              <a:spcBef>
                <a:spcPct val="0"/>
              </a:spcBef>
              <a:buFontTx/>
              <a:buNone/>
            </a:pPr>
            <a:r>
              <a:rPr lang="en-US" altLang="en-US" sz="3600" dirty="0">
                <a:latin typeface="Tahoma" panose="020B0604030504040204" pitchFamily="34" charset="0"/>
              </a:rPr>
              <a:t>Big-O is to make decisions about which</a:t>
            </a:r>
          </a:p>
          <a:p>
            <a:pPr>
              <a:spcBef>
                <a:spcPct val="0"/>
              </a:spcBef>
              <a:buFontTx/>
              <a:buNone/>
            </a:pPr>
            <a:r>
              <a:rPr lang="en-US" altLang="en-US" sz="3600" dirty="0">
                <a:latin typeface="Tahoma" panose="020B0604030504040204" pitchFamily="34" charset="0"/>
              </a:rPr>
              <a:t>algorithm to use for a particular job.  </a:t>
            </a:r>
          </a:p>
        </p:txBody>
      </p:sp>
      <p:sp>
        <p:nvSpPr>
          <p:cNvPr id="13316" name="WordArt 3">
            <a:extLst>
              <a:ext uri="{FF2B5EF4-FFF2-40B4-BE49-F238E27FC236}">
                <a16:creationId xmlns:a16="http://schemas.microsoft.com/office/drawing/2014/main" id="{0F49F8F2-37C6-44FE-8668-6F69CC55AEBD}"/>
              </a:ext>
            </a:extLst>
          </p:cNvPr>
          <p:cNvSpPr>
            <a:spLocks noChangeArrowheads="1" noChangeShapeType="1" noTextEdit="1"/>
          </p:cNvSpPr>
          <p:nvPr/>
        </p:nvSpPr>
        <p:spPr bwMode="auto">
          <a:xfrm>
            <a:off x="1524000" y="381000"/>
            <a:ext cx="60960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Big-O  Notation</a:t>
            </a: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1344</TotalTime>
  <Words>5071</Words>
  <Application>Microsoft Office PowerPoint</Application>
  <PresentationFormat>On-screen Show (4:3)</PresentationFormat>
  <Paragraphs>717</Paragraphs>
  <Slides>53</Slides>
  <Notes>44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53</vt:i4>
      </vt:variant>
    </vt:vector>
  </HeadingPairs>
  <TitlesOfParts>
    <vt:vector size="65" baseType="lpstr">
      <vt:lpstr>Arial</vt:lpstr>
      <vt:lpstr>Arial Black</vt:lpstr>
      <vt:lpstr>Courier New</vt:lpstr>
      <vt:lpstr>CourierNewPSMT</vt:lpstr>
      <vt:lpstr>Impact</vt:lpstr>
      <vt:lpstr>Tahoma</vt:lpstr>
      <vt:lpstr>Times New Roman</vt:lpstr>
      <vt:lpstr>TimesNewRoman</vt:lpstr>
      <vt:lpstr>TimesNewRoman,Bold</vt:lpstr>
      <vt:lpstr>TimesNewRoman,BoldItalic</vt:lpstr>
      <vt:lpstr>TimesNewRoman,Italic</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BigO</dc:title>
  <dc:subject>BigO Notation</dc:subject>
  <dc:creator>A+ Computer Science</dc:creator>
  <cp:keywords>www.apluscompsci.com</cp:keywords>
  <dc:description>BigO Notation_x000d_
©A+ Computer Science_x000d_
www.apluscompsci.com</dc:description>
  <cp:lastModifiedBy>Weldon Jasik</cp:lastModifiedBy>
  <cp:revision>483</cp:revision>
  <dcterms:created xsi:type="dcterms:W3CDTF">1995-06-17T23:31:02Z</dcterms:created>
  <dcterms:modified xsi:type="dcterms:W3CDTF">2023-09-14T16:08:02Z</dcterms:modified>
  <cp:category>www.apluscompsci.com</cp:category>
</cp:coreProperties>
</file>