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0"/>
  </p:notesMasterIdLst>
  <p:handoutMasterIdLst>
    <p:handoutMasterId r:id="rId41"/>
  </p:handoutMasterIdLst>
  <p:sldIdLst>
    <p:sldId id="256" r:id="rId2"/>
    <p:sldId id="412" r:id="rId3"/>
    <p:sldId id="420" r:id="rId4"/>
    <p:sldId id="421" r:id="rId5"/>
    <p:sldId id="348" r:id="rId6"/>
    <p:sldId id="267" r:id="rId7"/>
    <p:sldId id="257" r:id="rId8"/>
    <p:sldId id="429" r:id="rId9"/>
    <p:sldId id="373" r:id="rId10"/>
    <p:sldId id="419" r:id="rId11"/>
    <p:sldId id="269" r:id="rId12"/>
    <p:sldId id="261" r:id="rId13"/>
    <p:sldId id="423" r:id="rId14"/>
    <p:sldId id="406" r:id="rId15"/>
    <p:sldId id="407" r:id="rId16"/>
    <p:sldId id="396" r:id="rId17"/>
    <p:sldId id="401" r:id="rId18"/>
    <p:sldId id="422" r:id="rId19"/>
    <p:sldId id="403" r:id="rId20"/>
    <p:sldId id="413" r:id="rId21"/>
    <p:sldId id="270" r:id="rId22"/>
    <p:sldId id="263" r:id="rId23"/>
    <p:sldId id="424" r:id="rId24"/>
    <p:sldId id="400" r:id="rId25"/>
    <p:sldId id="426" r:id="rId26"/>
    <p:sldId id="425" r:id="rId27"/>
    <p:sldId id="415" r:id="rId28"/>
    <p:sldId id="411" r:id="rId29"/>
    <p:sldId id="398" r:id="rId30"/>
    <p:sldId id="430" r:id="rId31"/>
    <p:sldId id="347" r:id="rId32"/>
    <p:sldId id="354" r:id="rId33"/>
    <p:sldId id="357" r:id="rId34"/>
    <p:sldId id="427" r:id="rId35"/>
    <p:sldId id="414" r:id="rId36"/>
    <p:sldId id="428" r:id="rId37"/>
    <p:sldId id="418" r:id="rId38"/>
    <p:sldId id="404" r:id="rId39"/>
  </p:sldIdLst>
  <p:sldSz cx="9144000" cy="6858000" type="screen4x3"/>
  <p:notesSz cx="6858000" cy="9144000"/>
  <p:custDataLst>
    <p:tags r:id="rId42"/>
  </p:custDataLst>
  <p:defaultTextStyle>
    <a:defPPr>
      <a:defRPr lang="en-US"/>
    </a:defPPr>
    <a:lvl1pPr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5pPr>
    <a:lvl6pPr marL="2286000" algn="l" defTabSz="914400" rtl="0" eaLnBrk="1" latinLnBrk="0" hangingPunct="1">
      <a:defRPr sz="2800" b="1" kern="1200">
        <a:solidFill>
          <a:schemeClr val="tx1"/>
        </a:solidFill>
        <a:latin typeface="Tahoma" panose="020B0604030504040204" pitchFamily="34" charset="0"/>
        <a:ea typeface="+mn-ea"/>
        <a:cs typeface="+mn-cs"/>
      </a:defRPr>
    </a:lvl6pPr>
    <a:lvl7pPr marL="2743200" algn="l" defTabSz="914400" rtl="0" eaLnBrk="1" latinLnBrk="0" hangingPunct="1">
      <a:defRPr sz="2800" b="1" kern="1200">
        <a:solidFill>
          <a:schemeClr val="tx1"/>
        </a:solidFill>
        <a:latin typeface="Tahoma" panose="020B0604030504040204" pitchFamily="34" charset="0"/>
        <a:ea typeface="+mn-ea"/>
        <a:cs typeface="+mn-cs"/>
      </a:defRPr>
    </a:lvl7pPr>
    <a:lvl8pPr marL="3200400" algn="l" defTabSz="914400" rtl="0" eaLnBrk="1" latinLnBrk="0" hangingPunct="1">
      <a:defRPr sz="2800" b="1" kern="1200">
        <a:solidFill>
          <a:schemeClr val="tx1"/>
        </a:solidFill>
        <a:latin typeface="Tahoma" panose="020B0604030504040204" pitchFamily="34" charset="0"/>
        <a:ea typeface="+mn-ea"/>
        <a:cs typeface="+mn-cs"/>
      </a:defRPr>
    </a:lvl8pPr>
    <a:lvl9pPr marL="3657600" algn="l" defTabSz="914400" rtl="0" eaLnBrk="1" latinLnBrk="0" hangingPunct="1">
      <a:defRPr sz="2800"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a:srgbClr val="FFF8FF"/>
    <a:srgbClr val="E7E7F9"/>
    <a:srgbClr val="CCFFFF"/>
    <a:srgbClr val="0066FF"/>
    <a:srgbClr val="FF3300"/>
    <a:srgbClr val="000099"/>
    <a:srgbClr val="FFFFCC"/>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358" autoAdjust="0"/>
    <p:restoredTop sz="94576" autoAdjust="0"/>
  </p:normalViewPr>
  <p:slideViewPr>
    <p:cSldViewPr>
      <p:cViewPr varScale="1">
        <p:scale>
          <a:sx n="51" d="100"/>
          <a:sy n="51" d="100"/>
        </p:scale>
        <p:origin x="34" y="6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552"/>
    </p:cViewPr>
  </p:sorterViewPr>
  <p:notesViewPr>
    <p:cSldViewPr>
      <p:cViewPr varScale="1">
        <p:scale>
          <a:sx n="60" d="100"/>
          <a:sy n="60" d="100"/>
        </p:scale>
        <p:origin x="-172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87D0491C-8BB1-4E63-B568-44702F10628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p>
        </p:txBody>
      </p:sp>
      <p:sp>
        <p:nvSpPr>
          <p:cNvPr id="77827" name="Rectangle 3">
            <a:extLst>
              <a:ext uri="{FF2B5EF4-FFF2-40B4-BE49-F238E27FC236}">
                <a16:creationId xmlns:a16="http://schemas.microsoft.com/office/drawing/2014/main" id="{0F629CB9-C090-458C-8819-E5FD9CAB4197}"/>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77828" name="Rectangle 4">
            <a:extLst>
              <a:ext uri="{FF2B5EF4-FFF2-40B4-BE49-F238E27FC236}">
                <a16:creationId xmlns:a16="http://schemas.microsoft.com/office/drawing/2014/main" id="{D3AD159B-6E5C-4378-A152-BC97C06B86A9}"/>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p>
        </p:txBody>
      </p:sp>
      <p:sp>
        <p:nvSpPr>
          <p:cNvPr id="77829" name="Rectangle 5">
            <a:extLst>
              <a:ext uri="{FF2B5EF4-FFF2-40B4-BE49-F238E27FC236}">
                <a16:creationId xmlns:a16="http://schemas.microsoft.com/office/drawing/2014/main" id="{3B06E243-4BE6-441C-946D-1F0F438C945A}"/>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pPr>
              <a:defRPr/>
            </a:pPr>
            <a:fld id="{C46270BD-B350-4767-A600-67A929E8246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a:extLst>
              <a:ext uri="{FF2B5EF4-FFF2-40B4-BE49-F238E27FC236}">
                <a16:creationId xmlns:a16="http://schemas.microsoft.com/office/drawing/2014/main" id="{B367F9A6-BFA3-4CFE-AFFA-6FABC3DEA99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p>
        </p:txBody>
      </p:sp>
      <p:sp>
        <p:nvSpPr>
          <p:cNvPr id="125955" name="Rectangle 1027">
            <a:extLst>
              <a:ext uri="{FF2B5EF4-FFF2-40B4-BE49-F238E27FC236}">
                <a16:creationId xmlns:a16="http://schemas.microsoft.com/office/drawing/2014/main" id="{5A669AF1-D3F1-428C-86BB-75A700D5EDBA}"/>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2052" name="Rectangle 1028">
            <a:extLst>
              <a:ext uri="{FF2B5EF4-FFF2-40B4-BE49-F238E27FC236}">
                <a16:creationId xmlns:a16="http://schemas.microsoft.com/office/drawing/2014/main" id="{82F5F214-A885-4EA5-9526-1ABDA07BC7B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5957" name="Rectangle 1029">
            <a:extLst>
              <a:ext uri="{FF2B5EF4-FFF2-40B4-BE49-F238E27FC236}">
                <a16:creationId xmlns:a16="http://schemas.microsoft.com/office/drawing/2014/main" id="{95F99B06-9DE7-4439-BB2D-08D0AC40E9B8}"/>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1032">
            <a:extLst>
              <a:ext uri="{FF2B5EF4-FFF2-40B4-BE49-F238E27FC236}">
                <a16:creationId xmlns:a16="http://schemas.microsoft.com/office/drawing/2014/main" id="{20D3D880-C682-4B03-85FB-7CDCA60504C5}"/>
              </a:ext>
            </a:extLst>
          </p:cNvPr>
          <p:cNvSpPr>
            <a:spLocks noChangeArrowheads="1"/>
          </p:cNvSpPr>
          <p:nvPr/>
        </p:nvSpPr>
        <p:spPr bwMode="auto">
          <a:xfrm>
            <a:off x="1371600" y="86868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r">
              <a:defRPr/>
            </a:pPr>
            <a:r>
              <a:rPr lang="en-US" altLang="en-US" sz="1200"/>
              <a:t>©A+ Computer Science     www.apluscompsci.com                 </a:t>
            </a:r>
            <a:fld id="{A7EA4683-A35C-434B-949F-8FDB67CBCE3D}" type="slidenum">
              <a:rPr lang="en-US" altLang="en-US" sz="1200" smtClean="0"/>
              <a:pPr algn="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92DB0A2-DFB3-4935-B253-1A84A050ABF1}"/>
              </a:ext>
            </a:extLst>
          </p:cNvPr>
          <p:cNvSpPr>
            <a:spLocks noGrp="1" noRot="1" noChangeAspect="1" noChangeArrowheads="1" noTextEdit="1"/>
          </p:cNvSpPr>
          <p:nvPr>
            <p:ph type="sldImg"/>
          </p:nvPr>
        </p:nvSpPr>
        <p:spPr>
          <a:ln/>
        </p:spPr>
      </p:sp>
      <p:sp>
        <p:nvSpPr>
          <p:cNvPr id="5123" name="Rectangle 3">
            <a:extLst>
              <a:ext uri="{FF2B5EF4-FFF2-40B4-BE49-F238E27FC236}">
                <a16:creationId xmlns:a16="http://schemas.microsoft.com/office/drawing/2014/main" id="{7634E5A9-77DE-4E9C-A1FD-848A34C1EA1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02C5C36-A060-4ADB-B3DC-F0593905D21B}"/>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AB61108D-51EE-4314-A599-2FB9ACBB4F6B}"/>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D2BB69C-23C3-4540-970A-B10D6DE16645}"/>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6EECC9EE-3EE1-4D29-AD5F-86BF1A7404DF}"/>
              </a:ext>
            </a:extLst>
          </p:cNvPr>
          <p:cNvSpPr>
            <a:spLocks noGrp="1" noChangeArrowheads="1"/>
          </p:cNvSpPr>
          <p:nvPr>
            <p:ph type="body" idx="1"/>
          </p:nvPr>
        </p:nvSpPr>
        <p:spPr>
          <a:noFill/>
        </p:spPr>
        <p:txBody>
          <a:bodyPr/>
          <a:lstStyle/>
          <a:p>
            <a:r>
              <a:rPr lang="en-US" altLang="en-US" sz="1600"/>
              <a:t>Selection sort is pretty effective for small lists, but pretty horrible is used on large lists.</a:t>
            </a:r>
          </a:p>
          <a:p>
            <a:r>
              <a:rPr lang="en-US" altLang="en-US" sz="1600"/>
              <a:t>Selection sort consists of two loops.   </a:t>
            </a:r>
          </a:p>
          <a:p>
            <a:r>
              <a:rPr lang="en-US" altLang="en-US" sz="1600"/>
              <a:t>The outer loops run based on the number of items in the list.  </a:t>
            </a:r>
          </a:p>
          <a:p>
            <a:r>
              <a:rPr lang="en-US" altLang="en-US" sz="1600"/>
              <a:t>The inner loop runs to find the items that need to be moved.  The inner loop either locates the spot with the smallest value or the spot with the largest value.   After the inner loop completes, a swap may occur if needed.   At most, selection sort will make one swap per pass.  A pass is one complete execution of the inner loop.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FE9F9E8-70B6-447E-AB41-BAE4CB64F82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F530F92A-F277-43F9-B9FB-7860B70C1797}"/>
              </a:ext>
            </a:extLst>
          </p:cNvPr>
          <p:cNvSpPr>
            <a:spLocks noGrp="1" noChangeArrowheads="1"/>
          </p:cNvSpPr>
          <p:nvPr>
            <p:ph type="body" idx="1"/>
          </p:nvPr>
        </p:nvSpPr>
        <p:spPr>
          <a:noFill/>
        </p:spPr>
        <p:txBody>
          <a:bodyPr/>
          <a:lstStyle/>
          <a:p>
            <a:r>
              <a:rPr lang="en-US" altLang="en-US" sz="1600"/>
              <a:t>Selection sort is pretty effective for small lists, but pretty horrible is used on large lists.</a:t>
            </a:r>
          </a:p>
          <a:p>
            <a:r>
              <a:rPr lang="en-US" altLang="en-US" sz="1600"/>
              <a:t>Selection sort consists of two loops.   </a:t>
            </a:r>
          </a:p>
          <a:p>
            <a:r>
              <a:rPr lang="en-US" altLang="en-US" sz="1600"/>
              <a:t>The outer loops run based on the number of items in the list.  </a:t>
            </a:r>
          </a:p>
          <a:p>
            <a:r>
              <a:rPr lang="en-US" altLang="en-US" sz="1600"/>
              <a:t>The inner loop runs to find the items that need to be moved.  The inner loop either locates the spot with the smallest value or the spot with the largest value.   After the inner loop completes, a swap may occur if needed.   At most, selection sort will make one swap per pass.  A pass is one complete execution of the inner loop.</a:t>
            </a:r>
          </a:p>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00CB09F-DA44-47A4-A2AB-B0F8766C221C}"/>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718F2B50-4815-4C8D-8CC9-25E878989B5A}"/>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A0160BC-DD9B-47F8-8E26-8CABBBEBD48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CF0D987-BCA3-4CF7-A5AE-0EF6FE662DB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4ADB135E-A626-4605-AD4E-99B1A88CB7E4}" type="slidenum">
              <a:rPr lang="en-US" smtClean="0"/>
              <a:pPr>
                <a:defRPr/>
              </a:pPr>
              <a:t>18</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59631D0-4A4D-40F8-BFFA-851C5715265A}"/>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038C97F0-81D2-4D8D-94D9-1EC6FE99908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5E12E9E-2CC8-4956-8C7D-D4F6E6ED3478}"/>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689DEC4A-C0EF-4884-9B87-09A0AA931A29}"/>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EC5F165-610D-4E67-8C46-C18486FAE4A6}"/>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7819C9C0-1F11-41F5-A163-2624300588C8}"/>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8EE2DD9-18FB-4A79-A2EE-3762FA11FDA7}"/>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C2B376C2-43CF-46D4-B856-359116779D99}"/>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DBFE5311-7363-4DB6-9F08-B8F9CF9027E9}" type="slidenum">
              <a:rPr lang="en-US" smtClean="0"/>
              <a:pPr>
                <a:defRPr/>
              </a:pPr>
              <a:t>3</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r>
              <a:rPr lang="en-US"/>
              <a:t>At this point, a list is represented as an array.  In general the term “sorting” can apply to any list (e.g., a linked list).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CA89958-2367-4614-BC28-2D7A4C9E2057}"/>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B1BCB44F-1979-4892-A9BE-83B20D184C14}"/>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F70EAD5-C8BF-40C5-82D8-0B04B0055F35}"/>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8F52825D-3660-4582-8108-11EDD7CCFA6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8CA9016-B97F-49B4-8706-01A7245601C2}"/>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0CF41C7D-BB55-4FA5-B959-BB2B160C459E}"/>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CB7E560-3407-4499-8C22-334BBED17EE5}"/>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A999CC00-7437-48F4-8C8A-80097D6A1A8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816ceff6d5_38_4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g816ceff6d5_38_4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816ceff6d5_38_45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3" name="Google Shape;813;g816ceff6d5_38_4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816ceff6d5_38_47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5" name="Google Shape;835;g816ceff6d5_38_4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FBCF519-DF72-494A-A197-C8F88898B6A3}"/>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57E12E22-9E60-4AD2-8306-EC66040F97D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2B9B131-F339-4186-9722-6B23D48C8618}"/>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7B02D093-6440-49CA-87A1-106D7529578E}"/>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p:txBody>
          <a:bodyPr/>
          <a:lstStyle/>
          <a:p>
            <a:pPr>
              <a:defRPr/>
            </a:pPr>
            <a:fld id="{F34169D8-4B33-4BD2-A421-3A90E3CB11D5}" type="slidenum">
              <a:rPr lang="en-US" smtClean="0"/>
              <a:pPr>
                <a:defRPr/>
              </a:pPr>
              <a:t>4</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a:t>When </a:t>
            </a:r>
            <a:r>
              <a:rPr lang="en-US" i="1"/>
              <a:t>n </a:t>
            </a:r>
            <a:r>
              <a:rPr lang="en-US"/>
              <a:t>is large enough, </a:t>
            </a:r>
            <a:r>
              <a:rPr lang="en-US" i="1"/>
              <a:t>An</a:t>
            </a:r>
            <a:r>
              <a:rPr lang="en-US" baseline="30000"/>
              <a:t>2</a:t>
            </a:r>
            <a:r>
              <a:rPr lang="en-US"/>
              <a:t> eventually overtakes </a:t>
            </a:r>
            <a:r>
              <a:rPr lang="en-US" i="1"/>
              <a:t>Bn</a:t>
            </a:r>
            <a:r>
              <a:rPr lang="en-US" i="1">
                <a:sym typeface="Symbol" pitchFamily="18" charset="2"/>
              </a:rPr>
              <a:t></a:t>
            </a:r>
            <a:r>
              <a:rPr lang="en-US"/>
              <a:t>log </a:t>
            </a:r>
            <a:r>
              <a:rPr lang="en-US" i="1"/>
              <a:t>n</a:t>
            </a:r>
            <a:r>
              <a:rPr lang="en-US"/>
              <a:t> no matter how small </a:t>
            </a:r>
            <a:r>
              <a:rPr lang="en-US" i="1"/>
              <a:t>A</a:t>
            </a:r>
            <a:r>
              <a:rPr lang="en-US"/>
              <a:t> is and how large </a:t>
            </a:r>
            <a:r>
              <a:rPr lang="en-US" i="1"/>
              <a:t>B</a:t>
            </a:r>
            <a:r>
              <a:rPr lang="en-US"/>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3739F80-7884-4467-9457-C1ACA34F6BD0}"/>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6031E657-4B17-4403-BEA0-35DBA136DD5A}"/>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9A6D6D8-1A8A-475E-A656-956C656D8C4B}"/>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C3C9AA55-B899-439D-82F1-4001DE388064}"/>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B4EB756-0875-495A-99CA-9019CA8D824A}"/>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21B71D1A-E898-4554-8824-AB48D85295C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1C15BE5-A74A-4DD5-9ECB-CD6A723F09EB}"/>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7826C637-24E6-4DED-86CE-BAD133DB0573}"/>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58FB04F-679B-4268-9D28-BFBB84F0096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54AC477A-1DD4-49D8-9D14-156122D07F8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EE93822-995F-47EB-B562-6E421E1B0951}"/>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507B0201-577F-45B1-B64A-D7E60D2514F5}"/>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B0A8CC52-3862-4ACE-89FD-09E4C142C82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2CD8874-FFCC-49E4-B7EA-6EC9752C34F2}"/>
              </a:ext>
            </a:extLst>
          </p:cNvPr>
          <p:cNvSpPr>
            <a:spLocks noGrp="1" noChangeArrowheads="1"/>
          </p:cNvSpPr>
          <p:nvPr>
            <p:ph type="sldNum" sz="quarter" idx="11"/>
          </p:nvPr>
        </p:nvSpPr>
        <p:spPr>
          <a:ln/>
        </p:spPr>
        <p:txBody>
          <a:bodyPr/>
          <a:lstStyle>
            <a:lvl1pPr>
              <a:defRPr/>
            </a:lvl1pPr>
          </a:lstStyle>
          <a:p>
            <a:pPr>
              <a:defRPr/>
            </a:pPr>
            <a:fld id="{F3302A23-FE45-4C6C-8E42-301C178086F9}" type="slidenum">
              <a:rPr lang="en-US" altLang="en-US"/>
              <a:pPr>
                <a:defRPr/>
              </a:pPr>
              <a:t>‹#›</a:t>
            </a:fld>
            <a:endParaRPr lang="en-US" altLang="en-US"/>
          </a:p>
        </p:txBody>
      </p:sp>
      <p:sp>
        <p:nvSpPr>
          <p:cNvPr id="6" name="Rectangle 7">
            <a:extLst>
              <a:ext uri="{FF2B5EF4-FFF2-40B4-BE49-F238E27FC236}">
                <a16:creationId xmlns:a16="http://schemas.microsoft.com/office/drawing/2014/main" id="{BA98C0A5-73DC-47DD-BBBB-F091C65B7AE3}"/>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41106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F8F5584-814E-4EF4-A6C9-0D60D6E267F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E8E5969-CB0E-4945-AADE-9AB590DD4EF9}"/>
              </a:ext>
            </a:extLst>
          </p:cNvPr>
          <p:cNvSpPr>
            <a:spLocks noGrp="1" noChangeArrowheads="1"/>
          </p:cNvSpPr>
          <p:nvPr>
            <p:ph type="sldNum" sz="quarter" idx="11"/>
          </p:nvPr>
        </p:nvSpPr>
        <p:spPr>
          <a:ln/>
        </p:spPr>
        <p:txBody>
          <a:bodyPr/>
          <a:lstStyle>
            <a:lvl1pPr>
              <a:defRPr/>
            </a:lvl1pPr>
          </a:lstStyle>
          <a:p>
            <a:pPr>
              <a:defRPr/>
            </a:pPr>
            <a:fld id="{E87186D0-3B87-4164-A478-950520254A2B}" type="slidenum">
              <a:rPr lang="en-US" altLang="en-US"/>
              <a:pPr>
                <a:defRPr/>
              </a:pPr>
              <a:t>‹#›</a:t>
            </a:fld>
            <a:endParaRPr lang="en-US" altLang="en-US"/>
          </a:p>
        </p:txBody>
      </p:sp>
      <p:sp>
        <p:nvSpPr>
          <p:cNvPr id="6" name="Rectangle 7">
            <a:extLst>
              <a:ext uri="{FF2B5EF4-FFF2-40B4-BE49-F238E27FC236}">
                <a16:creationId xmlns:a16="http://schemas.microsoft.com/office/drawing/2014/main" id="{2FDE0B82-70CC-4C5F-B7D5-E80CE331FD07}"/>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39838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F261843-7CA5-4C69-8BC9-F2CFA33C6F2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DA4F86C-067A-4A84-B940-BABB4A6C1262}"/>
              </a:ext>
            </a:extLst>
          </p:cNvPr>
          <p:cNvSpPr>
            <a:spLocks noGrp="1" noChangeArrowheads="1"/>
          </p:cNvSpPr>
          <p:nvPr>
            <p:ph type="sldNum" sz="quarter" idx="11"/>
          </p:nvPr>
        </p:nvSpPr>
        <p:spPr>
          <a:ln/>
        </p:spPr>
        <p:txBody>
          <a:bodyPr/>
          <a:lstStyle>
            <a:lvl1pPr>
              <a:defRPr/>
            </a:lvl1pPr>
          </a:lstStyle>
          <a:p>
            <a:pPr>
              <a:defRPr/>
            </a:pPr>
            <a:fld id="{9B6888E5-7BFD-4BBB-BF47-CFC32D97018B}" type="slidenum">
              <a:rPr lang="en-US" altLang="en-US"/>
              <a:pPr>
                <a:defRPr/>
              </a:pPr>
              <a:t>‹#›</a:t>
            </a:fld>
            <a:endParaRPr lang="en-US" altLang="en-US"/>
          </a:p>
        </p:txBody>
      </p:sp>
      <p:sp>
        <p:nvSpPr>
          <p:cNvPr id="6" name="Rectangle 7">
            <a:extLst>
              <a:ext uri="{FF2B5EF4-FFF2-40B4-BE49-F238E27FC236}">
                <a16:creationId xmlns:a16="http://schemas.microsoft.com/office/drawing/2014/main" id="{A92B52A6-6E9A-4628-A0DA-7D66B67EA967}"/>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420977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06CD897-2F44-4EDB-8B3A-147EA081819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A918995-F7B0-48F6-8D0F-668DEEAD2A17}"/>
              </a:ext>
            </a:extLst>
          </p:cNvPr>
          <p:cNvSpPr>
            <a:spLocks noGrp="1" noChangeArrowheads="1"/>
          </p:cNvSpPr>
          <p:nvPr>
            <p:ph type="sldNum" sz="quarter" idx="11"/>
          </p:nvPr>
        </p:nvSpPr>
        <p:spPr>
          <a:ln/>
        </p:spPr>
        <p:txBody>
          <a:bodyPr/>
          <a:lstStyle>
            <a:lvl1pPr>
              <a:defRPr/>
            </a:lvl1pPr>
          </a:lstStyle>
          <a:p>
            <a:pPr>
              <a:defRPr/>
            </a:pPr>
            <a:fld id="{295C63B8-F0A3-482D-A443-74DD21E6590B}" type="slidenum">
              <a:rPr lang="en-US" altLang="en-US"/>
              <a:pPr>
                <a:defRPr/>
              </a:pPr>
              <a:t>‹#›</a:t>
            </a:fld>
            <a:endParaRPr lang="en-US" altLang="en-US"/>
          </a:p>
        </p:txBody>
      </p:sp>
      <p:sp>
        <p:nvSpPr>
          <p:cNvPr id="6" name="Rectangle 7">
            <a:extLst>
              <a:ext uri="{FF2B5EF4-FFF2-40B4-BE49-F238E27FC236}">
                <a16:creationId xmlns:a16="http://schemas.microsoft.com/office/drawing/2014/main" id="{3A6B2211-4E97-4F7E-AEEF-B1BEEC2FC350}"/>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3009995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7D0E77B-F561-461A-877A-29D9D160CBA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143F920D-B58E-4682-B3DF-8FADA5BC901D}"/>
              </a:ext>
            </a:extLst>
          </p:cNvPr>
          <p:cNvSpPr>
            <a:spLocks noGrp="1" noChangeArrowheads="1"/>
          </p:cNvSpPr>
          <p:nvPr>
            <p:ph type="sldNum" sz="quarter" idx="11"/>
          </p:nvPr>
        </p:nvSpPr>
        <p:spPr>
          <a:ln/>
        </p:spPr>
        <p:txBody>
          <a:bodyPr/>
          <a:lstStyle>
            <a:lvl1pPr>
              <a:defRPr/>
            </a:lvl1pPr>
          </a:lstStyle>
          <a:p>
            <a:pPr>
              <a:defRPr/>
            </a:pPr>
            <a:fld id="{0BE0B55F-2876-4EAD-A045-1ADB294FD912}" type="slidenum">
              <a:rPr lang="en-US" altLang="en-US"/>
              <a:pPr>
                <a:defRPr/>
              </a:pPr>
              <a:t>‹#›</a:t>
            </a:fld>
            <a:endParaRPr lang="en-US" altLang="en-US"/>
          </a:p>
        </p:txBody>
      </p:sp>
      <p:sp>
        <p:nvSpPr>
          <p:cNvPr id="6" name="Rectangle 7">
            <a:extLst>
              <a:ext uri="{FF2B5EF4-FFF2-40B4-BE49-F238E27FC236}">
                <a16:creationId xmlns:a16="http://schemas.microsoft.com/office/drawing/2014/main" id="{BE93DBF8-097E-4C6E-927C-C4B8F720148A}"/>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48088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7C4DDAC-09E0-48BD-93F3-4ECBB9611E2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EDEA7B6-E3BB-4C58-B44A-C48FF7B19481}"/>
              </a:ext>
            </a:extLst>
          </p:cNvPr>
          <p:cNvSpPr>
            <a:spLocks noGrp="1" noChangeArrowheads="1"/>
          </p:cNvSpPr>
          <p:nvPr>
            <p:ph type="sldNum" sz="quarter" idx="11"/>
          </p:nvPr>
        </p:nvSpPr>
        <p:spPr>
          <a:ln/>
        </p:spPr>
        <p:txBody>
          <a:bodyPr/>
          <a:lstStyle>
            <a:lvl1pPr>
              <a:defRPr/>
            </a:lvl1pPr>
          </a:lstStyle>
          <a:p>
            <a:pPr>
              <a:defRPr/>
            </a:pPr>
            <a:fld id="{E84E9FA1-B154-4B57-914F-37117C7CA9B2}" type="slidenum">
              <a:rPr lang="en-US" altLang="en-US"/>
              <a:pPr>
                <a:defRPr/>
              </a:pPr>
              <a:t>‹#›</a:t>
            </a:fld>
            <a:endParaRPr lang="en-US" altLang="en-US"/>
          </a:p>
        </p:txBody>
      </p:sp>
      <p:sp>
        <p:nvSpPr>
          <p:cNvPr id="7" name="Rectangle 7">
            <a:extLst>
              <a:ext uri="{FF2B5EF4-FFF2-40B4-BE49-F238E27FC236}">
                <a16:creationId xmlns:a16="http://schemas.microsoft.com/office/drawing/2014/main" id="{A4981C88-1941-45B9-8C18-B3658846AD29}"/>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3710564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A632345-608C-49B8-AEC8-9C676831D5F1}"/>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D81D9200-CBFC-4828-A3BC-95E6716B5B51}"/>
              </a:ext>
            </a:extLst>
          </p:cNvPr>
          <p:cNvSpPr>
            <a:spLocks noGrp="1" noChangeArrowheads="1"/>
          </p:cNvSpPr>
          <p:nvPr>
            <p:ph type="sldNum" sz="quarter" idx="11"/>
          </p:nvPr>
        </p:nvSpPr>
        <p:spPr>
          <a:ln/>
        </p:spPr>
        <p:txBody>
          <a:bodyPr/>
          <a:lstStyle>
            <a:lvl1pPr>
              <a:defRPr/>
            </a:lvl1pPr>
          </a:lstStyle>
          <a:p>
            <a:pPr>
              <a:defRPr/>
            </a:pPr>
            <a:fld id="{C936F7A5-19D7-4576-9925-540982FBEC46}" type="slidenum">
              <a:rPr lang="en-US" altLang="en-US"/>
              <a:pPr>
                <a:defRPr/>
              </a:pPr>
              <a:t>‹#›</a:t>
            </a:fld>
            <a:endParaRPr lang="en-US" altLang="en-US"/>
          </a:p>
        </p:txBody>
      </p:sp>
      <p:sp>
        <p:nvSpPr>
          <p:cNvPr id="9" name="Rectangle 7">
            <a:extLst>
              <a:ext uri="{FF2B5EF4-FFF2-40B4-BE49-F238E27FC236}">
                <a16:creationId xmlns:a16="http://schemas.microsoft.com/office/drawing/2014/main" id="{EF53EE7C-3E18-4F79-BA03-1B5BCA49646F}"/>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20357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46B13D3-5D6C-47C1-AE3F-EB6A0D02498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8385C78F-1FD3-4167-9869-8A5D796AD707}"/>
              </a:ext>
            </a:extLst>
          </p:cNvPr>
          <p:cNvSpPr>
            <a:spLocks noGrp="1" noChangeArrowheads="1"/>
          </p:cNvSpPr>
          <p:nvPr>
            <p:ph type="sldNum" sz="quarter" idx="11"/>
          </p:nvPr>
        </p:nvSpPr>
        <p:spPr>
          <a:ln/>
        </p:spPr>
        <p:txBody>
          <a:bodyPr/>
          <a:lstStyle>
            <a:lvl1pPr>
              <a:defRPr/>
            </a:lvl1pPr>
          </a:lstStyle>
          <a:p>
            <a:pPr>
              <a:defRPr/>
            </a:pPr>
            <a:fld id="{4B7DE889-B7C0-437C-AD40-A196D49EB338}" type="slidenum">
              <a:rPr lang="en-US" altLang="en-US"/>
              <a:pPr>
                <a:defRPr/>
              </a:pPr>
              <a:t>‹#›</a:t>
            </a:fld>
            <a:endParaRPr lang="en-US" altLang="en-US"/>
          </a:p>
        </p:txBody>
      </p:sp>
      <p:sp>
        <p:nvSpPr>
          <p:cNvPr id="5" name="Rectangle 7">
            <a:extLst>
              <a:ext uri="{FF2B5EF4-FFF2-40B4-BE49-F238E27FC236}">
                <a16:creationId xmlns:a16="http://schemas.microsoft.com/office/drawing/2014/main" id="{D0E7C065-7E2F-46EA-B2F1-7936A1A45D3D}"/>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78558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B3A6CA5-6D1D-4051-88D7-19588B3C627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047E961D-E5EA-4AA1-8A2A-A9CCCAAD9B8A}"/>
              </a:ext>
            </a:extLst>
          </p:cNvPr>
          <p:cNvSpPr>
            <a:spLocks noGrp="1" noChangeArrowheads="1"/>
          </p:cNvSpPr>
          <p:nvPr>
            <p:ph type="sldNum" sz="quarter" idx="11"/>
          </p:nvPr>
        </p:nvSpPr>
        <p:spPr>
          <a:ln/>
        </p:spPr>
        <p:txBody>
          <a:bodyPr/>
          <a:lstStyle>
            <a:lvl1pPr>
              <a:defRPr/>
            </a:lvl1pPr>
          </a:lstStyle>
          <a:p>
            <a:pPr>
              <a:defRPr/>
            </a:pPr>
            <a:fld id="{8937814E-87E0-4B02-AC1E-B53621157F3D}" type="slidenum">
              <a:rPr lang="en-US" altLang="en-US"/>
              <a:pPr>
                <a:defRPr/>
              </a:pPr>
              <a:t>‹#›</a:t>
            </a:fld>
            <a:endParaRPr lang="en-US" altLang="en-US"/>
          </a:p>
        </p:txBody>
      </p:sp>
      <p:sp>
        <p:nvSpPr>
          <p:cNvPr id="4" name="Rectangle 7">
            <a:extLst>
              <a:ext uri="{FF2B5EF4-FFF2-40B4-BE49-F238E27FC236}">
                <a16:creationId xmlns:a16="http://schemas.microsoft.com/office/drawing/2014/main" id="{D26DBD43-876C-42CE-8AE7-F0DCF7ACB199}"/>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829353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DCCDAA5-4869-4078-9BAB-93CB43A878D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17259A2-F7C5-4548-B507-984EFF7BADAA}"/>
              </a:ext>
            </a:extLst>
          </p:cNvPr>
          <p:cNvSpPr>
            <a:spLocks noGrp="1" noChangeArrowheads="1"/>
          </p:cNvSpPr>
          <p:nvPr>
            <p:ph type="sldNum" sz="quarter" idx="11"/>
          </p:nvPr>
        </p:nvSpPr>
        <p:spPr>
          <a:ln/>
        </p:spPr>
        <p:txBody>
          <a:bodyPr/>
          <a:lstStyle>
            <a:lvl1pPr>
              <a:defRPr/>
            </a:lvl1pPr>
          </a:lstStyle>
          <a:p>
            <a:pPr>
              <a:defRPr/>
            </a:pPr>
            <a:fld id="{2DD62F48-9C5E-4D4D-8870-625A56567BEC}" type="slidenum">
              <a:rPr lang="en-US" altLang="en-US"/>
              <a:pPr>
                <a:defRPr/>
              </a:pPr>
              <a:t>‹#›</a:t>
            </a:fld>
            <a:endParaRPr lang="en-US" altLang="en-US"/>
          </a:p>
        </p:txBody>
      </p:sp>
      <p:sp>
        <p:nvSpPr>
          <p:cNvPr id="7" name="Rectangle 7">
            <a:extLst>
              <a:ext uri="{FF2B5EF4-FFF2-40B4-BE49-F238E27FC236}">
                <a16:creationId xmlns:a16="http://schemas.microsoft.com/office/drawing/2014/main" id="{4C4FBAB5-FA0D-4522-8132-5E048D45BE35}"/>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998958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6EE6386-8858-4420-AA97-23108FA1C12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E9F7280-4DBC-4800-A2EF-A02CC2010427}"/>
              </a:ext>
            </a:extLst>
          </p:cNvPr>
          <p:cNvSpPr>
            <a:spLocks noGrp="1" noChangeArrowheads="1"/>
          </p:cNvSpPr>
          <p:nvPr>
            <p:ph type="sldNum" sz="quarter" idx="11"/>
          </p:nvPr>
        </p:nvSpPr>
        <p:spPr>
          <a:ln/>
        </p:spPr>
        <p:txBody>
          <a:bodyPr/>
          <a:lstStyle>
            <a:lvl1pPr>
              <a:defRPr/>
            </a:lvl1pPr>
          </a:lstStyle>
          <a:p>
            <a:pPr>
              <a:defRPr/>
            </a:pPr>
            <a:fld id="{1842DF1D-8E01-4AA9-BE86-CE9723E4639E}" type="slidenum">
              <a:rPr lang="en-US" altLang="en-US"/>
              <a:pPr>
                <a:defRPr/>
              </a:pPr>
              <a:t>‹#›</a:t>
            </a:fld>
            <a:endParaRPr lang="en-US" altLang="en-US"/>
          </a:p>
        </p:txBody>
      </p:sp>
      <p:sp>
        <p:nvSpPr>
          <p:cNvPr id="7" name="Rectangle 7">
            <a:extLst>
              <a:ext uri="{FF2B5EF4-FFF2-40B4-BE49-F238E27FC236}">
                <a16:creationId xmlns:a16="http://schemas.microsoft.com/office/drawing/2014/main" id="{77101040-6843-4605-9B5D-F53A35FD8626}"/>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26837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5AD7865-43D2-4847-8D3C-C720F37443C4}"/>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3289320-2EB4-4DCD-8434-0F93A9E19CA2}"/>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6EBFBD06-AEB8-48D0-B610-5F63890E57D3}"/>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a:latin typeface="+mn-lt"/>
              </a:defRPr>
            </a:lvl1pPr>
          </a:lstStyle>
          <a:p>
            <a:pPr>
              <a:defRPr/>
            </a:pPr>
            <a:endParaRPr lang="en-US"/>
          </a:p>
        </p:txBody>
      </p:sp>
      <p:sp>
        <p:nvSpPr>
          <p:cNvPr id="1030" name="Rectangle 6">
            <a:extLst>
              <a:ext uri="{FF2B5EF4-FFF2-40B4-BE49-F238E27FC236}">
                <a16:creationId xmlns:a16="http://schemas.microsoft.com/office/drawing/2014/main" id="{AEDC340B-C886-4452-97C5-4DCE12B87975}"/>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Times New Roman" panose="02020603050405020304" pitchFamily="18" charset="0"/>
              </a:defRPr>
            </a:lvl1pPr>
          </a:lstStyle>
          <a:p>
            <a:pPr>
              <a:defRPr/>
            </a:pPr>
            <a:fld id="{AF010C95-9A13-4219-9D1E-353A0CD03878}" type="slidenum">
              <a:rPr lang="en-US" altLang="en-US"/>
              <a:pPr>
                <a:defRPr/>
              </a:pPr>
              <a:t>‹#›</a:t>
            </a:fld>
            <a:endParaRPr lang="en-US" altLang="en-US"/>
          </a:p>
        </p:txBody>
      </p:sp>
      <p:sp>
        <p:nvSpPr>
          <p:cNvPr id="1031" name="Rectangle 7">
            <a:extLst>
              <a:ext uri="{FF2B5EF4-FFF2-40B4-BE49-F238E27FC236}">
                <a16:creationId xmlns:a16="http://schemas.microsoft.com/office/drawing/2014/main" id="{29D4346C-A7C0-43B2-B2A1-92C52E41CAE0}"/>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7.xml"/><Relationship Id="rId4" Type="http://schemas.openxmlformats.org/officeDocument/2006/relationships/hyperlink" Target="https://visualgo.net/bn/sorting"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visualgo.net/bn/sorting"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visualgo.net/bn/sortin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visualgo.net/bn/sorti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visualgo.net/bn/sorting" TargetMode="External"/><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CCF3E1A1-D476-4A51-A446-34895E057E7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 name="WordArt 2">
            <a:extLst>
              <a:ext uri="{FF2B5EF4-FFF2-40B4-BE49-F238E27FC236}">
                <a16:creationId xmlns:a16="http://schemas.microsoft.com/office/drawing/2014/main" id="{DDBAA0B0-FA06-4FC4-915E-8736BF1A3EB8}"/>
              </a:ext>
            </a:extLst>
          </p:cNvPr>
          <p:cNvSpPr>
            <a:spLocks noChangeArrowheads="1" noChangeShapeType="1" noTextEdit="1"/>
          </p:cNvSpPr>
          <p:nvPr/>
        </p:nvSpPr>
        <p:spPr bwMode="auto">
          <a:xfrm>
            <a:off x="609600" y="1143000"/>
            <a:ext cx="8001000" cy="3962400"/>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SORTING AND</a:t>
            </a:r>
          </a:p>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SEARCHING</a:t>
            </a:r>
          </a:p>
        </p:txBody>
      </p:sp>
      <p:sp>
        <p:nvSpPr>
          <p:cNvPr id="4100" name="WordArt 5">
            <a:extLst>
              <a:ext uri="{FF2B5EF4-FFF2-40B4-BE49-F238E27FC236}">
                <a16:creationId xmlns:a16="http://schemas.microsoft.com/office/drawing/2014/main" id="{CD1E4D27-4EDC-4330-AA79-54489AB69A81}"/>
              </a:ext>
            </a:extLst>
          </p:cNvPr>
          <p:cNvSpPr>
            <a:spLocks noChangeArrowheads="1" noChangeShapeType="1" noTextEdit="1"/>
          </p:cNvSpPr>
          <p:nvPr/>
        </p:nvSpPr>
        <p:spPr bwMode="auto">
          <a:xfrm>
            <a:off x="6400800" y="6324600"/>
            <a:ext cx="2438400" cy="304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80"/>
                </a:solidFill>
                <a:effectLst>
                  <a:outerShdw dist="35921" dir="2700000" algn="ctr" rotWithShape="0">
                    <a:srgbClr val="C0C0C0"/>
                  </a:outerShdw>
                </a:effectLst>
                <a:latin typeface="Impact" panose="020B0806030902050204" pitchFamily="34" charset="0"/>
              </a:rPr>
              <a:t>Lab 22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2B558F5-C983-4925-B2F2-302468BF56B2}"/>
              </a:ext>
            </a:extLst>
          </p:cNvPr>
          <p:cNvSpPr txBox="1">
            <a:spLocks noChangeArrowheads="1"/>
          </p:cNvSpPr>
          <p:nvPr/>
        </p:nvSpPr>
        <p:spPr bwMode="auto">
          <a:xfrm>
            <a:off x="838200" y="838200"/>
            <a:ext cx="8153400" cy="571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void </a:t>
            </a:r>
            <a:r>
              <a:rPr lang="en-US" sz="2200" err="1">
                <a:latin typeface="Tahoma" panose="020B0604030504040204" pitchFamily="34" charset="0"/>
                <a:ea typeface="Tahoma" panose="020B0604030504040204" pitchFamily="34" charset="0"/>
                <a:cs typeface="Tahoma" panose="020B0604030504040204" pitchFamily="34" charset="0"/>
              </a:rPr>
              <a:t>bubbleSort</a:t>
            </a:r>
            <a:r>
              <a:rPr lang="en-US" sz="2200">
                <a:latin typeface="Tahoma" panose="020B0604030504040204" pitchFamily="34" charset="0"/>
                <a:ea typeface="Tahoma" panose="020B0604030504040204" pitchFamily="34" charset="0"/>
                <a:cs typeface="Tahoma" panose="020B0604030504040204" pitchFamily="34" charset="0"/>
              </a:rPr>
              <a:t>(Comparable[] stuff) {</a:t>
            </a:r>
          </a:p>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   </a:t>
            </a:r>
            <a:r>
              <a:rPr lang="en-US" sz="2200" err="1">
                <a:latin typeface="Tahoma" panose="020B0604030504040204" pitchFamily="34" charset="0"/>
                <a:ea typeface="Tahoma" panose="020B0604030504040204" pitchFamily="34" charset="0"/>
                <a:cs typeface="Tahoma" panose="020B0604030504040204" pitchFamily="34" charset="0"/>
              </a:rPr>
              <a:t>boolean</a:t>
            </a:r>
            <a:r>
              <a:rPr lang="en-US" sz="2200">
                <a:latin typeface="Tahoma" panose="020B0604030504040204" pitchFamily="34" charset="0"/>
                <a:ea typeface="Tahoma" panose="020B0604030504040204" pitchFamily="34" charset="0"/>
                <a:cs typeface="Tahoma" panose="020B0604030504040204" pitchFamily="34" charset="0"/>
              </a:rPr>
              <a:t> changed = false;</a:t>
            </a:r>
          </a:p>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   do {</a:t>
            </a:r>
          </a:p>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      changed = false;</a:t>
            </a:r>
          </a:p>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      for (</a:t>
            </a:r>
            <a:r>
              <a:rPr lang="en-US" sz="2200" err="1">
                <a:latin typeface="Tahoma" panose="020B0604030504040204" pitchFamily="34" charset="0"/>
                <a:ea typeface="Tahoma" panose="020B0604030504040204" pitchFamily="34" charset="0"/>
                <a:cs typeface="Tahoma" panose="020B0604030504040204" pitchFamily="34" charset="0"/>
              </a:rPr>
              <a:t>int</a:t>
            </a:r>
            <a:r>
              <a:rPr lang="en-US" sz="2200">
                <a:latin typeface="Tahoma" panose="020B0604030504040204" pitchFamily="34" charset="0"/>
                <a:ea typeface="Tahoma" panose="020B0604030504040204" pitchFamily="34" charset="0"/>
                <a:cs typeface="Tahoma" panose="020B0604030504040204" pitchFamily="34" charset="0"/>
              </a:rPr>
              <a:t> a = 0; a &lt; </a:t>
            </a:r>
            <a:r>
              <a:rPr lang="en-US" sz="2200" err="1">
                <a:latin typeface="Tahoma" panose="020B0604030504040204" pitchFamily="34" charset="0"/>
                <a:ea typeface="Tahoma" panose="020B0604030504040204" pitchFamily="34" charset="0"/>
                <a:cs typeface="Tahoma" panose="020B0604030504040204" pitchFamily="34" charset="0"/>
              </a:rPr>
              <a:t>stuff.length</a:t>
            </a:r>
            <a:r>
              <a:rPr lang="en-US" sz="2200">
                <a:latin typeface="Tahoma" panose="020B0604030504040204" pitchFamily="34" charset="0"/>
                <a:ea typeface="Tahoma" panose="020B0604030504040204" pitchFamily="34" charset="0"/>
                <a:cs typeface="Tahoma" panose="020B0604030504040204" pitchFamily="34" charset="0"/>
              </a:rPr>
              <a:t> - 1; a++) {</a:t>
            </a:r>
          </a:p>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	if (stuff[a].</a:t>
            </a:r>
            <a:r>
              <a:rPr lang="en-US" sz="2200" err="1">
                <a:latin typeface="Tahoma" panose="020B0604030504040204" pitchFamily="34" charset="0"/>
                <a:ea typeface="Tahoma" panose="020B0604030504040204" pitchFamily="34" charset="0"/>
                <a:cs typeface="Tahoma" panose="020B0604030504040204" pitchFamily="34" charset="0"/>
              </a:rPr>
              <a:t>compareTo</a:t>
            </a:r>
            <a:r>
              <a:rPr lang="en-US" sz="2200">
                <a:latin typeface="Tahoma" panose="020B0604030504040204" pitchFamily="34" charset="0"/>
                <a:ea typeface="Tahoma" panose="020B0604030504040204" pitchFamily="34" charset="0"/>
                <a:cs typeface="Tahoma" panose="020B0604030504040204" pitchFamily="34" charset="0"/>
              </a:rPr>
              <a:t>(stuff[a + 1]) &gt; 0) {</a:t>
            </a:r>
          </a:p>
          <a:p>
            <a:pPr>
              <a:buFontTx/>
              <a:buNone/>
              <a:tabLst>
                <a:tab pos="1371600" algn="l"/>
              </a:tabLst>
              <a:defRPr/>
            </a:pPr>
            <a:r>
              <a:rPr lang="en-US" sz="220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	Comparable </a:t>
            </a:r>
            <a:r>
              <a:rPr lang="en-US" sz="2200" err="1">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tmp</a:t>
            </a:r>
            <a:r>
              <a:rPr lang="en-US" sz="220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 = stuff[a];</a:t>
            </a:r>
          </a:p>
          <a:p>
            <a:pPr>
              <a:buFontTx/>
              <a:buNone/>
              <a:tabLst>
                <a:tab pos="1371600" algn="l"/>
              </a:tabLst>
              <a:defRPr/>
            </a:pPr>
            <a:r>
              <a:rPr lang="en-US" sz="220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	stuff[a] = stuff[a + 1];</a:t>
            </a:r>
          </a:p>
          <a:p>
            <a:pPr>
              <a:buFontTx/>
              <a:buNone/>
              <a:tabLst>
                <a:tab pos="1371600" algn="l"/>
              </a:tabLst>
              <a:defRPr/>
            </a:pPr>
            <a:r>
              <a:rPr lang="en-US" sz="220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  	stuff[a + 1] = </a:t>
            </a:r>
            <a:r>
              <a:rPr lang="en-US" sz="2200" err="1">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tmp</a:t>
            </a:r>
            <a:r>
              <a:rPr lang="en-US" sz="220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a:t>
            </a:r>
          </a:p>
          <a:p>
            <a:pPr>
              <a:buFontTx/>
              <a:buNone/>
              <a:tabLst>
                <a:tab pos="1371600" algn="l"/>
              </a:tabLst>
              <a:defRPr/>
            </a:pPr>
            <a:r>
              <a:rPr lang="en-US" sz="2200">
                <a:latin typeface="Tahoma" panose="020B0604030504040204" pitchFamily="34" charset="0"/>
                <a:ea typeface="Tahoma" panose="020B0604030504040204" pitchFamily="34" charset="0"/>
                <a:cs typeface="Tahoma" panose="020B0604030504040204" pitchFamily="34" charset="0"/>
              </a:rPr>
              <a:t>	changed = true;</a:t>
            </a:r>
          </a:p>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	}</a:t>
            </a:r>
          </a:p>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      }</a:t>
            </a:r>
          </a:p>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   } while(changed);</a:t>
            </a:r>
          </a:p>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a:t>
            </a:r>
          </a:p>
        </p:txBody>
      </p:sp>
      <p:sp>
        <p:nvSpPr>
          <p:cNvPr id="15363" name="WordArt 5">
            <a:extLst>
              <a:ext uri="{FF2B5EF4-FFF2-40B4-BE49-F238E27FC236}">
                <a16:creationId xmlns:a16="http://schemas.microsoft.com/office/drawing/2014/main" id="{05EEF8EE-C47C-46AF-BD73-46ADC99DE538}"/>
              </a:ext>
            </a:extLst>
          </p:cNvPr>
          <p:cNvSpPr>
            <a:spLocks noChangeArrowheads="1" noChangeShapeType="1" noTextEdit="1"/>
          </p:cNvSpPr>
          <p:nvPr/>
        </p:nvSpPr>
        <p:spPr bwMode="auto">
          <a:xfrm>
            <a:off x="609600" y="76200"/>
            <a:ext cx="7467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Bubble Sort W/Objects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7D649665-5358-4F65-ABF6-F20DBF3C29B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 name="WordArt 2" descr="White marble">
            <a:extLst>
              <a:ext uri="{FF2B5EF4-FFF2-40B4-BE49-F238E27FC236}">
                <a16:creationId xmlns:a16="http://schemas.microsoft.com/office/drawing/2014/main" id="{E73F3D46-0651-4661-82E7-9ACAE61D3A0A}"/>
              </a:ext>
            </a:extLst>
          </p:cNvPr>
          <p:cNvSpPr>
            <a:spLocks noChangeArrowheads="1" noChangeShapeType="1" noTextEdit="1"/>
          </p:cNvSpPr>
          <p:nvPr/>
        </p:nvSpPr>
        <p:spPr bwMode="auto">
          <a:xfrm>
            <a:off x="762000" y="1981200"/>
            <a:ext cx="7620000" cy="184785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sz="3600" kern="10">
                <a:ln w="9525">
                  <a:round/>
                  <a:headEnd/>
                  <a:tailEnd/>
                </a:ln>
                <a:blipFill dpi="0" rotWithShape="0">
                  <a:blip r:embed="rId3"/>
                  <a:srcRect/>
                  <a:tile tx="0" ty="0" sx="100000" sy="100000" flip="none" algn="tl"/>
                </a:blipFill>
                <a:latin typeface="Arial Black" panose="020B0A04020102020204" pitchFamily="34" charset="0"/>
              </a:rPr>
              <a:t>The Selection Sort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1" presetClass="entr" presetSubtype="0" fill="hold" nodeType="clickEffect">
                                  <p:stCondLst>
                                    <p:cond delay="0"/>
                                  </p:stCondLst>
                                  <p:childTnLst>
                                    <p:set>
                                      <p:cBhvr>
                                        <p:cTn id="6" dur="500">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88D482CE-0935-4DAA-9F7A-DB20FE10867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9459" name="Text Box 2">
            <a:extLst>
              <a:ext uri="{FF2B5EF4-FFF2-40B4-BE49-F238E27FC236}">
                <a16:creationId xmlns:a16="http://schemas.microsoft.com/office/drawing/2014/main" id="{6F6638DA-8EED-4A71-887C-7AF3F1604E60}"/>
              </a:ext>
            </a:extLst>
          </p:cNvPr>
          <p:cNvSpPr txBox="1">
            <a:spLocks noChangeArrowheads="1"/>
          </p:cNvSpPr>
          <p:nvPr/>
        </p:nvSpPr>
        <p:spPr bwMode="auto">
          <a:xfrm>
            <a:off x="368300" y="1676400"/>
            <a:ext cx="8213725"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latin typeface="Arial" panose="020B0604020202020204" pitchFamily="34" charset="0"/>
            </a:endParaRPr>
          </a:p>
          <a:p>
            <a:pPr algn="ctr">
              <a:spcBef>
                <a:spcPct val="0"/>
              </a:spcBef>
              <a:buFontTx/>
              <a:buNone/>
            </a:pPr>
            <a:endParaRPr lang="en-US" altLang="en-US" sz="2400">
              <a:latin typeface="Arial" panose="020B0604020202020204" pitchFamily="34" charset="0"/>
            </a:endParaRPr>
          </a:p>
          <a:p>
            <a:pPr algn="ctr">
              <a:spcBef>
                <a:spcPct val="0"/>
              </a:spcBef>
              <a:buFontTx/>
              <a:buNone/>
            </a:pPr>
            <a:endParaRPr lang="en-US" altLang="en-US">
              <a:solidFill>
                <a:schemeClr val="accent2"/>
              </a:solidFill>
              <a:latin typeface="Tahoma" panose="020B0604030504040204" pitchFamily="34" charset="0"/>
            </a:endParaRPr>
          </a:p>
          <a:p>
            <a:pPr algn="ctr">
              <a:spcBef>
                <a:spcPct val="0"/>
              </a:spcBef>
              <a:buFontTx/>
              <a:buNone/>
            </a:pPr>
            <a:r>
              <a:rPr lang="en-US" altLang="en-US" sz="2800">
                <a:latin typeface="Arial" panose="020B0604020202020204" pitchFamily="34" charset="0"/>
              </a:rPr>
              <a:t>The selection sort does not swap each time</a:t>
            </a:r>
          </a:p>
          <a:p>
            <a:pPr algn="ctr">
              <a:spcBef>
                <a:spcPct val="0"/>
              </a:spcBef>
              <a:buFontTx/>
              <a:buNone/>
            </a:pPr>
            <a:r>
              <a:rPr lang="en-US" altLang="en-US" sz="2800">
                <a:latin typeface="Arial" panose="020B0604020202020204" pitchFamily="34" charset="0"/>
              </a:rPr>
              <a:t>it finds elements out of position.  Selection sort</a:t>
            </a:r>
          </a:p>
          <a:p>
            <a:pPr algn="ctr">
              <a:spcBef>
                <a:spcPct val="0"/>
              </a:spcBef>
              <a:buFontTx/>
              <a:buNone/>
            </a:pPr>
            <a:r>
              <a:rPr lang="en-US" altLang="en-US" sz="2800">
                <a:latin typeface="Arial" panose="020B0604020202020204" pitchFamily="34" charset="0"/>
              </a:rPr>
              <a:t>makes a complete pass while searching for the</a:t>
            </a:r>
          </a:p>
          <a:p>
            <a:pPr algn="ctr">
              <a:spcBef>
                <a:spcPct val="0"/>
              </a:spcBef>
              <a:buFontTx/>
              <a:buNone/>
            </a:pPr>
            <a:r>
              <a:rPr lang="en-US" altLang="en-US" sz="2800">
                <a:latin typeface="Arial" panose="020B0604020202020204" pitchFamily="34" charset="0"/>
              </a:rPr>
              <a:t>next item to swap.  At the end of a pass once </a:t>
            </a:r>
          </a:p>
          <a:p>
            <a:pPr algn="ctr">
              <a:spcBef>
                <a:spcPct val="0"/>
              </a:spcBef>
              <a:buFontTx/>
              <a:buNone/>
            </a:pPr>
            <a:r>
              <a:rPr lang="en-US" altLang="en-US" sz="2800">
                <a:latin typeface="Arial" panose="020B0604020202020204" pitchFamily="34" charset="0"/>
              </a:rPr>
              <a:t>the item is located, one swap is made.</a:t>
            </a:r>
          </a:p>
        </p:txBody>
      </p:sp>
      <p:sp>
        <p:nvSpPr>
          <p:cNvPr id="19460" name="WordArt 3">
            <a:extLst>
              <a:ext uri="{FF2B5EF4-FFF2-40B4-BE49-F238E27FC236}">
                <a16:creationId xmlns:a16="http://schemas.microsoft.com/office/drawing/2014/main" id="{0974E8BF-68D6-4254-9721-83EABF6C1ABE}"/>
              </a:ext>
            </a:extLst>
          </p:cNvPr>
          <p:cNvSpPr>
            <a:spLocks noChangeArrowheads="1" noChangeShapeType="1" noTextEdit="1"/>
          </p:cNvSpPr>
          <p:nvPr/>
        </p:nvSpPr>
        <p:spPr bwMode="auto">
          <a:xfrm>
            <a:off x="1524000" y="1066800"/>
            <a:ext cx="5867400" cy="685800"/>
          </a:xfrm>
          <a:prstGeom prst="rect">
            <a:avLst/>
          </a:prstGeom>
        </p:spPr>
        <p:txBody>
          <a:bodyPr wrap="none" fromWordArt="1">
            <a:prstTxWarp prst="textPlain">
              <a:avLst>
                <a:gd name="adj" fmla="val 50000"/>
              </a:avLst>
            </a:prstTxWarp>
          </a:bodyPr>
          <a:lstStyle/>
          <a:p>
            <a:pPr algn="ctr"/>
            <a:r>
              <a:rPr lang="en-US" sz="3600" kern="10">
                <a:ln w="9525">
                  <a:solidFill>
                    <a:srgbClr val="FF9900"/>
                  </a:solidFill>
                  <a:round/>
                  <a:headEnd/>
                  <a:tailEnd/>
                </a:ln>
                <a:solidFill>
                  <a:srgbClr val="FFFF99"/>
                </a:solidFill>
                <a:effectLst>
                  <a:outerShdw dist="35921" dir="2700000" algn="ctr" rotWithShape="0">
                    <a:srgbClr val="C0C0C0"/>
                  </a:outerShdw>
                </a:effectLst>
                <a:latin typeface="Impact" panose="020B0806030902050204" pitchFamily="34" charset="0"/>
              </a:rPr>
              <a:t>Selection Sort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lide Number Placeholder 5">
            <a:extLst>
              <a:ext uri="{FF2B5EF4-FFF2-40B4-BE49-F238E27FC236}">
                <a16:creationId xmlns:a16="http://schemas.microsoft.com/office/drawing/2014/main" id="{3E36739E-3686-441B-BAE0-23A9B6CC9606}"/>
              </a:ext>
            </a:extLst>
          </p:cNvPr>
          <p:cNvSpPr txBox="1">
            <a:spLocks/>
          </p:cNvSpPr>
          <p:nvPr/>
        </p:nvSpPr>
        <p:spPr bwMode="auto">
          <a:xfrm>
            <a:off x="7162800" y="64897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50000"/>
              </a:spcBef>
              <a:spcAft>
                <a:spcPct val="0"/>
              </a:spcAft>
              <a:defRPr sz="1400" kern="1200">
                <a:solidFill>
                  <a:schemeClr val="tx1"/>
                </a:solidFill>
                <a:latin typeface="+mn-lt"/>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a:lstStyle>
          <a:p>
            <a:pPr>
              <a:defRPr/>
            </a:pPr>
            <a:r>
              <a:rPr lang="en-US" b="0">
                <a:solidFill>
                  <a:srgbClr val="000000"/>
                </a:solidFill>
                <a:latin typeface="Arial"/>
              </a:rPr>
              <a:t>Lab 12A -</a:t>
            </a:r>
            <a:fld id="{78E5DD58-792D-4585-8FEA-A1188E5DE1B7}" type="slidenum">
              <a:rPr lang="en-US" b="0" smtClean="0">
                <a:solidFill>
                  <a:srgbClr val="000000"/>
                </a:solidFill>
                <a:latin typeface="Arial"/>
              </a:rPr>
              <a:pPr>
                <a:defRPr/>
              </a:pPr>
              <a:t>13</a:t>
            </a:fld>
            <a:endParaRPr lang="en-US" b="0" dirty="0">
              <a:solidFill>
                <a:srgbClr val="000000"/>
              </a:solidFill>
              <a:latin typeface="Arial"/>
            </a:endParaRPr>
          </a:p>
        </p:txBody>
      </p:sp>
      <p:sp>
        <p:nvSpPr>
          <p:cNvPr id="148" name="Rectangle 2">
            <a:extLst>
              <a:ext uri="{FF2B5EF4-FFF2-40B4-BE49-F238E27FC236}">
                <a16:creationId xmlns:a16="http://schemas.microsoft.com/office/drawing/2014/main" id="{C13FA293-8E8A-4459-B124-1AAE81A171B2}"/>
              </a:ext>
            </a:extLst>
          </p:cNvPr>
          <p:cNvSpPr txBox="1">
            <a:spLocks noChangeArrowheads="1"/>
          </p:cNvSpPr>
          <p:nvPr/>
        </p:nvSpPr>
        <p:spPr bwMode="auto">
          <a:xfrm>
            <a:off x="1173163" y="3048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Arial" charset="0"/>
              </a:defRPr>
            </a:lvl2pPr>
            <a:lvl3pPr algn="l" rtl="0" eaLnBrk="0" fontAlgn="base" hangingPunct="0">
              <a:spcBef>
                <a:spcPct val="0"/>
              </a:spcBef>
              <a:spcAft>
                <a:spcPct val="0"/>
              </a:spcAft>
              <a:defRPr kumimoji="1" sz="4400">
                <a:solidFill>
                  <a:schemeClr val="tx2"/>
                </a:solidFill>
                <a:latin typeface="Arial" charset="0"/>
              </a:defRPr>
            </a:lvl3pPr>
            <a:lvl4pPr algn="l" rtl="0" eaLnBrk="0" fontAlgn="base" hangingPunct="0">
              <a:spcBef>
                <a:spcPct val="0"/>
              </a:spcBef>
              <a:spcAft>
                <a:spcPct val="0"/>
              </a:spcAft>
              <a:defRPr kumimoji="1" sz="4400">
                <a:solidFill>
                  <a:schemeClr val="tx2"/>
                </a:solidFill>
                <a:latin typeface="Arial" charset="0"/>
              </a:defRPr>
            </a:lvl4pPr>
            <a:lvl5pPr algn="l" rtl="0" eaLnBrk="0" fontAlgn="base" hangingPunct="0">
              <a:spcBef>
                <a:spcPct val="0"/>
              </a:spcBef>
              <a:spcAft>
                <a:spcPct val="0"/>
              </a:spcAft>
              <a:defRPr kumimoji="1" sz="4400">
                <a:solidFill>
                  <a:schemeClr val="tx2"/>
                </a:solidFill>
                <a:latin typeface="Arial" charset="0"/>
              </a:defRPr>
            </a:lvl5pPr>
            <a:lvl6pPr marL="457200" algn="l" rtl="0" eaLnBrk="0" fontAlgn="base" hangingPunct="0">
              <a:spcBef>
                <a:spcPct val="0"/>
              </a:spcBef>
              <a:spcAft>
                <a:spcPct val="0"/>
              </a:spcAft>
              <a:defRPr kumimoji="1" sz="4400">
                <a:solidFill>
                  <a:schemeClr val="tx2"/>
                </a:solidFill>
                <a:latin typeface="Arial" charset="0"/>
              </a:defRPr>
            </a:lvl6pPr>
            <a:lvl7pPr marL="914400" algn="l" rtl="0" eaLnBrk="0" fontAlgn="base" hangingPunct="0">
              <a:spcBef>
                <a:spcPct val="0"/>
              </a:spcBef>
              <a:spcAft>
                <a:spcPct val="0"/>
              </a:spcAft>
              <a:defRPr kumimoji="1" sz="4400">
                <a:solidFill>
                  <a:schemeClr val="tx2"/>
                </a:solidFill>
                <a:latin typeface="Arial" charset="0"/>
              </a:defRPr>
            </a:lvl7pPr>
            <a:lvl8pPr marL="1371600" algn="l" rtl="0" eaLnBrk="0" fontAlgn="base" hangingPunct="0">
              <a:spcBef>
                <a:spcPct val="0"/>
              </a:spcBef>
              <a:spcAft>
                <a:spcPct val="0"/>
              </a:spcAft>
              <a:defRPr kumimoji="1" sz="4400">
                <a:solidFill>
                  <a:schemeClr val="tx2"/>
                </a:solidFill>
                <a:latin typeface="Arial" charset="0"/>
              </a:defRPr>
            </a:lvl8pPr>
            <a:lvl9pPr marL="1828800" algn="l" rtl="0" eaLnBrk="0" fontAlgn="base" hangingPunct="0">
              <a:spcBef>
                <a:spcPct val="0"/>
              </a:spcBef>
              <a:spcAft>
                <a:spcPct val="0"/>
              </a:spcAft>
              <a:defRPr kumimoji="1" sz="4400">
                <a:solidFill>
                  <a:schemeClr val="tx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sz="4400" b="0" i="0" u="none" strike="noStrike" kern="0" cap="none" spc="0" normalizeH="0" baseline="0" noProof="0">
                <a:ln>
                  <a:noFill/>
                </a:ln>
                <a:solidFill>
                  <a:srgbClr val="003366"/>
                </a:solidFill>
                <a:effectLst/>
                <a:uLnTx/>
                <a:uFillTx/>
                <a:latin typeface="Arial"/>
                <a:ea typeface="+mj-ea"/>
                <a:cs typeface="+mj-cs"/>
              </a:rPr>
              <a:t>Selection Sort</a:t>
            </a:r>
            <a:endParaRPr kumimoji="1" lang="en-US" sz="4400" b="0" i="0" u="none" strike="noStrike" kern="0" cap="none" spc="0" normalizeH="0" baseline="0" noProof="0" dirty="0">
              <a:ln>
                <a:noFill/>
              </a:ln>
              <a:solidFill>
                <a:srgbClr val="003366"/>
              </a:solidFill>
              <a:effectLst/>
              <a:uLnTx/>
              <a:uFillTx/>
              <a:latin typeface="Arial"/>
              <a:ea typeface="+mj-ea"/>
              <a:cs typeface="+mj-cs"/>
            </a:endParaRPr>
          </a:p>
        </p:txBody>
      </p:sp>
      <p:sp>
        <p:nvSpPr>
          <p:cNvPr id="149" name="Rectangle 3">
            <a:extLst>
              <a:ext uri="{FF2B5EF4-FFF2-40B4-BE49-F238E27FC236}">
                <a16:creationId xmlns:a16="http://schemas.microsoft.com/office/drawing/2014/main" id="{002E66C0-5A1D-4764-A670-DFFD57964336}"/>
              </a:ext>
            </a:extLst>
          </p:cNvPr>
          <p:cNvSpPr txBox="1">
            <a:spLocks noChangeArrowheads="1"/>
          </p:cNvSpPr>
          <p:nvPr/>
        </p:nvSpPr>
        <p:spPr bwMode="auto">
          <a:xfrm>
            <a:off x="654050" y="1787525"/>
            <a:ext cx="8458200" cy="3905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0000"/>
              <a:buFont typeface="Monotype Sorts"/>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914400" marR="0" lvl="1" indent="-457200" algn="l" defTabSz="914400" rtl="0" eaLnBrk="0" fontAlgn="base" latinLnBrk="0" hangingPunct="0">
              <a:lnSpc>
                <a:spcPct val="80000"/>
              </a:lnSpc>
              <a:spcBef>
                <a:spcPct val="2000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Arial"/>
              </a:rPr>
              <a:t>1.  Find the min among the first </a:t>
            </a:r>
            <a:r>
              <a:rPr kumimoji="0" lang="en-US" sz="2400" b="0" i="1" u="none" strike="noStrike" kern="0" cap="none" spc="0" normalizeH="0" baseline="0" noProof="0">
                <a:ln>
                  <a:noFill/>
                </a:ln>
                <a:solidFill>
                  <a:srgbClr val="000000"/>
                </a:solidFill>
                <a:effectLst/>
                <a:uLnTx/>
                <a:uFillTx/>
                <a:latin typeface="Arial"/>
              </a:rPr>
              <a:t>n</a:t>
            </a:r>
            <a:r>
              <a:rPr kumimoji="0" lang="en-US" sz="2400" b="0" i="0" u="none" strike="noStrike" kern="0" cap="none" spc="0" normalizeH="0" baseline="0" noProof="0">
                <a:ln>
                  <a:noFill/>
                </a:ln>
                <a:solidFill>
                  <a:srgbClr val="000000"/>
                </a:solidFill>
                <a:effectLst/>
                <a:uLnTx/>
                <a:uFillTx/>
                <a:latin typeface="Arial"/>
              </a:rPr>
              <a:t> elements:</a:t>
            </a:r>
          </a:p>
          <a:p>
            <a:pPr marL="914400" marR="0" lvl="1" indent="-457200" algn="l" defTabSz="914400" rtl="0" eaLnBrk="0" fontAlgn="base" latinLnBrk="0" hangingPunct="0">
              <a:lnSpc>
                <a:spcPct val="80000"/>
              </a:lnSpc>
              <a:spcBef>
                <a:spcPct val="5000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a:endParaRPr>
          </a:p>
          <a:p>
            <a:pPr marL="914400" marR="0" lvl="1" indent="-457200" algn="l" defTabSz="914400" rtl="0" eaLnBrk="0" fontAlgn="base" latinLnBrk="0" hangingPunct="0">
              <a:lnSpc>
                <a:spcPct val="80000"/>
              </a:lnSpc>
              <a:spcBef>
                <a:spcPct val="50000"/>
              </a:spcBef>
              <a:spcAft>
                <a:spcPct val="0"/>
              </a:spcAft>
              <a:buClrTx/>
              <a:buSzTx/>
              <a:buFontTx/>
              <a:buChar char="–"/>
              <a:tabLst/>
              <a:defRPr/>
            </a:pPr>
            <a:endParaRPr kumimoji="0" lang="en-US" sz="2400" b="0" i="0" u="none" strike="noStrike" kern="0" cap="none" spc="0" normalizeH="0" baseline="0" noProof="0">
              <a:ln>
                <a:noFill/>
              </a:ln>
              <a:solidFill>
                <a:srgbClr val="000000"/>
              </a:solidFill>
              <a:effectLst/>
              <a:uLnTx/>
              <a:uFillTx/>
              <a:latin typeface="Arial"/>
            </a:endParaRPr>
          </a:p>
          <a:p>
            <a:pPr marL="914400" marR="0" lvl="1" indent="-457200" algn="l" defTabSz="914400" rtl="0" eaLnBrk="0" fontAlgn="base" latinLnBrk="0" hangingPunct="0">
              <a:lnSpc>
                <a:spcPct val="80000"/>
              </a:lnSpc>
              <a:spcBef>
                <a:spcPct val="6000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Arial"/>
              </a:rPr>
              <a:t>2.  Swap it with the “first” element (i.e., </a:t>
            </a:r>
            <a:r>
              <a:rPr kumimoji="0" lang="en-US" sz="2400" b="0" i="0" u="none" strike="noStrike" kern="0" cap="none" spc="0" normalizeH="0" baseline="0" noProof="0">
                <a:ln>
                  <a:noFill/>
                </a:ln>
                <a:solidFill>
                  <a:srgbClr val="0099CC"/>
                </a:solidFill>
                <a:effectLst/>
                <a:uLnTx/>
                <a:uFillTx/>
                <a:latin typeface="Arial"/>
              </a:rPr>
              <a:t>list[0]</a:t>
            </a:r>
            <a:r>
              <a:rPr kumimoji="0" lang="en-US" sz="2400" b="0" i="0" u="none" strike="noStrike" kern="0" cap="none" spc="0" normalizeH="0" baseline="0" noProof="0">
                <a:ln>
                  <a:noFill/>
                </a:ln>
                <a:solidFill>
                  <a:srgbClr val="000000"/>
                </a:solidFill>
                <a:effectLst/>
                <a:uLnTx/>
                <a:uFillTx/>
                <a:latin typeface="Arial"/>
              </a:rPr>
              <a:t>) :</a:t>
            </a:r>
          </a:p>
          <a:p>
            <a:pPr marL="914400" marR="0" lvl="1" indent="-457200" algn="l" defTabSz="914400" rtl="0" eaLnBrk="0" fontAlgn="base" latinLnBrk="0" hangingPunct="0">
              <a:lnSpc>
                <a:spcPct val="8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a:endParaRPr>
          </a:p>
          <a:p>
            <a:pPr marL="914400" marR="0" lvl="1" indent="-457200" algn="l" defTabSz="914400" rtl="0" eaLnBrk="0" fontAlgn="base" latinLnBrk="0" hangingPunct="0">
              <a:lnSpc>
                <a:spcPct val="8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a:endParaRPr>
          </a:p>
          <a:p>
            <a:pPr marL="914400" marR="0" lvl="1" indent="-457200" algn="l" defTabSz="914400" rtl="0" eaLnBrk="0" fontAlgn="base" latinLnBrk="0" hangingPunct="0">
              <a:lnSpc>
                <a:spcPct val="8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a:endParaRPr>
          </a:p>
          <a:p>
            <a:pPr marL="914400" marR="0" lvl="1" indent="-457200" algn="l" defTabSz="914400" rtl="0" eaLnBrk="0" fontAlgn="base" latinLnBrk="0" hangingPunct="0">
              <a:lnSpc>
                <a:spcPct val="8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a:endParaRPr>
          </a:p>
          <a:p>
            <a:pPr marL="914400" marR="0" lvl="1" indent="-457200" algn="l" defTabSz="914400" rtl="0" eaLnBrk="0" fontAlgn="base" latinLnBrk="0" hangingPunct="0">
              <a:lnSpc>
                <a:spcPct val="80000"/>
              </a:lnSpc>
              <a:spcBef>
                <a:spcPct val="40000"/>
              </a:spcBef>
              <a:spcAft>
                <a:spcPct val="0"/>
              </a:spcAft>
              <a:buClrTx/>
              <a:buSzTx/>
              <a:buFontTx/>
              <a:buAutoNum type="arabicPeriod" startAt="3"/>
              <a:tabLst/>
              <a:defRPr/>
            </a:pPr>
            <a:r>
              <a:rPr kumimoji="0" lang="en-US" sz="2400" b="0" i="0" u="none" strike="noStrike" kern="0" cap="none" spc="0" normalizeH="0" baseline="0" noProof="0">
                <a:ln>
                  <a:noFill/>
                </a:ln>
                <a:solidFill>
                  <a:srgbClr val="000000"/>
                </a:solidFill>
                <a:effectLst/>
                <a:uLnTx/>
                <a:uFillTx/>
                <a:latin typeface="Arial"/>
              </a:rPr>
              <a:t>Increment </a:t>
            </a:r>
            <a:r>
              <a:rPr kumimoji="0" lang="en-US" sz="2400" b="0" i="1" u="none" strike="noStrike" kern="0" cap="none" spc="0" normalizeH="0" baseline="0" noProof="0">
                <a:ln>
                  <a:noFill/>
                </a:ln>
                <a:solidFill>
                  <a:srgbClr val="000000"/>
                </a:solidFill>
                <a:effectLst/>
                <a:uLnTx/>
                <a:uFillTx/>
                <a:latin typeface="Arial"/>
              </a:rPr>
              <a:t>first</a:t>
            </a:r>
            <a:r>
              <a:rPr kumimoji="0" lang="en-US" sz="2400" b="0" i="0" u="none" strike="noStrike" kern="0" cap="none" spc="0" normalizeH="0" baseline="0" noProof="0">
                <a:ln>
                  <a:noFill/>
                </a:ln>
                <a:solidFill>
                  <a:srgbClr val="000000"/>
                </a:solidFill>
                <a:effectLst/>
                <a:uLnTx/>
                <a:uFillTx/>
                <a:latin typeface="Arial"/>
              </a:rPr>
              <a:t> by 1 and repeat from Step 1</a:t>
            </a:r>
          </a:p>
          <a:p>
            <a:pPr marL="914400" marR="0" lvl="1" indent="-457200" algn="l" defTabSz="914400" rtl="0" eaLnBrk="0" fontAlgn="base" latinLnBrk="0" hangingPunct="0">
              <a:lnSpc>
                <a:spcPct val="80000"/>
              </a:lnSpc>
              <a:spcBef>
                <a:spcPct val="4000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Arial"/>
              </a:rPr>
              <a:t>      ( while </a:t>
            </a:r>
            <a:r>
              <a:rPr kumimoji="0" lang="en-US" sz="2400" b="0" i="1" u="none" strike="noStrike" kern="0" cap="none" spc="0" normalizeH="0" baseline="0" noProof="0">
                <a:ln>
                  <a:noFill/>
                </a:ln>
                <a:solidFill>
                  <a:srgbClr val="000000"/>
                </a:solidFill>
                <a:effectLst/>
                <a:uLnTx/>
                <a:uFillTx/>
                <a:latin typeface="Arial"/>
              </a:rPr>
              <a:t>first &lt; n -</a:t>
            </a:r>
            <a:r>
              <a:rPr kumimoji="0" lang="en-US" sz="2400" b="0" i="0" u="none" strike="noStrike" kern="0" cap="none" spc="0" normalizeH="0" baseline="0" noProof="0">
                <a:ln>
                  <a:noFill/>
                </a:ln>
                <a:solidFill>
                  <a:srgbClr val="000000"/>
                </a:solidFill>
                <a:effectLst/>
                <a:uLnTx/>
                <a:uFillTx/>
                <a:latin typeface="Arial"/>
              </a:rPr>
              <a:t> 1)</a:t>
            </a:r>
            <a:endParaRPr kumimoji="0" lang="en-US" sz="2400" b="0" i="0" u="none" strike="noStrike" kern="0" cap="none" spc="0" normalizeH="0" baseline="0" noProof="0" dirty="0">
              <a:ln>
                <a:noFill/>
              </a:ln>
              <a:solidFill>
                <a:srgbClr val="000000"/>
              </a:solidFill>
              <a:effectLst/>
              <a:uLnTx/>
              <a:uFillTx/>
              <a:latin typeface="Arial"/>
            </a:endParaRPr>
          </a:p>
        </p:txBody>
      </p:sp>
      <p:sp>
        <p:nvSpPr>
          <p:cNvPr id="150" name="Line 162">
            <a:extLst>
              <a:ext uri="{FF2B5EF4-FFF2-40B4-BE49-F238E27FC236}">
                <a16:creationId xmlns:a16="http://schemas.microsoft.com/office/drawing/2014/main" id="{0DB9BD51-2D39-4292-8ABD-266A97B9B1B1}"/>
              </a:ext>
            </a:extLst>
          </p:cNvPr>
          <p:cNvSpPr>
            <a:spLocks noChangeShapeType="1"/>
          </p:cNvSpPr>
          <p:nvPr/>
        </p:nvSpPr>
        <p:spPr bwMode="auto">
          <a:xfrm>
            <a:off x="2362200" y="2419350"/>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51" name="Line 163">
            <a:extLst>
              <a:ext uri="{FF2B5EF4-FFF2-40B4-BE49-F238E27FC236}">
                <a16:creationId xmlns:a16="http://schemas.microsoft.com/office/drawing/2014/main" id="{096E2B4D-7748-4CF9-A81F-61FE90844FDD}"/>
              </a:ext>
            </a:extLst>
          </p:cNvPr>
          <p:cNvSpPr>
            <a:spLocks noChangeShapeType="1"/>
          </p:cNvSpPr>
          <p:nvPr/>
        </p:nvSpPr>
        <p:spPr bwMode="auto">
          <a:xfrm>
            <a:off x="2362200" y="2571750"/>
            <a:ext cx="457200"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52" name="Line 164">
            <a:extLst>
              <a:ext uri="{FF2B5EF4-FFF2-40B4-BE49-F238E27FC236}">
                <a16:creationId xmlns:a16="http://schemas.microsoft.com/office/drawing/2014/main" id="{52C28AF1-B17C-4AC1-AF3D-DBE67AABC046}"/>
              </a:ext>
            </a:extLst>
          </p:cNvPr>
          <p:cNvSpPr>
            <a:spLocks noChangeShapeType="1"/>
          </p:cNvSpPr>
          <p:nvPr/>
        </p:nvSpPr>
        <p:spPr bwMode="auto">
          <a:xfrm>
            <a:off x="2819400" y="2419350"/>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nvGrpSpPr>
          <p:cNvPr id="153" name="Group 165">
            <a:extLst>
              <a:ext uri="{FF2B5EF4-FFF2-40B4-BE49-F238E27FC236}">
                <a16:creationId xmlns:a16="http://schemas.microsoft.com/office/drawing/2014/main" id="{62EEF892-74A3-465C-B37B-34A55297C83E}"/>
              </a:ext>
            </a:extLst>
          </p:cNvPr>
          <p:cNvGrpSpPr>
            <a:grpSpLocks/>
          </p:cNvGrpSpPr>
          <p:nvPr/>
        </p:nvGrpSpPr>
        <p:grpSpPr bwMode="auto">
          <a:xfrm>
            <a:off x="2362200" y="2419350"/>
            <a:ext cx="457200" cy="152400"/>
            <a:chOff x="720" y="2352"/>
            <a:chExt cx="288" cy="96"/>
          </a:xfrm>
        </p:grpSpPr>
        <p:sp>
          <p:nvSpPr>
            <p:cNvPr id="154" name="Line 166">
              <a:extLst>
                <a:ext uri="{FF2B5EF4-FFF2-40B4-BE49-F238E27FC236}">
                  <a16:creationId xmlns:a16="http://schemas.microsoft.com/office/drawing/2014/main" id="{B0899155-2E65-4FD9-B49C-49CFC0376DE5}"/>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55" name="Line 167">
              <a:extLst>
                <a:ext uri="{FF2B5EF4-FFF2-40B4-BE49-F238E27FC236}">
                  <a16:creationId xmlns:a16="http://schemas.microsoft.com/office/drawing/2014/main" id="{63776268-0CDB-486C-BC04-E53D8695C126}"/>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56" name="Line 168">
              <a:extLst>
                <a:ext uri="{FF2B5EF4-FFF2-40B4-BE49-F238E27FC236}">
                  <a16:creationId xmlns:a16="http://schemas.microsoft.com/office/drawing/2014/main" id="{3212ED76-63C6-4E6F-93F1-C76259FFC3C3}"/>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157" name="Group 169">
            <a:extLst>
              <a:ext uri="{FF2B5EF4-FFF2-40B4-BE49-F238E27FC236}">
                <a16:creationId xmlns:a16="http://schemas.microsoft.com/office/drawing/2014/main" id="{0A5A7E39-127D-419E-8C0C-8217CD09EAD0}"/>
              </a:ext>
            </a:extLst>
          </p:cNvPr>
          <p:cNvGrpSpPr>
            <a:grpSpLocks/>
          </p:cNvGrpSpPr>
          <p:nvPr/>
        </p:nvGrpSpPr>
        <p:grpSpPr bwMode="auto">
          <a:xfrm>
            <a:off x="2895600" y="2419350"/>
            <a:ext cx="457200" cy="152400"/>
            <a:chOff x="720" y="2352"/>
            <a:chExt cx="288" cy="96"/>
          </a:xfrm>
        </p:grpSpPr>
        <p:sp>
          <p:nvSpPr>
            <p:cNvPr id="158" name="Line 170">
              <a:extLst>
                <a:ext uri="{FF2B5EF4-FFF2-40B4-BE49-F238E27FC236}">
                  <a16:creationId xmlns:a16="http://schemas.microsoft.com/office/drawing/2014/main" id="{BFC31CBD-5E98-41ED-BBA2-FB0F6F569EAE}"/>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59" name="Line 171">
              <a:extLst>
                <a:ext uri="{FF2B5EF4-FFF2-40B4-BE49-F238E27FC236}">
                  <a16:creationId xmlns:a16="http://schemas.microsoft.com/office/drawing/2014/main" id="{CF40A731-8FC0-4871-BB72-0C87F4F34927}"/>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60" name="Line 172">
              <a:extLst>
                <a:ext uri="{FF2B5EF4-FFF2-40B4-BE49-F238E27FC236}">
                  <a16:creationId xmlns:a16="http://schemas.microsoft.com/office/drawing/2014/main" id="{0C431F23-A390-4FFC-A05B-DA5C52B919CB}"/>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161" name="Group 173">
            <a:extLst>
              <a:ext uri="{FF2B5EF4-FFF2-40B4-BE49-F238E27FC236}">
                <a16:creationId xmlns:a16="http://schemas.microsoft.com/office/drawing/2014/main" id="{C402CDCE-DBAD-47A9-984E-D84BF8CB24D9}"/>
              </a:ext>
            </a:extLst>
          </p:cNvPr>
          <p:cNvGrpSpPr>
            <a:grpSpLocks/>
          </p:cNvGrpSpPr>
          <p:nvPr/>
        </p:nvGrpSpPr>
        <p:grpSpPr bwMode="auto">
          <a:xfrm>
            <a:off x="3429000" y="2419350"/>
            <a:ext cx="457200" cy="152400"/>
            <a:chOff x="720" y="2352"/>
            <a:chExt cx="288" cy="96"/>
          </a:xfrm>
        </p:grpSpPr>
        <p:sp>
          <p:nvSpPr>
            <p:cNvPr id="162" name="Line 174">
              <a:extLst>
                <a:ext uri="{FF2B5EF4-FFF2-40B4-BE49-F238E27FC236}">
                  <a16:creationId xmlns:a16="http://schemas.microsoft.com/office/drawing/2014/main" id="{0118DDDD-2075-470A-AFFB-3FE61BB47AAB}"/>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63" name="Line 175">
              <a:extLst>
                <a:ext uri="{FF2B5EF4-FFF2-40B4-BE49-F238E27FC236}">
                  <a16:creationId xmlns:a16="http://schemas.microsoft.com/office/drawing/2014/main" id="{2AA36292-0F08-43FE-B9C2-11F153271D73}"/>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64" name="Line 176">
              <a:extLst>
                <a:ext uri="{FF2B5EF4-FFF2-40B4-BE49-F238E27FC236}">
                  <a16:creationId xmlns:a16="http://schemas.microsoft.com/office/drawing/2014/main" id="{38135288-B3EF-4F48-B71C-6690DD5F72B7}"/>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sp>
        <p:nvSpPr>
          <p:cNvPr id="165" name="Line 177">
            <a:extLst>
              <a:ext uri="{FF2B5EF4-FFF2-40B4-BE49-F238E27FC236}">
                <a16:creationId xmlns:a16="http://schemas.microsoft.com/office/drawing/2014/main" id="{CDA8C38D-F77C-4118-9E4D-D5B0884926B5}"/>
              </a:ext>
            </a:extLst>
          </p:cNvPr>
          <p:cNvSpPr>
            <a:spLocks noChangeShapeType="1"/>
          </p:cNvSpPr>
          <p:nvPr/>
        </p:nvSpPr>
        <p:spPr bwMode="auto">
          <a:xfrm>
            <a:off x="3962400" y="2419350"/>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66" name="Line 178">
            <a:extLst>
              <a:ext uri="{FF2B5EF4-FFF2-40B4-BE49-F238E27FC236}">
                <a16:creationId xmlns:a16="http://schemas.microsoft.com/office/drawing/2014/main" id="{12CE7355-3F4C-4341-AE8A-A5A8280FC743}"/>
              </a:ext>
            </a:extLst>
          </p:cNvPr>
          <p:cNvSpPr>
            <a:spLocks noChangeShapeType="1"/>
          </p:cNvSpPr>
          <p:nvPr/>
        </p:nvSpPr>
        <p:spPr bwMode="auto">
          <a:xfrm>
            <a:off x="3962400" y="2571750"/>
            <a:ext cx="457200"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67" name="Line 179">
            <a:extLst>
              <a:ext uri="{FF2B5EF4-FFF2-40B4-BE49-F238E27FC236}">
                <a16:creationId xmlns:a16="http://schemas.microsoft.com/office/drawing/2014/main" id="{E6AF24E7-8880-4325-83E2-6973543A562B}"/>
              </a:ext>
            </a:extLst>
          </p:cNvPr>
          <p:cNvSpPr>
            <a:spLocks noChangeShapeType="1"/>
          </p:cNvSpPr>
          <p:nvPr/>
        </p:nvSpPr>
        <p:spPr bwMode="auto">
          <a:xfrm>
            <a:off x="4419600" y="2419350"/>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nvGrpSpPr>
          <p:cNvPr id="168" name="Group 180">
            <a:extLst>
              <a:ext uri="{FF2B5EF4-FFF2-40B4-BE49-F238E27FC236}">
                <a16:creationId xmlns:a16="http://schemas.microsoft.com/office/drawing/2014/main" id="{0B4D6FAC-3365-4695-B3E3-CE901E676608}"/>
              </a:ext>
            </a:extLst>
          </p:cNvPr>
          <p:cNvGrpSpPr>
            <a:grpSpLocks/>
          </p:cNvGrpSpPr>
          <p:nvPr/>
        </p:nvGrpSpPr>
        <p:grpSpPr bwMode="auto">
          <a:xfrm>
            <a:off x="3962400" y="2419350"/>
            <a:ext cx="457200" cy="152400"/>
            <a:chOff x="720" y="2352"/>
            <a:chExt cx="288" cy="96"/>
          </a:xfrm>
        </p:grpSpPr>
        <p:sp>
          <p:nvSpPr>
            <p:cNvPr id="169" name="Line 181">
              <a:extLst>
                <a:ext uri="{FF2B5EF4-FFF2-40B4-BE49-F238E27FC236}">
                  <a16:creationId xmlns:a16="http://schemas.microsoft.com/office/drawing/2014/main" id="{E5A9653E-5C27-49F4-9804-86BCE3EC91CD}"/>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70" name="Line 182">
              <a:extLst>
                <a:ext uri="{FF2B5EF4-FFF2-40B4-BE49-F238E27FC236}">
                  <a16:creationId xmlns:a16="http://schemas.microsoft.com/office/drawing/2014/main" id="{F6A4134A-F15A-4726-BF97-5900979ED63F}"/>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71" name="Line 183">
              <a:extLst>
                <a:ext uri="{FF2B5EF4-FFF2-40B4-BE49-F238E27FC236}">
                  <a16:creationId xmlns:a16="http://schemas.microsoft.com/office/drawing/2014/main" id="{303C338D-EE44-4FBC-B8C0-6CB396497C02}"/>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172" name="Group 184">
            <a:extLst>
              <a:ext uri="{FF2B5EF4-FFF2-40B4-BE49-F238E27FC236}">
                <a16:creationId xmlns:a16="http://schemas.microsoft.com/office/drawing/2014/main" id="{4DE6357F-9FF9-4A2E-842C-5BC39C99A439}"/>
              </a:ext>
            </a:extLst>
          </p:cNvPr>
          <p:cNvGrpSpPr>
            <a:grpSpLocks/>
          </p:cNvGrpSpPr>
          <p:nvPr/>
        </p:nvGrpSpPr>
        <p:grpSpPr bwMode="auto">
          <a:xfrm>
            <a:off x="4495800" y="2419350"/>
            <a:ext cx="457200" cy="152400"/>
            <a:chOff x="720" y="2352"/>
            <a:chExt cx="288" cy="96"/>
          </a:xfrm>
        </p:grpSpPr>
        <p:sp>
          <p:nvSpPr>
            <p:cNvPr id="173" name="Line 185">
              <a:extLst>
                <a:ext uri="{FF2B5EF4-FFF2-40B4-BE49-F238E27FC236}">
                  <a16:creationId xmlns:a16="http://schemas.microsoft.com/office/drawing/2014/main" id="{8CCFB244-E0C8-487F-842E-52F6AE5BABF4}"/>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74" name="Line 186">
              <a:extLst>
                <a:ext uri="{FF2B5EF4-FFF2-40B4-BE49-F238E27FC236}">
                  <a16:creationId xmlns:a16="http://schemas.microsoft.com/office/drawing/2014/main" id="{2BCF5B43-8EFC-4EA7-AB32-C928330EF1F9}"/>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75" name="Line 187">
              <a:extLst>
                <a:ext uri="{FF2B5EF4-FFF2-40B4-BE49-F238E27FC236}">
                  <a16:creationId xmlns:a16="http://schemas.microsoft.com/office/drawing/2014/main" id="{ED7DEFBE-7D7C-4F45-82A4-9D159607369C}"/>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176" name="Group 188">
            <a:extLst>
              <a:ext uri="{FF2B5EF4-FFF2-40B4-BE49-F238E27FC236}">
                <a16:creationId xmlns:a16="http://schemas.microsoft.com/office/drawing/2014/main" id="{9ACFA735-587F-4377-A3FD-670949FE8E66}"/>
              </a:ext>
            </a:extLst>
          </p:cNvPr>
          <p:cNvGrpSpPr>
            <a:grpSpLocks/>
          </p:cNvGrpSpPr>
          <p:nvPr/>
        </p:nvGrpSpPr>
        <p:grpSpPr bwMode="auto">
          <a:xfrm>
            <a:off x="5029200" y="2419350"/>
            <a:ext cx="457200" cy="152400"/>
            <a:chOff x="720" y="2352"/>
            <a:chExt cx="288" cy="96"/>
          </a:xfrm>
        </p:grpSpPr>
        <p:sp>
          <p:nvSpPr>
            <p:cNvPr id="177" name="Line 189">
              <a:extLst>
                <a:ext uri="{FF2B5EF4-FFF2-40B4-BE49-F238E27FC236}">
                  <a16:creationId xmlns:a16="http://schemas.microsoft.com/office/drawing/2014/main" id="{00D69090-72B7-4AE1-B680-0D9140D60EF4}"/>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78" name="Line 190">
              <a:extLst>
                <a:ext uri="{FF2B5EF4-FFF2-40B4-BE49-F238E27FC236}">
                  <a16:creationId xmlns:a16="http://schemas.microsoft.com/office/drawing/2014/main" id="{7E91220E-7E80-4A3A-80AE-64EFFF28B879}"/>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79" name="Line 191">
              <a:extLst>
                <a:ext uri="{FF2B5EF4-FFF2-40B4-BE49-F238E27FC236}">
                  <a16:creationId xmlns:a16="http://schemas.microsoft.com/office/drawing/2014/main" id="{A47DEB3D-82B5-40F3-8D3D-8740C5CA3C41}"/>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sp>
        <p:nvSpPr>
          <p:cNvPr id="180" name="Text Box 192">
            <a:extLst>
              <a:ext uri="{FF2B5EF4-FFF2-40B4-BE49-F238E27FC236}">
                <a16:creationId xmlns:a16="http://schemas.microsoft.com/office/drawing/2014/main" id="{9EC17585-8911-475C-B4D9-7D78E31ADE42}"/>
              </a:ext>
            </a:extLst>
          </p:cNvPr>
          <p:cNvSpPr txBox="1">
            <a:spLocks noChangeArrowheads="1"/>
          </p:cNvSpPr>
          <p:nvPr/>
        </p:nvSpPr>
        <p:spPr bwMode="auto">
          <a:xfrm>
            <a:off x="2362200" y="2190750"/>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6</a:t>
            </a:r>
          </a:p>
        </p:txBody>
      </p:sp>
      <p:sp>
        <p:nvSpPr>
          <p:cNvPr id="181" name="Text Box 193">
            <a:extLst>
              <a:ext uri="{FF2B5EF4-FFF2-40B4-BE49-F238E27FC236}">
                <a16:creationId xmlns:a16="http://schemas.microsoft.com/office/drawing/2014/main" id="{251C0731-96A2-4ED6-B477-C02A66654BCF}"/>
              </a:ext>
            </a:extLst>
          </p:cNvPr>
          <p:cNvSpPr txBox="1">
            <a:spLocks noChangeArrowheads="1"/>
          </p:cNvSpPr>
          <p:nvPr/>
        </p:nvSpPr>
        <p:spPr bwMode="auto">
          <a:xfrm>
            <a:off x="2743200" y="2190750"/>
            <a:ext cx="6858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13</a:t>
            </a:r>
          </a:p>
        </p:txBody>
      </p:sp>
      <p:sp>
        <p:nvSpPr>
          <p:cNvPr id="182" name="Text Box 194">
            <a:extLst>
              <a:ext uri="{FF2B5EF4-FFF2-40B4-BE49-F238E27FC236}">
                <a16:creationId xmlns:a16="http://schemas.microsoft.com/office/drawing/2014/main" id="{F66D763D-E057-41E3-B9CC-BC4623FE6EF9}"/>
              </a:ext>
            </a:extLst>
          </p:cNvPr>
          <p:cNvSpPr txBox="1">
            <a:spLocks noChangeArrowheads="1"/>
          </p:cNvSpPr>
          <p:nvPr/>
        </p:nvSpPr>
        <p:spPr bwMode="auto">
          <a:xfrm>
            <a:off x="3429000" y="2190750"/>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8</a:t>
            </a:r>
          </a:p>
        </p:txBody>
      </p:sp>
      <p:sp>
        <p:nvSpPr>
          <p:cNvPr id="183" name="Text Box 195">
            <a:extLst>
              <a:ext uri="{FF2B5EF4-FFF2-40B4-BE49-F238E27FC236}">
                <a16:creationId xmlns:a16="http://schemas.microsoft.com/office/drawing/2014/main" id="{03A39C99-0CC7-4E63-A1DA-0BB07F4D7DE3}"/>
              </a:ext>
            </a:extLst>
          </p:cNvPr>
          <p:cNvSpPr txBox="1">
            <a:spLocks noChangeArrowheads="1"/>
          </p:cNvSpPr>
          <p:nvPr/>
        </p:nvSpPr>
        <p:spPr bwMode="auto">
          <a:xfrm>
            <a:off x="3962400" y="2190750"/>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5</a:t>
            </a:r>
          </a:p>
        </p:txBody>
      </p:sp>
      <p:sp>
        <p:nvSpPr>
          <p:cNvPr id="184" name="Text Box 196">
            <a:extLst>
              <a:ext uri="{FF2B5EF4-FFF2-40B4-BE49-F238E27FC236}">
                <a16:creationId xmlns:a16="http://schemas.microsoft.com/office/drawing/2014/main" id="{E2F2F7C0-36C1-4756-946A-D7BB0E338575}"/>
              </a:ext>
            </a:extLst>
          </p:cNvPr>
          <p:cNvSpPr txBox="1">
            <a:spLocks noChangeArrowheads="1"/>
          </p:cNvSpPr>
          <p:nvPr/>
        </p:nvSpPr>
        <p:spPr bwMode="auto">
          <a:xfrm>
            <a:off x="4495800" y="2190750"/>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2</a:t>
            </a:r>
          </a:p>
        </p:txBody>
      </p:sp>
      <p:sp>
        <p:nvSpPr>
          <p:cNvPr id="185" name="Text Box 197">
            <a:extLst>
              <a:ext uri="{FF2B5EF4-FFF2-40B4-BE49-F238E27FC236}">
                <a16:creationId xmlns:a16="http://schemas.microsoft.com/office/drawing/2014/main" id="{F97CD7FB-2FEA-4C66-A861-5D9DFFE4E747}"/>
              </a:ext>
            </a:extLst>
          </p:cNvPr>
          <p:cNvSpPr txBox="1">
            <a:spLocks noChangeArrowheads="1"/>
          </p:cNvSpPr>
          <p:nvPr/>
        </p:nvSpPr>
        <p:spPr bwMode="auto">
          <a:xfrm>
            <a:off x="4876800" y="2190750"/>
            <a:ext cx="685800" cy="457200"/>
          </a:xfrm>
          <a:prstGeom prst="rect">
            <a:avLst/>
          </a:prstGeom>
          <a:noFill/>
          <a:ln w="9525">
            <a:noFill/>
            <a:miter lim="800000"/>
            <a:headEnd/>
            <a:tailEnd/>
          </a:ln>
        </p:spPr>
        <p:txBody>
          <a:bodyPr>
            <a:spAutoFit/>
          </a:bodyPr>
          <a:lstStyle/>
          <a:p>
            <a:pPr algn="ctr">
              <a:spcBef>
                <a:spcPct val="50000"/>
              </a:spcBef>
            </a:pPr>
            <a:r>
              <a:rPr lang="en-US" sz="2400" b="0">
                <a:solidFill>
                  <a:srgbClr val="FF3300"/>
                </a:solidFill>
                <a:latin typeface="Arial" pitchFamily="34" charset="0"/>
                <a:cs typeface="Arial" pitchFamily="34" charset="0"/>
              </a:rPr>
              <a:t>1</a:t>
            </a:r>
          </a:p>
        </p:txBody>
      </p:sp>
      <p:sp>
        <p:nvSpPr>
          <p:cNvPr id="186" name="Line 198">
            <a:extLst>
              <a:ext uri="{FF2B5EF4-FFF2-40B4-BE49-F238E27FC236}">
                <a16:creationId xmlns:a16="http://schemas.microsoft.com/office/drawing/2014/main" id="{6E234937-1E72-4BD7-8418-6EDEA6DCE80D}"/>
              </a:ext>
            </a:extLst>
          </p:cNvPr>
          <p:cNvSpPr>
            <a:spLocks noChangeShapeType="1"/>
          </p:cNvSpPr>
          <p:nvPr/>
        </p:nvSpPr>
        <p:spPr bwMode="auto">
          <a:xfrm flipV="1">
            <a:off x="6127750" y="2636838"/>
            <a:ext cx="0" cy="228600"/>
          </a:xfrm>
          <a:prstGeom prst="line">
            <a:avLst/>
          </a:prstGeom>
          <a:noFill/>
          <a:ln w="9525">
            <a:solidFill>
              <a:srgbClr val="FF3300"/>
            </a:solidFill>
            <a:round/>
            <a:headEnd/>
            <a:tailEnd type="triangle" w="med" len="me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grpSp>
        <p:nvGrpSpPr>
          <p:cNvPr id="187" name="Group 199">
            <a:extLst>
              <a:ext uri="{FF2B5EF4-FFF2-40B4-BE49-F238E27FC236}">
                <a16:creationId xmlns:a16="http://schemas.microsoft.com/office/drawing/2014/main" id="{848DC9EA-369A-4CF1-8DDD-4C398F9B2531}"/>
              </a:ext>
            </a:extLst>
          </p:cNvPr>
          <p:cNvGrpSpPr>
            <a:grpSpLocks/>
          </p:cNvGrpSpPr>
          <p:nvPr/>
        </p:nvGrpSpPr>
        <p:grpSpPr bwMode="auto">
          <a:xfrm>
            <a:off x="5562600" y="2419350"/>
            <a:ext cx="457200" cy="152400"/>
            <a:chOff x="720" y="2352"/>
            <a:chExt cx="288" cy="96"/>
          </a:xfrm>
        </p:grpSpPr>
        <p:sp>
          <p:nvSpPr>
            <p:cNvPr id="188" name="Line 200">
              <a:extLst>
                <a:ext uri="{FF2B5EF4-FFF2-40B4-BE49-F238E27FC236}">
                  <a16:creationId xmlns:a16="http://schemas.microsoft.com/office/drawing/2014/main" id="{9E54BE0D-F0E6-4194-88AD-B4AE9B215BFF}"/>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89" name="Line 201">
              <a:extLst>
                <a:ext uri="{FF2B5EF4-FFF2-40B4-BE49-F238E27FC236}">
                  <a16:creationId xmlns:a16="http://schemas.microsoft.com/office/drawing/2014/main" id="{89C7220E-8ED9-49AA-9621-A781097EEA91}"/>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90" name="Line 202">
              <a:extLst>
                <a:ext uri="{FF2B5EF4-FFF2-40B4-BE49-F238E27FC236}">
                  <a16:creationId xmlns:a16="http://schemas.microsoft.com/office/drawing/2014/main" id="{85994D69-55C9-481E-B626-3EA925C3790F}"/>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sp>
        <p:nvSpPr>
          <p:cNvPr id="191" name="Text Box 203">
            <a:extLst>
              <a:ext uri="{FF2B5EF4-FFF2-40B4-BE49-F238E27FC236}">
                <a16:creationId xmlns:a16="http://schemas.microsoft.com/office/drawing/2014/main" id="{1B5AD0F5-2C93-4F71-ACDD-2C403BAF1B5E}"/>
              </a:ext>
            </a:extLst>
          </p:cNvPr>
          <p:cNvSpPr txBox="1">
            <a:spLocks noChangeArrowheads="1"/>
          </p:cNvSpPr>
          <p:nvPr/>
        </p:nvSpPr>
        <p:spPr bwMode="auto">
          <a:xfrm>
            <a:off x="5486400" y="2190750"/>
            <a:ext cx="6096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3</a:t>
            </a:r>
          </a:p>
        </p:txBody>
      </p:sp>
      <p:sp>
        <p:nvSpPr>
          <p:cNvPr id="192" name="Text Box 204">
            <a:extLst>
              <a:ext uri="{FF2B5EF4-FFF2-40B4-BE49-F238E27FC236}">
                <a16:creationId xmlns:a16="http://schemas.microsoft.com/office/drawing/2014/main" id="{86473E7F-77B1-4F7D-8CCE-7907DF696A9A}"/>
              </a:ext>
            </a:extLst>
          </p:cNvPr>
          <p:cNvSpPr txBox="1">
            <a:spLocks noChangeArrowheads="1"/>
          </p:cNvSpPr>
          <p:nvPr/>
        </p:nvSpPr>
        <p:spPr bwMode="auto">
          <a:xfrm>
            <a:off x="5943600" y="2636838"/>
            <a:ext cx="685800" cy="457200"/>
          </a:xfrm>
          <a:prstGeom prst="rect">
            <a:avLst/>
          </a:prstGeom>
          <a:noFill/>
          <a:ln w="9525">
            <a:noFill/>
            <a:miter lim="800000"/>
            <a:headEnd/>
            <a:tailEnd/>
          </a:ln>
        </p:spPr>
        <p:txBody>
          <a:bodyPr>
            <a:spAutoFit/>
          </a:bodyPr>
          <a:lstStyle/>
          <a:p>
            <a:pPr algn="ctr">
              <a:spcBef>
                <a:spcPct val="50000"/>
              </a:spcBef>
            </a:pPr>
            <a:r>
              <a:rPr lang="en-US" sz="2400" b="0" i="1">
                <a:solidFill>
                  <a:srgbClr val="FF3300"/>
                </a:solidFill>
                <a:latin typeface="Arial" pitchFamily="34" charset="0"/>
                <a:cs typeface="Arial" pitchFamily="34" charset="0"/>
              </a:rPr>
              <a:t>n</a:t>
            </a:r>
            <a:endParaRPr lang="en-US" sz="2400" b="0">
              <a:solidFill>
                <a:srgbClr val="000000"/>
              </a:solidFill>
              <a:latin typeface="Arial" pitchFamily="34" charset="0"/>
              <a:cs typeface="Arial" pitchFamily="34" charset="0"/>
            </a:endParaRPr>
          </a:p>
        </p:txBody>
      </p:sp>
      <p:sp>
        <p:nvSpPr>
          <p:cNvPr id="193" name="Line 206">
            <a:extLst>
              <a:ext uri="{FF2B5EF4-FFF2-40B4-BE49-F238E27FC236}">
                <a16:creationId xmlns:a16="http://schemas.microsoft.com/office/drawing/2014/main" id="{98D5C7CD-0506-44C2-95D5-04F7E7AEB473}"/>
              </a:ext>
            </a:extLst>
          </p:cNvPr>
          <p:cNvSpPr>
            <a:spLocks noChangeShapeType="1"/>
          </p:cNvSpPr>
          <p:nvPr/>
        </p:nvSpPr>
        <p:spPr bwMode="auto">
          <a:xfrm>
            <a:off x="2381250" y="5953125"/>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94" name="Line 207">
            <a:extLst>
              <a:ext uri="{FF2B5EF4-FFF2-40B4-BE49-F238E27FC236}">
                <a16:creationId xmlns:a16="http://schemas.microsoft.com/office/drawing/2014/main" id="{2FD0C5EF-7C50-4972-921A-D7E98312E956}"/>
              </a:ext>
            </a:extLst>
          </p:cNvPr>
          <p:cNvSpPr>
            <a:spLocks noChangeShapeType="1"/>
          </p:cNvSpPr>
          <p:nvPr/>
        </p:nvSpPr>
        <p:spPr bwMode="auto">
          <a:xfrm>
            <a:off x="2381250" y="6105525"/>
            <a:ext cx="457200"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95" name="Line 208">
            <a:extLst>
              <a:ext uri="{FF2B5EF4-FFF2-40B4-BE49-F238E27FC236}">
                <a16:creationId xmlns:a16="http://schemas.microsoft.com/office/drawing/2014/main" id="{C6297EA4-B422-473F-ABC8-6A0C8DF076BB}"/>
              </a:ext>
            </a:extLst>
          </p:cNvPr>
          <p:cNvSpPr>
            <a:spLocks noChangeShapeType="1"/>
          </p:cNvSpPr>
          <p:nvPr/>
        </p:nvSpPr>
        <p:spPr bwMode="auto">
          <a:xfrm>
            <a:off x="2838450" y="5953125"/>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nvGrpSpPr>
          <p:cNvPr id="196" name="Group 209">
            <a:extLst>
              <a:ext uri="{FF2B5EF4-FFF2-40B4-BE49-F238E27FC236}">
                <a16:creationId xmlns:a16="http://schemas.microsoft.com/office/drawing/2014/main" id="{106CE79D-9E56-4255-8D36-D1E7AC88DBBD}"/>
              </a:ext>
            </a:extLst>
          </p:cNvPr>
          <p:cNvGrpSpPr>
            <a:grpSpLocks/>
          </p:cNvGrpSpPr>
          <p:nvPr/>
        </p:nvGrpSpPr>
        <p:grpSpPr bwMode="auto">
          <a:xfrm>
            <a:off x="2381250" y="5953125"/>
            <a:ext cx="457200" cy="152400"/>
            <a:chOff x="720" y="2352"/>
            <a:chExt cx="288" cy="96"/>
          </a:xfrm>
        </p:grpSpPr>
        <p:sp>
          <p:nvSpPr>
            <p:cNvPr id="197" name="Line 210">
              <a:extLst>
                <a:ext uri="{FF2B5EF4-FFF2-40B4-BE49-F238E27FC236}">
                  <a16:creationId xmlns:a16="http://schemas.microsoft.com/office/drawing/2014/main" id="{41030145-B0BA-4D0C-B68B-A56422E236B8}"/>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98" name="Line 211">
              <a:extLst>
                <a:ext uri="{FF2B5EF4-FFF2-40B4-BE49-F238E27FC236}">
                  <a16:creationId xmlns:a16="http://schemas.microsoft.com/office/drawing/2014/main" id="{BAA7FD08-50ED-42C1-A620-F1D370E20C0C}"/>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99" name="Line 212">
              <a:extLst>
                <a:ext uri="{FF2B5EF4-FFF2-40B4-BE49-F238E27FC236}">
                  <a16:creationId xmlns:a16="http://schemas.microsoft.com/office/drawing/2014/main" id="{0B2765B6-4D48-43E1-967F-28C79C24D13F}"/>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200" name="Group 213">
            <a:extLst>
              <a:ext uri="{FF2B5EF4-FFF2-40B4-BE49-F238E27FC236}">
                <a16:creationId xmlns:a16="http://schemas.microsoft.com/office/drawing/2014/main" id="{4F070670-EF9F-4B83-AA6C-C778A5B254BD}"/>
              </a:ext>
            </a:extLst>
          </p:cNvPr>
          <p:cNvGrpSpPr>
            <a:grpSpLocks/>
          </p:cNvGrpSpPr>
          <p:nvPr/>
        </p:nvGrpSpPr>
        <p:grpSpPr bwMode="auto">
          <a:xfrm>
            <a:off x="2914650" y="5953125"/>
            <a:ext cx="457200" cy="152400"/>
            <a:chOff x="720" y="2352"/>
            <a:chExt cx="288" cy="96"/>
          </a:xfrm>
        </p:grpSpPr>
        <p:sp>
          <p:nvSpPr>
            <p:cNvPr id="201" name="Line 214">
              <a:extLst>
                <a:ext uri="{FF2B5EF4-FFF2-40B4-BE49-F238E27FC236}">
                  <a16:creationId xmlns:a16="http://schemas.microsoft.com/office/drawing/2014/main" id="{DDF79387-A651-422F-9B1B-93D507F791D6}"/>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02" name="Line 215">
              <a:extLst>
                <a:ext uri="{FF2B5EF4-FFF2-40B4-BE49-F238E27FC236}">
                  <a16:creationId xmlns:a16="http://schemas.microsoft.com/office/drawing/2014/main" id="{391EDA8E-00FB-45C3-8D5F-86281C81B319}"/>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03" name="Line 216">
              <a:extLst>
                <a:ext uri="{FF2B5EF4-FFF2-40B4-BE49-F238E27FC236}">
                  <a16:creationId xmlns:a16="http://schemas.microsoft.com/office/drawing/2014/main" id="{EB2EAE57-141D-42D0-85D5-4A77D035733A}"/>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204" name="Group 217">
            <a:extLst>
              <a:ext uri="{FF2B5EF4-FFF2-40B4-BE49-F238E27FC236}">
                <a16:creationId xmlns:a16="http://schemas.microsoft.com/office/drawing/2014/main" id="{EA5C9C9D-5738-4FBC-BDED-5125C3D81728}"/>
              </a:ext>
            </a:extLst>
          </p:cNvPr>
          <p:cNvGrpSpPr>
            <a:grpSpLocks/>
          </p:cNvGrpSpPr>
          <p:nvPr/>
        </p:nvGrpSpPr>
        <p:grpSpPr bwMode="auto">
          <a:xfrm>
            <a:off x="3448050" y="5953125"/>
            <a:ext cx="457200" cy="152400"/>
            <a:chOff x="720" y="2352"/>
            <a:chExt cx="288" cy="96"/>
          </a:xfrm>
        </p:grpSpPr>
        <p:sp>
          <p:nvSpPr>
            <p:cNvPr id="205" name="Line 218">
              <a:extLst>
                <a:ext uri="{FF2B5EF4-FFF2-40B4-BE49-F238E27FC236}">
                  <a16:creationId xmlns:a16="http://schemas.microsoft.com/office/drawing/2014/main" id="{1FF1A742-8312-46D5-8F50-E8CFF1D59783}"/>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06" name="Line 219">
              <a:extLst>
                <a:ext uri="{FF2B5EF4-FFF2-40B4-BE49-F238E27FC236}">
                  <a16:creationId xmlns:a16="http://schemas.microsoft.com/office/drawing/2014/main" id="{E8AC8101-7675-4381-8A20-A935D8E5DDBD}"/>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07" name="Line 220">
              <a:extLst>
                <a:ext uri="{FF2B5EF4-FFF2-40B4-BE49-F238E27FC236}">
                  <a16:creationId xmlns:a16="http://schemas.microsoft.com/office/drawing/2014/main" id="{74DC7C9C-E1DF-4E35-8C21-FD6602FD15EC}"/>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sp>
        <p:nvSpPr>
          <p:cNvPr id="208" name="Line 221">
            <a:extLst>
              <a:ext uri="{FF2B5EF4-FFF2-40B4-BE49-F238E27FC236}">
                <a16:creationId xmlns:a16="http://schemas.microsoft.com/office/drawing/2014/main" id="{B36527F6-C662-4CBA-A33C-9249303C00D6}"/>
              </a:ext>
            </a:extLst>
          </p:cNvPr>
          <p:cNvSpPr>
            <a:spLocks noChangeShapeType="1"/>
          </p:cNvSpPr>
          <p:nvPr/>
        </p:nvSpPr>
        <p:spPr bwMode="auto">
          <a:xfrm>
            <a:off x="3981450" y="5953125"/>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09" name="Line 222">
            <a:extLst>
              <a:ext uri="{FF2B5EF4-FFF2-40B4-BE49-F238E27FC236}">
                <a16:creationId xmlns:a16="http://schemas.microsoft.com/office/drawing/2014/main" id="{837526B7-AC44-43DC-B8B3-3C9D4A0DA318}"/>
              </a:ext>
            </a:extLst>
          </p:cNvPr>
          <p:cNvSpPr>
            <a:spLocks noChangeShapeType="1"/>
          </p:cNvSpPr>
          <p:nvPr/>
        </p:nvSpPr>
        <p:spPr bwMode="auto">
          <a:xfrm>
            <a:off x="3981450" y="6105525"/>
            <a:ext cx="457200"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10" name="Line 223">
            <a:extLst>
              <a:ext uri="{FF2B5EF4-FFF2-40B4-BE49-F238E27FC236}">
                <a16:creationId xmlns:a16="http://schemas.microsoft.com/office/drawing/2014/main" id="{9F5BBF3B-CAFA-414D-9360-AC101786CE65}"/>
              </a:ext>
            </a:extLst>
          </p:cNvPr>
          <p:cNvSpPr>
            <a:spLocks noChangeShapeType="1"/>
          </p:cNvSpPr>
          <p:nvPr/>
        </p:nvSpPr>
        <p:spPr bwMode="auto">
          <a:xfrm>
            <a:off x="4438650" y="5953125"/>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nvGrpSpPr>
          <p:cNvPr id="211" name="Group 224">
            <a:extLst>
              <a:ext uri="{FF2B5EF4-FFF2-40B4-BE49-F238E27FC236}">
                <a16:creationId xmlns:a16="http://schemas.microsoft.com/office/drawing/2014/main" id="{7D2CC65F-FD76-4F93-A5E8-D032B9F355A4}"/>
              </a:ext>
            </a:extLst>
          </p:cNvPr>
          <p:cNvGrpSpPr>
            <a:grpSpLocks/>
          </p:cNvGrpSpPr>
          <p:nvPr/>
        </p:nvGrpSpPr>
        <p:grpSpPr bwMode="auto">
          <a:xfrm>
            <a:off x="3981450" y="5953125"/>
            <a:ext cx="457200" cy="152400"/>
            <a:chOff x="720" y="2352"/>
            <a:chExt cx="288" cy="96"/>
          </a:xfrm>
        </p:grpSpPr>
        <p:sp>
          <p:nvSpPr>
            <p:cNvPr id="212" name="Line 225">
              <a:extLst>
                <a:ext uri="{FF2B5EF4-FFF2-40B4-BE49-F238E27FC236}">
                  <a16:creationId xmlns:a16="http://schemas.microsoft.com/office/drawing/2014/main" id="{3C7E9FA0-536F-4E69-BE70-7B3295E35650}"/>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13" name="Line 226">
              <a:extLst>
                <a:ext uri="{FF2B5EF4-FFF2-40B4-BE49-F238E27FC236}">
                  <a16:creationId xmlns:a16="http://schemas.microsoft.com/office/drawing/2014/main" id="{A6638F5A-26C7-497E-9E49-20F034DEA330}"/>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14" name="Line 227">
              <a:extLst>
                <a:ext uri="{FF2B5EF4-FFF2-40B4-BE49-F238E27FC236}">
                  <a16:creationId xmlns:a16="http://schemas.microsoft.com/office/drawing/2014/main" id="{F1DEA28E-29DB-459B-88D6-AF9AC656385D}"/>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215" name="Group 228">
            <a:extLst>
              <a:ext uri="{FF2B5EF4-FFF2-40B4-BE49-F238E27FC236}">
                <a16:creationId xmlns:a16="http://schemas.microsoft.com/office/drawing/2014/main" id="{097DD1E0-2FA4-45B0-A7D4-1ACBE5A673DC}"/>
              </a:ext>
            </a:extLst>
          </p:cNvPr>
          <p:cNvGrpSpPr>
            <a:grpSpLocks/>
          </p:cNvGrpSpPr>
          <p:nvPr/>
        </p:nvGrpSpPr>
        <p:grpSpPr bwMode="auto">
          <a:xfrm>
            <a:off x="4514850" y="5953125"/>
            <a:ext cx="457200" cy="152400"/>
            <a:chOff x="720" y="2352"/>
            <a:chExt cx="288" cy="96"/>
          </a:xfrm>
        </p:grpSpPr>
        <p:sp>
          <p:nvSpPr>
            <p:cNvPr id="216" name="Line 229">
              <a:extLst>
                <a:ext uri="{FF2B5EF4-FFF2-40B4-BE49-F238E27FC236}">
                  <a16:creationId xmlns:a16="http://schemas.microsoft.com/office/drawing/2014/main" id="{79970CC8-0A82-4267-935C-FF82267F6B4F}"/>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17" name="Line 230">
              <a:extLst>
                <a:ext uri="{FF2B5EF4-FFF2-40B4-BE49-F238E27FC236}">
                  <a16:creationId xmlns:a16="http://schemas.microsoft.com/office/drawing/2014/main" id="{55420132-3DCD-452E-873F-7372781E4A20}"/>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18" name="Line 231">
              <a:extLst>
                <a:ext uri="{FF2B5EF4-FFF2-40B4-BE49-F238E27FC236}">
                  <a16:creationId xmlns:a16="http://schemas.microsoft.com/office/drawing/2014/main" id="{08BDFA1E-3DC5-429C-91AC-8BBC2B6C76BF}"/>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219" name="Group 232">
            <a:extLst>
              <a:ext uri="{FF2B5EF4-FFF2-40B4-BE49-F238E27FC236}">
                <a16:creationId xmlns:a16="http://schemas.microsoft.com/office/drawing/2014/main" id="{83E76318-B64D-4851-9FCC-99E6D452823C}"/>
              </a:ext>
            </a:extLst>
          </p:cNvPr>
          <p:cNvGrpSpPr>
            <a:grpSpLocks/>
          </p:cNvGrpSpPr>
          <p:nvPr/>
        </p:nvGrpSpPr>
        <p:grpSpPr bwMode="auto">
          <a:xfrm>
            <a:off x="5048250" y="5953125"/>
            <a:ext cx="457200" cy="152400"/>
            <a:chOff x="720" y="2352"/>
            <a:chExt cx="288" cy="96"/>
          </a:xfrm>
        </p:grpSpPr>
        <p:sp>
          <p:nvSpPr>
            <p:cNvPr id="220" name="Line 233">
              <a:extLst>
                <a:ext uri="{FF2B5EF4-FFF2-40B4-BE49-F238E27FC236}">
                  <a16:creationId xmlns:a16="http://schemas.microsoft.com/office/drawing/2014/main" id="{103F67A8-8458-4D76-A832-04096034E023}"/>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21" name="Line 234">
              <a:extLst>
                <a:ext uri="{FF2B5EF4-FFF2-40B4-BE49-F238E27FC236}">
                  <a16:creationId xmlns:a16="http://schemas.microsoft.com/office/drawing/2014/main" id="{DE7E237A-5823-4242-AC74-15171AC58E52}"/>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22" name="Line 235">
              <a:extLst>
                <a:ext uri="{FF2B5EF4-FFF2-40B4-BE49-F238E27FC236}">
                  <a16:creationId xmlns:a16="http://schemas.microsoft.com/office/drawing/2014/main" id="{8691BF7E-5253-497B-8CAE-509E21296C9D}"/>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sp>
        <p:nvSpPr>
          <p:cNvPr id="223" name="Text Box 236">
            <a:extLst>
              <a:ext uri="{FF2B5EF4-FFF2-40B4-BE49-F238E27FC236}">
                <a16:creationId xmlns:a16="http://schemas.microsoft.com/office/drawing/2014/main" id="{EC7986D0-FADD-4AEA-999A-6B3C5FA688E7}"/>
              </a:ext>
            </a:extLst>
          </p:cNvPr>
          <p:cNvSpPr txBox="1">
            <a:spLocks noChangeArrowheads="1"/>
          </p:cNvSpPr>
          <p:nvPr/>
        </p:nvSpPr>
        <p:spPr bwMode="auto">
          <a:xfrm>
            <a:off x="2381250" y="5724525"/>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1</a:t>
            </a:r>
          </a:p>
        </p:txBody>
      </p:sp>
      <p:sp>
        <p:nvSpPr>
          <p:cNvPr id="224" name="Text Box 237">
            <a:extLst>
              <a:ext uri="{FF2B5EF4-FFF2-40B4-BE49-F238E27FC236}">
                <a16:creationId xmlns:a16="http://schemas.microsoft.com/office/drawing/2014/main" id="{F2DA8F6E-C3A5-4F29-90FD-6096D3B9D2E4}"/>
              </a:ext>
            </a:extLst>
          </p:cNvPr>
          <p:cNvSpPr txBox="1">
            <a:spLocks noChangeArrowheads="1"/>
          </p:cNvSpPr>
          <p:nvPr/>
        </p:nvSpPr>
        <p:spPr bwMode="auto">
          <a:xfrm>
            <a:off x="5429250" y="5724525"/>
            <a:ext cx="6858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3</a:t>
            </a:r>
          </a:p>
        </p:txBody>
      </p:sp>
      <p:sp>
        <p:nvSpPr>
          <p:cNvPr id="225" name="Text Box 238">
            <a:extLst>
              <a:ext uri="{FF2B5EF4-FFF2-40B4-BE49-F238E27FC236}">
                <a16:creationId xmlns:a16="http://schemas.microsoft.com/office/drawing/2014/main" id="{DC7DFFF0-3623-4B0A-BFBB-084AB0A47648}"/>
              </a:ext>
            </a:extLst>
          </p:cNvPr>
          <p:cNvSpPr txBox="1">
            <a:spLocks noChangeArrowheads="1"/>
          </p:cNvSpPr>
          <p:nvPr/>
        </p:nvSpPr>
        <p:spPr bwMode="auto">
          <a:xfrm>
            <a:off x="3448050" y="5724525"/>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8</a:t>
            </a:r>
          </a:p>
        </p:txBody>
      </p:sp>
      <p:sp>
        <p:nvSpPr>
          <p:cNvPr id="226" name="Text Box 239">
            <a:extLst>
              <a:ext uri="{FF2B5EF4-FFF2-40B4-BE49-F238E27FC236}">
                <a16:creationId xmlns:a16="http://schemas.microsoft.com/office/drawing/2014/main" id="{4B704CFF-01F8-4093-AAE5-A2A893AE44C5}"/>
              </a:ext>
            </a:extLst>
          </p:cNvPr>
          <p:cNvSpPr txBox="1">
            <a:spLocks noChangeArrowheads="1"/>
          </p:cNvSpPr>
          <p:nvPr/>
        </p:nvSpPr>
        <p:spPr bwMode="auto">
          <a:xfrm>
            <a:off x="3981450" y="5724525"/>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5</a:t>
            </a:r>
          </a:p>
        </p:txBody>
      </p:sp>
      <p:sp>
        <p:nvSpPr>
          <p:cNvPr id="227" name="Text Box 240">
            <a:extLst>
              <a:ext uri="{FF2B5EF4-FFF2-40B4-BE49-F238E27FC236}">
                <a16:creationId xmlns:a16="http://schemas.microsoft.com/office/drawing/2014/main" id="{F28C555D-1521-4F90-9BE8-3C5F6E662008}"/>
              </a:ext>
            </a:extLst>
          </p:cNvPr>
          <p:cNvSpPr txBox="1">
            <a:spLocks noChangeArrowheads="1"/>
          </p:cNvSpPr>
          <p:nvPr/>
        </p:nvSpPr>
        <p:spPr bwMode="auto">
          <a:xfrm>
            <a:off x="4514850" y="5724525"/>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2</a:t>
            </a:r>
          </a:p>
        </p:txBody>
      </p:sp>
      <p:sp>
        <p:nvSpPr>
          <p:cNvPr id="228" name="Text Box 241">
            <a:extLst>
              <a:ext uri="{FF2B5EF4-FFF2-40B4-BE49-F238E27FC236}">
                <a16:creationId xmlns:a16="http://schemas.microsoft.com/office/drawing/2014/main" id="{825C7840-761C-492D-9DD4-56EAC70EF28F}"/>
              </a:ext>
            </a:extLst>
          </p:cNvPr>
          <p:cNvSpPr txBox="1">
            <a:spLocks noChangeArrowheads="1"/>
          </p:cNvSpPr>
          <p:nvPr/>
        </p:nvSpPr>
        <p:spPr bwMode="auto">
          <a:xfrm>
            <a:off x="4895850" y="5724525"/>
            <a:ext cx="6858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6</a:t>
            </a:r>
          </a:p>
        </p:txBody>
      </p:sp>
      <p:sp>
        <p:nvSpPr>
          <p:cNvPr id="229" name="Line 242">
            <a:extLst>
              <a:ext uri="{FF2B5EF4-FFF2-40B4-BE49-F238E27FC236}">
                <a16:creationId xmlns:a16="http://schemas.microsoft.com/office/drawing/2014/main" id="{603A87A6-70FF-4C1A-923C-9A2F45413D70}"/>
              </a:ext>
            </a:extLst>
          </p:cNvPr>
          <p:cNvSpPr>
            <a:spLocks noChangeShapeType="1"/>
          </p:cNvSpPr>
          <p:nvPr/>
        </p:nvSpPr>
        <p:spPr bwMode="auto">
          <a:xfrm flipV="1">
            <a:off x="6096000" y="6181725"/>
            <a:ext cx="0" cy="228600"/>
          </a:xfrm>
          <a:prstGeom prst="line">
            <a:avLst/>
          </a:prstGeom>
          <a:noFill/>
          <a:ln w="9525">
            <a:solidFill>
              <a:srgbClr val="FF3300"/>
            </a:solidFill>
            <a:round/>
            <a:headEnd/>
            <a:tailEnd type="triangle" w="med" len="me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grpSp>
        <p:nvGrpSpPr>
          <p:cNvPr id="230" name="Group 243">
            <a:extLst>
              <a:ext uri="{FF2B5EF4-FFF2-40B4-BE49-F238E27FC236}">
                <a16:creationId xmlns:a16="http://schemas.microsoft.com/office/drawing/2014/main" id="{F0F46DAA-A4DE-4C42-8BA4-C6D78159D2FF}"/>
              </a:ext>
            </a:extLst>
          </p:cNvPr>
          <p:cNvGrpSpPr>
            <a:grpSpLocks/>
          </p:cNvGrpSpPr>
          <p:nvPr/>
        </p:nvGrpSpPr>
        <p:grpSpPr bwMode="auto">
          <a:xfrm>
            <a:off x="5581650" y="5953125"/>
            <a:ext cx="457200" cy="152400"/>
            <a:chOff x="720" y="2352"/>
            <a:chExt cx="288" cy="96"/>
          </a:xfrm>
        </p:grpSpPr>
        <p:sp>
          <p:nvSpPr>
            <p:cNvPr id="231" name="Line 244">
              <a:extLst>
                <a:ext uri="{FF2B5EF4-FFF2-40B4-BE49-F238E27FC236}">
                  <a16:creationId xmlns:a16="http://schemas.microsoft.com/office/drawing/2014/main" id="{214980D8-B5BD-4694-B9E7-EA4B24AE5B95}"/>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32" name="Line 245">
              <a:extLst>
                <a:ext uri="{FF2B5EF4-FFF2-40B4-BE49-F238E27FC236}">
                  <a16:creationId xmlns:a16="http://schemas.microsoft.com/office/drawing/2014/main" id="{D7317DAE-D920-4581-9648-9667F07E2094}"/>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33" name="Line 246">
              <a:extLst>
                <a:ext uri="{FF2B5EF4-FFF2-40B4-BE49-F238E27FC236}">
                  <a16:creationId xmlns:a16="http://schemas.microsoft.com/office/drawing/2014/main" id="{BAC2DABA-8B55-4265-BFE9-C3DD26AFA4B1}"/>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sp>
        <p:nvSpPr>
          <p:cNvPr id="234" name="Text Box 247">
            <a:extLst>
              <a:ext uri="{FF2B5EF4-FFF2-40B4-BE49-F238E27FC236}">
                <a16:creationId xmlns:a16="http://schemas.microsoft.com/office/drawing/2014/main" id="{ABF04B3E-70CE-4BAE-A360-1BFB044D01CC}"/>
              </a:ext>
            </a:extLst>
          </p:cNvPr>
          <p:cNvSpPr txBox="1">
            <a:spLocks noChangeArrowheads="1"/>
          </p:cNvSpPr>
          <p:nvPr/>
        </p:nvSpPr>
        <p:spPr bwMode="auto">
          <a:xfrm>
            <a:off x="2838450" y="5724525"/>
            <a:ext cx="6096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13</a:t>
            </a:r>
          </a:p>
        </p:txBody>
      </p:sp>
      <p:sp>
        <p:nvSpPr>
          <p:cNvPr id="235" name="Text Box 248">
            <a:extLst>
              <a:ext uri="{FF2B5EF4-FFF2-40B4-BE49-F238E27FC236}">
                <a16:creationId xmlns:a16="http://schemas.microsoft.com/office/drawing/2014/main" id="{3CF07B41-480A-4B83-9389-C41B872A3895}"/>
              </a:ext>
            </a:extLst>
          </p:cNvPr>
          <p:cNvSpPr txBox="1">
            <a:spLocks noChangeArrowheads="1"/>
          </p:cNvSpPr>
          <p:nvPr/>
        </p:nvSpPr>
        <p:spPr bwMode="auto">
          <a:xfrm>
            <a:off x="5911850" y="6165850"/>
            <a:ext cx="685800" cy="457200"/>
          </a:xfrm>
          <a:prstGeom prst="rect">
            <a:avLst/>
          </a:prstGeom>
          <a:noFill/>
          <a:ln w="9525">
            <a:noFill/>
            <a:miter lim="800000"/>
            <a:headEnd/>
            <a:tailEnd/>
          </a:ln>
        </p:spPr>
        <p:txBody>
          <a:bodyPr>
            <a:spAutoFit/>
          </a:bodyPr>
          <a:lstStyle/>
          <a:p>
            <a:pPr algn="ctr">
              <a:spcBef>
                <a:spcPct val="50000"/>
              </a:spcBef>
            </a:pPr>
            <a:r>
              <a:rPr lang="en-US" sz="2400" b="0" i="1">
                <a:solidFill>
                  <a:srgbClr val="FF3300"/>
                </a:solidFill>
                <a:latin typeface="Arial" pitchFamily="34" charset="0"/>
                <a:cs typeface="Arial" pitchFamily="34" charset="0"/>
              </a:rPr>
              <a:t>n</a:t>
            </a:r>
            <a:endParaRPr lang="en-US" sz="2400" b="0">
              <a:solidFill>
                <a:srgbClr val="000000"/>
              </a:solidFill>
              <a:latin typeface="Arial" pitchFamily="34" charset="0"/>
              <a:cs typeface="Arial" pitchFamily="34" charset="0"/>
            </a:endParaRPr>
          </a:p>
        </p:txBody>
      </p:sp>
      <p:sp>
        <p:nvSpPr>
          <p:cNvPr id="236" name="Line 251">
            <a:extLst>
              <a:ext uri="{FF2B5EF4-FFF2-40B4-BE49-F238E27FC236}">
                <a16:creationId xmlns:a16="http://schemas.microsoft.com/office/drawing/2014/main" id="{104AE732-A808-48DF-A413-FC131C029D26}"/>
              </a:ext>
            </a:extLst>
          </p:cNvPr>
          <p:cNvSpPr>
            <a:spLocks noChangeShapeType="1"/>
          </p:cNvSpPr>
          <p:nvPr/>
        </p:nvSpPr>
        <p:spPr bwMode="auto">
          <a:xfrm>
            <a:off x="4191000" y="6388100"/>
            <a:ext cx="0" cy="228600"/>
          </a:xfrm>
          <a:prstGeom prst="line">
            <a:avLst/>
          </a:prstGeom>
          <a:noFill/>
          <a:ln w="9525">
            <a:solidFill>
              <a:srgbClr val="FF3300"/>
            </a:solidFill>
            <a:round/>
            <a:headEnd/>
            <a:tailEn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sp>
        <p:nvSpPr>
          <p:cNvPr id="237" name="Line 252">
            <a:extLst>
              <a:ext uri="{FF2B5EF4-FFF2-40B4-BE49-F238E27FC236}">
                <a16:creationId xmlns:a16="http://schemas.microsoft.com/office/drawing/2014/main" id="{51849CE0-83C8-4A51-904D-9D77855D4536}"/>
              </a:ext>
            </a:extLst>
          </p:cNvPr>
          <p:cNvSpPr>
            <a:spLocks noChangeShapeType="1"/>
          </p:cNvSpPr>
          <p:nvPr/>
        </p:nvSpPr>
        <p:spPr bwMode="auto">
          <a:xfrm flipH="1">
            <a:off x="914400" y="6632575"/>
            <a:ext cx="3276600" cy="0"/>
          </a:xfrm>
          <a:prstGeom prst="line">
            <a:avLst/>
          </a:prstGeom>
          <a:noFill/>
          <a:ln w="9525">
            <a:solidFill>
              <a:srgbClr val="FF3300"/>
            </a:solidFill>
            <a:round/>
            <a:headEnd/>
            <a:tailEn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sp>
        <p:nvSpPr>
          <p:cNvPr id="238" name="Line 253">
            <a:extLst>
              <a:ext uri="{FF2B5EF4-FFF2-40B4-BE49-F238E27FC236}">
                <a16:creationId xmlns:a16="http://schemas.microsoft.com/office/drawing/2014/main" id="{0F7DC2E4-CAE6-43D1-A92C-4ED860B22E69}"/>
              </a:ext>
            </a:extLst>
          </p:cNvPr>
          <p:cNvSpPr>
            <a:spLocks noChangeShapeType="1"/>
          </p:cNvSpPr>
          <p:nvPr/>
        </p:nvSpPr>
        <p:spPr bwMode="auto">
          <a:xfrm flipV="1">
            <a:off x="914400" y="1371600"/>
            <a:ext cx="0" cy="5257800"/>
          </a:xfrm>
          <a:prstGeom prst="line">
            <a:avLst/>
          </a:prstGeom>
          <a:noFill/>
          <a:ln w="9525">
            <a:solidFill>
              <a:srgbClr val="FF3300"/>
            </a:solidFill>
            <a:round/>
            <a:headEnd/>
            <a:tailEn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sp>
        <p:nvSpPr>
          <p:cNvPr id="239" name="Line 259">
            <a:extLst>
              <a:ext uri="{FF2B5EF4-FFF2-40B4-BE49-F238E27FC236}">
                <a16:creationId xmlns:a16="http://schemas.microsoft.com/office/drawing/2014/main" id="{AC1840F9-5AFC-4566-A6B0-68ED893FB8ED}"/>
              </a:ext>
            </a:extLst>
          </p:cNvPr>
          <p:cNvSpPr>
            <a:spLocks noChangeShapeType="1"/>
          </p:cNvSpPr>
          <p:nvPr/>
        </p:nvSpPr>
        <p:spPr bwMode="auto">
          <a:xfrm>
            <a:off x="2362200" y="4259263"/>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40" name="Line 260">
            <a:extLst>
              <a:ext uri="{FF2B5EF4-FFF2-40B4-BE49-F238E27FC236}">
                <a16:creationId xmlns:a16="http://schemas.microsoft.com/office/drawing/2014/main" id="{1FB2AB1F-5810-4E4C-9865-2507EF29F1B1}"/>
              </a:ext>
            </a:extLst>
          </p:cNvPr>
          <p:cNvSpPr>
            <a:spLocks noChangeShapeType="1"/>
          </p:cNvSpPr>
          <p:nvPr/>
        </p:nvSpPr>
        <p:spPr bwMode="auto">
          <a:xfrm>
            <a:off x="2362200" y="4411663"/>
            <a:ext cx="457200"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41" name="Line 261">
            <a:extLst>
              <a:ext uri="{FF2B5EF4-FFF2-40B4-BE49-F238E27FC236}">
                <a16:creationId xmlns:a16="http://schemas.microsoft.com/office/drawing/2014/main" id="{8BB5A064-F22D-4544-A210-570ABAC56D97}"/>
              </a:ext>
            </a:extLst>
          </p:cNvPr>
          <p:cNvSpPr>
            <a:spLocks noChangeShapeType="1"/>
          </p:cNvSpPr>
          <p:nvPr/>
        </p:nvSpPr>
        <p:spPr bwMode="auto">
          <a:xfrm>
            <a:off x="2819400" y="4259263"/>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nvGrpSpPr>
          <p:cNvPr id="242" name="Group 262">
            <a:extLst>
              <a:ext uri="{FF2B5EF4-FFF2-40B4-BE49-F238E27FC236}">
                <a16:creationId xmlns:a16="http://schemas.microsoft.com/office/drawing/2014/main" id="{6CBC4542-3E0F-40AC-8E89-3A52380D2E92}"/>
              </a:ext>
            </a:extLst>
          </p:cNvPr>
          <p:cNvGrpSpPr>
            <a:grpSpLocks/>
          </p:cNvGrpSpPr>
          <p:nvPr/>
        </p:nvGrpSpPr>
        <p:grpSpPr bwMode="auto">
          <a:xfrm>
            <a:off x="2362200" y="4259263"/>
            <a:ext cx="457200" cy="152400"/>
            <a:chOff x="720" y="2352"/>
            <a:chExt cx="288" cy="96"/>
          </a:xfrm>
        </p:grpSpPr>
        <p:sp>
          <p:nvSpPr>
            <p:cNvPr id="243" name="Line 263">
              <a:extLst>
                <a:ext uri="{FF2B5EF4-FFF2-40B4-BE49-F238E27FC236}">
                  <a16:creationId xmlns:a16="http://schemas.microsoft.com/office/drawing/2014/main" id="{543A2C3F-F960-44E2-8D62-E058127C3F6D}"/>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44" name="Line 264">
              <a:extLst>
                <a:ext uri="{FF2B5EF4-FFF2-40B4-BE49-F238E27FC236}">
                  <a16:creationId xmlns:a16="http://schemas.microsoft.com/office/drawing/2014/main" id="{22C3A2A9-82B7-46C5-974F-E90D06043D43}"/>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45" name="Line 265">
              <a:extLst>
                <a:ext uri="{FF2B5EF4-FFF2-40B4-BE49-F238E27FC236}">
                  <a16:creationId xmlns:a16="http://schemas.microsoft.com/office/drawing/2014/main" id="{2020B766-1EC3-4EC7-B348-03F143528646}"/>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246" name="Group 266">
            <a:extLst>
              <a:ext uri="{FF2B5EF4-FFF2-40B4-BE49-F238E27FC236}">
                <a16:creationId xmlns:a16="http://schemas.microsoft.com/office/drawing/2014/main" id="{28AB9FBF-1DE2-498C-B440-A3874C9A1F34}"/>
              </a:ext>
            </a:extLst>
          </p:cNvPr>
          <p:cNvGrpSpPr>
            <a:grpSpLocks/>
          </p:cNvGrpSpPr>
          <p:nvPr/>
        </p:nvGrpSpPr>
        <p:grpSpPr bwMode="auto">
          <a:xfrm>
            <a:off x="2895600" y="4259263"/>
            <a:ext cx="457200" cy="152400"/>
            <a:chOff x="720" y="2352"/>
            <a:chExt cx="288" cy="96"/>
          </a:xfrm>
        </p:grpSpPr>
        <p:sp>
          <p:nvSpPr>
            <p:cNvPr id="247" name="Line 267">
              <a:extLst>
                <a:ext uri="{FF2B5EF4-FFF2-40B4-BE49-F238E27FC236}">
                  <a16:creationId xmlns:a16="http://schemas.microsoft.com/office/drawing/2014/main" id="{38C7A2A3-A838-40F8-B7A3-00DC5BE568AD}"/>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48" name="Line 268">
              <a:extLst>
                <a:ext uri="{FF2B5EF4-FFF2-40B4-BE49-F238E27FC236}">
                  <a16:creationId xmlns:a16="http://schemas.microsoft.com/office/drawing/2014/main" id="{CAAF2819-BD4C-4AD9-B949-6523CF505946}"/>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49" name="Line 269">
              <a:extLst>
                <a:ext uri="{FF2B5EF4-FFF2-40B4-BE49-F238E27FC236}">
                  <a16:creationId xmlns:a16="http://schemas.microsoft.com/office/drawing/2014/main" id="{CFE62E63-CD75-4668-BBF6-D6769A299344}"/>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250" name="Group 270">
            <a:extLst>
              <a:ext uri="{FF2B5EF4-FFF2-40B4-BE49-F238E27FC236}">
                <a16:creationId xmlns:a16="http://schemas.microsoft.com/office/drawing/2014/main" id="{E767F501-1A52-4E7E-9B3C-B6D44AA9CFB6}"/>
              </a:ext>
            </a:extLst>
          </p:cNvPr>
          <p:cNvGrpSpPr>
            <a:grpSpLocks/>
          </p:cNvGrpSpPr>
          <p:nvPr/>
        </p:nvGrpSpPr>
        <p:grpSpPr bwMode="auto">
          <a:xfrm>
            <a:off x="3429000" y="4259263"/>
            <a:ext cx="457200" cy="152400"/>
            <a:chOff x="720" y="2352"/>
            <a:chExt cx="288" cy="96"/>
          </a:xfrm>
        </p:grpSpPr>
        <p:sp>
          <p:nvSpPr>
            <p:cNvPr id="251" name="Line 271">
              <a:extLst>
                <a:ext uri="{FF2B5EF4-FFF2-40B4-BE49-F238E27FC236}">
                  <a16:creationId xmlns:a16="http://schemas.microsoft.com/office/drawing/2014/main" id="{9C75D9E0-120E-4645-862D-416E50A4ED2D}"/>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52" name="Line 272">
              <a:extLst>
                <a:ext uri="{FF2B5EF4-FFF2-40B4-BE49-F238E27FC236}">
                  <a16:creationId xmlns:a16="http://schemas.microsoft.com/office/drawing/2014/main" id="{E9568DE9-A907-465B-8E51-0C7F47199354}"/>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53" name="Line 273">
              <a:extLst>
                <a:ext uri="{FF2B5EF4-FFF2-40B4-BE49-F238E27FC236}">
                  <a16:creationId xmlns:a16="http://schemas.microsoft.com/office/drawing/2014/main" id="{DD72CB02-4AAB-4C29-8A1A-0B624DB0FFE9}"/>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sp>
        <p:nvSpPr>
          <p:cNvPr id="254" name="Line 274">
            <a:extLst>
              <a:ext uri="{FF2B5EF4-FFF2-40B4-BE49-F238E27FC236}">
                <a16:creationId xmlns:a16="http://schemas.microsoft.com/office/drawing/2014/main" id="{AF47B7E8-1221-4716-8532-EA9BBFA19818}"/>
              </a:ext>
            </a:extLst>
          </p:cNvPr>
          <p:cNvSpPr>
            <a:spLocks noChangeShapeType="1"/>
          </p:cNvSpPr>
          <p:nvPr/>
        </p:nvSpPr>
        <p:spPr bwMode="auto">
          <a:xfrm>
            <a:off x="3962400" y="4259263"/>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55" name="Line 275">
            <a:extLst>
              <a:ext uri="{FF2B5EF4-FFF2-40B4-BE49-F238E27FC236}">
                <a16:creationId xmlns:a16="http://schemas.microsoft.com/office/drawing/2014/main" id="{813E2510-7BE9-4FF8-8C48-E691CA1421D3}"/>
              </a:ext>
            </a:extLst>
          </p:cNvPr>
          <p:cNvSpPr>
            <a:spLocks noChangeShapeType="1"/>
          </p:cNvSpPr>
          <p:nvPr/>
        </p:nvSpPr>
        <p:spPr bwMode="auto">
          <a:xfrm>
            <a:off x="3962400" y="4411663"/>
            <a:ext cx="457200"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56" name="Line 276">
            <a:extLst>
              <a:ext uri="{FF2B5EF4-FFF2-40B4-BE49-F238E27FC236}">
                <a16:creationId xmlns:a16="http://schemas.microsoft.com/office/drawing/2014/main" id="{734CB9B0-504C-4D9B-915A-14D634F9FAE5}"/>
              </a:ext>
            </a:extLst>
          </p:cNvPr>
          <p:cNvSpPr>
            <a:spLocks noChangeShapeType="1"/>
          </p:cNvSpPr>
          <p:nvPr/>
        </p:nvSpPr>
        <p:spPr bwMode="auto">
          <a:xfrm>
            <a:off x="4419600" y="4259263"/>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nvGrpSpPr>
          <p:cNvPr id="257" name="Group 277">
            <a:extLst>
              <a:ext uri="{FF2B5EF4-FFF2-40B4-BE49-F238E27FC236}">
                <a16:creationId xmlns:a16="http://schemas.microsoft.com/office/drawing/2014/main" id="{2F3EEC88-910E-4F39-AD93-E8FC57A96A87}"/>
              </a:ext>
            </a:extLst>
          </p:cNvPr>
          <p:cNvGrpSpPr>
            <a:grpSpLocks/>
          </p:cNvGrpSpPr>
          <p:nvPr/>
        </p:nvGrpSpPr>
        <p:grpSpPr bwMode="auto">
          <a:xfrm>
            <a:off x="3962400" y="4259263"/>
            <a:ext cx="457200" cy="152400"/>
            <a:chOff x="720" y="2352"/>
            <a:chExt cx="288" cy="96"/>
          </a:xfrm>
        </p:grpSpPr>
        <p:sp>
          <p:nvSpPr>
            <p:cNvPr id="258" name="Line 278">
              <a:extLst>
                <a:ext uri="{FF2B5EF4-FFF2-40B4-BE49-F238E27FC236}">
                  <a16:creationId xmlns:a16="http://schemas.microsoft.com/office/drawing/2014/main" id="{A438960E-3C9A-447C-A087-8FFE33237978}"/>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59" name="Line 279">
              <a:extLst>
                <a:ext uri="{FF2B5EF4-FFF2-40B4-BE49-F238E27FC236}">
                  <a16:creationId xmlns:a16="http://schemas.microsoft.com/office/drawing/2014/main" id="{4037F05A-FA47-48CA-9D6A-F0D7879B364C}"/>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60" name="Line 280">
              <a:extLst>
                <a:ext uri="{FF2B5EF4-FFF2-40B4-BE49-F238E27FC236}">
                  <a16:creationId xmlns:a16="http://schemas.microsoft.com/office/drawing/2014/main" id="{96DBCF12-2B0B-4635-823C-27108E0446A1}"/>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261" name="Group 281">
            <a:extLst>
              <a:ext uri="{FF2B5EF4-FFF2-40B4-BE49-F238E27FC236}">
                <a16:creationId xmlns:a16="http://schemas.microsoft.com/office/drawing/2014/main" id="{7655B74D-7D54-44DE-B432-7FFCDC06A64B}"/>
              </a:ext>
            </a:extLst>
          </p:cNvPr>
          <p:cNvGrpSpPr>
            <a:grpSpLocks/>
          </p:cNvGrpSpPr>
          <p:nvPr/>
        </p:nvGrpSpPr>
        <p:grpSpPr bwMode="auto">
          <a:xfrm>
            <a:off x="4495800" y="4259263"/>
            <a:ext cx="457200" cy="152400"/>
            <a:chOff x="720" y="2352"/>
            <a:chExt cx="288" cy="96"/>
          </a:xfrm>
        </p:grpSpPr>
        <p:sp>
          <p:nvSpPr>
            <p:cNvPr id="262" name="Line 282">
              <a:extLst>
                <a:ext uri="{FF2B5EF4-FFF2-40B4-BE49-F238E27FC236}">
                  <a16:creationId xmlns:a16="http://schemas.microsoft.com/office/drawing/2014/main" id="{C65CB6DE-4D94-4655-A951-2139CF20B936}"/>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63" name="Line 283">
              <a:extLst>
                <a:ext uri="{FF2B5EF4-FFF2-40B4-BE49-F238E27FC236}">
                  <a16:creationId xmlns:a16="http://schemas.microsoft.com/office/drawing/2014/main" id="{E5ED4522-F675-45FA-A6F1-6BF3C197540A}"/>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64" name="Line 284">
              <a:extLst>
                <a:ext uri="{FF2B5EF4-FFF2-40B4-BE49-F238E27FC236}">
                  <a16:creationId xmlns:a16="http://schemas.microsoft.com/office/drawing/2014/main" id="{EF07F08C-77B3-492E-9140-FC247DC506C1}"/>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265" name="Group 285">
            <a:extLst>
              <a:ext uri="{FF2B5EF4-FFF2-40B4-BE49-F238E27FC236}">
                <a16:creationId xmlns:a16="http://schemas.microsoft.com/office/drawing/2014/main" id="{D05B84E2-9F50-401B-A7B2-E412B3B5E45D}"/>
              </a:ext>
            </a:extLst>
          </p:cNvPr>
          <p:cNvGrpSpPr>
            <a:grpSpLocks/>
          </p:cNvGrpSpPr>
          <p:nvPr/>
        </p:nvGrpSpPr>
        <p:grpSpPr bwMode="auto">
          <a:xfrm>
            <a:off x="5029200" y="4259263"/>
            <a:ext cx="457200" cy="152400"/>
            <a:chOff x="720" y="2352"/>
            <a:chExt cx="288" cy="96"/>
          </a:xfrm>
        </p:grpSpPr>
        <p:sp>
          <p:nvSpPr>
            <p:cNvPr id="266" name="Line 286">
              <a:extLst>
                <a:ext uri="{FF2B5EF4-FFF2-40B4-BE49-F238E27FC236}">
                  <a16:creationId xmlns:a16="http://schemas.microsoft.com/office/drawing/2014/main" id="{3D03C613-F5F3-432A-9A14-2012A10C2E7B}"/>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67" name="Line 287">
              <a:extLst>
                <a:ext uri="{FF2B5EF4-FFF2-40B4-BE49-F238E27FC236}">
                  <a16:creationId xmlns:a16="http://schemas.microsoft.com/office/drawing/2014/main" id="{045247F2-A3B5-4ADE-9FAC-B76E17E8CDF0}"/>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68" name="Line 288">
              <a:extLst>
                <a:ext uri="{FF2B5EF4-FFF2-40B4-BE49-F238E27FC236}">
                  <a16:creationId xmlns:a16="http://schemas.microsoft.com/office/drawing/2014/main" id="{65EE7D2C-E484-4A72-B8C0-D9A78DF2D51D}"/>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sp>
        <p:nvSpPr>
          <p:cNvPr id="269" name="Text Box 289">
            <a:extLst>
              <a:ext uri="{FF2B5EF4-FFF2-40B4-BE49-F238E27FC236}">
                <a16:creationId xmlns:a16="http://schemas.microsoft.com/office/drawing/2014/main" id="{EF913D0B-9D07-474A-AFF1-1482DD9945C9}"/>
              </a:ext>
            </a:extLst>
          </p:cNvPr>
          <p:cNvSpPr txBox="1">
            <a:spLocks noChangeArrowheads="1"/>
          </p:cNvSpPr>
          <p:nvPr/>
        </p:nvSpPr>
        <p:spPr bwMode="auto">
          <a:xfrm>
            <a:off x="2362200" y="4030663"/>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FF3300"/>
                </a:solidFill>
                <a:latin typeface="Arial" pitchFamily="34" charset="0"/>
                <a:cs typeface="Arial" pitchFamily="34" charset="0"/>
              </a:rPr>
              <a:t>1</a:t>
            </a:r>
          </a:p>
        </p:txBody>
      </p:sp>
      <p:sp>
        <p:nvSpPr>
          <p:cNvPr id="270" name="Text Box 290">
            <a:extLst>
              <a:ext uri="{FF2B5EF4-FFF2-40B4-BE49-F238E27FC236}">
                <a16:creationId xmlns:a16="http://schemas.microsoft.com/office/drawing/2014/main" id="{D020F544-24DC-4AD5-AFD5-6404C9B8495E}"/>
              </a:ext>
            </a:extLst>
          </p:cNvPr>
          <p:cNvSpPr txBox="1">
            <a:spLocks noChangeArrowheads="1"/>
          </p:cNvSpPr>
          <p:nvPr/>
        </p:nvSpPr>
        <p:spPr bwMode="auto">
          <a:xfrm>
            <a:off x="5410200" y="4030663"/>
            <a:ext cx="6858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3</a:t>
            </a:r>
          </a:p>
        </p:txBody>
      </p:sp>
      <p:sp>
        <p:nvSpPr>
          <p:cNvPr id="271" name="Text Box 291">
            <a:extLst>
              <a:ext uri="{FF2B5EF4-FFF2-40B4-BE49-F238E27FC236}">
                <a16:creationId xmlns:a16="http://schemas.microsoft.com/office/drawing/2014/main" id="{5CB14069-33EA-475E-AFDB-4562E381615D}"/>
              </a:ext>
            </a:extLst>
          </p:cNvPr>
          <p:cNvSpPr txBox="1">
            <a:spLocks noChangeArrowheads="1"/>
          </p:cNvSpPr>
          <p:nvPr/>
        </p:nvSpPr>
        <p:spPr bwMode="auto">
          <a:xfrm>
            <a:off x="3429000" y="4030663"/>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8</a:t>
            </a:r>
          </a:p>
        </p:txBody>
      </p:sp>
      <p:sp>
        <p:nvSpPr>
          <p:cNvPr id="272" name="Text Box 292">
            <a:extLst>
              <a:ext uri="{FF2B5EF4-FFF2-40B4-BE49-F238E27FC236}">
                <a16:creationId xmlns:a16="http://schemas.microsoft.com/office/drawing/2014/main" id="{DD902B25-B079-4CE8-AE43-CD323EEDD0B5}"/>
              </a:ext>
            </a:extLst>
          </p:cNvPr>
          <p:cNvSpPr txBox="1">
            <a:spLocks noChangeArrowheads="1"/>
          </p:cNvSpPr>
          <p:nvPr/>
        </p:nvSpPr>
        <p:spPr bwMode="auto">
          <a:xfrm>
            <a:off x="3962400" y="4030663"/>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5</a:t>
            </a:r>
          </a:p>
        </p:txBody>
      </p:sp>
      <p:sp>
        <p:nvSpPr>
          <p:cNvPr id="273" name="Text Box 293">
            <a:extLst>
              <a:ext uri="{FF2B5EF4-FFF2-40B4-BE49-F238E27FC236}">
                <a16:creationId xmlns:a16="http://schemas.microsoft.com/office/drawing/2014/main" id="{64A1F855-145D-47C1-A354-D44E3BD9DC12}"/>
              </a:ext>
            </a:extLst>
          </p:cNvPr>
          <p:cNvSpPr txBox="1">
            <a:spLocks noChangeArrowheads="1"/>
          </p:cNvSpPr>
          <p:nvPr/>
        </p:nvSpPr>
        <p:spPr bwMode="auto">
          <a:xfrm>
            <a:off x="4495800" y="4030663"/>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2</a:t>
            </a:r>
          </a:p>
        </p:txBody>
      </p:sp>
      <p:sp>
        <p:nvSpPr>
          <p:cNvPr id="274" name="Text Box 294">
            <a:extLst>
              <a:ext uri="{FF2B5EF4-FFF2-40B4-BE49-F238E27FC236}">
                <a16:creationId xmlns:a16="http://schemas.microsoft.com/office/drawing/2014/main" id="{191028FB-B51F-4849-B80A-B2D7685E6FDA}"/>
              </a:ext>
            </a:extLst>
          </p:cNvPr>
          <p:cNvSpPr txBox="1">
            <a:spLocks noChangeArrowheads="1"/>
          </p:cNvSpPr>
          <p:nvPr/>
        </p:nvSpPr>
        <p:spPr bwMode="auto">
          <a:xfrm>
            <a:off x="4876800" y="4030663"/>
            <a:ext cx="6858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6</a:t>
            </a:r>
          </a:p>
        </p:txBody>
      </p:sp>
      <p:sp>
        <p:nvSpPr>
          <p:cNvPr id="275" name="Line 295">
            <a:extLst>
              <a:ext uri="{FF2B5EF4-FFF2-40B4-BE49-F238E27FC236}">
                <a16:creationId xmlns:a16="http://schemas.microsoft.com/office/drawing/2014/main" id="{B7E34CA0-65FA-408F-9201-8DDD20901BD2}"/>
              </a:ext>
            </a:extLst>
          </p:cNvPr>
          <p:cNvSpPr>
            <a:spLocks noChangeShapeType="1"/>
          </p:cNvSpPr>
          <p:nvPr/>
        </p:nvSpPr>
        <p:spPr bwMode="auto">
          <a:xfrm flipV="1">
            <a:off x="6127750" y="4476750"/>
            <a:ext cx="0" cy="228600"/>
          </a:xfrm>
          <a:prstGeom prst="line">
            <a:avLst/>
          </a:prstGeom>
          <a:noFill/>
          <a:ln w="9525">
            <a:solidFill>
              <a:srgbClr val="FF3300"/>
            </a:solidFill>
            <a:round/>
            <a:headEnd/>
            <a:tailEnd type="triangle" w="med" len="me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grpSp>
        <p:nvGrpSpPr>
          <p:cNvPr id="276" name="Group 296">
            <a:extLst>
              <a:ext uri="{FF2B5EF4-FFF2-40B4-BE49-F238E27FC236}">
                <a16:creationId xmlns:a16="http://schemas.microsoft.com/office/drawing/2014/main" id="{CE5841D1-8D5A-43AC-BB42-FA3AD62862A7}"/>
              </a:ext>
            </a:extLst>
          </p:cNvPr>
          <p:cNvGrpSpPr>
            <a:grpSpLocks/>
          </p:cNvGrpSpPr>
          <p:nvPr/>
        </p:nvGrpSpPr>
        <p:grpSpPr bwMode="auto">
          <a:xfrm>
            <a:off x="5562600" y="4259263"/>
            <a:ext cx="457200" cy="152400"/>
            <a:chOff x="720" y="2352"/>
            <a:chExt cx="288" cy="96"/>
          </a:xfrm>
        </p:grpSpPr>
        <p:sp>
          <p:nvSpPr>
            <p:cNvPr id="277" name="Line 297">
              <a:extLst>
                <a:ext uri="{FF2B5EF4-FFF2-40B4-BE49-F238E27FC236}">
                  <a16:creationId xmlns:a16="http://schemas.microsoft.com/office/drawing/2014/main" id="{88659BB3-1645-4EAC-AD14-5C239004D259}"/>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78" name="Line 298">
              <a:extLst>
                <a:ext uri="{FF2B5EF4-FFF2-40B4-BE49-F238E27FC236}">
                  <a16:creationId xmlns:a16="http://schemas.microsoft.com/office/drawing/2014/main" id="{AFD0595B-E088-4F83-9D80-8DF3DC015971}"/>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79" name="Line 299">
              <a:extLst>
                <a:ext uri="{FF2B5EF4-FFF2-40B4-BE49-F238E27FC236}">
                  <a16:creationId xmlns:a16="http://schemas.microsoft.com/office/drawing/2014/main" id="{0A48DF10-F507-440F-945A-3FA83ECFFFA1}"/>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sp>
        <p:nvSpPr>
          <p:cNvPr id="280" name="Text Box 300">
            <a:extLst>
              <a:ext uri="{FF2B5EF4-FFF2-40B4-BE49-F238E27FC236}">
                <a16:creationId xmlns:a16="http://schemas.microsoft.com/office/drawing/2014/main" id="{A8984470-CBC6-4799-9C1B-5954D4C80879}"/>
              </a:ext>
            </a:extLst>
          </p:cNvPr>
          <p:cNvSpPr txBox="1">
            <a:spLocks noChangeArrowheads="1"/>
          </p:cNvSpPr>
          <p:nvPr/>
        </p:nvSpPr>
        <p:spPr bwMode="auto">
          <a:xfrm>
            <a:off x="2819400" y="4030663"/>
            <a:ext cx="6096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13</a:t>
            </a:r>
          </a:p>
        </p:txBody>
      </p:sp>
      <p:sp>
        <p:nvSpPr>
          <p:cNvPr id="281" name="Text Box 301">
            <a:extLst>
              <a:ext uri="{FF2B5EF4-FFF2-40B4-BE49-F238E27FC236}">
                <a16:creationId xmlns:a16="http://schemas.microsoft.com/office/drawing/2014/main" id="{E054F25C-7414-4EFF-8BB0-F350709F14BF}"/>
              </a:ext>
            </a:extLst>
          </p:cNvPr>
          <p:cNvSpPr txBox="1">
            <a:spLocks noChangeArrowheads="1"/>
          </p:cNvSpPr>
          <p:nvPr/>
        </p:nvSpPr>
        <p:spPr bwMode="auto">
          <a:xfrm>
            <a:off x="5943600" y="4476750"/>
            <a:ext cx="685800" cy="457200"/>
          </a:xfrm>
          <a:prstGeom prst="rect">
            <a:avLst/>
          </a:prstGeom>
          <a:noFill/>
          <a:ln w="9525">
            <a:noFill/>
            <a:miter lim="800000"/>
            <a:headEnd/>
            <a:tailEnd/>
          </a:ln>
        </p:spPr>
        <p:txBody>
          <a:bodyPr>
            <a:spAutoFit/>
          </a:bodyPr>
          <a:lstStyle/>
          <a:p>
            <a:pPr algn="ctr">
              <a:spcBef>
                <a:spcPct val="50000"/>
              </a:spcBef>
            </a:pPr>
            <a:r>
              <a:rPr lang="en-US" sz="2400" b="0" i="1">
                <a:solidFill>
                  <a:srgbClr val="FF3300"/>
                </a:solidFill>
                <a:latin typeface="Arial" pitchFamily="34" charset="0"/>
                <a:cs typeface="Arial" pitchFamily="34" charset="0"/>
              </a:rPr>
              <a:t>n</a:t>
            </a:r>
            <a:endParaRPr lang="en-US" sz="2400" b="0">
              <a:solidFill>
                <a:srgbClr val="000000"/>
              </a:solidFill>
              <a:latin typeface="Arial" pitchFamily="34" charset="0"/>
              <a:cs typeface="Arial" pitchFamily="34" charset="0"/>
            </a:endParaRPr>
          </a:p>
        </p:txBody>
      </p:sp>
      <p:sp>
        <p:nvSpPr>
          <p:cNvPr id="282" name="Line 302">
            <a:extLst>
              <a:ext uri="{FF2B5EF4-FFF2-40B4-BE49-F238E27FC236}">
                <a16:creationId xmlns:a16="http://schemas.microsoft.com/office/drawing/2014/main" id="{E5510A8D-4B22-41B7-9CEA-95FCE5FA1462}"/>
              </a:ext>
            </a:extLst>
          </p:cNvPr>
          <p:cNvSpPr>
            <a:spLocks noChangeShapeType="1"/>
          </p:cNvSpPr>
          <p:nvPr/>
        </p:nvSpPr>
        <p:spPr bwMode="auto">
          <a:xfrm>
            <a:off x="2590800" y="3886200"/>
            <a:ext cx="0" cy="152400"/>
          </a:xfrm>
          <a:prstGeom prst="line">
            <a:avLst/>
          </a:prstGeom>
          <a:noFill/>
          <a:ln w="9525">
            <a:solidFill>
              <a:srgbClr val="FF3300"/>
            </a:solidFill>
            <a:round/>
            <a:headEnd/>
            <a:tailEnd type="triangle" w="med" len="me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sp>
        <p:nvSpPr>
          <p:cNvPr id="283" name="Line 303">
            <a:extLst>
              <a:ext uri="{FF2B5EF4-FFF2-40B4-BE49-F238E27FC236}">
                <a16:creationId xmlns:a16="http://schemas.microsoft.com/office/drawing/2014/main" id="{0B35B629-86D5-4C08-8D0B-BA9074F135B3}"/>
              </a:ext>
            </a:extLst>
          </p:cNvPr>
          <p:cNvSpPr>
            <a:spLocks noChangeShapeType="1"/>
          </p:cNvSpPr>
          <p:nvPr/>
        </p:nvSpPr>
        <p:spPr bwMode="auto">
          <a:xfrm>
            <a:off x="5257800" y="3886200"/>
            <a:ext cx="0" cy="152400"/>
          </a:xfrm>
          <a:prstGeom prst="line">
            <a:avLst/>
          </a:prstGeom>
          <a:noFill/>
          <a:ln w="9525">
            <a:solidFill>
              <a:srgbClr val="FF3300"/>
            </a:solidFill>
            <a:round/>
            <a:headEnd/>
            <a:tailEnd type="triangle" w="med" len="me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sp>
        <p:nvSpPr>
          <p:cNvPr id="284" name="Line 304">
            <a:extLst>
              <a:ext uri="{FF2B5EF4-FFF2-40B4-BE49-F238E27FC236}">
                <a16:creationId xmlns:a16="http://schemas.microsoft.com/office/drawing/2014/main" id="{21670558-47BD-4CEA-8BBD-C23A0DE68DBC}"/>
              </a:ext>
            </a:extLst>
          </p:cNvPr>
          <p:cNvSpPr>
            <a:spLocks noChangeShapeType="1"/>
          </p:cNvSpPr>
          <p:nvPr/>
        </p:nvSpPr>
        <p:spPr bwMode="auto">
          <a:xfrm>
            <a:off x="2590800" y="3886200"/>
            <a:ext cx="2667000" cy="0"/>
          </a:xfrm>
          <a:prstGeom prst="line">
            <a:avLst/>
          </a:prstGeom>
          <a:noFill/>
          <a:ln w="9525">
            <a:solidFill>
              <a:srgbClr val="FF3300"/>
            </a:solidFill>
            <a:round/>
            <a:headEnd/>
            <a:tailEn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sp>
        <p:nvSpPr>
          <p:cNvPr id="285" name="Line 305">
            <a:extLst>
              <a:ext uri="{FF2B5EF4-FFF2-40B4-BE49-F238E27FC236}">
                <a16:creationId xmlns:a16="http://schemas.microsoft.com/office/drawing/2014/main" id="{300FC88A-E223-48D7-90FE-87047E6B430C}"/>
              </a:ext>
            </a:extLst>
          </p:cNvPr>
          <p:cNvSpPr>
            <a:spLocks noChangeShapeType="1"/>
          </p:cNvSpPr>
          <p:nvPr/>
        </p:nvSpPr>
        <p:spPr bwMode="auto">
          <a:xfrm>
            <a:off x="4191000" y="1371600"/>
            <a:ext cx="0" cy="228600"/>
          </a:xfrm>
          <a:prstGeom prst="line">
            <a:avLst/>
          </a:prstGeom>
          <a:noFill/>
          <a:ln w="9525">
            <a:solidFill>
              <a:srgbClr val="FF3300"/>
            </a:solidFill>
            <a:round/>
            <a:headEnd/>
            <a:tailEnd type="triangle" w="med" len="me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sp>
        <p:nvSpPr>
          <p:cNvPr id="286" name="Line 306">
            <a:extLst>
              <a:ext uri="{FF2B5EF4-FFF2-40B4-BE49-F238E27FC236}">
                <a16:creationId xmlns:a16="http://schemas.microsoft.com/office/drawing/2014/main" id="{FCB1CC62-CCB7-45F7-80DC-FB1D40291698}"/>
              </a:ext>
            </a:extLst>
          </p:cNvPr>
          <p:cNvSpPr>
            <a:spLocks noChangeShapeType="1"/>
          </p:cNvSpPr>
          <p:nvPr/>
        </p:nvSpPr>
        <p:spPr bwMode="auto">
          <a:xfrm flipH="1">
            <a:off x="914400" y="1371600"/>
            <a:ext cx="3276600" cy="0"/>
          </a:xfrm>
          <a:prstGeom prst="line">
            <a:avLst/>
          </a:prstGeom>
          <a:noFill/>
          <a:ln w="9525">
            <a:solidFill>
              <a:srgbClr val="FF3300"/>
            </a:solidFill>
            <a:round/>
            <a:headEnd/>
            <a:tailEn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sp>
        <p:nvSpPr>
          <p:cNvPr id="287" name="Text Box 307">
            <a:extLst>
              <a:ext uri="{FF2B5EF4-FFF2-40B4-BE49-F238E27FC236}">
                <a16:creationId xmlns:a16="http://schemas.microsoft.com/office/drawing/2014/main" id="{FEF02419-25F9-4B63-8B37-5CDBF75D6C34}"/>
              </a:ext>
            </a:extLst>
          </p:cNvPr>
          <p:cNvSpPr txBox="1">
            <a:spLocks noChangeArrowheads="1"/>
          </p:cNvSpPr>
          <p:nvPr/>
        </p:nvSpPr>
        <p:spPr bwMode="auto">
          <a:xfrm>
            <a:off x="1816100" y="2695575"/>
            <a:ext cx="685800" cy="457200"/>
          </a:xfrm>
          <a:prstGeom prst="rect">
            <a:avLst/>
          </a:prstGeom>
          <a:noFill/>
          <a:ln w="9525">
            <a:noFill/>
            <a:miter lim="800000"/>
            <a:headEnd/>
            <a:tailEnd/>
          </a:ln>
        </p:spPr>
        <p:txBody>
          <a:bodyPr>
            <a:spAutoFit/>
          </a:bodyPr>
          <a:lstStyle/>
          <a:p>
            <a:pPr algn="ctr">
              <a:spcBef>
                <a:spcPct val="50000"/>
              </a:spcBef>
            </a:pPr>
            <a:r>
              <a:rPr lang="en-US" sz="2400" b="0" i="1">
                <a:solidFill>
                  <a:srgbClr val="FF3300"/>
                </a:solidFill>
                <a:latin typeface="Arial" pitchFamily="34" charset="0"/>
                <a:cs typeface="Arial" pitchFamily="34" charset="0"/>
              </a:rPr>
              <a:t>first</a:t>
            </a:r>
            <a:endParaRPr lang="en-US" sz="2400" b="0">
              <a:solidFill>
                <a:srgbClr val="000000"/>
              </a:solidFill>
              <a:latin typeface="Arial" pitchFamily="34" charset="0"/>
              <a:cs typeface="Arial" pitchFamily="34" charset="0"/>
            </a:endParaRPr>
          </a:p>
        </p:txBody>
      </p:sp>
      <p:sp>
        <p:nvSpPr>
          <p:cNvPr id="288" name="Line 308">
            <a:extLst>
              <a:ext uri="{FF2B5EF4-FFF2-40B4-BE49-F238E27FC236}">
                <a16:creationId xmlns:a16="http://schemas.microsoft.com/office/drawing/2014/main" id="{4255051C-DEBB-4561-9A35-AFBCE5E19AF3}"/>
              </a:ext>
            </a:extLst>
          </p:cNvPr>
          <p:cNvSpPr>
            <a:spLocks noChangeShapeType="1"/>
          </p:cNvSpPr>
          <p:nvPr/>
        </p:nvSpPr>
        <p:spPr bwMode="auto">
          <a:xfrm flipV="1">
            <a:off x="2514600" y="2667000"/>
            <a:ext cx="0" cy="228600"/>
          </a:xfrm>
          <a:prstGeom prst="line">
            <a:avLst/>
          </a:prstGeom>
          <a:noFill/>
          <a:ln w="9525">
            <a:solidFill>
              <a:srgbClr val="FF3300"/>
            </a:solidFill>
            <a:round/>
            <a:headEnd/>
            <a:tailEnd type="triangle" w="med" len="me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sp>
        <p:nvSpPr>
          <p:cNvPr id="289" name="Text Box 309">
            <a:extLst>
              <a:ext uri="{FF2B5EF4-FFF2-40B4-BE49-F238E27FC236}">
                <a16:creationId xmlns:a16="http://schemas.microsoft.com/office/drawing/2014/main" id="{E6E33539-E2E7-41C6-946A-9DA347E8EBEB}"/>
              </a:ext>
            </a:extLst>
          </p:cNvPr>
          <p:cNvSpPr txBox="1">
            <a:spLocks noChangeArrowheads="1"/>
          </p:cNvSpPr>
          <p:nvPr/>
        </p:nvSpPr>
        <p:spPr bwMode="auto">
          <a:xfrm>
            <a:off x="2444750" y="6149975"/>
            <a:ext cx="685800" cy="457200"/>
          </a:xfrm>
          <a:prstGeom prst="rect">
            <a:avLst/>
          </a:prstGeom>
          <a:noFill/>
          <a:ln w="9525">
            <a:noFill/>
            <a:miter lim="800000"/>
            <a:headEnd/>
            <a:tailEnd/>
          </a:ln>
        </p:spPr>
        <p:txBody>
          <a:bodyPr>
            <a:spAutoFit/>
          </a:bodyPr>
          <a:lstStyle/>
          <a:p>
            <a:pPr algn="ctr">
              <a:spcBef>
                <a:spcPct val="50000"/>
              </a:spcBef>
            </a:pPr>
            <a:r>
              <a:rPr lang="en-US" sz="2400" b="0" i="1">
                <a:solidFill>
                  <a:srgbClr val="FF3300"/>
                </a:solidFill>
                <a:latin typeface="Arial" pitchFamily="34" charset="0"/>
                <a:cs typeface="Arial" pitchFamily="34" charset="0"/>
              </a:rPr>
              <a:t>first</a:t>
            </a:r>
            <a:endParaRPr lang="en-US" sz="2400" b="0">
              <a:solidFill>
                <a:srgbClr val="000000"/>
              </a:solidFill>
              <a:latin typeface="Arial" pitchFamily="34" charset="0"/>
              <a:cs typeface="Arial" pitchFamily="34" charset="0"/>
            </a:endParaRPr>
          </a:p>
        </p:txBody>
      </p:sp>
      <p:sp>
        <p:nvSpPr>
          <p:cNvPr id="290" name="Line 310">
            <a:extLst>
              <a:ext uri="{FF2B5EF4-FFF2-40B4-BE49-F238E27FC236}">
                <a16:creationId xmlns:a16="http://schemas.microsoft.com/office/drawing/2014/main" id="{1C249A10-0B81-4FEE-BC33-E257E08F9DA5}"/>
              </a:ext>
            </a:extLst>
          </p:cNvPr>
          <p:cNvSpPr>
            <a:spLocks noChangeShapeType="1"/>
          </p:cNvSpPr>
          <p:nvPr/>
        </p:nvSpPr>
        <p:spPr bwMode="auto">
          <a:xfrm flipV="1">
            <a:off x="3143250" y="6153150"/>
            <a:ext cx="0" cy="228600"/>
          </a:xfrm>
          <a:prstGeom prst="line">
            <a:avLst/>
          </a:prstGeom>
          <a:noFill/>
          <a:ln w="9525">
            <a:solidFill>
              <a:srgbClr val="FF3300"/>
            </a:solidFill>
            <a:round/>
            <a:headEnd/>
            <a:tailEnd type="triangle" w="med" len="me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spTree>
    <p:extLst>
      <p:ext uri="{BB962C8B-B14F-4D97-AF65-F5344CB8AC3E}">
        <p14:creationId xmlns:p14="http://schemas.microsoft.com/office/powerpoint/2010/main" val="71713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4D6D042-BCA1-48FA-8487-D88800DCAA40}"/>
              </a:ext>
            </a:extLst>
          </p:cNvPr>
          <p:cNvSpPr>
            <a:spLocks noChangeArrowheads="1"/>
          </p:cNvSpPr>
          <p:nvPr/>
        </p:nvSpPr>
        <p:spPr bwMode="auto">
          <a:xfrm>
            <a:off x="914400" y="838200"/>
            <a:ext cx="7700963" cy="570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300">
                <a:latin typeface="Tahoma" panose="020B0604030504040204" pitchFamily="34" charset="0"/>
              </a:rPr>
              <a:t>void selectionSort( int[] ray  )</a:t>
            </a:r>
            <a:br>
              <a:rPr lang="en-US" altLang="en-US" sz="2300">
                <a:latin typeface="Tahoma" panose="020B0604030504040204" pitchFamily="34" charset="0"/>
              </a:rPr>
            </a:br>
            <a:r>
              <a:rPr lang="en-US" altLang="en-US" sz="2300">
                <a:latin typeface="Tahoma" panose="020B0604030504040204" pitchFamily="34" charset="0"/>
              </a:rPr>
              <a:t>{</a:t>
            </a:r>
          </a:p>
          <a:p>
            <a:pPr>
              <a:spcBef>
                <a:spcPct val="0"/>
              </a:spcBef>
              <a:buFontTx/>
              <a:buNone/>
            </a:pPr>
            <a:r>
              <a:rPr lang="en-US" altLang="en-US" sz="2300">
                <a:latin typeface="Tahoma" panose="020B0604030504040204" pitchFamily="34" charset="0"/>
              </a:rPr>
              <a:t>      for(int i=0; i&lt; ray.length-1; i++){</a:t>
            </a:r>
          </a:p>
          <a:p>
            <a:pPr>
              <a:spcBef>
                <a:spcPct val="0"/>
              </a:spcBef>
              <a:buFontTx/>
              <a:buNone/>
            </a:pPr>
            <a:r>
              <a:rPr lang="en-US" altLang="en-US" sz="2300">
                <a:latin typeface="Tahoma" panose="020B0604030504040204" pitchFamily="34" charset="0"/>
              </a:rPr>
              <a:t>        int min = i;</a:t>
            </a:r>
          </a:p>
          <a:p>
            <a:pPr>
              <a:spcBef>
                <a:spcPct val="0"/>
              </a:spcBef>
              <a:buFontTx/>
              <a:buNone/>
            </a:pPr>
            <a:r>
              <a:rPr lang="en-US" altLang="en-US" sz="2300">
                <a:latin typeface="Tahoma" panose="020B0604030504040204" pitchFamily="34" charset="0"/>
              </a:rPr>
              <a:t>        for(int j = i+1; j&lt; ray.length; j++)</a:t>
            </a:r>
          </a:p>
          <a:p>
            <a:pPr>
              <a:spcBef>
                <a:spcPct val="0"/>
              </a:spcBef>
              <a:buFontTx/>
              <a:buNone/>
            </a:pPr>
            <a:r>
              <a:rPr lang="en-US" altLang="en-US" sz="2300">
                <a:latin typeface="Tahoma" panose="020B0604030504040204" pitchFamily="34" charset="0"/>
              </a:rPr>
              <a:t>        {</a:t>
            </a:r>
          </a:p>
          <a:p>
            <a:pPr>
              <a:spcBef>
                <a:spcPct val="0"/>
              </a:spcBef>
              <a:buFontTx/>
              <a:buNone/>
            </a:pPr>
            <a:r>
              <a:rPr lang="en-US" altLang="en-US" sz="2300">
                <a:latin typeface="Tahoma" panose="020B0604030504040204" pitchFamily="34" charset="0"/>
              </a:rPr>
              <a:t>           if(ray[j] &lt; ray[min])</a:t>
            </a:r>
          </a:p>
          <a:p>
            <a:pPr>
              <a:spcBef>
                <a:spcPct val="0"/>
              </a:spcBef>
              <a:buFontTx/>
              <a:buNone/>
            </a:pPr>
            <a:r>
              <a:rPr lang="en-US" altLang="en-US" sz="2300">
                <a:latin typeface="Tahoma" panose="020B0604030504040204" pitchFamily="34" charset="0"/>
              </a:rPr>
              <a:t>	    min = j;    	</a:t>
            </a:r>
            <a:r>
              <a:rPr lang="en-US" altLang="en-US" sz="2300">
                <a:solidFill>
                  <a:srgbClr val="009900"/>
                </a:solidFill>
                <a:latin typeface="Tahoma" panose="020B0604030504040204" pitchFamily="34" charset="0"/>
              </a:rPr>
              <a:t>//find location of smallest</a:t>
            </a:r>
          </a:p>
          <a:p>
            <a:pPr>
              <a:spcBef>
                <a:spcPct val="0"/>
              </a:spcBef>
              <a:buFontTx/>
              <a:buNone/>
            </a:pPr>
            <a:r>
              <a:rPr lang="en-US" altLang="en-US" sz="2300">
                <a:latin typeface="Tahoma" panose="020B0604030504040204" pitchFamily="34" charset="0"/>
              </a:rPr>
              <a:t>        }</a:t>
            </a:r>
          </a:p>
          <a:p>
            <a:pPr>
              <a:spcBef>
                <a:spcPct val="0"/>
              </a:spcBef>
              <a:buFontTx/>
              <a:buNone/>
            </a:pPr>
            <a:r>
              <a:rPr lang="en-US" altLang="en-US" sz="2300">
                <a:latin typeface="Tahoma" panose="020B0604030504040204" pitchFamily="34" charset="0"/>
              </a:rPr>
              <a:t>        if( min != i) {</a:t>
            </a:r>
          </a:p>
          <a:p>
            <a:pPr>
              <a:spcBef>
                <a:spcPct val="0"/>
              </a:spcBef>
              <a:buFontTx/>
              <a:buNone/>
            </a:pPr>
            <a:r>
              <a:rPr lang="en-US" altLang="en-US" sz="2300">
                <a:latin typeface="Tahoma" panose="020B0604030504040204" pitchFamily="34" charset="0"/>
              </a:rPr>
              <a:t>	 int temp = ray[min];</a:t>
            </a:r>
          </a:p>
          <a:p>
            <a:pPr>
              <a:spcBef>
                <a:spcPct val="0"/>
              </a:spcBef>
              <a:buFontTx/>
              <a:buNone/>
            </a:pPr>
            <a:r>
              <a:rPr lang="en-US" altLang="en-US" sz="2300">
                <a:latin typeface="Tahoma" panose="020B0604030504040204" pitchFamily="34" charset="0"/>
              </a:rPr>
              <a:t>	 ray[min] = ray[i];</a:t>
            </a:r>
          </a:p>
          <a:p>
            <a:pPr>
              <a:spcBef>
                <a:spcPct val="0"/>
              </a:spcBef>
              <a:buFontTx/>
              <a:buNone/>
            </a:pPr>
            <a:r>
              <a:rPr lang="en-US" altLang="en-US" sz="2300">
                <a:latin typeface="Tahoma" panose="020B0604030504040204" pitchFamily="34" charset="0"/>
              </a:rPr>
              <a:t>	 ray[i] = temp;   </a:t>
            </a:r>
            <a:r>
              <a:rPr lang="en-US" altLang="en-US" sz="2300">
                <a:solidFill>
                  <a:srgbClr val="009900"/>
                </a:solidFill>
                <a:latin typeface="Tahoma" panose="020B0604030504040204" pitchFamily="34" charset="0"/>
              </a:rPr>
              <a:t>	//put smallest in pos i</a:t>
            </a:r>
          </a:p>
          <a:p>
            <a:pPr>
              <a:spcBef>
                <a:spcPct val="0"/>
              </a:spcBef>
              <a:buFontTx/>
              <a:buNone/>
            </a:pPr>
            <a:r>
              <a:rPr lang="en-US" altLang="en-US" sz="2300">
                <a:latin typeface="Tahoma" panose="020B0604030504040204" pitchFamily="34" charset="0"/>
              </a:rPr>
              <a:t>       }</a:t>
            </a:r>
          </a:p>
          <a:p>
            <a:pPr>
              <a:spcBef>
                <a:spcPct val="0"/>
              </a:spcBef>
              <a:buFontTx/>
              <a:buNone/>
            </a:pPr>
            <a:r>
              <a:rPr lang="en-US" altLang="en-US" sz="2300">
                <a:latin typeface="Tahoma" panose="020B0604030504040204" pitchFamily="34" charset="0"/>
              </a:rPr>
              <a:t>    }</a:t>
            </a:r>
          </a:p>
          <a:p>
            <a:pPr>
              <a:spcBef>
                <a:spcPct val="0"/>
              </a:spcBef>
              <a:buFontTx/>
              <a:buNone/>
            </a:pPr>
            <a:r>
              <a:rPr lang="en-US" altLang="en-US" sz="2300">
                <a:latin typeface="Tahoma" panose="020B0604030504040204" pitchFamily="34" charset="0"/>
              </a:rPr>
              <a:t>}</a:t>
            </a:r>
            <a:endParaRPr lang="en-US" altLang="en-US" sz="2400">
              <a:solidFill>
                <a:srgbClr val="FFFF00"/>
              </a:solidFill>
              <a:latin typeface="Tahoma" panose="020B0604030504040204" pitchFamily="34" charset="0"/>
            </a:endParaRPr>
          </a:p>
        </p:txBody>
      </p:sp>
      <p:sp>
        <p:nvSpPr>
          <p:cNvPr id="21507" name="WordArt 3">
            <a:extLst>
              <a:ext uri="{FF2B5EF4-FFF2-40B4-BE49-F238E27FC236}">
                <a16:creationId xmlns:a16="http://schemas.microsoft.com/office/drawing/2014/main" id="{FC5C15E6-D594-4AE2-B82E-0C7C561FD0A5}"/>
              </a:ext>
            </a:extLst>
          </p:cNvPr>
          <p:cNvSpPr>
            <a:spLocks noChangeArrowheads="1" noChangeShapeType="1" noTextEdit="1"/>
          </p:cNvSpPr>
          <p:nvPr/>
        </p:nvSpPr>
        <p:spPr bwMode="auto">
          <a:xfrm>
            <a:off x="1295400" y="304800"/>
            <a:ext cx="6096000" cy="381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Selection Sort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756CA70D-9B57-4F7F-AE8A-A8E38D31AEAE}"/>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3555" name="WordArt 2">
            <a:extLst>
              <a:ext uri="{FF2B5EF4-FFF2-40B4-BE49-F238E27FC236}">
                <a16:creationId xmlns:a16="http://schemas.microsoft.com/office/drawing/2014/main" id="{F2722A2C-823A-49A8-AA93-DE3D082BB44C}"/>
              </a:ext>
            </a:extLst>
          </p:cNvPr>
          <p:cNvSpPr>
            <a:spLocks noChangeArrowheads="1" noChangeShapeType="1" noTextEdit="1"/>
          </p:cNvSpPr>
          <p:nvPr/>
        </p:nvSpPr>
        <p:spPr bwMode="auto">
          <a:xfrm>
            <a:off x="1676400" y="304800"/>
            <a:ext cx="5715000" cy="609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Selection Sort</a:t>
            </a:r>
          </a:p>
        </p:txBody>
      </p:sp>
      <p:sp>
        <p:nvSpPr>
          <p:cNvPr id="23556" name="Text Box 3">
            <a:extLst>
              <a:ext uri="{FF2B5EF4-FFF2-40B4-BE49-F238E27FC236}">
                <a16:creationId xmlns:a16="http://schemas.microsoft.com/office/drawing/2014/main" id="{3CF788D1-4ADA-4A35-B14F-9C7C1B0A080B}"/>
              </a:ext>
            </a:extLst>
          </p:cNvPr>
          <p:cNvSpPr txBox="1">
            <a:spLocks noChangeArrowheads="1"/>
          </p:cNvSpPr>
          <p:nvPr/>
        </p:nvSpPr>
        <p:spPr bwMode="auto">
          <a:xfrm>
            <a:off x="1600200" y="1752600"/>
            <a:ext cx="1317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pass 0</a:t>
            </a:r>
          </a:p>
        </p:txBody>
      </p:sp>
      <p:graphicFrame>
        <p:nvGraphicFramePr>
          <p:cNvPr id="208900" name="Group 4">
            <a:extLst>
              <a:ext uri="{FF2B5EF4-FFF2-40B4-BE49-F238E27FC236}">
                <a16:creationId xmlns:a16="http://schemas.microsoft.com/office/drawing/2014/main" id="{04DD44D0-C369-4A64-B5F9-A1CE4C33D3CB}"/>
              </a:ext>
            </a:extLst>
          </p:cNvPr>
          <p:cNvGraphicFramePr>
            <a:graphicFrameLocks noGrp="1"/>
          </p:cNvGraphicFramePr>
          <p:nvPr/>
        </p:nvGraphicFramePr>
        <p:xfrm>
          <a:off x="2987675" y="17526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3571" name="Text Box 18">
            <a:extLst>
              <a:ext uri="{FF2B5EF4-FFF2-40B4-BE49-F238E27FC236}">
                <a16:creationId xmlns:a16="http://schemas.microsoft.com/office/drawing/2014/main" id="{6EDD6D90-C741-481C-BE54-28A0203DFE3A}"/>
              </a:ext>
            </a:extLst>
          </p:cNvPr>
          <p:cNvSpPr txBox="1">
            <a:spLocks noChangeArrowheads="1"/>
          </p:cNvSpPr>
          <p:nvPr/>
        </p:nvSpPr>
        <p:spPr bwMode="auto">
          <a:xfrm>
            <a:off x="3124200" y="1066800"/>
            <a:ext cx="312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0    1     2    3    4 </a:t>
            </a:r>
          </a:p>
        </p:txBody>
      </p:sp>
      <p:sp>
        <p:nvSpPr>
          <p:cNvPr id="208915" name="Text Box 19">
            <a:extLst>
              <a:ext uri="{FF2B5EF4-FFF2-40B4-BE49-F238E27FC236}">
                <a16:creationId xmlns:a16="http://schemas.microsoft.com/office/drawing/2014/main" id="{21C6B7E6-C0A3-4327-A917-803665639C23}"/>
              </a:ext>
            </a:extLst>
          </p:cNvPr>
          <p:cNvSpPr txBox="1">
            <a:spLocks noChangeArrowheads="1"/>
          </p:cNvSpPr>
          <p:nvPr/>
        </p:nvSpPr>
        <p:spPr bwMode="auto">
          <a:xfrm>
            <a:off x="1584325" y="2514600"/>
            <a:ext cx="1317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pass 1</a:t>
            </a:r>
          </a:p>
        </p:txBody>
      </p:sp>
      <p:graphicFrame>
        <p:nvGraphicFramePr>
          <p:cNvPr id="208916" name="Group 20">
            <a:extLst>
              <a:ext uri="{FF2B5EF4-FFF2-40B4-BE49-F238E27FC236}">
                <a16:creationId xmlns:a16="http://schemas.microsoft.com/office/drawing/2014/main" id="{98F486B3-EA4C-4EAB-BF5A-E07BA90A308A}"/>
              </a:ext>
            </a:extLst>
          </p:cNvPr>
          <p:cNvGraphicFramePr>
            <a:graphicFrameLocks noGrp="1"/>
          </p:cNvGraphicFramePr>
          <p:nvPr/>
        </p:nvGraphicFramePr>
        <p:xfrm>
          <a:off x="2971800" y="25146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08930" name="Text Box 34">
            <a:extLst>
              <a:ext uri="{FF2B5EF4-FFF2-40B4-BE49-F238E27FC236}">
                <a16:creationId xmlns:a16="http://schemas.microsoft.com/office/drawing/2014/main" id="{4FDE9DAA-4042-416F-A37A-1FA40973D73D}"/>
              </a:ext>
            </a:extLst>
          </p:cNvPr>
          <p:cNvSpPr txBox="1">
            <a:spLocks noChangeArrowheads="1"/>
          </p:cNvSpPr>
          <p:nvPr/>
        </p:nvSpPr>
        <p:spPr bwMode="auto">
          <a:xfrm>
            <a:off x="1584325" y="3276600"/>
            <a:ext cx="1317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pass 2</a:t>
            </a:r>
          </a:p>
        </p:txBody>
      </p:sp>
      <p:graphicFrame>
        <p:nvGraphicFramePr>
          <p:cNvPr id="208931" name="Group 35">
            <a:extLst>
              <a:ext uri="{FF2B5EF4-FFF2-40B4-BE49-F238E27FC236}">
                <a16:creationId xmlns:a16="http://schemas.microsoft.com/office/drawing/2014/main" id="{019A2A7F-B329-4DE9-8483-A1E682EB109A}"/>
              </a:ext>
            </a:extLst>
          </p:cNvPr>
          <p:cNvGraphicFramePr>
            <a:graphicFrameLocks noGrp="1"/>
          </p:cNvGraphicFramePr>
          <p:nvPr/>
        </p:nvGraphicFramePr>
        <p:xfrm>
          <a:off x="2971800" y="32766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08945" name="Text Box 49">
            <a:extLst>
              <a:ext uri="{FF2B5EF4-FFF2-40B4-BE49-F238E27FC236}">
                <a16:creationId xmlns:a16="http://schemas.microsoft.com/office/drawing/2014/main" id="{15440A57-6C2A-4F37-9036-0B093D8B96D6}"/>
              </a:ext>
            </a:extLst>
          </p:cNvPr>
          <p:cNvSpPr txBox="1">
            <a:spLocks noChangeArrowheads="1"/>
          </p:cNvSpPr>
          <p:nvPr/>
        </p:nvSpPr>
        <p:spPr bwMode="auto">
          <a:xfrm>
            <a:off x="1584325" y="4038600"/>
            <a:ext cx="1317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pass 3</a:t>
            </a:r>
          </a:p>
        </p:txBody>
      </p:sp>
      <p:graphicFrame>
        <p:nvGraphicFramePr>
          <p:cNvPr id="208946" name="Group 50">
            <a:extLst>
              <a:ext uri="{FF2B5EF4-FFF2-40B4-BE49-F238E27FC236}">
                <a16:creationId xmlns:a16="http://schemas.microsoft.com/office/drawing/2014/main" id="{806A7CCA-6B95-466C-8386-F63177F0AE2F}"/>
              </a:ext>
            </a:extLst>
          </p:cNvPr>
          <p:cNvGraphicFramePr>
            <a:graphicFrameLocks noGrp="1"/>
          </p:cNvGraphicFramePr>
          <p:nvPr/>
        </p:nvGraphicFramePr>
        <p:xfrm>
          <a:off x="2971800" y="40386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08960" name="Text Box 64">
            <a:extLst>
              <a:ext uri="{FF2B5EF4-FFF2-40B4-BE49-F238E27FC236}">
                <a16:creationId xmlns:a16="http://schemas.microsoft.com/office/drawing/2014/main" id="{BFBA3E0C-CFCE-4A6D-A340-CE2BA2D8607A}"/>
              </a:ext>
            </a:extLst>
          </p:cNvPr>
          <p:cNvSpPr txBox="1">
            <a:spLocks noChangeArrowheads="1"/>
          </p:cNvSpPr>
          <p:nvPr/>
        </p:nvSpPr>
        <p:spPr bwMode="auto">
          <a:xfrm>
            <a:off x="1584325" y="4800600"/>
            <a:ext cx="1317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pass 4</a:t>
            </a:r>
          </a:p>
        </p:txBody>
      </p:sp>
      <p:graphicFrame>
        <p:nvGraphicFramePr>
          <p:cNvPr id="208961" name="Group 65">
            <a:extLst>
              <a:ext uri="{FF2B5EF4-FFF2-40B4-BE49-F238E27FC236}">
                <a16:creationId xmlns:a16="http://schemas.microsoft.com/office/drawing/2014/main" id="{DA29E63B-0D24-4FC5-B452-E1C44E4EF94C}"/>
              </a:ext>
            </a:extLst>
          </p:cNvPr>
          <p:cNvGraphicFramePr>
            <a:graphicFrameLocks noGrp="1"/>
          </p:cNvGraphicFramePr>
          <p:nvPr/>
        </p:nvGraphicFramePr>
        <p:xfrm>
          <a:off x="2971800" y="48006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8915"/>
                                        </p:tgtEl>
                                        <p:attrNameLst>
                                          <p:attrName>style.visibility</p:attrName>
                                        </p:attrNameLst>
                                      </p:cBhvr>
                                      <p:to>
                                        <p:strVal val="visible"/>
                                      </p:to>
                                    </p:set>
                                    <p:animEffect transition="in" filter="checkerboard(across)">
                                      <p:cBhvr>
                                        <p:cTn id="7" dur="500"/>
                                        <p:tgtEl>
                                          <p:spTgt spid="208915"/>
                                        </p:tgtEl>
                                      </p:cBhvr>
                                    </p:animEffect>
                                  </p:childTnLst>
                                </p:cTn>
                              </p:par>
                              <p:par>
                                <p:cTn id="8" presetID="5" presetClass="entr" presetSubtype="10" fill="hold" nodeType="withEffect">
                                  <p:stCondLst>
                                    <p:cond delay="0"/>
                                  </p:stCondLst>
                                  <p:childTnLst>
                                    <p:set>
                                      <p:cBhvr>
                                        <p:cTn id="9" dur="1" fill="hold">
                                          <p:stCondLst>
                                            <p:cond delay="0"/>
                                          </p:stCondLst>
                                        </p:cTn>
                                        <p:tgtEl>
                                          <p:spTgt spid="208916"/>
                                        </p:tgtEl>
                                        <p:attrNameLst>
                                          <p:attrName>style.visibility</p:attrName>
                                        </p:attrNameLst>
                                      </p:cBhvr>
                                      <p:to>
                                        <p:strVal val="visible"/>
                                      </p:to>
                                    </p:set>
                                    <p:animEffect transition="in" filter="checkerboard(across)">
                                      <p:cBhvr>
                                        <p:cTn id="10" dur="500"/>
                                        <p:tgtEl>
                                          <p:spTgt spid="2089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08930"/>
                                        </p:tgtEl>
                                        <p:attrNameLst>
                                          <p:attrName>style.visibility</p:attrName>
                                        </p:attrNameLst>
                                      </p:cBhvr>
                                      <p:to>
                                        <p:strVal val="visible"/>
                                      </p:to>
                                    </p:set>
                                    <p:animEffect transition="in" filter="checkerboard(across)">
                                      <p:cBhvr>
                                        <p:cTn id="15" dur="500"/>
                                        <p:tgtEl>
                                          <p:spTgt spid="208930"/>
                                        </p:tgtEl>
                                      </p:cBhvr>
                                    </p:animEffect>
                                  </p:childTnLst>
                                </p:cTn>
                              </p:par>
                              <p:par>
                                <p:cTn id="16" presetID="5" presetClass="entr" presetSubtype="10" fill="hold" nodeType="withEffect">
                                  <p:stCondLst>
                                    <p:cond delay="0"/>
                                  </p:stCondLst>
                                  <p:childTnLst>
                                    <p:set>
                                      <p:cBhvr>
                                        <p:cTn id="17" dur="1" fill="hold">
                                          <p:stCondLst>
                                            <p:cond delay="0"/>
                                          </p:stCondLst>
                                        </p:cTn>
                                        <p:tgtEl>
                                          <p:spTgt spid="208931"/>
                                        </p:tgtEl>
                                        <p:attrNameLst>
                                          <p:attrName>style.visibility</p:attrName>
                                        </p:attrNameLst>
                                      </p:cBhvr>
                                      <p:to>
                                        <p:strVal val="visible"/>
                                      </p:to>
                                    </p:set>
                                    <p:animEffect transition="in" filter="checkerboard(across)">
                                      <p:cBhvr>
                                        <p:cTn id="18" dur="500"/>
                                        <p:tgtEl>
                                          <p:spTgt spid="2089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08945"/>
                                        </p:tgtEl>
                                        <p:attrNameLst>
                                          <p:attrName>style.visibility</p:attrName>
                                        </p:attrNameLst>
                                      </p:cBhvr>
                                      <p:to>
                                        <p:strVal val="visible"/>
                                      </p:to>
                                    </p:set>
                                    <p:animEffect transition="in" filter="checkerboard(across)">
                                      <p:cBhvr>
                                        <p:cTn id="23" dur="500"/>
                                        <p:tgtEl>
                                          <p:spTgt spid="208945"/>
                                        </p:tgtEl>
                                      </p:cBhvr>
                                    </p:animEffect>
                                  </p:childTnLst>
                                </p:cTn>
                              </p:par>
                              <p:par>
                                <p:cTn id="24" presetID="5" presetClass="entr" presetSubtype="10" fill="hold" nodeType="withEffect">
                                  <p:stCondLst>
                                    <p:cond delay="0"/>
                                  </p:stCondLst>
                                  <p:childTnLst>
                                    <p:set>
                                      <p:cBhvr>
                                        <p:cTn id="25" dur="1" fill="hold">
                                          <p:stCondLst>
                                            <p:cond delay="0"/>
                                          </p:stCondLst>
                                        </p:cTn>
                                        <p:tgtEl>
                                          <p:spTgt spid="208946"/>
                                        </p:tgtEl>
                                        <p:attrNameLst>
                                          <p:attrName>style.visibility</p:attrName>
                                        </p:attrNameLst>
                                      </p:cBhvr>
                                      <p:to>
                                        <p:strVal val="visible"/>
                                      </p:to>
                                    </p:set>
                                    <p:animEffect transition="in" filter="checkerboard(across)">
                                      <p:cBhvr>
                                        <p:cTn id="26" dur="500"/>
                                        <p:tgtEl>
                                          <p:spTgt spid="20894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08960"/>
                                        </p:tgtEl>
                                        <p:attrNameLst>
                                          <p:attrName>style.visibility</p:attrName>
                                        </p:attrNameLst>
                                      </p:cBhvr>
                                      <p:to>
                                        <p:strVal val="visible"/>
                                      </p:to>
                                    </p:set>
                                    <p:animEffect transition="in" filter="checkerboard(across)">
                                      <p:cBhvr>
                                        <p:cTn id="31" dur="500"/>
                                        <p:tgtEl>
                                          <p:spTgt spid="208960"/>
                                        </p:tgtEl>
                                      </p:cBhvr>
                                    </p:animEffect>
                                  </p:childTnLst>
                                </p:cTn>
                              </p:par>
                              <p:par>
                                <p:cTn id="32" presetID="5" presetClass="entr" presetSubtype="10" fill="hold" nodeType="withEffect">
                                  <p:stCondLst>
                                    <p:cond delay="0"/>
                                  </p:stCondLst>
                                  <p:childTnLst>
                                    <p:set>
                                      <p:cBhvr>
                                        <p:cTn id="33" dur="1" fill="hold">
                                          <p:stCondLst>
                                            <p:cond delay="0"/>
                                          </p:stCondLst>
                                        </p:cTn>
                                        <p:tgtEl>
                                          <p:spTgt spid="208961"/>
                                        </p:tgtEl>
                                        <p:attrNameLst>
                                          <p:attrName>style.visibility</p:attrName>
                                        </p:attrNameLst>
                                      </p:cBhvr>
                                      <p:to>
                                        <p:strVal val="visible"/>
                                      </p:to>
                                    </p:set>
                                    <p:animEffect transition="in" filter="checkerboard(across)">
                                      <p:cBhvr>
                                        <p:cTn id="34" dur="500"/>
                                        <p:tgtEl>
                                          <p:spTgt spid="208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5" grpId="0"/>
      <p:bldP spid="208930" grpId="0"/>
      <p:bldP spid="208945" grpId="0"/>
      <p:bldP spid="2089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CD000048-0993-430A-AB81-C28B3411191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5603" name="Text Box 2">
            <a:extLst>
              <a:ext uri="{FF2B5EF4-FFF2-40B4-BE49-F238E27FC236}">
                <a16:creationId xmlns:a16="http://schemas.microsoft.com/office/drawing/2014/main" id="{6A3A87CB-F1F0-468B-8C9C-4590BC0716E2}"/>
              </a:ext>
            </a:extLst>
          </p:cNvPr>
          <p:cNvSpPr txBox="1">
            <a:spLocks noChangeArrowheads="1"/>
          </p:cNvSpPr>
          <p:nvPr/>
        </p:nvSpPr>
        <p:spPr bwMode="auto">
          <a:xfrm>
            <a:off x="304800" y="457200"/>
            <a:ext cx="8001000" cy="607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public void selSort(</a:t>
            </a:r>
            <a:r>
              <a:rPr lang="en-US" altLang="en-US" sz="2800">
                <a:solidFill>
                  <a:srgbClr val="C00000"/>
                </a:solidFill>
                <a:latin typeface="Tahoma" panose="020B0604030504040204" pitchFamily="34" charset="0"/>
              </a:rPr>
              <a:t>Comparable[] </a:t>
            </a:r>
            <a:r>
              <a:rPr lang="en-US" altLang="en-US" sz="2800">
                <a:latin typeface="Tahoma" panose="020B0604030504040204" pitchFamily="34" charset="0"/>
              </a:rPr>
              <a:t>ray){</a:t>
            </a:r>
          </a:p>
          <a:p>
            <a:pPr>
              <a:spcBef>
                <a:spcPct val="0"/>
              </a:spcBef>
              <a:buFontTx/>
              <a:buNone/>
            </a:pPr>
            <a:r>
              <a:rPr lang="en-US" altLang="en-US" sz="2800">
                <a:latin typeface="Tahoma" panose="020B0604030504040204" pitchFamily="34" charset="0"/>
              </a:rPr>
              <a:t>  for(int i=0; i&lt;ray.length-1; i++)</a:t>
            </a:r>
          </a:p>
          <a:p>
            <a:pPr>
              <a:spcBef>
                <a:spcPct val="0"/>
              </a:spcBef>
              <a:buFontTx/>
              <a:buNone/>
            </a:pPr>
            <a:r>
              <a:rPr lang="en-US" altLang="en-US" sz="2800">
                <a:latin typeface="Tahoma" panose="020B0604030504040204" pitchFamily="34" charset="0"/>
              </a:rPr>
              <a:t>  {</a:t>
            </a:r>
          </a:p>
          <a:p>
            <a:pPr>
              <a:spcBef>
                <a:spcPct val="0"/>
              </a:spcBef>
              <a:buFontTx/>
              <a:buNone/>
            </a:pPr>
            <a:r>
              <a:rPr lang="en-US" altLang="en-US" sz="2800">
                <a:latin typeface="Tahoma" panose="020B0604030504040204" pitchFamily="34" charset="0"/>
              </a:rPr>
              <a:t>    int min=i; </a:t>
            </a:r>
          </a:p>
          <a:p>
            <a:pPr>
              <a:spcBef>
                <a:spcPct val="0"/>
              </a:spcBef>
              <a:buFontTx/>
              <a:buNone/>
            </a:pPr>
            <a:r>
              <a:rPr lang="en-US" altLang="en-US" sz="2800">
                <a:latin typeface="Tahoma" panose="020B0604030504040204" pitchFamily="34" charset="0"/>
              </a:rPr>
              <a:t>    for(int j=i; j&lt;ray.length; j++){</a:t>
            </a:r>
          </a:p>
          <a:p>
            <a:pPr>
              <a:spcBef>
                <a:spcPct val="0"/>
              </a:spcBef>
              <a:buFontTx/>
              <a:buNone/>
            </a:pPr>
            <a:r>
              <a:rPr lang="en-US" altLang="en-US" sz="2800">
                <a:latin typeface="Tahoma" panose="020B0604030504040204" pitchFamily="34" charset="0"/>
              </a:rPr>
              <a:t>      if(</a:t>
            </a:r>
            <a:r>
              <a:rPr lang="en-US" altLang="en-US" sz="2800">
                <a:solidFill>
                  <a:srgbClr val="C00000"/>
                </a:solidFill>
                <a:latin typeface="Tahoma" panose="020B0604030504040204" pitchFamily="34" charset="0"/>
              </a:rPr>
              <a:t>ray[j].compareTo(ray[spot])&lt;0</a:t>
            </a:r>
            <a:r>
              <a:rPr lang="en-US" altLang="en-US" sz="2800">
                <a:latin typeface="Tahoma" panose="020B0604030504040204" pitchFamily="34" charset="0"/>
              </a:rPr>
              <a:t>)</a:t>
            </a:r>
          </a:p>
          <a:p>
            <a:pPr>
              <a:spcBef>
                <a:spcPct val="0"/>
              </a:spcBef>
              <a:buFontTx/>
              <a:buNone/>
            </a:pPr>
            <a:r>
              <a:rPr lang="en-US" altLang="en-US" sz="2800">
                <a:latin typeface="Tahoma" panose="020B0604030504040204" pitchFamily="34" charset="0"/>
              </a:rPr>
              <a:t>        min=j;</a:t>
            </a:r>
          </a:p>
          <a:p>
            <a:pPr>
              <a:spcBef>
                <a:spcPct val="0"/>
              </a:spcBef>
              <a:buFontTx/>
              <a:buNone/>
            </a:pPr>
            <a:r>
              <a:rPr lang="en-US" altLang="en-US" sz="2800">
                <a:latin typeface="Tahoma" panose="020B0604030504040204" pitchFamily="34" charset="0"/>
              </a:rPr>
              <a:t>    }</a:t>
            </a:r>
          </a:p>
          <a:p>
            <a:pPr>
              <a:spcBef>
                <a:spcPct val="0"/>
              </a:spcBef>
              <a:buFontTx/>
              <a:buNone/>
            </a:pPr>
            <a:r>
              <a:rPr lang="en-US" altLang="en-US" sz="2800">
                <a:latin typeface="Tahoma" panose="020B0604030504040204" pitchFamily="34" charset="0"/>
              </a:rPr>
              <a:t>    if(min==i) continue;</a:t>
            </a:r>
          </a:p>
          <a:p>
            <a:pPr>
              <a:spcBef>
                <a:spcPct val="0"/>
              </a:spcBef>
              <a:buFontTx/>
              <a:buNone/>
            </a:pPr>
            <a:r>
              <a:rPr lang="en-US" altLang="en-US" sz="2800">
                <a:latin typeface="Tahoma" panose="020B0604030504040204" pitchFamily="34" charset="0"/>
              </a:rPr>
              <a:t>    Comparable save = ray[i];</a:t>
            </a:r>
          </a:p>
          <a:p>
            <a:pPr>
              <a:spcBef>
                <a:spcPct val="0"/>
              </a:spcBef>
              <a:buFontTx/>
              <a:buNone/>
            </a:pPr>
            <a:r>
              <a:rPr lang="en-US" altLang="en-US" sz="2800">
                <a:latin typeface="Tahoma" panose="020B0604030504040204" pitchFamily="34" charset="0"/>
              </a:rPr>
              <a:t>    </a:t>
            </a:r>
            <a:r>
              <a:rPr lang="en-US" altLang="en-US" sz="2800">
                <a:solidFill>
                  <a:srgbClr val="000000"/>
                </a:solidFill>
                <a:latin typeface="Tahoma" panose="020B0604030504040204" pitchFamily="34" charset="0"/>
              </a:rPr>
              <a:t>ray</a:t>
            </a:r>
            <a:r>
              <a:rPr lang="en-US" altLang="en-US" sz="2800">
                <a:latin typeface="Tahoma" panose="020B0604030504040204" pitchFamily="34" charset="0"/>
              </a:rPr>
              <a:t>[i]= ray[min];</a:t>
            </a:r>
          </a:p>
          <a:p>
            <a:pPr>
              <a:spcBef>
                <a:spcPct val="0"/>
              </a:spcBef>
              <a:buFontTx/>
              <a:buNone/>
            </a:pPr>
            <a:r>
              <a:rPr lang="en-US" altLang="en-US" sz="2800">
                <a:latin typeface="Tahoma" panose="020B0604030504040204" pitchFamily="34" charset="0"/>
              </a:rPr>
              <a:t>    ray[min]=save;</a:t>
            </a:r>
          </a:p>
          <a:p>
            <a:pPr>
              <a:spcBef>
                <a:spcPct val="0"/>
              </a:spcBef>
              <a:buFontTx/>
              <a:buNone/>
            </a:pPr>
            <a:r>
              <a:rPr lang="en-US" altLang="en-US" sz="2800">
                <a:latin typeface="Tahoma" panose="020B0604030504040204" pitchFamily="34" charset="0"/>
              </a:rPr>
              <a:t>  }  </a:t>
            </a:r>
          </a:p>
          <a:p>
            <a:pPr>
              <a:spcBef>
                <a:spcPct val="0"/>
              </a:spcBef>
              <a:buFontTx/>
              <a:buNone/>
            </a:pPr>
            <a:r>
              <a:rPr lang="en-US" altLang="en-US" sz="2800">
                <a:latin typeface="Tahoma" panose="020B0604030504040204" pitchFamily="34" charset="0"/>
              </a:rPr>
              <a:t>}</a:t>
            </a:r>
          </a:p>
        </p:txBody>
      </p:sp>
      <p:sp>
        <p:nvSpPr>
          <p:cNvPr id="25604" name="WordArt 3">
            <a:extLst>
              <a:ext uri="{FF2B5EF4-FFF2-40B4-BE49-F238E27FC236}">
                <a16:creationId xmlns:a16="http://schemas.microsoft.com/office/drawing/2014/main" id="{263F2FB5-7CFA-4454-B88D-DA57BBDE08D4}"/>
              </a:ext>
            </a:extLst>
          </p:cNvPr>
          <p:cNvSpPr>
            <a:spLocks noChangeArrowheads="1" noChangeShapeType="1" noTextEdit="1"/>
          </p:cNvSpPr>
          <p:nvPr/>
        </p:nvSpPr>
        <p:spPr bwMode="auto">
          <a:xfrm>
            <a:off x="5638800" y="5029200"/>
            <a:ext cx="3276600" cy="1371600"/>
          </a:xfrm>
          <a:prstGeom prst="rect">
            <a:avLst/>
          </a:prstGeom>
        </p:spPr>
        <p:txBody>
          <a:bodyPr wrap="none" fromWordArt="1">
            <a:prstTxWarp prst="textPlain">
              <a:avLst>
                <a:gd name="adj" fmla="val 50000"/>
              </a:avLst>
            </a:prstTxWarp>
          </a:bodyPr>
          <a:lstStyle/>
          <a:p>
            <a:pPr algn="ctr"/>
            <a:r>
              <a:rPr lang="en-US" sz="3600" kern="10">
                <a:ln w="9525">
                  <a:solidFill>
                    <a:srgbClr val="0000FF"/>
                  </a:solidFill>
                  <a:round/>
                  <a:headEnd/>
                  <a:tailEnd/>
                </a:ln>
                <a:solidFill>
                  <a:srgbClr val="FFCC99"/>
                </a:solidFill>
                <a:effectLst>
                  <a:outerShdw dist="35921" dir="2700000" algn="ctr" rotWithShape="0">
                    <a:srgbClr val="C0C0C0"/>
                  </a:outerShdw>
                </a:effectLst>
                <a:latin typeface="Impact" panose="020B0806030902050204" pitchFamily="34" charset="0"/>
              </a:rPr>
              <a:t>Selection Sort</a:t>
            </a:r>
          </a:p>
          <a:p>
            <a:pPr algn="ctr"/>
            <a:r>
              <a:rPr lang="en-US" sz="3600" kern="10">
                <a:ln w="9525">
                  <a:solidFill>
                    <a:srgbClr val="0000FF"/>
                  </a:solidFill>
                  <a:round/>
                  <a:headEnd/>
                  <a:tailEnd/>
                </a:ln>
                <a:solidFill>
                  <a:srgbClr val="FFCC99"/>
                </a:solidFill>
                <a:effectLst>
                  <a:outerShdw dist="35921" dir="2700000" algn="ctr" rotWithShape="0">
                    <a:srgbClr val="C0C0C0"/>
                  </a:outerShdw>
                </a:effectLst>
                <a:latin typeface="Impact" panose="020B0806030902050204" pitchFamily="34" charset="0"/>
              </a:rPr>
              <a:t>W/Objects</a:t>
            </a:r>
          </a:p>
        </p:txBody>
      </p:sp>
      <p:sp>
        <p:nvSpPr>
          <p:cNvPr id="25605" name="WordArt 4">
            <a:extLst>
              <a:ext uri="{FF2B5EF4-FFF2-40B4-BE49-F238E27FC236}">
                <a16:creationId xmlns:a16="http://schemas.microsoft.com/office/drawing/2014/main" id="{C7DDB217-671B-4CE9-A287-0A57B61E2430}"/>
              </a:ext>
            </a:extLst>
          </p:cNvPr>
          <p:cNvSpPr>
            <a:spLocks noChangeArrowheads="1" noChangeShapeType="1" noTextEdit="1"/>
          </p:cNvSpPr>
          <p:nvPr/>
        </p:nvSpPr>
        <p:spPr bwMode="auto">
          <a:xfrm>
            <a:off x="5486400" y="3429000"/>
            <a:ext cx="3352800" cy="609600"/>
          </a:xfrm>
          <a:prstGeom prst="rect">
            <a:avLst/>
          </a:prstGeom>
        </p:spPr>
        <p:txBody>
          <a:bodyPr wrap="none" fromWordArt="1">
            <a:prstTxWarp prst="textPlain">
              <a:avLst>
                <a:gd name="adj" fmla="val 50000"/>
              </a:avLst>
            </a:prstTxWarp>
          </a:bodyPr>
          <a:lstStyle/>
          <a:p>
            <a:pPr algn="ctr"/>
            <a:r>
              <a:rPr lang="en-US" sz="3600" kern="10">
                <a:ln w="9525">
                  <a:solidFill>
                    <a:srgbClr val="FFCC99"/>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How many swaps</a:t>
            </a:r>
          </a:p>
          <a:p>
            <a:pPr algn="ctr"/>
            <a:r>
              <a:rPr lang="en-US" sz="3600" kern="10">
                <a:ln w="9525">
                  <a:solidFill>
                    <a:srgbClr val="FFCC99"/>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per pass?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4751C0D0-F60E-49EC-8658-9C41EF0F103E}"/>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7651" name="WordArt 2">
            <a:extLst>
              <a:ext uri="{FF2B5EF4-FFF2-40B4-BE49-F238E27FC236}">
                <a16:creationId xmlns:a16="http://schemas.microsoft.com/office/drawing/2014/main" id="{E2AB4003-6BA4-4C70-A478-0E31AE0E5E44}"/>
              </a:ext>
            </a:extLst>
          </p:cNvPr>
          <p:cNvSpPr>
            <a:spLocks noChangeArrowheads="1" noChangeShapeType="1" noTextEdit="1"/>
          </p:cNvSpPr>
          <p:nvPr/>
        </p:nvSpPr>
        <p:spPr bwMode="auto">
          <a:xfrm>
            <a:off x="838200" y="609600"/>
            <a:ext cx="7162800" cy="914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8000"/>
                </a:solidFill>
                <a:effectLst>
                  <a:outerShdw dist="35921" dir="2700000" algn="ctr" rotWithShape="0">
                    <a:srgbClr val="C0C0C0"/>
                  </a:outerShdw>
                </a:effectLst>
                <a:latin typeface="Impact" panose="020B0806030902050204" pitchFamily="34" charset="0"/>
              </a:rPr>
              <a:t>Selection Sort in Action</a:t>
            </a:r>
          </a:p>
        </p:txBody>
      </p:sp>
      <p:sp>
        <p:nvSpPr>
          <p:cNvPr id="27652" name="Text Box 3">
            <a:extLst>
              <a:ext uri="{FF2B5EF4-FFF2-40B4-BE49-F238E27FC236}">
                <a16:creationId xmlns:a16="http://schemas.microsoft.com/office/drawing/2014/main" id="{78F72543-8836-48AB-9FB7-E204C3A38D77}"/>
              </a:ext>
            </a:extLst>
          </p:cNvPr>
          <p:cNvSpPr txBox="1">
            <a:spLocks noChangeArrowheads="1"/>
          </p:cNvSpPr>
          <p:nvPr/>
        </p:nvSpPr>
        <p:spPr bwMode="auto">
          <a:xfrm>
            <a:off x="1066800" y="1905000"/>
            <a:ext cx="69342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solidFill>
                  <a:srgbClr val="CC0000"/>
                </a:solidFill>
                <a:latin typeface="Tahoma" panose="020B0604030504040204" pitchFamily="34" charset="0"/>
              </a:rPr>
              <a:t>Original List </a:t>
            </a:r>
          </a:p>
          <a:p>
            <a:pPr>
              <a:spcBef>
                <a:spcPct val="0"/>
              </a:spcBef>
              <a:buFontTx/>
              <a:buNone/>
            </a:pPr>
            <a:r>
              <a:rPr lang="en-US" altLang="en-US" sz="2800">
                <a:latin typeface="Tahoma" panose="020B0604030504040204" pitchFamily="34" charset="0"/>
              </a:rPr>
              <a:t>Integer[] ray = {90,40,20,30,10,67};</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pass 1  -  </a:t>
            </a:r>
            <a:r>
              <a:rPr lang="en-US" altLang="en-US" sz="2800">
                <a:solidFill>
                  <a:schemeClr val="accent2"/>
                </a:solidFill>
                <a:latin typeface="Tahoma" panose="020B0604030504040204" pitchFamily="34" charset="0"/>
              </a:rPr>
              <a:t>90</a:t>
            </a:r>
            <a:r>
              <a:rPr lang="en-US" altLang="en-US" sz="2800">
                <a:latin typeface="Tahoma" panose="020B0604030504040204" pitchFamily="34" charset="0"/>
              </a:rPr>
              <a:t>  40  20  30  10  </a:t>
            </a:r>
            <a:r>
              <a:rPr lang="en-US" altLang="en-US" sz="2800">
                <a:solidFill>
                  <a:schemeClr val="accent2"/>
                </a:solidFill>
                <a:latin typeface="Tahoma" panose="020B0604030504040204" pitchFamily="34" charset="0"/>
              </a:rPr>
              <a:t>67</a:t>
            </a:r>
          </a:p>
          <a:p>
            <a:pPr>
              <a:spcBef>
                <a:spcPct val="0"/>
              </a:spcBef>
              <a:buFontTx/>
              <a:buNone/>
            </a:pPr>
            <a:r>
              <a:rPr lang="en-US" altLang="en-US" sz="2800">
                <a:latin typeface="Tahoma" panose="020B0604030504040204" pitchFamily="34" charset="0"/>
              </a:rPr>
              <a:t>pass 2  -  90  </a:t>
            </a:r>
            <a:r>
              <a:rPr lang="en-US" altLang="en-US" sz="2800">
                <a:solidFill>
                  <a:schemeClr val="accent2"/>
                </a:solidFill>
                <a:latin typeface="Tahoma" panose="020B0604030504040204" pitchFamily="34" charset="0"/>
              </a:rPr>
              <a:t>67</a:t>
            </a:r>
            <a:r>
              <a:rPr lang="en-US" altLang="en-US" sz="2800">
                <a:latin typeface="Tahoma" panose="020B0604030504040204" pitchFamily="34" charset="0"/>
              </a:rPr>
              <a:t>  20  30  10  </a:t>
            </a:r>
            <a:r>
              <a:rPr lang="en-US" altLang="en-US" sz="2800">
                <a:solidFill>
                  <a:schemeClr val="accent2"/>
                </a:solidFill>
                <a:latin typeface="Tahoma" panose="020B0604030504040204" pitchFamily="34" charset="0"/>
              </a:rPr>
              <a:t>40</a:t>
            </a: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pass 3  -  90  67  </a:t>
            </a:r>
            <a:r>
              <a:rPr lang="en-US" altLang="en-US" sz="2800">
                <a:solidFill>
                  <a:schemeClr val="accent2"/>
                </a:solidFill>
                <a:latin typeface="Tahoma" panose="020B0604030504040204" pitchFamily="34" charset="0"/>
              </a:rPr>
              <a:t>40 </a:t>
            </a:r>
            <a:r>
              <a:rPr lang="en-US" altLang="en-US" sz="2800">
                <a:latin typeface="Tahoma" panose="020B0604030504040204" pitchFamily="34" charset="0"/>
              </a:rPr>
              <a:t> 30  10  </a:t>
            </a:r>
            <a:r>
              <a:rPr lang="en-US" altLang="en-US" sz="2800">
                <a:solidFill>
                  <a:schemeClr val="accent2"/>
                </a:solidFill>
                <a:latin typeface="Tahoma" panose="020B0604030504040204" pitchFamily="34" charset="0"/>
              </a:rPr>
              <a:t>20</a:t>
            </a: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pass 4  -  90  67  40</a:t>
            </a:r>
            <a:r>
              <a:rPr lang="en-US" altLang="en-US" sz="2800">
                <a:solidFill>
                  <a:schemeClr val="accent2"/>
                </a:solidFill>
                <a:latin typeface="Tahoma" panose="020B0604030504040204" pitchFamily="34" charset="0"/>
              </a:rPr>
              <a:t>  30  </a:t>
            </a:r>
            <a:r>
              <a:rPr lang="en-US" altLang="en-US" sz="2800">
                <a:latin typeface="Tahoma" panose="020B0604030504040204" pitchFamily="34" charset="0"/>
              </a:rPr>
              <a:t>10  20</a:t>
            </a:r>
          </a:p>
          <a:p>
            <a:pPr>
              <a:spcBef>
                <a:spcPct val="0"/>
              </a:spcBef>
              <a:buFontTx/>
              <a:buNone/>
            </a:pPr>
            <a:r>
              <a:rPr lang="en-US" altLang="en-US" sz="2800">
                <a:latin typeface="Tahoma" panose="020B0604030504040204" pitchFamily="34" charset="0"/>
              </a:rPr>
              <a:t>pass 5  -  90  67  40</a:t>
            </a:r>
            <a:r>
              <a:rPr lang="en-US" altLang="en-US" sz="2800">
                <a:solidFill>
                  <a:schemeClr val="accent2"/>
                </a:solidFill>
                <a:latin typeface="Tahoma" panose="020B0604030504040204" pitchFamily="34" charset="0"/>
              </a:rPr>
              <a:t>  </a:t>
            </a:r>
            <a:r>
              <a:rPr lang="en-US" altLang="en-US" sz="2800">
                <a:latin typeface="Tahoma" panose="020B0604030504040204" pitchFamily="34" charset="0"/>
              </a:rPr>
              <a:t>30</a:t>
            </a:r>
            <a:r>
              <a:rPr lang="en-US" altLang="en-US" sz="2800">
                <a:solidFill>
                  <a:schemeClr val="accent2"/>
                </a:solidFill>
                <a:latin typeface="Tahoma" panose="020B0604030504040204" pitchFamily="34" charset="0"/>
              </a:rPr>
              <a:t>  20</a:t>
            </a:r>
            <a:r>
              <a:rPr lang="en-US" altLang="en-US" sz="2800">
                <a:latin typeface="Tahoma" panose="020B0604030504040204" pitchFamily="34" charset="0"/>
              </a:rPr>
              <a:t>  </a:t>
            </a:r>
            <a:r>
              <a:rPr lang="en-US" altLang="en-US" sz="2800">
                <a:solidFill>
                  <a:schemeClr val="accent2"/>
                </a:solidFill>
                <a:latin typeface="Tahoma" panose="020B0604030504040204" pitchFamily="34" charset="0"/>
              </a:rPr>
              <a:t>10</a:t>
            </a:r>
          </a:p>
          <a:p>
            <a:pPr>
              <a:spcBef>
                <a:spcPct val="0"/>
              </a:spcBef>
              <a:buFontTx/>
              <a:buNone/>
            </a:pPr>
            <a:r>
              <a:rPr lang="en-US" altLang="en-US" sz="2800">
                <a:latin typeface="Tahoma" panose="020B0604030504040204" pitchFamily="34" charset="0"/>
              </a:rPr>
              <a:t>pass 6  -  90  67  40</a:t>
            </a:r>
            <a:r>
              <a:rPr lang="en-US" altLang="en-US" sz="2800">
                <a:solidFill>
                  <a:schemeClr val="accent2"/>
                </a:solidFill>
                <a:latin typeface="Tahoma" panose="020B0604030504040204" pitchFamily="34" charset="0"/>
              </a:rPr>
              <a:t>  </a:t>
            </a:r>
            <a:r>
              <a:rPr lang="en-US" altLang="en-US" sz="2800">
                <a:latin typeface="Tahoma" panose="020B0604030504040204" pitchFamily="34" charset="0"/>
              </a:rPr>
              <a:t>30</a:t>
            </a:r>
            <a:r>
              <a:rPr lang="en-US" altLang="en-US" sz="2800">
                <a:solidFill>
                  <a:schemeClr val="accent2"/>
                </a:solidFill>
                <a:latin typeface="Tahoma" panose="020B0604030504040204" pitchFamily="34" charset="0"/>
              </a:rPr>
              <a:t>  </a:t>
            </a:r>
            <a:r>
              <a:rPr lang="en-US" altLang="en-US" sz="2800">
                <a:latin typeface="Tahoma" panose="020B0604030504040204" pitchFamily="34" charset="0"/>
              </a:rPr>
              <a:t>20  </a:t>
            </a:r>
            <a:r>
              <a:rPr lang="en-US" altLang="en-US" sz="2800">
                <a:solidFill>
                  <a:schemeClr val="accent2"/>
                </a:solidFill>
                <a:latin typeface="Tahoma" panose="020B0604030504040204" pitchFamily="34" charset="0"/>
              </a:rPr>
              <a:t>10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dirty="0"/>
              <a:t>Lab 12A -</a:t>
            </a:r>
            <a:fld id="{AA7E4D9C-4F02-408A-8BE1-75BEFEF6A8BC}" type="slidenum">
              <a:rPr lang="en-US" smtClean="0"/>
              <a:pPr>
                <a:defRPr/>
              </a:pPr>
              <a:t>18</a:t>
            </a:fld>
            <a:endParaRPr lang="en-US" dirty="0"/>
          </a:p>
        </p:txBody>
      </p:sp>
      <p:sp>
        <p:nvSpPr>
          <p:cNvPr id="17411" name="Rectangle 2"/>
          <p:cNvSpPr>
            <a:spLocks noGrp="1" noChangeArrowheads="1"/>
          </p:cNvSpPr>
          <p:nvPr>
            <p:ph type="title"/>
          </p:nvPr>
        </p:nvSpPr>
        <p:spPr/>
        <p:txBody>
          <a:bodyPr/>
          <a:lstStyle/>
          <a:p>
            <a:r>
              <a:rPr lang="en-US" dirty="0"/>
              <a:t>Selection Sort (cont’d)</a:t>
            </a:r>
          </a:p>
        </p:txBody>
      </p:sp>
      <p:sp>
        <p:nvSpPr>
          <p:cNvPr id="15364" name="Rectangle 141"/>
          <p:cNvSpPr>
            <a:spLocks noGrp="1" noChangeArrowheads="1"/>
          </p:cNvSpPr>
          <p:nvPr>
            <p:ph type="body" idx="1"/>
          </p:nvPr>
        </p:nvSpPr>
        <p:spPr/>
        <p:txBody>
          <a:bodyPr/>
          <a:lstStyle/>
          <a:p>
            <a:pPr>
              <a:spcBef>
                <a:spcPct val="50000"/>
              </a:spcBef>
              <a:buClr>
                <a:schemeClr val="accent4"/>
              </a:buClr>
              <a:buSzPct val="100000"/>
              <a:buFont typeface="Wingdings" pitchFamily="2" charset="2"/>
              <a:buChar char="§"/>
              <a:defRPr/>
            </a:pPr>
            <a:r>
              <a:rPr lang="en-US" dirty="0">
                <a:latin typeface="Arial" panose="020B0604020202020204" pitchFamily="34" charset="0"/>
                <a:cs typeface="Arial" panose="020B0604020202020204" pitchFamily="34" charset="0"/>
              </a:rPr>
              <a:t>Finding the min takes </a:t>
            </a:r>
            <a:r>
              <a:rPr lang="en-US" i="1" dirty="0">
                <a:latin typeface="Arial" panose="020B0604020202020204" pitchFamily="34" charset="0"/>
                <a:cs typeface="Arial" panose="020B0604020202020204" pitchFamily="34" charset="0"/>
              </a:rPr>
              <a:t>n</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1 comparisons.</a:t>
            </a:r>
          </a:p>
          <a:p>
            <a:pPr>
              <a:spcBef>
                <a:spcPct val="50000"/>
              </a:spcBef>
              <a:buClr>
                <a:schemeClr val="accent4"/>
              </a:buClr>
              <a:buSzPct val="100000"/>
              <a:buFont typeface="Wingdings" pitchFamily="2" charset="2"/>
              <a:buChar char="§"/>
              <a:defRPr/>
            </a:pPr>
            <a:r>
              <a:rPr lang="en-US" dirty="0">
                <a:latin typeface="Arial" panose="020B0604020202020204" pitchFamily="34" charset="0"/>
                <a:cs typeface="Arial" panose="020B0604020202020204" pitchFamily="34" charset="0"/>
              </a:rPr>
              <a:t>The total number of comparisons is always</a:t>
            </a:r>
          </a:p>
          <a:p>
            <a:pPr algn="ctr">
              <a:spcBef>
                <a:spcPct val="50000"/>
              </a:spcBef>
              <a:buFont typeface="Monotype Sorts"/>
              <a:buNone/>
              <a:defRPr/>
            </a:pPr>
            <a:r>
              <a:rPr lang="en-US"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n</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1) + (</a:t>
            </a:r>
            <a:r>
              <a:rPr lang="en-US" i="1" dirty="0">
                <a:latin typeface="Arial" panose="020B0604020202020204" pitchFamily="34" charset="0"/>
                <a:cs typeface="Arial" panose="020B0604020202020204" pitchFamily="34" charset="0"/>
              </a:rPr>
              <a:t>n</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2) + ... + 1 = </a:t>
            </a:r>
            <a:r>
              <a:rPr lang="en-US" i="1" dirty="0">
                <a:solidFill>
                  <a:srgbClr val="FF3300"/>
                </a:solidFill>
                <a:latin typeface="Arial" panose="020B0604020202020204" pitchFamily="34" charset="0"/>
                <a:cs typeface="Arial" panose="020B0604020202020204" pitchFamily="34" charset="0"/>
              </a:rPr>
              <a:t>n </a:t>
            </a:r>
            <a:r>
              <a:rPr lang="en-US" dirty="0">
                <a:solidFill>
                  <a:srgbClr val="FF3300"/>
                </a:solidFill>
                <a:latin typeface="Arial" panose="020B0604020202020204" pitchFamily="34" charset="0"/>
                <a:cs typeface="Arial" panose="020B0604020202020204" pitchFamily="34" charset="0"/>
              </a:rPr>
              <a:t>(</a:t>
            </a:r>
            <a:r>
              <a:rPr lang="en-US" i="1" dirty="0">
                <a:solidFill>
                  <a:srgbClr val="FF3300"/>
                </a:solidFill>
                <a:latin typeface="Arial" panose="020B0604020202020204" pitchFamily="34" charset="0"/>
                <a:cs typeface="Arial" panose="020B0604020202020204" pitchFamily="34" charset="0"/>
              </a:rPr>
              <a:t>n</a:t>
            </a:r>
            <a:r>
              <a:rPr lang="en-US" b="1" dirty="0">
                <a:solidFill>
                  <a:srgbClr val="FF3300"/>
                </a:solidFill>
                <a:latin typeface="Arial" panose="020B0604020202020204" pitchFamily="34" charset="0"/>
                <a:cs typeface="Arial" panose="020B0604020202020204" pitchFamily="34" charset="0"/>
              </a:rPr>
              <a:t>-</a:t>
            </a:r>
            <a:r>
              <a:rPr lang="en-US" dirty="0">
                <a:solidFill>
                  <a:srgbClr val="FF3300"/>
                </a:solidFill>
                <a:latin typeface="Arial" panose="020B0604020202020204" pitchFamily="34" charset="0"/>
                <a:cs typeface="Arial" panose="020B0604020202020204" pitchFamily="34" charset="0"/>
              </a:rPr>
              <a:t>1) / 2</a:t>
            </a:r>
            <a:endParaRPr lang="en-US" dirty="0">
              <a:latin typeface="Arial" panose="020B0604020202020204" pitchFamily="34" charset="0"/>
              <a:cs typeface="Arial" panose="020B0604020202020204" pitchFamily="34" charset="0"/>
            </a:endParaRPr>
          </a:p>
          <a:p>
            <a:pPr>
              <a:spcBef>
                <a:spcPct val="50000"/>
              </a:spcBef>
              <a:buClr>
                <a:schemeClr val="accent4"/>
              </a:buClr>
              <a:buSzPct val="100000"/>
              <a:buFont typeface="Wingdings" pitchFamily="2" charset="2"/>
              <a:buChar char="§"/>
              <a:defRPr/>
            </a:pPr>
            <a:r>
              <a:rPr lang="en-US" dirty="0">
                <a:latin typeface="Arial" panose="020B0604020202020204" pitchFamily="34" charset="0"/>
                <a:cs typeface="Arial" panose="020B0604020202020204" pitchFamily="34" charset="0"/>
              </a:rPr>
              <a:t>No average, best, or worst case —</a:t>
            </a:r>
          </a:p>
          <a:p>
            <a:pPr>
              <a:spcBef>
                <a:spcPct val="50000"/>
              </a:spcBef>
              <a:buFont typeface="Monotype Sorts"/>
              <a:buNone/>
              <a:defRPr/>
            </a:pPr>
            <a:r>
              <a:rPr lang="en-US" dirty="0">
                <a:latin typeface="Arial" panose="020B0604020202020204" pitchFamily="34" charset="0"/>
                <a:cs typeface="Arial" panose="020B0604020202020204" pitchFamily="34" charset="0"/>
              </a:rPr>
              <a:t> 	always the same.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30F44591-AAC7-4FAD-B86D-96DD70730FA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9699" name="WordArt 2">
            <a:extLst>
              <a:ext uri="{FF2B5EF4-FFF2-40B4-BE49-F238E27FC236}">
                <a16:creationId xmlns:a16="http://schemas.microsoft.com/office/drawing/2014/main" id="{1519FB0D-F167-47F1-AE33-6D2CFA659846}"/>
              </a:ext>
            </a:extLst>
          </p:cNvPr>
          <p:cNvSpPr>
            <a:spLocks noChangeArrowheads="1" noChangeShapeType="1" noTextEdit="1"/>
          </p:cNvSpPr>
          <p:nvPr/>
        </p:nvSpPr>
        <p:spPr bwMode="auto">
          <a:xfrm>
            <a:off x="228600" y="1524000"/>
            <a:ext cx="8686800" cy="3505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selectionsort.java</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selectionsorttester.java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A772E0-D4B8-4F4D-9E5F-A956666BBFA5}"/>
              </a:ext>
            </a:extLst>
          </p:cNvPr>
          <p:cNvSpPr>
            <a:spLocks noGrp="1"/>
          </p:cNvSpPr>
          <p:nvPr>
            <p:ph type="ftr" sz="quarter" idx="12"/>
          </p:nvPr>
        </p:nvSpPr>
        <p:spPr/>
        <p:txBody>
          <a:body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
        <p:nvSpPr>
          <p:cNvPr id="6147" name="Rectangle 2">
            <a:extLst>
              <a:ext uri="{FF2B5EF4-FFF2-40B4-BE49-F238E27FC236}">
                <a16:creationId xmlns:a16="http://schemas.microsoft.com/office/drawing/2014/main" id="{02912484-5DC0-482E-91CA-6403F09997E9}"/>
              </a:ext>
            </a:extLst>
          </p:cNvPr>
          <p:cNvSpPr>
            <a:spLocks noChangeArrowheads="1"/>
          </p:cNvSpPr>
          <p:nvPr/>
        </p:nvSpPr>
        <p:spPr bwMode="auto">
          <a:xfrm>
            <a:off x="609600" y="533400"/>
            <a:ext cx="80772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500">
                <a:latin typeface="Gill Sans MT" panose="020B0502020104020203" pitchFamily="34" charset="0"/>
              </a:rPr>
              <a:t>In the very early days of Facebook, when it had fewer than 15 employees, a guy named Steve Chen decided after working there for only a few weeks that it just wasn't for him.  He wanted to leave to found his own company, and his plan was to do a video startup.</a:t>
            </a:r>
            <a:br>
              <a:rPr lang="en-US" altLang="en-US" sz="2500">
                <a:latin typeface="Gill Sans MT" panose="020B0502020104020203" pitchFamily="34" charset="0"/>
              </a:rPr>
            </a:br>
            <a:endParaRPr lang="en-US" altLang="en-US" sz="1000">
              <a:latin typeface="Gill Sans MT" panose="020B0502020104020203" pitchFamily="34" charset="0"/>
            </a:endParaRPr>
          </a:p>
          <a:p>
            <a:pPr>
              <a:spcBef>
                <a:spcPct val="0"/>
              </a:spcBef>
              <a:buFontTx/>
              <a:buNone/>
            </a:pPr>
            <a:r>
              <a:rPr lang="en-US" altLang="en-US" sz="2500">
                <a:latin typeface="Gill Sans MT" panose="020B0502020104020203" pitchFamily="34" charset="0"/>
              </a:rPr>
              <a:t>Matt Cohler, the guy who had hired him in the first place, tried to convince him otherwise.  "You're making a terrible mistake.  Facebook is going to be huge!  And there's already a ton of video sites.  If you do this you're going to regret it for the rest of your life!“</a:t>
            </a:r>
            <a:br>
              <a:rPr lang="en-US" altLang="en-US" sz="2500">
                <a:latin typeface="Gill Sans MT" panose="020B0502020104020203" pitchFamily="34" charset="0"/>
              </a:rPr>
            </a:br>
            <a:endParaRPr lang="en-US" altLang="en-US" sz="1000">
              <a:latin typeface="Gill Sans MT" panose="020B0502020104020203" pitchFamily="34" charset="0"/>
            </a:endParaRPr>
          </a:p>
          <a:p>
            <a:pPr>
              <a:spcBef>
                <a:spcPct val="0"/>
              </a:spcBef>
              <a:buFontTx/>
              <a:buNone/>
            </a:pPr>
            <a:r>
              <a:rPr lang="en-US" altLang="en-US" sz="2500">
                <a:latin typeface="Gill Sans MT" panose="020B0502020104020203" pitchFamily="34" charset="0"/>
              </a:rPr>
              <a:t>Chen wasn't convinced, so he decided to do it anyway and left to start a company called YouTube.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93A0D0BE-F03F-4513-9FC2-20B751438B2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1747" name="WordArt 2">
            <a:extLst>
              <a:ext uri="{FF2B5EF4-FFF2-40B4-BE49-F238E27FC236}">
                <a16:creationId xmlns:a16="http://schemas.microsoft.com/office/drawing/2014/main" id="{1B0DEAF8-ED77-4705-8E4C-0FEE4CA63783}"/>
              </a:ext>
            </a:extLst>
          </p:cNvPr>
          <p:cNvSpPr>
            <a:spLocks noChangeArrowheads="1" noChangeShapeType="1" noTextEdit="1"/>
          </p:cNvSpPr>
          <p:nvPr/>
        </p:nvSpPr>
        <p:spPr bwMode="auto">
          <a:xfrm>
            <a:off x="1143000" y="1295400"/>
            <a:ext cx="6934200" cy="3657600"/>
          </a:xfrm>
          <a:prstGeom prst="rect">
            <a:avLst/>
          </a:prstGeom>
        </p:spPr>
        <p:txBody>
          <a:bodyPr wrap="none" fromWordArt="1">
            <a:prstTxWarp prst="textPlain">
              <a:avLst>
                <a:gd name="adj" fmla="val 50000"/>
              </a:avLst>
            </a:prstTxWarp>
          </a:bodyPr>
          <a:lstStyle/>
          <a:p>
            <a:pPr algn="ctr"/>
            <a:r>
              <a:rPr lang="en-US" sz="3600" kern="10">
                <a:ln w="9525">
                  <a:solidFill>
                    <a:srgbClr val="333399"/>
                  </a:solidFill>
                  <a:round/>
                  <a:headEnd type="none" w="sm" len="sm"/>
                  <a:tailEnd type="none" w="sm" len="sm"/>
                </a:ln>
                <a:solidFill>
                  <a:srgbClr val="99CC00"/>
                </a:solidFill>
                <a:effectLst>
                  <a:outerShdw dist="35921" dir="2700000" algn="ctr" rotWithShape="0">
                    <a:srgbClr val="C0C0C0"/>
                  </a:outerShdw>
                </a:effectLst>
                <a:latin typeface="Impact" panose="020B0806030902050204" pitchFamily="34" charset="0"/>
              </a:rPr>
              <a:t>People</a:t>
            </a:r>
          </a:p>
          <a:p>
            <a:pPr algn="ctr"/>
            <a:r>
              <a:rPr lang="en-US" sz="3600" kern="10">
                <a:ln w="9525">
                  <a:solidFill>
                    <a:srgbClr val="333399"/>
                  </a:solidFill>
                  <a:round/>
                  <a:headEnd type="none" w="sm" len="sm"/>
                  <a:tailEnd type="none" w="sm" len="sm"/>
                </a:ln>
                <a:solidFill>
                  <a:srgbClr val="99CC00"/>
                </a:solidFill>
                <a:effectLst>
                  <a:outerShdw dist="35921" dir="2700000" algn="ctr" rotWithShape="0">
                    <a:srgbClr val="C0C0C0"/>
                  </a:outerShdw>
                </a:effectLst>
                <a:latin typeface="Impact" panose="020B0806030902050204" pitchFamily="34" charset="0"/>
              </a:rPr>
              <a:t>Sort</a:t>
            </a:r>
          </a:p>
          <a:p>
            <a:pPr algn="ctr"/>
            <a:r>
              <a:rPr lang="en-US" sz="3600" kern="10">
                <a:ln w="9525">
                  <a:solidFill>
                    <a:srgbClr val="333399"/>
                  </a:solidFill>
                  <a:round/>
                  <a:headEnd type="none" w="sm" len="sm"/>
                  <a:tailEnd type="none" w="sm" len="sm"/>
                </a:ln>
                <a:solidFill>
                  <a:srgbClr val="99CC00"/>
                </a:solidFill>
                <a:effectLst>
                  <a:outerShdw dist="35921" dir="2700000" algn="ctr" rotWithShape="0">
                    <a:srgbClr val="C0C0C0"/>
                  </a:outerShdw>
                </a:effectLst>
                <a:latin typeface="Impact" panose="020B0806030902050204" pitchFamily="34" charset="0"/>
              </a:rPr>
              <a:t>Demo</a:t>
            </a:r>
          </a:p>
        </p:txBody>
      </p:sp>
      <p:sp>
        <p:nvSpPr>
          <p:cNvPr id="31748" name="Text Box 3">
            <a:extLst>
              <a:ext uri="{FF2B5EF4-FFF2-40B4-BE49-F238E27FC236}">
                <a16:creationId xmlns:a16="http://schemas.microsoft.com/office/drawing/2014/main" id="{2A890D4C-13AE-4441-A779-0A1EE35B874D}"/>
              </a:ext>
            </a:extLst>
          </p:cNvPr>
          <p:cNvSpPr txBox="1">
            <a:spLocks noChangeArrowheads="1"/>
          </p:cNvSpPr>
          <p:nvPr/>
        </p:nvSpPr>
        <p:spPr bwMode="auto">
          <a:xfrm>
            <a:off x="914400" y="5562600"/>
            <a:ext cx="7115175" cy="498475"/>
          </a:xfrm>
          <a:prstGeom prst="rect">
            <a:avLst/>
          </a:prstGeom>
          <a:noFill/>
          <a:ln w="9525">
            <a:solidFill>
              <a:srgbClr val="33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600">
                <a:solidFill>
                  <a:srgbClr val="FF6600"/>
                </a:solidFill>
                <a:latin typeface="Tahoma" panose="020B0604030504040204" pitchFamily="34" charset="0"/>
              </a:rPr>
              <a:t>Line up some students and selection sort them.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32108F0E-C185-4E8D-B978-2AC36D912FA8}"/>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 name="WordArt 2">
            <a:extLst>
              <a:ext uri="{FF2B5EF4-FFF2-40B4-BE49-F238E27FC236}">
                <a16:creationId xmlns:a16="http://schemas.microsoft.com/office/drawing/2014/main" id="{8D954240-A81F-4292-8EE4-E64AA63F6E7D}"/>
              </a:ext>
            </a:extLst>
          </p:cNvPr>
          <p:cNvSpPr>
            <a:spLocks noChangeArrowheads="1" noChangeShapeType="1" noTextEdit="1"/>
          </p:cNvSpPr>
          <p:nvPr/>
        </p:nvSpPr>
        <p:spPr bwMode="auto">
          <a:xfrm>
            <a:off x="685800" y="1828800"/>
            <a:ext cx="7848600" cy="2286000"/>
          </a:xfrm>
          <a:prstGeom prst="rect">
            <a:avLst/>
          </a:prstGeom>
        </p:spPr>
        <p:txBody>
          <a:bodyPr wrap="none" fromWordArt="1">
            <a:prstTxWarp prst="textPlain">
              <a:avLst>
                <a:gd name="adj" fmla="val 50000"/>
              </a:avLst>
            </a:prstTxWarp>
            <a:scene3d>
              <a:camera prst="legacyPerspectiveBottomRight">
                <a:rot lat="0" lon="21239990" rev="0"/>
              </a:camera>
              <a:lightRig rig="legacyHarsh3" dir="l"/>
            </a:scene3d>
            <a:sp3d extrusionH="430200" prstMaterial="legacyMatte">
              <a:extrusionClr>
                <a:srgbClr val="C0C0C0"/>
              </a:extrusionClr>
              <a:contourClr>
                <a:srgbClr val="DCEBF5"/>
              </a:contourClr>
            </a:sp3d>
          </a:bodyPr>
          <a:lstStyle/>
          <a:p>
            <a:pPr algn="ctr"/>
            <a:r>
              <a:rPr lang="en-US" sz="3600" kern="1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panose="020B0A04020102020204" pitchFamily="34" charset="0"/>
              </a:rPr>
              <a:t>The Insertion Sort</a:t>
            </a:r>
          </a:p>
        </p:txBody>
      </p:sp>
      <p:graphicFrame>
        <p:nvGraphicFramePr>
          <p:cNvPr id="16387" name="Object 3">
            <a:extLst>
              <a:ext uri="{FF2B5EF4-FFF2-40B4-BE49-F238E27FC236}">
                <a16:creationId xmlns:a16="http://schemas.microsoft.com/office/drawing/2014/main" id="{BBAE4AF1-7EDA-4A45-B35B-E7C96BBEB1E2}"/>
              </a:ext>
            </a:extLst>
          </p:cNvPr>
          <p:cNvGraphicFramePr>
            <a:graphicFrameLocks noChangeAspect="1"/>
          </p:cNvGraphicFramePr>
          <p:nvPr/>
        </p:nvGraphicFramePr>
        <p:xfrm>
          <a:off x="1981200" y="4621213"/>
          <a:ext cx="3581400" cy="2000250"/>
        </p:xfrm>
        <a:graphic>
          <a:graphicData uri="http://schemas.openxmlformats.org/presentationml/2006/ole">
            <mc:AlternateContent xmlns:mc="http://schemas.openxmlformats.org/markup-compatibility/2006">
              <mc:Choice xmlns:v="urn:schemas-microsoft-com:vml" Requires="v">
                <p:oleObj name="Clip" r:id="rId3" imgW="5715000" imgH="3192463" progId="MS_ClipArt_Gallery.5">
                  <p:embed/>
                </p:oleObj>
              </mc:Choice>
              <mc:Fallback>
                <p:oleObj name="Clip" r:id="rId3" imgW="5715000" imgH="3192463" progId="MS_ClipArt_Gallery.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621213"/>
                        <a:ext cx="3581400" cy="200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16387"/>
                                        </p:tgtEl>
                                        <p:attrNameLst>
                                          <p:attrName>style.visibility</p:attrName>
                                        </p:attrNameLst>
                                      </p:cBhvr>
                                      <p:to>
                                        <p:strVal val="visible"/>
                                      </p:to>
                                    </p:set>
                                    <p:animEffect transition="in" filter="checkerboard(across)">
                                      <p:cBhvr>
                                        <p:cTn id="13"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DF96D0EC-28BE-4AF9-9C5E-13D4155D3FCB}"/>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5843" name="Text Box 2">
            <a:extLst>
              <a:ext uri="{FF2B5EF4-FFF2-40B4-BE49-F238E27FC236}">
                <a16:creationId xmlns:a16="http://schemas.microsoft.com/office/drawing/2014/main" id="{5D691687-8578-4EDC-A260-DB42D93684EE}"/>
              </a:ext>
            </a:extLst>
          </p:cNvPr>
          <p:cNvSpPr txBox="1">
            <a:spLocks noChangeArrowheads="1"/>
          </p:cNvSpPr>
          <p:nvPr/>
        </p:nvSpPr>
        <p:spPr bwMode="auto">
          <a:xfrm>
            <a:off x="609600" y="1981200"/>
            <a:ext cx="7721600" cy="320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a:latin typeface="Tahoma" panose="020B0604030504040204" pitchFamily="34" charset="0"/>
            </a:endParaRPr>
          </a:p>
          <a:p>
            <a:pPr algn="ctr">
              <a:spcBef>
                <a:spcPct val="0"/>
              </a:spcBef>
              <a:buFontTx/>
              <a:buNone/>
            </a:pPr>
            <a:endParaRPr lang="en-US" altLang="en-US">
              <a:solidFill>
                <a:schemeClr val="accent2"/>
              </a:solidFill>
              <a:latin typeface="Tahoma" panose="020B0604030504040204" pitchFamily="34" charset="0"/>
            </a:endParaRPr>
          </a:p>
          <a:p>
            <a:pPr algn="ctr">
              <a:spcBef>
                <a:spcPct val="0"/>
              </a:spcBef>
              <a:buFontTx/>
              <a:buNone/>
            </a:pPr>
            <a:r>
              <a:rPr lang="en-US" altLang="en-US" sz="2800">
                <a:latin typeface="Arial" panose="020B0604020202020204" pitchFamily="34" charset="0"/>
              </a:rPr>
              <a:t>The insertion sort first selects an item and</a:t>
            </a:r>
          </a:p>
          <a:p>
            <a:pPr algn="ctr">
              <a:spcBef>
                <a:spcPct val="0"/>
              </a:spcBef>
              <a:buFontTx/>
              <a:buNone/>
            </a:pPr>
            <a:r>
              <a:rPr lang="en-US" altLang="en-US" sz="2800">
                <a:latin typeface="Arial" panose="020B0604020202020204" pitchFamily="34" charset="0"/>
              </a:rPr>
              <a:t>moves items up or down based on the</a:t>
            </a:r>
          </a:p>
          <a:p>
            <a:pPr algn="ctr">
              <a:spcBef>
                <a:spcPct val="0"/>
              </a:spcBef>
              <a:buFontTx/>
              <a:buNone/>
            </a:pPr>
            <a:r>
              <a:rPr lang="en-US" altLang="en-US" sz="2800">
                <a:latin typeface="Arial" panose="020B0604020202020204" pitchFamily="34" charset="0"/>
              </a:rPr>
              <a:t>comparison to the selected item.</a:t>
            </a:r>
          </a:p>
          <a:p>
            <a:pPr algn="ctr">
              <a:spcBef>
                <a:spcPct val="0"/>
              </a:spcBef>
              <a:buFontTx/>
              <a:buNone/>
            </a:pPr>
            <a:r>
              <a:rPr lang="en-US" altLang="en-US" sz="2800">
                <a:latin typeface="Arial" panose="020B0604020202020204" pitchFamily="34" charset="0"/>
              </a:rPr>
              <a:t>The idea is to get the selected item in proper</a:t>
            </a:r>
          </a:p>
          <a:p>
            <a:pPr algn="ctr">
              <a:spcBef>
                <a:spcPct val="0"/>
              </a:spcBef>
              <a:buFontTx/>
              <a:buNone/>
            </a:pPr>
            <a:r>
              <a:rPr lang="en-US" altLang="en-US" sz="2800">
                <a:latin typeface="Arial" panose="020B0604020202020204" pitchFamily="34" charset="0"/>
              </a:rPr>
              <a:t>position by shifting items around in the list.</a:t>
            </a:r>
            <a:endParaRPr lang="en-US" altLang="en-US" sz="2400" b="0"/>
          </a:p>
        </p:txBody>
      </p:sp>
      <p:sp>
        <p:nvSpPr>
          <p:cNvPr id="35844" name="WordArt 3">
            <a:extLst>
              <a:ext uri="{FF2B5EF4-FFF2-40B4-BE49-F238E27FC236}">
                <a16:creationId xmlns:a16="http://schemas.microsoft.com/office/drawing/2014/main" id="{3DE22CB8-9C83-457F-844C-89D24071AC1D}"/>
              </a:ext>
            </a:extLst>
          </p:cNvPr>
          <p:cNvSpPr>
            <a:spLocks noChangeArrowheads="1" noChangeShapeType="1" noTextEdit="1"/>
          </p:cNvSpPr>
          <p:nvPr/>
        </p:nvSpPr>
        <p:spPr bwMode="auto">
          <a:xfrm>
            <a:off x="1447800" y="1066800"/>
            <a:ext cx="5867400" cy="685800"/>
          </a:xfrm>
          <a:prstGeom prst="rect">
            <a:avLst/>
          </a:prstGeom>
        </p:spPr>
        <p:txBody>
          <a:bodyPr wrap="none" fromWordArt="1">
            <a:prstTxWarp prst="textPlain">
              <a:avLst>
                <a:gd name="adj" fmla="val 50000"/>
              </a:avLst>
            </a:prstTxWarp>
          </a:bodyPr>
          <a:lstStyle/>
          <a:p>
            <a:pPr algn="ctr"/>
            <a:r>
              <a:rPr lang="en-US" sz="3600" kern="10">
                <a:ln w="9525">
                  <a:solidFill>
                    <a:srgbClr val="FF9900"/>
                  </a:solidFill>
                  <a:round/>
                  <a:headEnd/>
                  <a:tailEnd/>
                </a:ln>
                <a:solidFill>
                  <a:srgbClr val="FFFF99"/>
                </a:solidFill>
                <a:effectLst>
                  <a:outerShdw dist="35921" dir="2700000" algn="ctr" rotWithShape="0">
                    <a:srgbClr val="C0C0C0"/>
                  </a:outerShdw>
                </a:effectLst>
                <a:latin typeface="Impact" panose="020B0806030902050204" pitchFamily="34" charset="0"/>
              </a:rPr>
              <a:t>Insertion Sort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A2318CDC-2122-454F-8EB1-E8ADE0397171}"/>
              </a:ext>
            </a:extLst>
          </p:cNvPr>
          <p:cNvSpPr txBox="1">
            <a:spLocks/>
          </p:cNvSpPr>
          <p:nvPr/>
        </p:nvSpPr>
        <p:spPr bwMode="auto">
          <a:xfrm>
            <a:off x="7162800" y="64897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50000"/>
              </a:spcBef>
              <a:spcAft>
                <a:spcPct val="0"/>
              </a:spcAft>
              <a:defRPr sz="1400" kern="1200">
                <a:solidFill>
                  <a:schemeClr val="tx1"/>
                </a:solidFill>
                <a:latin typeface="+mn-lt"/>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a:lstStyle>
          <a:p>
            <a:pPr>
              <a:defRPr/>
            </a:pPr>
            <a:r>
              <a:rPr lang="en-US" b="0">
                <a:solidFill>
                  <a:srgbClr val="000000"/>
                </a:solidFill>
                <a:latin typeface="Arial"/>
              </a:rPr>
              <a:t>Lab 12B - </a:t>
            </a:r>
            <a:fld id="{60DED6FD-4DC1-49CD-A380-957991152FA5}" type="slidenum">
              <a:rPr lang="en-US" b="0" smtClean="0">
                <a:solidFill>
                  <a:srgbClr val="000000"/>
                </a:solidFill>
                <a:latin typeface="Arial"/>
              </a:rPr>
              <a:pPr>
                <a:defRPr/>
              </a:pPr>
              <a:t>23</a:t>
            </a:fld>
            <a:endParaRPr lang="en-US" b="0" dirty="0">
              <a:solidFill>
                <a:srgbClr val="000000"/>
              </a:solidFill>
              <a:latin typeface="Arial"/>
            </a:endParaRPr>
          </a:p>
        </p:txBody>
      </p:sp>
      <p:sp>
        <p:nvSpPr>
          <p:cNvPr id="4" name="Rectangle 2">
            <a:extLst>
              <a:ext uri="{FF2B5EF4-FFF2-40B4-BE49-F238E27FC236}">
                <a16:creationId xmlns:a16="http://schemas.microsoft.com/office/drawing/2014/main" id="{85FB7EBD-1F87-4B51-9669-7D88F9FBF307}"/>
              </a:ext>
            </a:extLst>
          </p:cNvPr>
          <p:cNvSpPr txBox="1">
            <a:spLocks noChangeArrowheads="1"/>
          </p:cNvSpPr>
          <p:nvPr/>
        </p:nvSpPr>
        <p:spPr bwMode="auto">
          <a:xfrm>
            <a:off x="1173163"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Arial" charset="0"/>
              </a:defRPr>
            </a:lvl2pPr>
            <a:lvl3pPr algn="l" rtl="0" eaLnBrk="0" fontAlgn="base" hangingPunct="0">
              <a:spcBef>
                <a:spcPct val="0"/>
              </a:spcBef>
              <a:spcAft>
                <a:spcPct val="0"/>
              </a:spcAft>
              <a:defRPr kumimoji="1" sz="4400">
                <a:solidFill>
                  <a:schemeClr val="tx2"/>
                </a:solidFill>
                <a:latin typeface="Arial" charset="0"/>
              </a:defRPr>
            </a:lvl3pPr>
            <a:lvl4pPr algn="l" rtl="0" eaLnBrk="0" fontAlgn="base" hangingPunct="0">
              <a:spcBef>
                <a:spcPct val="0"/>
              </a:spcBef>
              <a:spcAft>
                <a:spcPct val="0"/>
              </a:spcAft>
              <a:defRPr kumimoji="1" sz="4400">
                <a:solidFill>
                  <a:schemeClr val="tx2"/>
                </a:solidFill>
                <a:latin typeface="Arial" charset="0"/>
              </a:defRPr>
            </a:lvl4pPr>
            <a:lvl5pPr algn="l" rtl="0" eaLnBrk="0" fontAlgn="base" hangingPunct="0">
              <a:spcBef>
                <a:spcPct val="0"/>
              </a:spcBef>
              <a:spcAft>
                <a:spcPct val="0"/>
              </a:spcAft>
              <a:defRPr kumimoji="1" sz="4400">
                <a:solidFill>
                  <a:schemeClr val="tx2"/>
                </a:solidFill>
                <a:latin typeface="Arial" charset="0"/>
              </a:defRPr>
            </a:lvl5pPr>
            <a:lvl6pPr marL="457200" algn="l" rtl="0" eaLnBrk="0" fontAlgn="base" hangingPunct="0">
              <a:spcBef>
                <a:spcPct val="0"/>
              </a:spcBef>
              <a:spcAft>
                <a:spcPct val="0"/>
              </a:spcAft>
              <a:defRPr kumimoji="1" sz="4400">
                <a:solidFill>
                  <a:schemeClr val="tx2"/>
                </a:solidFill>
                <a:latin typeface="Arial" charset="0"/>
              </a:defRPr>
            </a:lvl6pPr>
            <a:lvl7pPr marL="914400" algn="l" rtl="0" eaLnBrk="0" fontAlgn="base" hangingPunct="0">
              <a:spcBef>
                <a:spcPct val="0"/>
              </a:spcBef>
              <a:spcAft>
                <a:spcPct val="0"/>
              </a:spcAft>
              <a:defRPr kumimoji="1" sz="4400">
                <a:solidFill>
                  <a:schemeClr val="tx2"/>
                </a:solidFill>
                <a:latin typeface="Arial" charset="0"/>
              </a:defRPr>
            </a:lvl7pPr>
            <a:lvl8pPr marL="1371600" algn="l" rtl="0" eaLnBrk="0" fontAlgn="base" hangingPunct="0">
              <a:spcBef>
                <a:spcPct val="0"/>
              </a:spcBef>
              <a:spcAft>
                <a:spcPct val="0"/>
              </a:spcAft>
              <a:defRPr kumimoji="1" sz="4400">
                <a:solidFill>
                  <a:schemeClr val="tx2"/>
                </a:solidFill>
                <a:latin typeface="Arial" charset="0"/>
              </a:defRPr>
            </a:lvl8pPr>
            <a:lvl9pPr marL="1828800" algn="l" rtl="0" eaLnBrk="0" fontAlgn="base" hangingPunct="0">
              <a:spcBef>
                <a:spcPct val="0"/>
              </a:spcBef>
              <a:spcAft>
                <a:spcPct val="0"/>
              </a:spcAft>
              <a:defRPr kumimoji="1" sz="4400">
                <a:solidFill>
                  <a:schemeClr val="tx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sz="4400" b="0" i="0" u="none" strike="noStrike" kern="0" cap="none" spc="0" normalizeH="0" baseline="0" noProof="0">
                <a:ln>
                  <a:noFill/>
                </a:ln>
                <a:solidFill>
                  <a:srgbClr val="003366"/>
                </a:solidFill>
                <a:effectLst/>
                <a:uLnTx/>
                <a:uFillTx/>
                <a:latin typeface="Arial"/>
                <a:ea typeface="+mj-ea"/>
                <a:cs typeface="+mj-cs"/>
              </a:rPr>
              <a:t>Insertion Sort</a:t>
            </a:r>
          </a:p>
        </p:txBody>
      </p:sp>
      <p:sp>
        <p:nvSpPr>
          <p:cNvPr id="5" name="Rectangle 3">
            <a:extLst>
              <a:ext uri="{FF2B5EF4-FFF2-40B4-BE49-F238E27FC236}">
                <a16:creationId xmlns:a16="http://schemas.microsoft.com/office/drawing/2014/main" id="{BBED3125-2443-41BF-B5D5-B2ED753DBE42}"/>
              </a:ext>
            </a:extLst>
          </p:cNvPr>
          <p:cNvSpPr txBox="1">
            <a:spLocks noChangeArrowheads="1"/>
          </p:cNvSpPr>
          <p:nvPr/>
        </p:nvSpPr>
        <p:spPr bwMode="auto">
          <a:xfrm>
            <a:off x="914400" y="1733550"/>
            <a:ext cx="7772400" cy="4514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0000"/>
              <a:buFont typeface="Monotype Sorts"/>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Arial"/>
              </a:rPr>
              <a:t>1. Keep the first </a:t>
            </a:r>
            <a:r>
              <a:rPr kumimoji="0" lang="en-US" sz="2400" b="0" i="1" u="none" strike="noStrike" kern="0" cap="none" spc="0" normalizeH="0" baseline="0" noProof="0">
                <a:ln>
                  <a:noFill/>
                </a:ln>
                <a:solidFill>
                  <a:srgbClr val="000000"/>
                </a:solidFill>
                <a:effectLst/>
                <a:uLnTx/>
                <a:uFillTx/>
                <a:latin typeface="Arial"/>
              </a:rPr>
              <a:t>k</a:t>
            </a:r>
            <a:r>
              <a:rPr kumimoji="0" lang="en-US" sz="2400" b="0" i="0" u="none" strike="noStrike" kern="0" cap="none" spc="0" normalizeH="0" baseline="0" noProof="0">
                <a:ln>
                  <a:noFill/>
                </a:ln>
                <a:solidFill>
                  <a:srgbClr val="000000"/>
                </a:solidFill>
                <a:effectLst/>
                <a:uLnTx/>
                <a:uFillTx/>
                <a:latin typeface="Arial"/>
              </a:rPr>
              <a:t> elements in order.</a:t>
            </a:r>
          </a:p>
          <a:p>
            <a:pPr marL="742950" marR="0" lvl="1" indent="-285750" algn="l" defTabSz="914400" rtl="0" eaLnBrk="0" fontAlgn="base" latinLnBrk="0" hangingPunct="0">
              <a:lnSpc>
                <a:spcPct val="100000"/>
              </a:lnSpc>
              <a:spcBef>
                <a:spcPct val="2000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a:endParaRPr>
          </a:p>
          <a:p>
            <a:pPr marL="742950" marR="0" lvl="1" indent="-285750" algn="l" defTabSz="914400" rtl="0" eaLnBrk="0" fontAlgn="base" latinLnBrk="0" hangingPunct="0">
              <a:lnSpc>
                <a:spcPct val="100000"/>
              </a:lnSpc>
              <a:spcBef>
                <a:spcPct val="5000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Arial"/>
              </a:rPr>
              <a:t>2.  Take the (</a:t>
            </a:r>
            <a:r>
              <a:rPr kumimoji="0" lang="en-US" sz="2400" b="0" i="1" u="none" strike="noStrike" kern="0" cap="none" spc="0" normalizeH="0" baseline="0" noProof="0">
                <a:ln>
                  <a:noFill/>
                </a:ln>
                <a:solidFill>
                  <a:srgbClr val="000000"/>
                </a:solidFill>
                <a:effectLst/>
                <a:uLnTx/>
                <a:uFillTx/>
                <a:latin typeface="Arial"/>
              </a:rPr>
              <a:t>k</a:t>
            </a:r>
            <a:r>
              <a:rPr kumimoji="0" lang="en-US" sz="2400" b="0" i="0" u="none" strike="noStrike" kern="0" cap="none" spc="0" normalizeH="0" baseline="0" noProof="0">
                <a:ln>
                  <a:noFill/>
                </a:ln>
                <a:solidFill>
                  <a:srgbClr val="000000"/>
                </a:solidFill>
                <a:effectLst/>
                <a:uLnTx/>
                <a:uFillTx/>
                <a:latin typeface="Arial"/>
              </a:rPr>
              <a:t>+1)-th element and insert among the</a:t>
            </a:r>
          </a:p>
          <a:p>
            <a:pPr marL="742950" marR="0" lvl="1" indent="-28575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Arial"/>
              </a:rPr>
              <a:t>	  first </a:t>
            </a:r>
            <a:r>
              <a:rPr kumimoji="0" lang="en-US" sz="2400" b="0" i="1" u="none" strike="noStrike" kern="0" cap="none" spc="0" normalizeH="0" baseline="0" noProof="0">
                <a:ln>
                  <a:noFill/>
                </a:ln>
                <a:solidFill>
                  <a:srgbClr val="000000"/>
                </a:solidFill>
                <a:effectLst/>
                <a:uLnTx/>
                <a:uFillTx/>
                <a:latin typeface="Arial"/>
              </a:rPr>
              <a:t>k</a:t>
            </a:r>
            <a:r>
              <a:rPr kumimoji="0" lang="en-US" sz="2400" b="0" i="0" u="none" strike="noStrike" kern="0" cap="none" spc="0" normalizeH="0" baseline="0" noProof="0">
                <a:ln>
                  <a:noFill/>
                </a:ln>
                <a:solidFill>
                  <a:srgbClr val="000000"/>
                </a:solidFill>
                <a:effectLst/>
                <a:uLnTx/>
                <a:uFillTx/>
                <a:latin typeface="Arial"/>
              </a:rPr>
              <a:t> in the right place.</a:t>
            </a:r>
          </a:p>
          <a:p>
            <a:pPr marL="742950" marR="0" lvl="1" indent="-28575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a:endParaRPr>
          </a:p>
          <a:p>
            <a:pPr marL="742950" marR="0" lvl="1" indent="-28575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a:endParaRPr>
          </a:p>
          <a:p>
            <a:pPr marL="742950" marR="0" lvl="1" indent="-28575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a:endParaRPr>
          </a:p>
          <a:p>
            <a:pPr marL="742950" marR="0" lvl="1" indent="-285750" algn="l" defTabSz="914400" rtl="0" eaLnBrk="0" fontAlgn="base" latinLnBrk="0" hangingPunct="0">
              <a:lnSpc>
                <a:spcPct val="100000"/>
              </a:lnSpc>
              <a:spcBef>
                <a:spcPct val="4000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Arial"/>
              </a:rPr>
              <a:t>3.  Increment </a:t>
            </a:r>
            <a:r>
              <a:rPr kumimoji="0" lang="en-US" sz="2400" b="0" i="1" u="none" strike="noStrike" kern="0" cap="none" spc="0" normalizeH="0" baseline="0" noProof="0">
                <a:ln>
                  <a:noFill/>
                </a:ln>
                <a:solidFill>
                  <a:srgbClr val="000000"/>
                </a:solidFill>
                <a:effectLst/>
                <a:uLnTx/>
                <a:uFillTx/>
                <a:latin typeface="Arial"/>
              </a:rPr>
              <a:t>k</a:t>
            </a:r>
            <a:r>
              <a:rPr kumimoji="0" lang="en-US" sz="2400" b="0" i="0" u="none" strike="noStrike" kern="0" cap="none" spc="0" normalizeH="0" baseline="0" noProof="0">
                <a:ln>
                  <a:noFill/>
                </a:ln>
                <a:solidFill>
                  <a:srgbClr val="000000"/>
                </a:solidFill>
                <a:effectLst/>
                <a:uLnTx/>
                <a:uFillTx/>
                <a:latin typeface="Arial"/>
              </a:rPr>
              <a:t> and repeat from Step 2 (while </a:t>
            </a:r>
            <a:r>
              <a:rPr kumimoji="0" lang="en-US" sz="2400" b="0" i="1" u="none" strike="noStrike" kern="0" cap="none" spc="0" normalizeH="0" baseline="0" noProof="0">
                <a:ln>
                  <a:noFill/>
                </a:ln>
                <a:solidFill>
                  <a:srgbClr val="000000"/>
                </a:solidFill>
                <a:effectLst/>
                <a:uLnTx/>
                <a:uFillTx/>
                <a:latin typeface="Arial"/>
              </a:rPr>
              <a:t>k</a:t>
            </a:r>
            <a:r>
              <a:rPr kumimoji="0" lang="en-US" sz="2400" b="0" i="0" u="none" strike="noStrike" kern="0" cap="none" spc="0" normalizeH="0" baseline="0" noProof="0">
                <a:ln>
                  <a:noFill/>
                </a:ln>
                <a:solidFill>
                  <a:srgbClr val="000000"/>
                </a:solidFill>
                <a:effectLst/>
                <a:uLnTx/>
                <a:uFillTx/>
                <a:latin typeface="Arial"/>
              </a:rPr>
              <a:t> &lt; </a:t>
            </a:r>
            <a:r>
              <a:rPr kumimoji="0" lang="en-US" sz="2400" b="0" i="1" u="none" strike="noStrike" kern="0" cap="none" spc="0" normalizeH="0" baseline="0" noProof="0">
                <a:ln>
                  <a:noFill/>
                </a:ln>
                <a:solidFill>
                  <a:srgbClr val="000000"/>
                </a:solidFill>
                <a:effectLst/>
                <a:uLnTx/>
                <a:uFillTx/>
                <a:latin typeface="Arial"/>
              </a:rPr>
              <a:t>n</a:t>
            </a:r>
            <a:r>
              <a:rPr kumimoji="0" lang="en-US" sz="2400" b="0" i="0" u="none" strike="noStrike" kern="0" cap="none" spc="0" normalizeH="0" baseline="0" noProof="0">
                <a:ln>
                  <a:noFill/>
                </a:ln>
                <a:solidFill>
                  <a:srgbClr val="000000"/>
                </a:solidFill>
                <a:effectLst/>
                <a:uLnTx/>
                <a:uFillTx/>
                <a:latin typeface="Arial"/>
              </a:rPr>
              <a:t>)</a:t>
            </a:r>
          </a:p>
        </p:txBody>
      </p:sp>
      <p:sp>
        <p:nvSpPr>
          <p:cNvPr id="6" name="Line 90">
            <a:extLst>
              <a:ext uri="{FF2B5EF4-FFF2-40B4-BE49-F238E27FC236}">
                <a16:creationId xmlns:a16="http://schemas.microsoft.com/office/drawing/2014/main" id="{23CD6F97-E6A9-46F2-B4F6-CB44158E2B3A}"/>
              </a:ext>
            </a:extLst>
          </p:cNvPr>
          <p:cNvSpPr>
            <a:spLocks noChangeShapeType="1"/>
          </p:cNvSpPr>
          <p:nvPr/>
        </p:nvSpPr>
        <p:spPr bwMode="auto">
          <a:xfrm>
            <a:off x="4191000" y="6096000"/>
            <a:ext cx="0" cy="228600"/>
          </a:xfrm>
          <a:prstGeom prst="line">
            <a:avLst/>
          </a:prstGeom>
          <a:noFill/>
          <a:ln w="9525">
            <a:solidFill>
              <a:srgbClr val="FF3300"/>
            </a:solidFill>
            <a:round/>
            <a:headEnd/>
            <a:tailEn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sp>
        <p:nvSpPr>
          <p:cNvPr id="7" name="Line 91">
            <a:extLst>
              <a:ext uri="{FF2B5EF4-FFF2-40B4-BE49-F238E27FC236}">
                <a16:creationId xmlns:a16="http://schemas.microsoft.com/office/drawing/2014/main" id="{391B4A5B-60E0-460D-B6FB-B0D70890FAC8}"/>
              </a:ext>
            </a:extLst>
          </p:cNvPr>
          <p:cNvSpPr>
            <a:spLocks noChangeShapeType="1"/>
          </p:cNvSpPr>
          <p:nvPr/>
        </p:nvSpPr>
        <p:spPr bwMode="auto">
          <a:xfrm flipH="1">
            <a:off x="914400" y="6324600"/>
            <a:ext cx="3276600" cy="0"/>
          </a:xfrm>
          <a:prstGeom prst="line">
            <a:avLst/>
          </a:prstGeom>
          <a:noFill/>
          <a:ln w="9525">
            <a:solidFill>
              <a:srgbClr val="FF3300"/>
            </a:solidFill>
            <a:round/>
            <a:headEnd/>
            <a:tailEn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sp>
        <p:nvSpPr>
          <p:cNvPr id="8" name="Line 92">
            <a:extLst>
              <a:ext uri="{FF2B5EF4-FFF2-40B4-BE49-F238E27FC236}">
                <a16:creationId xmlns:a16="http://schemas.microsoft.com/office/drawing/2014/main" id="{61CA2126-57F0-4365-9A6B-116841D2249D}"/>
              </a:ext>
            </a:extLst>
          </p:cNvPr>
          <p:cNvSpPr>
            <a:spLocks noChangeShapeType="1"/>
          </p:cNvSpPr>
          <p:nvPr/>
        </p:nvSpPr>
        <p:spPr bwMode="auto">
          <a:xfrm flipV="1">
            <a:off x="914400" y="2438400"/>
            <a:ext cx="0" cy="3886200"/>
          </a:xfrm>
          <a:prstGeom prst="line">
            <a:avLst/>
          </a:prstGeom>
          <a:noFill/>
          <a:ln w="9525">
            <a:solidFill>
              <a:srgbClr val="FF3300"/>
            </a:solidFill>
            <a:round/>
            <a:headEnd/>
            <a:tailEn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sp>
        <p:nvSpPr>
          <p:cNvPr id="9" name="Line 93">
            <a:extLst>
              <a:ext uri="{FF2B5EF4-FFF2-40B4-BE49-F238E27FC236}">
                <a16:creationId xmlns:a16="http://schemas.microsoft.com/office/drawing/2014/main" id="{83166BA5-D6ED-40C3-B849-B3CB0BF9D52E}"/>
              </a:ext>
            </a:extLst>
          </p:cNvPr>
          <p:cNvSpPr>
            <a:spLocks noChangeShapeType="1"/>
          </p:cNvSpPr>
          <p:nvPr/>
        </p:nvSpPr>
        <p:spPr bwMode="auto">
          <a:xfrm>
            <a:off x="2362200" y="4038600"/>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0" name="Line 94">
            <a:extLst>
              <a:ext uri="{FF2B5EF4-FFF2-40B4-BE49-F238E27FC236}">
                <a16:creationId xmlns:a16="http://schemas.microsoft.com/office/drawing/2014/main" id="{21AEE975-63F2-4EF8-A18E-462F673A3B59}"/>
              </a:ext>
            </a:extLst>
          </p:cNvPr>
          <p:cNvSpPr>
            <a:spLocks noChangeShapeType="1"/>
          </p:cNvSpPr>
          <p:nvPr/>
        </p:nvSpPr>
        <p:spPr bwMode="auto">
          <a:xfrm>
            <a:off x="2362200" y="4191000"/>
            <a:ext cx="457200"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1" name="Line 95">
            <a:extLst>
              <a:ext uri="{FF2B5EF4-FFF2-40B4-BE49-F238E27FC236}">
                <a16:creationId xmlns:a16="http://schemas.microsoft.com/office/drawing/2014/main" id="{2AA7CC23-BC84-427D-A0BD-78F0FA7697EC}"/>
              </a:ext>
            </a:extLst>
          </p:cNvPr>
          <p:cNvSpPr>
            <a:spLocks noChangeShapeType="1"/>
          </p:cNvSpPr>
          <p:nvPr/>
        </p:nvSpPr>
        <p:spPr bwMode="auto">
          <a:xfrm>
            <a:off x="2819400" y="4038600"/>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nvGrpSpPr>
          <p:cNvPr id="12" name="Group 96">
            <a:extLst>
              <a:ext uri="{FF2B5EF4-FFF2-40B4-BE49-F238E27FC236}">
                <a16:creationId xmlns:a16="http://schemas.microsoft.com/office/drawing/2014/main" id="{BC16B1F1-0656-48FD-BC10-238BEFA6D64D}"/>
              </a:ext>
            </a:extLst>
          </p:cNvPr>
          <p:cNvGrpSpPr>
            <a:grpSpLocks/>
          </p:cNvGrpSpPr>
          <p:nvPr/>
        </p:nvGrpSpPr>
        <p:grpSpPr bwMode="auto">
          <a:xfrm>
            <a:off x="2362200" y="4038600"/>
            <a:ext cx="457200" cy="152400"/>
            <a:chOff x="720" y="2352"/>
            <a:chExt cx="288" cy="96"/>
          </a:xfrm>
        </p:grpSpPr>
        <p:sp>
          <p:nvSpPr>
            <p:cNvPr id="13" name="Line 97">
              <a:extLst>
                <a:ext uri="{FF2B5EF4-FFF2-40B4-BE49-F238E27FC236}">
                  <a16:creationId xmlns:a16="http://schemas.microsoft.com/office/drawing/2014/main" id="{66F1FB79-3780-4B4F-B837-B86894401576}"/>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4" name="Line 98">
              <a:extLst>
                <a:ext uri="{FF2B5EF4-FFF2-40B4-BE49-F238E27FC236}">
                  <a16:creationId xmlns:a16="http://schemas.microsoft.com/office/drawing/2014/main" id="{CEC6FF83-6FB4-404B-B7D1-E539AABC0116}"/>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5" name="Line 99">
              <a:extLst>
                <a:ext uri="{FF2B5EF4-FFF2-40B4-BE49-F238E27FC236}">
                  <a16:creationId xmlns:a16="http://schemas.microsoft.com/office/drawing/2014/main" id="{7D582A13-D69B-42E2-964C-DFCF1ADC2913}"/>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16" name="Group 100">
            <a:extLst>
              <a:ext uri="{FF2B5EF4-FFF2-40B4-BE49-F238E27FC236}">
                <a16:creationId xmlns:a16="http://schemas.microsoft.com/office/drawing/2014/main" id="{F3BA9FBE-88ED-4083-8CB4-5CFAB8C01937}"/>
              </a:ext>
            </a:extLst>
          </p:cNvPr>
          <p:cNvGrpSpPr>
            <a:grpSpLocks/>
          </p:cNvGrpSpPr>
          <p:nvPr/>
        </p:nvGrpSpPr>
        <p:grpSpPr bwMode="auto">
          <a:xfrm>
            <a:off x="2895600" y="4038600"/>
            <a:ext cx="457200" cy="152400"/>
            <a:chOff x="720" y="2352"/>
            <a:chExt cx="288" cy="96"/>
          </a:xfrm>
        </p:grpSpPr>
        <p:sp>
          <p:nvSpPr>
            <p:cNvPr id="17" name="Line 101">
              <a:extLst>
                <a:ext uri="{FF2B5EF4-FFF2-40B4-BE49-F238E27FC236}">
                  <a16:creationId xmlns:a16="http://schemas.microsoft.com/office/drawing/2014/main" id="{F5980680-F9BF-4641-893E-45211C1E93E5}"/>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8" name="Line 102">
              <a:extLst>
                <a:ext uri="{FF2B5EF4-FFF2-40B4-BE49-F238E27FC236}">
                  <a16:creationId xmlns:a16="http://schemas.microsoft.com/office/drawing/2014/main" id="{30DA2F2D-80C8-465D-AC71-1925C3AC6BAD}"/>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9" name="Line 103">
              <a:extLst>
                <a:ext uri="{FF2B5EF4-FFF2-40B4-BE49-F238E27FC236}">
                  <a16:creationId xmlns:a16="http://schemas.microsoft.com/office/drawing/2014/main" id="{FD8C5084-6241-4C6F-8917-1597BCFC89B6}"/>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20" name="Group 104">
            <a:extLst>
              <a:ext uri="{FF2B5EF4-FFF2-40B4-BE49-F238E27FC236}">
                <a16:creationId xmlns:a16="http://schemas.microsoft.com/office/drawing/2014/main" id="{B3FD5374-4195-46AF-A219-B0385D4FEA3A}"/>
              </a:ext>
            </a:extLst>
          </p:cNvPr>
          <p:cNvGrpSpPr>
            <a:grpSpLocks/>
          </p:cNvGrpSpPr>
          <p:nvPr/>
        </p:nvGrpSpPr>
        <p:grpSpPr bwMode="auto">
          <a:xfrm>
            <a:off x="3429000" y="4038600"/>
            <a:ext cx="457200" cy="152400"/>
            <a:chOff x="720" y="2352"/>
            <a:chExt cx="288" cy="96"/>
          </a:xfrm>
        </p:grpSpPr>
        <p:sp>
          <p:nvSpPr>
            <p:cNvPr id="21" name="Line 105">
              <a:extLst>
                <a:ext uri="{FF2B5EF4-FFF2-40B4-BE49-F238E27FC236}">
                  <a16:creationId xmlns:a16="http://schemas.microsoft.com/office/drawing/2014/main" id="{92F58D26-F8D3-4F30-BE15-F4693349AC10}"/>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2" name="Line 106">
              <a:extLst>
                <a:ext uri="{FF2B5EF4-FFF2-40B4-BE49-F238E27FC236}">
                  <a16:creationId xmlns:a16="http://schemas.microsoft.com/office/drawing/2014/main" id="{8535D386-C3FE-4F5F-B57F-CD8E3C5789F2}"/>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3" name="Line 107">
              <a:extLst>
                <a:ext uri="{FF2B5EF4-FFF2-40B4-BE49-F238E27FC236}">
                  <a16:creationId xmlns:a16="http://schemas.microsoft.com/office/drawing/2014/main" id="{00C1B8BD-5F1E-4129-AEA0-745E5CE55DCC}"/>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sp>
        <p:nvSpPr>
          <p:cNvPr id="24" name="Line 108">
            <a:extLst>
              <a:ext uri="{FF2B5EF4-FFF2-40B4-BE49-F238E27FC236}">
                <a16:creationId xmlns:a16="http://schemas.microsoft.com/office/drawing/2014/main" id="{23E67201-21AB-4779-8E92-59D10EF3E7AC}"/>
              </a:ext>
            </a:extLst>
          </p:cNvPr>
          <p:cNvSpPr>
            <a:spLocks noChangeShapeType="1"/>
          </p:cNvSpPr>
          <p:nvPr/>
        </p:nvSpPr>
        <p:spPr bwMode="auto">
          <a:xfrm>
            <a:off x="3962400" y="4038600"/>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5" name="Line 109">
            <a:extLst>
              <a:ext uri="{FF2B5EF4-FFF2-40B4-BE49-F238E27FC236}">
                <a16:creationId xmlns:a16="http://schemas.microsoft.com/office/drawing/2014/main" id="{21F43612-71BB-4B84-B1AC-73BB41DC0B54}"/>
              </a:ext>
            </a:extLst>
          </p:cNvPr>
          <p:cNvSpPr>
            <a:spLocks noChangeShapeType="1"/>
          </p:cNvSpPr>
          <p:nvPr/>
        </p:nvSpPr>
        <p:spPr bwMode="auto">
          <a:xfrm>
            <a:off x="3962400" y="4191000"/>
            <a:ext cx="457200"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6" name="Line 110">
            <a:extLst>
              <a:ext uri="{FF2B5EF4-FFF2-40B4-BE49-F238E27FC236}">
                <a16:creationId xmlns:a16="http://schemas.microsoft.com/office/drawing/2014/main" id="{75FD814E-04F5-4500-BF86-7FE27B1DECD7}"/>
              </a:ext>
            </a:extLst>
          </p:cNvPr>
          <p:cNvSpPr>
            <a:spLocks noChangeShapeType="1"/>
          </p:cNvSpPr>
          <p:nvPr/>
        </p:nvSpPr>
        <p:spPr bwMode="auto">
          <a:xfrm>
            <a:off x="4419600" y="4038600"/>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nvGrpSpPr>
          <p:cNvPr id="27" name="Group 111">
            <a:extLst>
              <a:ext uri="{FF2B5EF4-FFF2-40B4-BE49-F238E27FC236}">
                <a16:creationId xmlns:a16="http://schemas.microsoft.com/office/drawing/2014/main" id="{EBB4105E-940A-4653-B794-20E3D21D133E}"/>
              </a:ext>
            </a:extLst>
          </p:cNvPr>
          <p:cNvGrpSpPr>
            <a:grpSpLocks/>
          </p:cNvGrpSpPr>
          <p:nvPr/>
        </p:nvGrpSpPr>
        <p:grpSpPr bwMode="auto">
          <a:xfrm>
            <a:off x="3962400" y="4038600"/>
            <a:ext cx="457200" cy="152400"/>
            <a:chOff x="720" y="2352"/>
            <a:chExt cx="288" cy="96"/>
          </a:xfrm>
        </p:grpSpPr>
        <p:sp>
          <p:nvSpPr>
            <p:cNvPr id="28" name="Line 112">
              <a:extLst>
                <a:ext uri="{FF2B5EF4-FFF2-40B4-BE49-F238E27FC236}">
                  <a16:creationId xmlns:a16="http://schemas.microsoft.com/office/drawing/2014/main" id="{85D573C8-51EF-43EF-89A4-0A341F2B0DF3}"/>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29" name="Line 113">
              <a:extLst>
                <a:ext uri="{FF2B5EF4-FFF2-40B4-BE49-F238E27FC236}">
                  <a16:creationId xmlns:a16="http://schemas.microsoft.com/office/drawing/2014/main" id="{9D8561A9-2FE5-4411-A942-2EAECC24013B}"/>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30" name="Line 114">
              <a:extLst>
                <a:ext uri="{FF2B5EF4-FFF2-40B4-BE49-F238E27FC236}">
                  <a16:creationId xmlns:a16="http://schemas.microsoft.com/office/drawing/2014/main" id="{74F6AB83-200F-456B-83B4-F249FE20583E}"/>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31" name="Group 115">
            <a:extLst>
              <a:ext uri="{FF2B5EF4-FFF2-40B4-BE49-F238E27FC236}">
                <a16:creationId xmlns:a16="http://schemas.microsoft.com/office/drawing/2014/main" id="{DD7A8F1B-6914-46CD-B766-6E76EA44965A}"/>
              </a:ext>
            </a:extLst>
          </p:cNvPr>
          <p:cNvGrpSpPr>
            <a:grpSpLocks/>
          </p:cNvGrpSpPr>
          <p:nvPr/>
        </p:nvGrpSpPr>
        <p:grpSpPr bwMode="auto">
          <a:xfrm>
            <a:off x="4495800" y="4038600"/>
            <a:ext cx="457200" cy="152400"/>
            <a:chOff x="720" y="2352"/>
            <a:chExt cx="288" cy="96"/>
          </a:xfrm>
        </p:grpSpPr>
        <p:sp>
          <p:nvSpPr>
            <p:cNvPr id="32" name="Line 116">
              <a:extLst>
                <a:ext uri="{FF2B5EF4-FFF2-40B4-BE49-F238E27FC236}">
                  <a16:creationId xmlns:a16="http://schemas.microsoft.com/office/drawing/2014/main" id="{778E8139-94FD-43B4-A5E6-B62EE511EDE2}"/>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33" name="Line 117">
              <a:extLst>
                <a:ext uri="{FF2B5EF4-FFF2-40B4-BE49-F238E27FC236}">
                  <a16:creationId xmlns:a16="http://schemas.microsoft.com/office/drawing/2014/main" id="{8DE31812-3392-4623-AFA0-30AD17ED5BC1}"/>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34" name="Line 118">
              <a:extLst>
                <a:ext uri="{FF2B5EF4-FFF2-40B4-BE49-F238E27FC236}">
                  <a16:creationId xmlns:a16="http://schemas.microsoft.com/office/drawing/2014/main" id="{12905FA3-2818-4446-B815-9055B9579E2C}"/>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35" name="Group 119">
            <a:extLst>
              <a:ext uri="{FF2B5EF4-FFF2-40B4-BE49-F238E27FC236}">
                <a16:creationId xmlns:a16="http://schemas.microsoft.com/office/drawing/2014/main" id="{0F4CAB6F-9F01-461F-A4D1-312A8B767F67}"/>
              </a:ext>
            </a:extLst>
          </p:cNvPr>
          <p:cNvGrpSpPr>
            <a:grpSpLocks/>
          </p:cNvGrpSpPr>
          <p:nvPr/>
        </p:nvGrpSpPr>
        <p:grpSpPr bwMode="auto">
          <a:xfrm>
            <a:off x="5029200" y="4038600"/>
            <a:ext cx="457200" cy="152400"/>
            <a:chOff x="720" y="2352"/>
            <a:chExt cx="288" cy="96"/>
          </a:xfrm>
        </p:grpSpPr>
        <p:sp>
          <p:nvSpPr>
            <p:cNvPr id="36" name="Line 120">
              <a:extLst>
                <a:ext uri="{FF2B5EF4-FFF2-40B4-BE49-F238E27FC236}">
                  <a16:creationId xmlns:a16="http://schemas.microsoft.com/office/drawing/2014/main" id="{5C74C47C-69F7-494F-A16B-05E80AF4ADFD}"/>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37" name="Line 121">
              <a:extLst>
                <a:ext uri="{FF2B5EF4-FFF2-40B4-BE49-F238E27FC236}">
                  <a16:creationId xmlns:a16="http://schemas.microsoft.com/office/drawing/2014/main" id="{A0F02641-3AF8-49C5-8D7D-971A53166771}"/>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38" name="Line 122">
              <a:extLst>
                <a:ext uri="{FF2B5EF4-FFF2-40B4-BE49-F238E27FC236}">
                  <a16:creationId xmlns:a16="http://schemas.microsoft.com/office/drawing/2014/main" id="{EFBB7386-9A58-4F3C-B6AE-E2C4A4623269}"/>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sp>
        <p:nvSpPr>
          <p:cNvPr id="39" name="Text Box 123">
            <a:extLst>
              <a:ext uri="{FF2B5EF4-FFF2-40B4-BE49-F238E27FC236}">
                <a16:creationId xmlns:a16="http://schemas.microsoft.com/office/drawing/2014/main" id="{410C8159-0A67-4F8A-90FE-518200A46E1C}"/>
              </a:ext>
            </a:extLst>
          </p:cNvPr>
          <p:cNvSpPr txBox="1">
            <a:spLocks noChangeArrowheads="1"/>
          </p:cNvSpPr>
          <p:nvPr/>
        </p:nvSpPr>
        <p:spPr bwMode="auto">
          <a:xfrm>
            <a:off x="2362200" y="3810000"/>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FF3300"/>
                </a:solidFill>
                <a:latin typeface="Arial" pitchFamily="34" charset="0"/>
                <a:cs typeface="Arial" pitchFamily="34" charset="0"/>
              </a:rPr>
              <a:t>1</a:t>
            </a:r>
            <a:endParaRPr lang="en-US" sz="2400" b="0">
              <a:solidFill>
                <a:srgbClr val="000000"/>
              </a:solidFill>
              <a:latin typeface="Arial" pitchFamily="34" charset="0"/>
              <a:cs typeface="Arial" pitchFamily="34" charset="0"/>
            </a:endParaRPr>
          </a:p>
        </p:txBody>
      </p:sp>
      <p:sp>
        <p:nvSpPr>
          <p:cNvPr id="40" name="Text Box 124">
            <a:extLst>
              <a:ext uri="{FF2B5EF4-FFF2-40B4-BE49-F238E27FC236}">
                <a16:creationId xmlns:a16="http://schemas.microsoft.com/office/drawing/2014/main" id="{DB63AE56-ADFC-4527-AB11-03CC17819BC5}"/>
              </a:ext>
            </a:extLst>
          </p:cNvPr>
          <p:cNvSpPr txBox="1">
            <a:spLocks noChangeArrowheads="1"/>
          </p:cNvSpPr>
          <p:nvPr/>
        </p:nvSpPr>
        <p:spPr bwMode="auto">
          <a:xfrm>
            <a:off x="4343400" y="3810000"/>
            <a:ext cx="6858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13</a:t>
            </a:r>
          </a:p>
        </p:txBody>
      </p:sp>
      <p:sp>
        <p:nvSpPr>
          <p:cNvPr id="41" name="Text Box 125">
            <a:extLst>
              <a:ext uri="{FF2B5EF4-FFF2-40B4-BE49-F238E27FC236}">
                <a16:creationId xmlns:a16="http://schemas.microsoft.com/office/drawing/2014/main" id="{A84B3D13-5B29-4F55-9743-F54FE50C1016}"/>
              </a:ext>
            </a:extLst>
          </p:cNvPr>
          <p:cNvSpPr txBox="1">
            <a:spLocks noChangeArrowheads="1"/>
          </p:cNvSpPr>
          <p:nvPr/>
        </p:nvSpPr>
        <p:spPr bwMode="auto">
          <a:xfrm>
            <a:off x="5562600" y="3810000"/>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8</a:t>
            </a:r>
          </a:p>
        </p:txBody>
      </p:sp>
      <p:sp>
        <p:nvSpPr>
          <p:cNvPr id="42" name="Text Box 126">
            <a:extLst>
              <a:ext uri="{FF2B5EF4-FFF2-40B4-BE49-F238E27FC236}">
                <a16:creationId xmlns:a16="http://schemas.microsoft.com/office/drawing/2014/main" id="{4FA24AEA-B487-48BC-9908-F573E3EF1E8E}"/>
              </a:ext>
            </a:extLst>
          </p:cNvPr>
          <p:cNvSpPr txBox="1">
            <a:spLocks noChangeArrowheads="1"/>
          </p:cNvSpPr>
          <p:nvPr/>
        </p:nvSpPr>
        <p:spPr bwMode="auto">
          <a:xfrm>
            <a:off x="3429000" y="3810000"/>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FF3300"/>
                </a:solidFill>
                <a:latin typeface="Arial" pitchFamily="34" charset="0"/>
                <a:cs typeface="Arial" pitchFamily="34" charset="0"/>
              </a:rPr>
              <a:t>5</a:t>
            </a:r>
            <a:endParaRPr lang="en-US" sz="2400" b="0">
              <a:solidFill>
                <a:srgbClr val="000000"/>
              </a:solidFill>
              <a:latin typeface="Arial" pitchFamily="34" charset="0"/>
              <a:cs typeface="Arial" pitchFamily="34" charset="0"/>
            </a:endParaRPr>
          </a:p>
        </p:txBody>
      </p:sp>
      <p:sp>
        <p:nvSpPr>
          <p:cNvPr id="43" name="Text Box 127">
            <a:extLst>
              <a:ext uri="{FF2B5EF4-FFF2-40B4-BE49-F238E27FC236}">
                <a16:creationId xmlns:a16="http://schemas.microsoft.com/office/drawing/2014/main" id="{1CA69286-DC35-496B-82A2-E6F19B8FC5F2}"/>
              </a:ext>
            </a:extLst>
          </p:cNvPr>
          <p:cNvSpPr txBox="1">
            <a:spLocks noChangeArrowheads="1"/>
          </p:cNvSpPr>
          <p:nvPr/>
        </p:nvSpPr>
        <p:spPr bwMode="auto">
          <a:xfrm>
            <a:off x="3962400" y="3810000"/>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2</a:t>
            </a:r>
          </a:p>
        </p:txBody>
      </p:sp>
      <p:sp>
        <p:nvSpPr>
          <p:cNvPr id="44" name="Text Box 128">
            <a:extLst>
              <a:ext uri="{FF2B5EF4-FFF2-40B4-BE49-F238E27FC236}">
                <a16:creationId xmlns:a16="http://schemas.microsoft.com/office/drawing/2014/main" id="{3065F7A0-C49B-4D51-AAD3-A42F681EC143}"/>
              </a:ext>
            </a:extLst>
          </p:cNvPr>
          <p:cNvSpPr txBox="1">
            <a:spLocks noChangeArrowheads="1"/>
          </p:cNvSpPr>
          <p:nvPr/>
        </p:nvSpPr>
        <p:spPr bwMode="auto">
          <a:xfrm>
            <a:off x="4876800" y="3810000"/>
            <a:ext cx="6858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1</a:t>
            </a:r>
          </a:p>
        </p:txBody>
      </p:sp>
      <p:sp>
        <p:nvSpPr>
          <p:cNvPr id="45" name="Line 129">
            <a:extLst>
              <a:ext uri="{FF2B5EF4-FFF2-40B4-BE49-F238E27FC236}">
                <a16:creationId xmlns:a16="http://schemas.microsoft.com/office/drawing/2014/main" id="{15899FE9-20EF-4949-A639-A73AF3358A10}"/>
              </a:ext>
            </a:extLst>
          </p:cNvPr>
          <p:cNvSpPr>
            <a:spLocks noChangeShapeType="1"/>
          </p:cNvSpPr>
          <p:nvPr/>
        </p:nvSpPr>
        <p:spPr bwMode="auto">
          <a:xfrm flipV="1">
            <a:off x="3917950" y="4267200"/>
            <a:ext cx="0" cy="228600"/>
          </a:xfrm>
          <a:prstGeom prst="line">
            <a:avLst/>
          </a:prstGeom>
          <a:noFill/>
          <a:ln w="9525">
            <a:solidFill>
              <a:srgbClr val="FF3300"/>
            </a:solidFill>
            <a:round/>
            <a:headEnd/>
            <a:tailEnd type="triangle" w="med" len="me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grpSp>
        <p:nvGrpSpPr>
          <p:cNvPr id="46" name="Group 130">
            <a:extLst>
              <a:ext uri="{FF2B5EF4-FFF2-40B4-BE49-F238E27FC236}">
                <a16:creationId xmlns:a16="http://schemas.microsoft.com/office/drawing/2014/main" id="{638B6774-6996-499E-8A87-F220A06CC480}"/>
              </a:ext>
            </a:extLst>
          </p:cNvPr>
          <p:cNvGrpSpPr>
            <a:grpSpLocks/>
          </p:cNvGrpSpPr>
          <p:nvPr/>
        </p:nvGrpSpPr>
        <p:grpSpPr bwMode="auto">
          <a:xfrm>
            <a:off x="5562600" y="4038600"/>
            <a:ext cx="457200" cy="152400"/>
            <a:chOff x="720" y="2352"/>
            <a:chExt cx="288" cy="96"/>
          </a:xfrm>
        </p:grpSpPr>
        <p:sp>
          <p:nvSpPr>
            <p:cNvPr id="47" name="Line 131">
              <a:extLst>
                <a:ext uri="{FF2B5EF4-FFF2-40B4-BE49-F238E27FC236}">
                  <a16:creationId xmlns:a16="http://schemas.microsoft.com/office/drawing/2014/main" id="{573EAB99-3AB2-43A8-8407-B211DA91D17C}"/>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48" name="Line 132">
              <a:extLst>
                <a:ext uri="{FF2B5EF4-FFF2-40B4-BE49-F238E27FC236}">
                  <a16:creationId xmlns:a16="http://schemas.microsoft.com/office/drawing/2014/main" id="{208A9BCF-FBC4-4FC9-8652-7CB9741E85EA}"/>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49" name="Line 133">
              <a:extLst>
                <a:ext uri="{FF2B5EF4-FFF2-40B4-BE49-F238E27FC236}">
                  <a16:creationId xmlns:a16="http://schemas.microsoft.com/office/drawing/2014/main" id="{94E0AE9B-8E6E-4520-B545-8FD77C5B3AFC}"/>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sp>
        <p:nvSpPr>
          <p:cNvPr id="50" name="Text Box 134">
            <a:extLst>
              <a:ext uri="{FF2B5EF4-FFF2-40B4-BE49-F238E27FC236}">
                <a16:creationId xmlns:a16="http://schemas.microsoft.com/office/drawing/2014/main" id="{C2347E78-DFBF-4F60-B1C9-7C639031A944}"/>
              </a:ext>
            </a:extLst>
          </p:cNvPr>
          <p:cNvSpPr txBox="1">
            <a:spLocks noChangeArrowheads="1"/>
          </p:cNvSpPr>
          <p:nvPr/>
        </p:nvSpPr>
        <p:spPr bwMode="auto">
          <a:xfrm>
            <a:off x="2819400" y="3810000"/>
            <a:ext cx="609600" cy="457200"/>
          </a:xfrm>
          <a:prstGeom prst="rect">
            <a:avLst/>
          </a:prstGeom>
          <a:noFill/>
          <a:ln w="9525">
            <a:noFill/>
            <a:miter lim="800000"/>
            <a:headEnd/>
            <a:tailEnd/>
          </a:ln>
        </p:spPr>
        <p:txBody>
          <a:bodyPr>
            <a:spAutoFit/>
          </a:bodyPr>
          <a:lstStyle/>
          <a:p>
            <a:pPr algn="ctr">
              <a:spcBef>
                <a:spcPct val="50000"/>
              </a:spcBef>
            </a:pPr>
            <a:r>
              <a:rPr lang="en-US" sz="2400" b="0">
                <a:solidFill>
                  <a:srgbClr val="FF3300"/>
                </a:solidFill>
                <a:latin typeface="Arial" pitchFamily="34" charset="0"/>
                <a:cs typeface="Arial" pitchFamily="34" charset="0"/>
              </a:rPr>
              <a:t>3</a:t>
            </a:r>
            <a:endParaRPr lang="en-US" sz="2400" b="0">
              <a:solidFill>
                <a:srgbClr val="000000"/>
              </a:solidFill>
              <a:latin typeface="Arial" pitchFamily="34" charset="0"/>
              <a:cs typeface="Arial" pitchFamily="34" charset="0"/>
            </a:endParaRPr>
          </a:p>
        </p:txBody>
      </p:sp>
      <p:sp>
        <p:nvSpPr>
          <p:cNvPr id="51" name="Text Box 135">
            <a:extLst>
              <a:ext uri="{FF2B5EF4-FFF2-40B4-BE49-F238E27FC236}">
                <a16:creationId xmlns:a16="http://schemas.microsoft.com/office/drawing/2014/main" id="{EA607BAD-08D3-4159-BB60-A0581FA08D31}"/>
              </a:ext>
            </a:extLst>
          </p:cNvPr>
          <p:cNvSpPr txBox="1">
            <a:spLocks noChangeArrowheads="1"/>
          </p:cNvSpPr>
          <p:nvPr/>
        </p:nvSpPr>
        <p:spPr bwMode="auto">
          <a:xfrm>
            <a:off x="3733800" y="4267200"/>
            <a:ext cx="685800" cy="457200"/>
          </a:xfrm>
          <a:prstGeom prst="rect">
            <a:avLst/>
          </a:prstGeom>
          <a:noFill/>
          <a:ln w="9525">
            <a:noFill/>
            <a:miter lim="800000"/>
            <a:headEnd/>
            <a:tailEnd/>
          </a:ln>
        </p:spPr>
        <p:txBody>
          <a:bodyPr>
            <a:spAutoFit/>
          </a:bodyPr>
          <a:lstStyle/>
          <a:p>
            <a:pPr algn="ctr">
              <a:spcBef>
                <a:spcPct val="50000"/>
              </a:spcBef>
            </a:pPr>
            <a:r>
              <a:rPr lang="en-US" sz="2400" b="0" i="1">
                <a:solidFill>
                  <a:srgbClr val="FF3300"/>
                </a:solidFill>
                <a:latin typeface="Arial" pitchFamily="34" charset="0"/>
                <a:cs typeface="Arial" pitchFamily="34" charset="0"/>
              </a:rPr>
              <a:t>k</a:t>
            </a:r>
            <a:endParaRPr lang="en-US" sz="2400" b="0">
              <a:solidFill>
                <a:srgbClr val="000000"/>
              </a:solidFill>
              <a:latin typeface="Arial" pitchFamily="34" charset="0"/>
              <a:cs typeface="Arial" pitchFamily="34" charset="0"/>
            </a:endParaRPr>
          </a:p>
        </p:txBody>
      </p:sp>
      <p:sp>
        <p:nvSpPr>
          <p:cNvPr id="52" name="Line 136">
            <a:extLst>
              <a:ext uri="{FF2B5EF4-FFF2-40B4-BE49-F238E27FC236}">
                <a16:creationId xmlns:a16="http://schemas.microsoft.com/office/drawing/2014/main" id="{8B0F24B5-5197-439D-9808-ECEB3A66DD0F}"/>
              </a:ext>
            </a:extLst>
          </p:cNvPr>
          <p:cNvSpPr>
            <a:spLocks noChangeShapeType="1"/>
          </p:cNvSpPr>
          <p:nvPr/>
        </p:nvSpPr>
        <p:spPr bwMode="auto">
          <a:xfrm>
            <a:off x="3124200" y="3657600"/>
            <a:ext cx="0" cy="152400"/>
          </a:xfrm>
          <a:prstGeom prst="line">
            <a:avLst/>
          </a:prstGeom>
          <a:noFill/>
          <a:ln w="9525">
            <a:solidFill>
              <a:srgbClr val="3366CC"/>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53" name="Line 138">
            <a:extLst>
              <a:ext uri="{FF2B5EF4-FFF2-40B4-BE49-F238E27FC236}">
                <a16:creationId xmlns:a16="http://schemas.microsoft.com/office/drawing/2014/main" id="{83A7601C-50F3-4B3E-BD3F-453592DF9455}"/>
              </a:ext>
            </a:extLst>
          </p:cNvPr>
          <p:cNvSpPr>
            <a:spLocks noChangeShapeType="1"/>
          </p:cNvSpPr>
          <p:nvPr/>
        </p:nvSpPr>
        <p:spPr bwMode="auto">
          <a:xfrm>
            <a:off x="3124200" y="3657600"/>
            <a:ext cx="1066800" cy="0"/>
          </a:xfrm>
          <a:prstGeom prst="line">
            <a:avLst/>
          </a:prstGeom>
          <a:noFill/>
          <a:ln w="9525">
            <a:solidFill>
              <a:srgbClr val="3366CC"/>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54" name="Line 139">
            <a:extLst>
              <a:ext uri="{FF2B5EF4-FFF2-40B4-BE49-F238E27FC236}">
                <a16:creationId xmlns:a16="http://schemas.microsoft.com/office/drawing/2014/main" id="{54BAF9A0-1ACB-4F37-89AF-DADBE0D2B041}"/>
              </a:ext>
            </a:extLst>
          </p:cNvPr>
          <p:cNvSpPr>
            <a:spLocks noChangeShapeType="1"/>
          </p:cNvSpPr>
          <p:nvPr/>
        </p:nvSpPr>
        <p:spPr bwMode="auto">
          <a:xfrm>
            <a:off x="4191000" y="2438400"/>
            <a:ext cx="0" cy="228600"/>
          </a:xfrm>
          <a:prstGeom prst="line">
            <a:avLst/>
          </a:prstGeom>
          <a:noFill/>
          <a:ln w="9525">
            <a:solidFill>
              <a:srgbClr val="FF3300"/>
            </a:solidFill>
            <a:round/>
            <a:headEnd/>
            <a:tailEnd type="triangle" w="med" len="me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sp>
        <p:nvSpPr>
          <p:cNvPr id="55" name="Line 140">
            <a:extLst>
              <a:ext uri="{FF2B5EF4-FFF2-40B4-BE49-F238E27FC236}">
                <a16:creationId xmlns:a16="http://schemas.microsoft.com/office/drawing/2014/main" id="{59CCD5AF-E443-4961-A1C7-73848DCA8950}"/>
              </a:ext>
            </a:extLst>
          </p:cNvPr>
          <p:cNvSpPr>
            <a:spLocks noChangeShapeType="1"/>
          </p:cNvSpPr>
          <p:nvPr/>
        </p:nvSpPr>
        <p:spPr bwMode="auto">
          <a:xfrm flipH="1">
            <a:off x="914400" y="2438400"/>
            <a:ext cx="3276600" cy="0"/>
          </a:xfrm>
          <a:prstGeom prst="line">
            <a:avLst/>
          </a:prstGeom>
          <a:noFill/>
          <a:ln w="9525">
            <a:solidFill>
              <a:srgbClr val="FF3300"/>
            </a:solidFill>
            <a:round/>
            <a:headEnd/>
            <a:tailEn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sp>
        <p:nvSpPr>
          <p:cNvPr id="56" name="Line 141">
            <a:extLst>
              <a:ext uri="{FF2B5EF4-FFF2-40B4-BE49-F238E27FC236}">
                <a16:creationId xmlns:a16="http://schemas.microsoft.com/office/drawing/2014/main" id="{5F938F5A-7B96-4B02-93B5-F272D26BAD20}"/>
              </a:ext>
            </a:extLst>
          </p:cNvPr>
          <p:cNvSpPr>
            <a:spLocks noChangeShapeType="1"/>
          </p:cNvSpPr>
          <p:nvPr/>
        </p:nvSpPr>
        <p:spPr bwMode="auto">
          <a:xfrm>
            <a:off x="4191000" y="3657600"/>
            <a:ext cx="0" cy="152400"/>
          </a:xfrm>
          <a:prstGeom prst="line">
            <a:avLst/>
          </a:prstGeom>
          <a:noFill/>
          <a:ln w="9525">
            <a:solidFill>
              <a:srgbClr val="3366CC"/>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57" name="Line 142">
            <a:extLst>
              <a:ext uri="{FF2B5EF4-FFF2-40B4-BE49-F238E27FC236}">
                <a16:creationId xmlns:a16="http://schemas.microsoft.com/office/drawing/2014/main" id="{F486A6A9-7B2D-457A-89F4-21333834C45D}"/>
              </a:ext>
            </a:extLst>
          </p:cNvPr>
          <p:cNvSpPr>
            <a:spLocks noChangeShapeType="1"/>
          </p:cNvSpPr>
          <p:nvPr/>
        </p:nvSpPr>
        <p:spPr bwMode="auto">
          <a:xfrm>
            <a:off x="3810000" y="4038600"/>
            <a:ext cx="228600" cy="0"/>
          </a:xfrm>
          <a:prstGeom prst="line">
            <a:avLst/>
          </a:prstGeom>
          <a:noFill/>
          <a:ln w="9525">
            <a:solidFill>
              <a:srgbClr val="3366CC"/>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58" name="Line 143">
            <a:extLst>
              <a:ext uri="{FF2B5EF4-FFF2-40B4-BE49-F238E27FC236}">
                <a16:creationId xmlns:a16="http://schemas.microsoft.com/office/drawing/2014/main" id="{DF5F9322-B7BF-48DA-8B17-9555B6796A75}"/>
              </a:ext>
            </a:extLst>
          </p:cNvPr>
          <p:cNvSpPr>
            <a:spLocks noChangeShapeType="1"/>
          </p:cNvSpPr>
          <p:nvPr/>
        </p:nvSpPr>
        <p:spPr bwMode="auto">
          <a:xfrm>
            <a:off x="3276600" y="4038600"/>
            <a:ext cx="228600" cy="0"/>
          </a:xfrm>
          <a:prstGeom prst="line">
            <a:avLst/>
          </a:prstGeom>
          <a:noFill/>
          <a:ln w="9525">
            <a:solidFill>
              <a:srgbClr val="3366CC"/>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59" name="Line 144">
            <a:extLst>
              <a:ext uri="{FF2B5EF4-FFF2-40B4-BE49-F238E27FC236}">
                <a16:creationId xmlns:a16="http://schemas.microsoft.com/office/drawing/2014/main" id="{6DB8AD76-DD3E-4E03-A6F6-3859B6DC7CE5}"/>
              </a:ext>
            </a:extLst>
          </p:cNvPr>
          <p:cNvSpPr>
            <a:spLocks noChangeShapeType="1"/>
          </p:cNvSpPr>
          <p:nvPr/>
        </p:nvSpPr>
        <p:spPr bwMode="auto">
          <a:xfrm>
            <a:off x="2362200" y="5486400"/>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60" name="Line 145">
            <a:extLst>
              <a:ext uri="{FF2B5EF4-FFF2-40B4-BE49-F238E27FC236}">
                <a16:creationId xmlns:a16="http://schemas.microsoft.com/office/drawing/2014/main" id="{5D287953-C219-49F9-A847-088E97BBE88E}"/>
              </a:ext>
            </a:extLst>
          </p:cNvPr>
          <p:cNvSpPr>
            <a:spLocks noChangeShapeType="1"/>
          </p:cNvSpPr>
          <p:nvPr/>
        </p:nvSpPr>
        <p:spPr bwMode="auto">
          <a:xfrm>
            <a:off x="2362200" y="5638800"/>
            <a:ext cx="457200"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61" name="Line 146">
            <a:extLst>
              <a:ext uri="{FF2B5EF4-FFF2-40B4-BE49-F238E27FC236}">
                <a16:creationId xmlns:a16="http://schemas.microsoft.com/office/drawing/2014/main" id="{9CF49946-20F4-4339-BCC0-D966971BE3A7}"/>
              </a:ext>
            </a:extLst>
          </p:cNvPr>
          <p:cNvSpPr>
            <a:spLocks noChangeShapeType="1"/>
          </p:cNvSpPr>
          <p:nvPr/>
        </p:nvSpPr>
        <p:spPr bwMode="auto">
          <a:xfrm>
            <a:off x="2819400" y="5486400"/>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nvGrpSpPr>
          <p:cNvPr id="62" name="Group 147">
            <a:extLst>
              <a:ext uri="{FF2B5EF4-FFF2-40B4-BE49-F238E27FC236}">
                <a16:creationId xmlns:a16="http://schemas.microsoft.com/office/drawing/2014/main" id="{41684A8A-2C2E-40F9-A6AC-16A0DE5659A4}"/>
              </a:ext>
            </a:extLst>
          </p:cNvPr>
          <p:cNvGrpSpPr>
            <a:grpSpLocks/>
          </p:cNvGrpSpPr>
          <p:nvPr/>
        </p:nvGrpSpPr>
        <p:grpSpPr bwMode="auto">
          <a:xfrm>
            <a:off x="2362200" y="5486400"/>
            <a:ext cx="457200" cy="152400"/>
            <a:chOff x="720" y="2352"/>
            <a:chExt cx="288" cy="96"/>
          </a:xfrm>
        </p:grpSpPr>
        <p:sp>
          <p:nvSpPr>
            <p:cNvPr id="63" name="Line 148">
              <a:extLst>
                <a:ext uri="{FF2B5EF4-FFF2-40B4-BE49-F238E27FC236}">
                  <a16:creationId xmlns:a16="http://schemas.microsoft.com/office/drawing/2014/main" id="{4BAC4A78-332F-49FB-B083-1BFC51A563EF}"/>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64" name="Line 149">
              <a:extLst>
                <a:ext uri="{FF2B5EF4-FFF2-40B4-BE49-F238E27FC236}">
                  <a16:creationId xmlns:a16="http://schemas.microsoft.com/office/drawing/2014/main" id="{7D7A3032-6B47-41FA-8C3C-209F07599DAD}"/>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65" name="Line 150">
              <a:extLst>
                <a:ext uri="{FF2B5EF4-FFF2-40B4-BE49-F238E27FC236}">
                  <a16:creationId xmlns:a16="http://schemas.microsoft.com/office/drawing/2014/main" id="{560D9BF4-DABE-4ED9-81B3-C4159A8E1135}"/>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66" name="Group 151">
            <a:extLst>
              <a:ext uri="{FF2B5EF4-FFF2-40B4-BE49-F238E27FC236}">
                <a16:creationId xmlns:a16="http://schemas.microsoft.com/office/drawing/2014/main" id="{1F93D6D4-4CD7-4706-9AAD-1F83D5FE7A39}"/>
              </a:ext>
            </a:extLst>
          </p:cNvPr>
          <p:cNvGrpSpPr>
            <a:grpSpLocks/>
          </p:cNvGrpSpPr>
          <p:nvPr/>
        </p:nvGrpSpPr>
        <p:grpSpPr bwMode="auto">
          <a:xfrm>
            <a:off x="2895600" y="5486400"/>
            <a:ext cx="457200" cy="152400"/>
            <a:chOff x="720" y="2352"/>
            <a:chExt cx="288" cy="96"/>
          </a:xfrm>
        </p:grpSpPr>
        <p:sp>
          <p:nvSpPr>
            <p:cNvPr id="67" name="Line 152">
              <a:extLst>
                <a:ext uri="{FF2B5EF4-FFF2-40B4-BE49-F238E27FC236}">
                  <a16:creationId xmlns:a16="http://schemas.microsoft.com/office/drawing/2014/main" id="{5594724A-A9E4-45A5-9E09-3FBEAB210892}"/>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68" name="Line 153">
              <a:extLst>
                <a:ext uri="{FF2B5EF4-FFF2-40B4-BE49-F238E27FC236}">
                  <a16:creationId xmlns:a16="http://schemas.microsoft.com/office/drawing/2014/main" id="{AE1CD351-2094-4A2F-81BC-C9A66254273E}"/>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69" name="Line 154">
              <a:extLst>
                <a:ext uri="{FF2B5EF4-FFF2-40B4-BE49-F238E27FC236}">
                  <a16:creationId xmlns:a16="http://schemas.microsoft.com/office/drawing/2014/main" id="{9EDB8159-5204-4C3D-AFDA-874D98599040}"/>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70" name="Group 155">
            <a:extLst>
              <a:ext uri="{FF2B5EF4-FFF2-40B4-BE49-F238E27FC236}">
                <a16:creationId xmlns:a16="http://schemas.microsoft.com/office/drawing/2014/main" id="{A7C46239-67D7-4CE4-946C-B64002829576}"/>
              </a:ext>
            </a:extLst>
          </p:cNvPr>
          <p:cNvGrpSpPr>
            <a:grpSpLocks/>
          </p:cNvGrpSpPr>
          <p:nvPr/>
        </p:nvGrpSpPr>
        <p:grpSpPr bwMode="auto">
          <a:xfrm>
            <a:off x="3429000" y="5486400"/>
            <a:ext cx="457200" cy="152400"/>
            <a:chOff x="720" y="2352"/>
            <a:chExt cx="288" cy="96"/>
          </a:xfrm>
        </p:grpSpPr>
        <p:sp>
          <p:nvSpPr>
            <p:cNvPr id="71" name="Line 156">
              <a:extLst>
                <a:ext uri="{FF2B5EF4-FFF2-40B4-BE49-F238E27FC236}">
                  <a16:creationId xmlns:a16="http://schemas.microsoft.com/office/drawing/2014/main" id="{044CE363-3DF9-4121-B459-2D9A43BB25FE}"/>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72" name="Line 157">
              <a:extLst>
                <a:ext uri="{FF2B5EF4-FFF2-40B4-BE49-F238E27FC236}">
                  <a16:creationId xmlns:a16="http://schemas.microsoft.com/office/drawing/2014/main" id="{341340FF-8F24-4225-8A44-F658798F498F}"/>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73" name="Line 158">
              <a:extLst>
                <a:ext uri="{FF2B5EF4-FFF2-40B4-BE49-F238E27FC236}">
                  <a16:creationId xmlns:a16="http://schemas.microsoft.com/office/drawing/2014/main" id="{6CCE63CF-6771-43FE-B84C-B269107E6E29}"/>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sp>
        <p:nvSpPr>
          <p:cNvPr id="74" name="Line 159">
            <a:extLst>
              <a:ext uri="{FF2B5EF4-FFF2-40B4-BE49-F238E27FC236}">
                <a16:creationId xmlns:a16="http://schemas.microsoft.com/office/drawing/2014/main" id="{E167529B-7F2F-4776-B554-6DCCBD05969E}"/>
              </a:ext>
            </a:extLst>
          </p:cNvPr>
          <p:cNvSpPr>
            <a:spLocks noChangeShapeType="1"/>
          </p:cNvSpPr>
          <p:nvPr/>
        </p:nvSpPr>
        <p:spPr bwMode="auto">
          <a:xfrm>
            <a:off x="3962400" y="5486400"/>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75" name="Line 160">
            <a:extLst>
              <a:ext uri="{FF2B5EF4-FFF2-40B4-BE49-F238E27FC236}">
                <a16:creationId xmlns:a16="http://schemas.microsoft.com/office/drawing/2014/main" id="{83378F42-02BD-4496-B232-F7E371BA41EC}"/>
              </a:ext>
            </a:extLst>
          </p:cNvPr>
          <p:cNvSpPr>
            <a:spLocks noChangeShapeType="1"/>
          </p:cNvSpPr>
          <p:nvPr/>
        </p:nvSpPr>
        <p:spPr bwMode="auto">
          <a:xfrm>
            <a:off x="3962400" y="5638800"/>
            <a:ext cx="457200"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76" name="Line 161">
            <a:extLst>
              <a:ext uri="{FF2B5EF4-FFF2-40B4-BE49-F238E27FC236}">
                <a16:creationId xmlns:a16="http://schemas.microsoft.com/office/drawing/2014/main" id="{8B49A2DD-BC69-4024-9F41-257DABFBBCBA}"/>
              </a:ext>
            </a:extLst>
          </p:cNvPr>
          <p:cNvSpPr>
            <a:spLocks noChangeShapeType="1"/>
          </p:cNvSpPr>
          <p:nvPr/>
        </p:nvSpPr>
        <p:spPr bwMode="auto">
          <a:xfrm>
            <a:off x="4419600" y="5486400"/>
            <a:ext cx="0" cy="15240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nvGrpSpPr>
          <p:cNvPr id="77" name="Group 162">
            <a:extLst>
              <a:ext uri="{FF2B5EF4-FFF2-40B4-BE49-F238E27FC236}">
                <a16:creationId xmlns:a16="http://schemas.microsoft.com/office/drawing/2014/main" id="{A47CF1C4-4E89-4A4A-9DC3-8C46E2D0E2D7}"/>
              </a:ext>
            </a:extLst>
          </p:cNvPr>
          <p:cNvGrpSpPr>
            <a:grpSpLocks/>
          </p:cNvGrpSpPr>
          <p:nvPr/>
        </p:nvGrpSpPr>
        <p:grpSpPr bwMode="auto">
          <a:xfrm>
            <a:off x="3962400" y="5486400"/>
            <a:ext cx="457200" cy="152400"/>
            <a:chOff x="720" y="2352"/>
            <a:chExt cx="288" cy="96"/>
          </a:xfrm>
        </p:grpSpPr>
        <p:sp>
          <p:nvSpPr>
            <p:cNvPr id="78" name="Line 163">
              <a:extLst>
                <a:ext uri="{FF2B5EF4-FFF2-40B4-BE49-F238E27FC236}">
                  <a16:creationId xmlns:a16="http://schemas.microsoft.com/office/drawing/2014/main" id="{7FA0C865-939F-40C4-B7D8-CEC45109C364}"/>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79" name="Line 164">
              <a:extLst>
                <a:ext uri="{FF2B5EF4-FFF2-40B4-BE49-F238E27FC236}">
                  <a16:creationId xmlns:a16="http://schemas.microsoft.com/office/drawing/2014/main" id="{D62E4900-1C9C-4CBF-85EC-A00F344B3D6B}"/>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80" name="Line 165">
              <a:extLst>
                <a:ext uri="{FF2B5EF4-FFF2-40B4-BE49-F238E27FC236}">
                  <a16:creationId xmlns:a16="http://schemas.microsoft.com/office/drawing/2014/main" id="{3CED8866-52A2-4790-B045-FBC45F6BFAD1}"/>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81" name="Group 166">
            <a:extLst>
              <a:ext uri="{FF2B5EF4-FFF2-40B4-BE49-F238E27FC236}">
                <a16:creationId xmlns:a16="http://schemas.microsoft.com/office/drawing/2014/main" id="{948BA4AD-816A-4F06-9A80-C5E39561789D}"/>
              </a:ext>
            </a:extLst>
          </p:cNvPr>
          <p:cNvGrpSpPr>
            <a:grpSpLocks/>
          </p:cNvGrpSpPr>
          <p:nvPr/>
        </p:nvGrpSpPr>
        <p:grpSpPr bwMode="auto">
          <a:xfrm>
            <a:off x="4495800" y="5486400"/>
            <a:ext cx="457200" cy="152400"/>
            <a:chOff x="720" y="2352"/>
            <a:chExt cx="288" cy="96"/>
          </a:xfrm>
        </p:grpSpPr>
        <p:sp>
          <p:nvSpPr>
            <p:cNvPr id="82" name="Line 167">
              <a:extLst>
                <a:ext uri="{FF2B5EF4-FFF2-40B4-BE49-F238E27FC236}">
                  <a16:creationId xmlns:a16="http://schemas.microsoft.com/office/drawing/2014/main" id="{D9A131D9-4BFE-4846-8B2E-2E51EF83F8E4}"/>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83" name="Line 168">
              <a:extLst>
                <a:ext uri="{FF2B5EF4-FFF2-40B4-BE49-F238E27FC236}">
                  <a16:creationId xmlns:a16="http://schemas.microsoft.com/office/drawing/2014/main" id="{306A420A-2115-497A-9A49-0BF7B37F7DA4}"/>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84" name="Line 169">
              <a:extLst>
                <a:ext uri="{FF2B5EF4-FFF2-40B4-BE49-F238E27FC236}">
                  <a16:creationId xmlns:a16="http://schemas.microsoft.com/office/drawing/2014/main" id="{BAA57468-5511-4D2E-A5D9-CB5425C76CD4}"/>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grpSp>
        <p:nvGrpSpPr>
          <p:cNvPr id="85" name="Group 170">
            <a:extLst>
              <a:ext uri="{FF2B5EF4-FFF2-40B4-BE49-F238E27FC236}">
                <a16:creationId xmlns:a16="http://schemas.microsoft.com/office/drawing/2014/main" id="{89DE62BA-28BB-4CFF-AAEB-7B1F5B33E874}"/>
              </a:ext>
            </a:extLst>
          </p:cNvPr>
          <p:cNvGrpSpPr>
            <a:grpSpLocks/>
          </p:cNvGrpSpPr>
          <p:nvPr/>
        </p:nvGrpSpPr>
        <p:grpSpPr bwMode="auto">
          <a:xfrm>
            <a:off x="5029200" y="5486400"/>
            <a:ext cx="457200" cy="152400"/>
            <a:chOff x="720" y="2352"/>
            <a:chExt cx="288" cy="96"/>
          </a:xfrm>
        </p:grpSpPr>
        <p:sp>
          <p:nvSpPr>
            <p:cNvPr id="86" name="Line 171">
              <a:extLst>
                <a:ext uri="{FF2B5EF4-FFF2-40B4-BE49-F238E27FC236}">
                  <a16:creationId xmlns:a16="http://schemas.microsoft.com/office/drawing/2014/main" id="{7E802B8E-95D6-4942-B729-4F64306559FE}"/>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87" name="Line 172">
              <a:extLst>
                <a:ext uri="{FF2B5EF4-FFF2-40B4-BE49-F238E27FC236}">
                  <a16:creationId xmlns:a16="http://schemas.microsoft.com/office/drawing/2014/main" id="{8B5DA442-AD50-4000-A39E-1832B8499504}"/>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88" name="Line 173">
              <a:extLst>
                <a:ext uri="{FF2B5EF4-FFF2-40B4-BE49-F238E27FC236}">
                  <a16:creationId xmlns:a16="http://schemas.microsoft.com/office/drawing/2014/main" id="{463FB260-FA9F-4EC7-87D1-2C73573A663F}"/>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sp>
        <p:nvSpPr>
          <p:cNvPr id="89" name="Text Box 174">
            <a:extLst>
              <a:ext uri="{FF2B5EF4-FFF2-40B4-BE49-F238E27FC236}">
                <a16:creationId xmlns:a16="http://schemas.microsoft.com/office/drawing/2014/main" id="{77CA0D3A-4E07-4501-8BD8-AEB703B10789}"/>
              </a:ext>
            </a:extLst>
          </p:cNvPr>
          <p:cNvSpPr txBox="1">
            <a:spLocks noChangeArrowheads="1"/>
          </p:cNvSpPr>
          <p:nvPr/>
        </p:nvSpPr>
        <p:spPr bwMode="auto">
          <a:xfrm>
            <a:off x="2362200" y="5257800"/>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FF3300"/>
                </a:solidFill>
                <a:latin typeface="Arial" pitchFamily="34" charset="0"/>
                <a:cs typeface="Arial" pitchFamily="34" charset="0"/>
              </a:rPr>
              <a:t>1</a:t>
            </a:r>
            <a:endParaRPr lang="en-US" sz="2400" b="0">
              <a:solidFill>
                <a:srgbClr val="000000"/>
              </a:solidFill>
              <a:latin typeface="Arial" pitchFamily="34" charset="0"/>
              <a:cs typeface="Arial" pitchFamily="34" charset="0"/>
            </a:endParaRPr>
          </a:p>
        </p:txBody>
      </p:sp>
      <p:sp>
        <p:nvSpPr>
          <p:cNvPr id="90" name="Text Box 175">
            <a:extLst>
              <a:ext uri="{FF2B5EF4-FFF2-40B4-BE49-F238E27FC236}">
                <a16:creationId xmlns:a16="http://schemas.microsoft.com/office/drawing/2014/main" id="{3C7E4347-63F3-4546-9725-508412AFBB11}"/>
              </a:ext>
            </a:extLst>
          </p:cNvPr>
          <p:cNvSpPr txBox="1">
            <a:spLocks noChangeArrowheads="1"/>
          </p:cNvSpPr>
          <p:nvPr/>
        </p:nvSpPr>
        <p:spPr bwMode="auto">
          <a:xfrm>
            <a:off x="4343400" y="5257800"/>
            <a:ext cx="6858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13</a:t>
            </a:r>
          </a:p>
        </p:txBody>
      </p:sp>
      <p:sp>
        <p:nvSpPr>
          <p:cNvPr id="91" name="Text Box 176">
            <a:extLst>
              <a:ext uri="{FF2B5EF4-FFF2-40B4-BE49-F238E27FC236}">
                <a16:creationId xmlns:a16="http://schemas.microsoft.com/office/drawing/2014/main" id="{ED7786EB-1896-4E9A-AC59-D89C1FCC16BB}"/>
              </a:ext>
            </a:extLst>
          </p:cNvPr>
          <p:cNvSpPr txBox="1">
            <a:spLocks noChangeArrowheads="1"/>
          </p:cNvSpPr>
          <p:nvPr/>
        </p:nvSpPr>
        <p:spPr bwMode="auto">
          <a:xfrm>
            <a:off x="5562600" y="5257800"/>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8</a:t>
            </a:r>
          </a:p>
        </p:txBody>
      </p:sp>
      <p:sp>
        <p:nvSpPr>
          <p:cNvPr id="92" name="Text Box 177">
            <a:extLst>
              <a:ext uri="{FF2B5EF4-FFF2-40B4-BE49-F238E27FC236}">
                <a16:creationId xmlns:a16="http://schemas.microsoft.com/office/drawing/2014/main" id="{8096285D-E3A6-4FA8-ABA8-2055E0176280}"/>
              </a:ext>
            </a:extLst>
          </p:cNvPr>
          <p:cNvSpPr txBox="1">
            <a:spLocks noChangeArrowheads="1"/>
          </p:cNvSpPr>
          <p:nvPr/>
        </p:nvSpPr>
        <p:spPr bwMode="auto">
          <a:xfrm>
            <a:off x="3962400" y="5257800"/>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FF3300"/>
                </a:solidFill>
                <a:latin typeface="Arial" pitchFamily="34" charset="0"/>
                <a:cs typeface="Arial" pitchFamily="34" charset="0"/>
              </a:rPr>
              <a:t>5</a:t>
            </a:r>
            <a:endParaRPr lang="en-US" sz="2400" b="0">
              <a:solidFill>
                <a:srgbClr val="000000"/>
              </a:solidFill>
              <a:latin typeface="Arial" pitchFamily="34" charset="0"/>
              <a:cs typeface="Arial" pitchFamily="34" charset="0"/>
            </a:endParaRPr>
          </a:p>
        </p:txBody>
      </p:sp>
      <p:sp>
        <p:nvSpPr>
          <p:cNvPr id="93" name="Text Box 178">
            <a:extLst>
              <a:ext uri="{FF2B5EF4-FFF2-40B4-BE49-F238E27FC236}">
                <a16:creationId xmlns:a16="http://schemas.microsoft.com/office/drawing/2014/main" id="{C38A2C39-0E91-4FE6-834C-7DF87911670F}"/>
              </a:ext>
            </a:extLst>
          </p:cNvPr>
          <p:cNvSpPr txBox="1">
            <a:spLocks noChangeArrowheads="1"/>
          </p:cNvSpPr>
          <p:nvPr/>
        </p:nvSpPr>
        <p:spPr bwMode="auto">
          <a:xfrm>
            <a:off x="2895600" y="5257800"/>
            <a:ext cx="457200" cy="457200"/>
          </a:xfrm>
          <a:prstGeom prst="rect">
            <a:avLst/>
          </a:prstGeom>
          <a:noFill/>
          <a:ln w="9525">
            <a:noFill/>
            <a:miter lim="800000"/>
            <a:headEnd/>
            <a:tailEnd/>
          </a:ln>
        </p:spPr>
        <p:txBody>
          <a:bodyPr>
            <a:spAutoFit/>
          </a:bodyPr>
          <a:lstStyle/>
          <a:p>
            <a:pPr algn="ctr">
              <a:spcBef>
                <a:spcPct val="50000"/>
              </a:spcBef>
            </a:pPr>
            <a:r>
              <a:rPr lang="en-US" sz="2400" b="0">
                <a:solidFill>
                  <a:srgbClr val="FF3300"/>
                </a:solidFill>
                <a:latin typeface="Arial" pitchFamily="34" charset="0"/>
                <a:cs typeface="Arial" pitchFamily="34" charset="0"/>
              </a:rPr>
              <a:t>2</a:t>
            </a:r>
            <a:endParaRPr lang="en-US" sz="2400" b="0">
              <a:solidFill>
                <a:srgbClr val="000000"/>
              </a:solidFill>
              <a:latin typeface="Arial" pitchFamily="34" charset="0"/>
              <a:cs typeface="Arial" pitchFamily="34" charset="0"/>
            </a:endParaRPr>
          </a:p>
        </p:txBody>
      </p:sp>
      <p:sp>
        <p:nvSpPr>
          <p:cNvPr id="94" name="Text Box 179">
            <a:extLst>
              <a:ext uri="{FF2B5EF4-FFF2-40B4-BE49-F238E27FC236}">
                <a16:creationId xmlns:a16="http://schemas.microsoft.com/office/drawing/2014/main" id="{C01CC389-DADF-4768-83E5-7DFB6296C488}"/>
              </a:ext>
            </a:extLst>
          </p:cNvPr>
          <p:cNvSpPr txBox="1">
            <a:spLocks noChangeArrowheads="1"/>
          </p:cNvSpPr>
          <p:nvPr/>
        </p:nvSpPr>
        <p:spPr bwMode="auto">
          <a:xfrm>
            <a:off x="4876800" y="5257800"/>
            <a:ext cx="685800" cy="457200"/>
          </a:xfrm>
          <a:prstGeom prst="rect">
            <a:avLst/>
          </a:prstGeom>
          <a:noFill/>
          <a:ln w="9525">
            <a:noFill/>
            <a:miter lim="800000"/>
            <a:headEnd/>
            <a:tailEnd/>
          </a:ln>
        </p:spPr>
        <p:txBody>
          <a:bodyPr>
            <a:spAutoFit/>
          </a:bodyPr>
          <a:lstStyle/>
          <a:p>
            <a:pPr algn="ctr">
              <a:spcBef>
                <a:spcPct val="50000"/>
              </a:spcBef>
            </a:pPr>
            <a:r>
              <a:rPr lang="en-US" sz="2400" b="0">
                <a:solidFill>
                  <a:srgbClr val="000000"/>
                </a:solidFill>
                <a:latin typeface="Arial" pitchFamily="34" charset="0"/>
                <a:cs typeface="Arial" pitchFamily="34" charset="0"/>
              </a:rPr>
              <a:t>1</a:t>
            </a:r>
          </a:p>
        </p:txBody>
      </p:sp>
      <p:grpSp>
        <p:nvGrpSpPr>
          <p:cNvPr id="95" name="Group 180">
            <a:extLst>
              <a:ext uri="{FF2B5EF4-FFF2-40B4-BE49-F238E27FC236}">
                <a16:creationId xmlns:a16="http://schemas.microsoft.com/office/drawing/2014/main" id="{AB26C197-82A2-4E70-A638-71C28836935A}"/>
              </a:ext>
            </a:extLst>
          </p:cNvPr>
          <p:cNvGrpSpPr>
            <a:grpSpLocks/>
          </p:cNvGrpSpPr>
          <p:nvPr/>
        </p:nvGrpSpPr>
        <p:grpSpPr bwMode="auto">
          <a:xfrm>
            <a:off x="5562600" y="5486400"/>
            <a:ext cx="457200" cy="152400"/>
            <a:chOff x="720" y="2352"/>
            <a:chExt cx="288" cy="96"/>
          </a:xfrm>
        </p:grpSpPr>
        <p:sp>
          <p:nvSpPr>
            <p:cNvPr id="96" name="Line 181">
              <a:extLst>
                <a:ext uri="{FF2B5EF4-FFF2-40B4-BE49-F238E27FC236}">
                  <a16:creationId xmlns:a16="http://schemas.microsoft.com/office/drawing/2014/main" id="{4E386DBF-BCB9-4C81-8BB2-9349BA79EDF0}"/>
                </a:ext>
              </a:extLst>
            </p:cNvPr>
            <p:cNvSpPr>
              <a:spLocks noChangeShapeType="1"/>
            </p:cNvSpPr>
            <p:nvPr/>
          </p:nvSpPr>
          <p:spPr bwMode="auto">
            <a:xfrm>
              <a:off x="720"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97" name="Line 182">
              <a:extLst>
                <a:ext uri="{FF2B5EF4-FFF2-40B4-BE49-F238E27FC236}">
                  <a16:creationId xmlns:a16="http://schemas.microsoft.com/office/drawing/2014/main" id="{852223B9-9EF6-4012-8190-F972BD0AA1D0}"/>
                </a:ext>
              </a:extLst>
            </p:cNvPr>
            <p:cNvSpPr>
              <a:spLocks noChangeShapeType="1"/>
            </p:cNvSpPr>
            <p:nvPr/>
          </p:nvSpPr>
          <p:spPr bwMode="auto">
            <a:xfrm>
              <a:off x="720" y="2448"/>
              <a:ext cx="288"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98" name="Line 183">
              <a:extLst>
                <a:ext uri="{FF2B5EF4-FFF2-40B4-BE49-F238E27FC236}">
                  <a16:creationId xmlns:a16="http://schemas.microsoft.com/office/drawing/2014/main" id="{C1F2BC0E-E67A-4260-97F6-3A5B45D173A7}"/>
                </a:ext>
              </a:extLst>
            </p:cNvPr>
            <p:cNvSpPr>
              <a:spLocks noChangeShapeType="1"/>
            </p:cNvSpPr>
            <p:nvPr/>
          </p:nvSpPr>
          <p:spPr bwMode="auto">
            <a:xfrm>
              <a:off x="1008" y="2352"/>
              <a:ext cx="0" cy="96"/>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grpSp>
      <p:sp>
        <p:nvSpPr>
          <p:cNvPr id="99" name="Text Box 184">
            <a:extLst>
              <a:ext uri="{FF2B5EF4-FFF2-40B4-BE49-F238E27FC236}">
                <a16:creationId xmlns:a16="http://schemas.microsoft.com/office/drawing/2014/main" id="{F69E8AF5-4DFD-4BE7-970D-1236F19BBFBF}"/>
              </a:ext>
            </a:extLst>
          </p:cNvPr>
          <p:cNvSpPr txBox="1">
            <a:spLocks noChangeArrowheads="1"/>
          </p:cNvSpPr>
          <p:nvPr/>
        </p:nvSpPr>
        <p:spPr bwMode="auto">
          <a:xfrm>
            <a:off x="3352800" y="5257800"/>
            <a:ext cx="609600" cy="457200"/>
          </a:xfrm>
          <a:prstGeom prst="rect">
            <a:avLst/>
          </a:prstGeom>
          <a:noFill/>
          <a:ln w="9525">
            <a:noFill/>
            <a:miter lim="800000"/>
            <a:headEnd/>
            <a:tailEnd/>
          </a:ln>
        </p:spPr>
        <p:txBody>
          <a:bodyPr>
            <a:spAutoFit/>
          </a:bodyPr>
          <a:lstStyle/>
          <a:p>
            <a:pPr algn="ctr">
              <a:spcBef>
                <a:spcPct val="50000"/>
              </a:spcBef>
            </a:pPr>
            <a:r>
              <a:rPr lang="en-US" sz="2400" b="0">
                <a:solidFill>
                  <a:srgbClr val="FF3300"/>
                </a:solidFill>
                <a:latin typeface="Arial" pitchFamily="34" charset="0"/>
                <a:cs typeface="Arial" pitchFamily="34" charset="0"/>
              </a:rPr>
              <a:t>3</a:t>
            </a:r>
            <a:endParaRPr lang="en-US" sz="2400" b="0">
              <a:solidFill>
                <a:srgbClr val="000000"/>
              </a:solidFill>
              <a:latin typeface="Arial" pitchFamily="34" charset="0"/>
              <a:cs typeface="Arial" pitchFamily="34" charset="0"/>
            </a:endParaRPr>
          </a:p>
        </p:txBody>
      </p:sp>
      <p:sp>
        <p:nvSpPr>
          <p:cNvPr id="100" name="Line 187">
            <a:extLst>
              <a:ext uri="{FF2B5EF4-FFF2-40B4-BE49-F238E27FC236}">
                <a16:creationId xmlns:a16="http://schemas.microsoft.com/office/drawing/2014/main" id="{B3C9D9B3-C942-47C7-887B-FC334DDE6928}"/>
              </a:ext>
            </a:extLst>
          </p:cNvPr>
          <p:cNvSpPr>
            <a:spLocks noChangeShapeType="1"/>
          </p:cNvSpPr>
          <p:nvPr/>
        </p:nvSpPr>
        <p:spPr bwMode="auto">
          <a:xfrm>
            <a:off x="4495800" y="5638800"/>
            <a:ext cx="457200"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01" name="Line 188">
            <a:extLst>
              <a:ext uri="{FF2B5EF4-FFF2-40B4-BE49-F238E27FC236}">
                <a16:creationId xmlns:a16="http://schemas.microsoft.com/office/drawing/2014/main" id="{65D25E7C-C254-4192-ACAE-E3F8F59CD0D5}"/>
              </a:ext>
            </a:extLst>
          </p:cNvPr>
          <p:cNvSpPr>
            <a:spLocks noChangeShapeType="1"/>
          </p:cNvSpPr>
          <p:nvPr/>
        </p:nvSpPr>
        <p:spPr bwMode="auto">
          <a:xfrm flipV="1">
            <a:off x="4451350" y="5715000"/>
            <a:ext cx="0" cy="228600"/>
          </a:xfrm>
          <a:prstGeom prst="line">
            <a:avLst/>
          </a:prstGeom>
          <a:noFill/>
          <a:ln w="9525">
            <a:solidFill>
              <a:srgbClr val="FF3300"/>
            </a:solidFill>
            <a:round/>
            <a:headEnd/>
            <a:tailEnd type="triangle" w="med" len="med"/>
          </a:ln>
        </p:spPr>
        <p:txBody>
          <a:bodyPr wrap="none" anchor="ctr"/>
          <a:lstStyle/>
          <a:p>
            <a:pPr eaLnBrk="1" hangingPunct="1"/>
            <a:endParaRPr lang="en-US" sz="2400" b="0">
              <a:solidFill>
                <a:srgbClr val="000000"/>
              </a:solidFill>
              <a:latin typeface="Times New Roman" pitchFamily="18" charset="0"/>
              <a:cs typeface="Arial" pitchFamily="34" charset="0"/>
            </a:endParaRPr>
          </a:p>
        </p:txBody>
      </p:sp>
      <p:sp>
        <p:nvSpPr>
          <p:cNvPr id="102" name="Text Box 189">
            <a:extLst>
              <a:ext uri="{FF2B5EF4-FFF2-40B4-BE49-F238E27FC236}">
                <a16:creationId xmlns:a16="http://schemas.microsoft.com/office/drawing/2014/main" id="{230046F8-3399-4755-9035-7395A4C3776D}"/>
              </a:ext>
            </a:extLst>
          </p:cNvPr>
          <p:cNvSpPr txBox="1">
            <a:spLocks noChangeArrowheads="1"/>
          </p:cNvSpPr>
          <p:nvPr/>
        </p:nvSpPr>
        <p:spPr bwMode="auto">
          <a:xfrm>
            <a:off x="4267200" y="5715000"/>
            <a:ext cx="685800" cy="457200"/>
          </a:xfrm>
          <a:prstGeom prst="rect">
            <a:avLst/>
          </a:prstGeom>
          <a:noFill/>
          <a:ln w="9525">
            <a:noFill/>
            <a:miter lim="800000"/>
            <a:headEnd/>
            <a:tailEnd/>
          </a:ln>
        </p:spPr>
        <p:txBody>
          <a:bodyPr>
            <a:spAutoFit/>
          </a:bodyPr>
          <a:lstStyle/>
          <a:p>
            <a:pPr algn="ctr">
              <a:spcBef>
                <a:spcPct val="50000"/>
              </a:spcBef>
            </a:pPr>
            <a:r>
              <a:rPr lang="en-US" sz="2400" b="0" i="1">
                <a:solidFill>
                  <a:srgbClr val="FF3300"/>
                </a:solidFill>
                <a:latin typeface="Arial" pitchFamily="34" charset="0"/>
                <a:cs typeface="Arial" pitchFamily="34" charset="0"/>
              </a:rPr>
              <a:t>k</a:t>
            </a:r>
            <a:endParaRPr lang="en-US" sz="2400" b="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4123894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7E7F9"/>
        </a:solidFill>
        <a:effectLst/>
      </p:bgPr>
    </p:bg>
    <p:spTree>
      <p:nvGrpSpPr>
        <p:cNvPr id="1" name=""/>
        <p:cNvGrpSpPr/>
        <p:nvPr/>
      </p:nvGrpSpPr>
      <p:grpSpPr>
        <a:xfrm>
          <a:off x="0" y="0"/>
          <a:ext cx="0" cy="0"/>
          <a:chOff x="0" y="0"/>
          <a:chExt cx="0" cy="0"/>
        </a:xfrm>
      </p:grpSpPr>
      <p:sp>
        <p:nvSpPr>
          <p:cNvPr id="37890" name="Footer Placeholder 3">
            <a:extLst>
              <a:ext uri="{FF2B5EF4-FFF2-40B4-BE49-F238E27FC236}">
                <a16:creationId xmlns:a16="http://schemas.microsoft.com/office/drawing/2014/main" id="{D95D3947-8716-4028-85F4-E16EF02ADA61}"/>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7891" name="Text Box 2">
            <a:extLst>
              <a:ext uri="{FF2B5EF4-FFF2-40B4-BE49-F238E27FC236}">
                <a16:creationId xmlns:a16="http://schemas.microsoft.com/office/drawing/2014/main" id="{DF436D73-A31D-4D59-8379-ED29F11D6C3F}"/>
              </a:ext>
            </a:extLst>
          </p:cNvPr>
          <p:cNvSpPr txBox="1">
            <a:spLocks noChangeArrowheads="1"/>
          </p:cNvSpPr>
          <p:nvPr/>
        </p:nvSpPr>
        <p:spPr bwMode="auto">
          <a:xfrm>
            <a:off x="381000" y="360363"/>
            <a:ext cx="7183438" cy="637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ts val="3800"/>
              </a:lnSpc>
              <a:spcBef>
                <a:spcPct val="0"/>
              </a:spcBef>
              <a:buFontTx/>
              <a:buNone/>
            </a:pPr>
            <a:r>
              <a:rPr lang="en-US" altLang="en-US" sz="2800">
                <a:latin typeface="Tahoma" panose="020B0604030504040204" pitchFamily="34" charset="0"/>
              </a:rPr>
              <a:t>void insertionSort( int[] ray)</a:t>
            </a:r>
          </a:p>
          <a:p>
            <a:pPr>
              <a:lnSpc>
                <a:spcPts val="3800"/>
              </a:lnSpc>
              <a:spcBef>
                <a:spcPct val="0"/>
              </a:spcBef>
              <a:buFontTx/>
              <a:buNone/>
            </a:pPr>
            <a:r>
              <a:rPr lang="en-US" altLang="en-US" sz="2800">
                <a:latin typeface="Tahoma" panose="020B0604030504040204" pitchFamily="34" charset="0"/>
              </a:rPr>
              <a:t>{</a:t>
            </a:r>
          </a:p>
          <a:p>
            <a:pPr>
              <a:lnSpc>
                <a:spcPts val="3800"/>
              </a:lnSpc>
              <a:spcBef>
                <a:spcPct val="0"/>
              </a:spcBef>
              <a:buFontTx/>
              <a:buNone/>
            </a:pPr>
            <a:r>
              <a:rPr lang="en-US" altLang="en-US" sz="2800">
                <a:latin typeface="Tahoma" panose="020B0604030504040204" pitchFamily="34" charset="0"/>
              </a:rPr>
              <a:t>   for (int i=1; i&lt; ray.length; ++i)</a:t>
            </a:r>
          </a:p>
          <a:p>
            <a:pPr>
              <a:lnSpc>
                <a:spcPts val="3800"/>
              </a:lnSpc>
              <a:spcBef>
                <a:spcPct val="0"/>
              </a:spcBef>
              <a:buFontTx/>
              <a:buNone/>
            </a:pPr>
            <a:r>
              <a:rPr lang="en-US" altLang="en-US" sz="2800">
                <a:latin typeface="Tahoma" panose="020B0604030504040204" pitchFamily="34" charset="0"/>
              </a:rPr>
              <a:t>   {</a:t>
            </a:r>
          </a:p>
          <a:p>
            <a:pPr>
              <a:lnSpc>
                <a:spcPts val="3800"/>
              </a:lnSpc>
              <a:spcBef>
                <a:spcPct val="0"/>
              </a:spcBef>
              <a:buFontTx/>
              <a:buNone/>
            </a:pPr>
            <a:r>
              <a:rPr lang="en-US" altLang="en-US" sz="2800">
                <a:latin typeface="Tahoma" panose="020B0604030504040204" pitchFamily="34" charset="0"/>
              </a:rPr>
              <a:t>       int val = ray[i];</a:t>
            </a:r>
          </a:p>
          <a:p>
            <a:pPr>
              <a:lnSpc>
                <a:spcPts val="3800"/>
              </a:lnSpc>
              <a:spcBef>
                <a:spcPct val="0"/>
              </a:spcBef>
              <a:buFontTx/>
              <a:buNone/>
            </a:pPr>
            <a:r>
              <a:rPr lang="en-US" altLang="en-US" sz="2800">
                <a:latin typeface="Tahoma" panose="020B0604030504040204" pitchFamily="34" charset="0"/>
              </a:rPr>
              <a:t>       int j=i;</a:t>
            </a:r>
          </a:p>
          <a:p>
            <a:pPr>
              <a:lnSpc>
                <a:spcPts val="3800"/>
              </a:lnSpc>
              <a:spcBef>
                <a:spcPct val="0"/>
              </a:spcBef>
              <a:buFontTx/>
              <a:buNone/>
            </a:pPr>
            <a:r>
              <a:rPr lang="en-US" altLang="en-US" sz="2800">
                <a:latin typeface="Tahoma" panose="020B0604030504040204" pitchFamily="34" charset="0"/>
              </a:rPr>
              <a:t>       while(j&gt;0 &amp;&amp; val&lt;ray[j-1]) {         </a:t>
            </a:r>
          </a:p>
          <a:p>
            <a:pPr>
              <a:lnSpc>
                <a:spcPts val="3800"/>
              </a:lnSpc>
              <a:spcBef>
                <a:spcPct val="0"/>
              </a:spcBef>
              <a:buFontTx/>
              <a:buNone/>
            </a:pPr>
            <a:r>
              <a:rPr lang="en-US" altLang="en-US" sz="2800">
                <a:latin typeface="Tahoma" panose="020B0604030504040204" pitchFamily="34" charset="0"/>
              </a:rPr>
              <a:t>          ray[j]=ray[j-1];</a:t>
            </a:r>
          </a:p>
          <a:p>
            <a:pPr>
              <a:lnSpc>
                <a:spcPts val="3800"/>
              </a:lnSpc>
              <a:spcBef>
                <a:spcPct val="0"/>
              </a:spcBef>
              <a:buFontTx/>
              <a:buNone/>
            </a:pPr>
            <a:r>
              <a:rPr lang="en-US" altLang="en-US" sz="2800">
                <a:latin typeface="Tahoma" panose="020B0604030504040204" pitchFamily="34" charset="0"/>
              </a:rPr>
              <a:t>          j--;</a:t>
            </a:r>
          </a:p>
          <a:p>
            <a:pPr>
              <a:lnSpc>
                <a:spcPts val="3800"/>
              </a:lnSpc>
              <a:spcBef>
                <a:spcPct val="0"/>
              </a:spcBef>
              <a:buFontTx/>
              <a:buNone/>
            </a:pPr>
            <a:r>
              <a:rPr lang="en-US" altLang="en-US" sz="2800">
                <a:latin typeface="Tahoma" panose="020B0604030504040204" pitchFamily="34" charset="0"/>
              </a:rPr>
              <a:t>       }</a:t>
            </a:r>
          </a:p>
          <a:p>
            <a:pPr>
              <a:lnSpc>
                <a:spcPts val="3800"/>
              </a:lnSpc>
              <a:spcBef>
                <a:spcPct val="0"/>
              </a:spcBef>
              <a:buFontTx/>
              <a:buNone/>
            </a:pPr>
            <a:r>
              <a:rPr lang="en-US" altLang="en-US" sz="2800">
                <a:latin typeface="Tahoma" panose="020B0604030504040204" pitchFamily="34" charset="0"/>
              </a:rPr>
              <a:t>       ray[j]=val;</a:t>
            </a:r>
          </a:p>
          <a:p>
            <a:pPr>
              <a:lnSpc>
                <a:spcPts val="3800"/>
              </a:lnSpc>
              <a:spcBef>
                <a:spcPct val="0"/>
              </a:spcBef>
              <a:buFontTx/>
              <a:buNone/>
            </a:pPr>
            <a:r>
              <a:rPr lang="en-US" altLang="en-US" sz="2800">
                <a:latin typeface="Tahoma" panose="020B0604030504040204" pitchFamily="34" charset="0"/>
              </a:rPr>
              <a:t>   }</a:t>
            </a:r>
          </a:p>
          <a:p>
            <a:pPr>
              <a:lnSpc>
                <a:spcPts val="3800"/>
              </a:lnSpc>
              <a:spcBef>
                <a:spcPct val="0"/>
              </a:spcBef>
              <a:buFontTx/>
              <a:buNone/>
            </a:pPr>
            <a:r>
              <a:rPr lang="en-US" altLang="en-US" sz="2800">
                <a:latin typeface="Tahoma" panose="020B0604030504040204" pitchFamily="34" charset="0"/>
              </a:rPr>
              <a:t>}</a:t>
            </a:r>
          </a:p>
        </p:txBody>
      </p:sp>
      <p:sp>
        <p:nvSpPr>
          <p:cNvPr id="37892" name="WordArt 3">
            <a:extLst>
              <a:ext uri="{FF2B5EF4-FFF2-40B4-BE49-F238E27FC236}">
                <a16:creationId xmlns:a16="http://schemas.microsoft.com/office/drawing/2014/main" id="{72A26E70-E55D-4143-9EBB-B27D222EB176}"/>
              </a:ext>
            </a:extLst>
          </p:cNvPr>
          <p:cNvSpPr>
            <a:spLocks noChangeArrowheads="1" noChangeShapeType="1" noTextEdit="1"/>
          </p:cNvSpPr>
          <p:nvPr/>
        </p:nvSpPr>
        <p:spPr bwMode="auto">
          <a:xfrm>
            <a:off x="5562600" y="5029200"/>
            <a:ext cx="3000375" cy="1219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Insertion</a:t>
            </a:r>
          </a:p>
          <a:p>
            <a:pPr algn="ctr"/>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w/primitives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6B16AC-45C3-4F3F-AEA0-D6249217FF3C}"/>
              </a:ext>
            </a:extLst>
          </p:cNvPr>
          <p:cNvSpPr txBox="1">
            <a:spLocks/>
          </p:cNvSpPr>
          <p:nvPr/>
        </p:nvSpPr>
        <p:spPr bwMode="auto">
          <a:xfrm>
            <a:off x="7162800" y="64897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50000"/>
              </a:spcBef>
              <a:spcAft>
                <a:spcPct val="0"/>
              </a:spcAft>
              <a:defRPr sz="1400" kern="1200">
                <a:solidFill>
                  <a:schemeClr val="tx1"/>
                </a:solidFill>
                <a:latin typeface="+mn-lt"/>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a:lstStyle>
          <a:p>
            <a:pPr>
              <a:defRPr/>
            </a:pPr>
            <a:r>
              <a:rPr lang="en-US" b="0">
                <a:solidFill>
                  <a:srgbClr val="000000"/>
                </a:solidFill>
                <a:latin typeface="Arial"/>
              </a:rPr>
              <a:t>Lab 12B - </a:t>
            </a:r>
            <a:fld id="{AE93FDBC-D9AD-4D76-86A9-841101C741B3}" type="slidenum">
              <a:rPr lang="en-US" b="0" smtClean="0">
                <a:solidFill>
                  <a:srgbClr val="000000"/>
                </a:solidFill>
                <a:latin typeface="Arial"/>
              </a:rPr>
              <a:pPr>
                <a:defRPr/>
              </a:pPr>
              <a:t>25</a:t>
            </a:fld>
            <a:endParaRPr lang="en-US" b="0" dirty="0">
              <a:solidFill>
                <a:srgbClr val="000000"/>
              </a:solidFill>
              <a:latin typeface="Arial"/>
            </a:endParaRPr>
          </a:p>
        </p:txBody>
      </p:sp>
      <p:sp>
        <p:nvSpPr>
          <p:cNvPr id="4" name="Rectangle 2">
            <a:extLst>
              <a:ext uri="{FF2B5EF4-FFF2-40B4-BE49-F238E27FC236}">
                <a16:creationId xmlns:a16="http://schemas.microsoft.com/office/drawing/2014/main" id="{3D4D72F9-150A-4B96-9672-26396C7A656C}"/>
              </a:ext>
            </a:extLst>
          </p:cNvPr>
          <p:cNvSpPr txBox="1">
            <a:spLocks noChangeArrowheads="1"/>
          </p:cNvSpPr>
          <p:nvPr/>
        </p:nvSpPr>
        <p:spPr bwMode="auto">
          <a:xfrm>
            <a:off x="1173163"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Arial" charset="0"/>
              </a:defRPr>
            </a:lvl2pPr>
            <a:lvl3pPr algn="l" rtl="0" eaLnBrk="0" fontAlgn="base" hangingPunct="0">
              <a:spcBef>
                <a:spcPct val="0"/>
              </a:spcBef>
              <a:spcAft>
                <a:spcPct val="0"/>
              </a:spcAft>
              <a:defRPr kumimoji="1" sz="4400">
                <a:solidFill>
                  <a:schemeClr val="tx2"/>
                </a:solidFill>
                <a:latin typeface="Arial" charset="0"/>
              </a:defRPr>
            </a:lvl3pPr>
            <a:lvl4pPr algn="l" rtl="0" eaLnBrk="0" fontAlgn="base" hangingPunct="0">
              <a:spcBef>
                <a:spcPct val="0"/>
              </a:spcBef>
              <a:spcAft>
                <a:spcPct val="0"/>
              </a:spcAft>
              <a:defRPr kumimoji="1" sz="4400">
                <a:solidFill>
                  <a:schemeClr val="tx2"/>
                </a:solidFill>
                <a:latin typeface="Arial" charset="0"/>
              </a:defRPr>
            </a:lvl4pPr>
            <a:lvl5pPr algn="l" rtl="0" eaLnBrk="0" fontAlgn="base" hangingPunct="0">
              <a:spcBef>
                <a:spcPct val="0"/>
              </a:spcBef>
              <a:spcAft>
                <a:spcPct val="0"/>
              </a:spcAft>
              <a:defRPr kumimoji="1" sz="4400">
                <a:solidFill>
                  <a:schemeClr val="tx2"/>
                </a:solidFill>
                <a:latin typeface="Arial" charset="0"/>
              </a:defRPr>
            </a:lvl5pPr>
            <a:lvl6pPr marL="457200" algn="l" rtl="0" eaLnBrk="0" fontAlgn="base" hangingPunct="0">
              <a:spcBef>
                <a:spcPct val="0"/>
              </a:spcBef>
              <a:spcAft>
                <a:spcPct val="0"/>
              </a:spcAft>
              <a:defRPr kumimoji="1" sz="4400">
                <a:solidFill>
                  <a:schemeClr val="tx2"/>
                </a:solidFill>
                <a:latin typeface="Arial" charset="0"/>
              </a:defRPr>
            </a:lvl6pPr>
            <a:lvl7pPr marL="914400" algn="l" rtl="0" eaLnBrk="0" fontAlgn="base" hangingPunct="0">
              <a:spcBef>
                <a:spcPct val="0"/>
              </a:spcBef>
              <a:spcAft>
                <a:spcPct val="0"/>
              </a:spcAft>
              <a:defRPr kumimoji="1" sz="4400">
                <a:solidFill>
                  <a:schemeClr val="tx2"/>
                </a:solidFill>
                <a:latin typeface="Arial" charset="0"/>
              </a:defRPr>
            </a:lvl7pPr>
            <a:lvl8pPr marL="1371600" algn="l" rtl="0" eaLnBrk="0" fontAlgn="base" hangingPunct="0">
              <a:spcBef>
                <a:spcPct val="0"/>
              </a:spcBef>
              <a:spcAft>
                <a:spcPct val="0"/>
              </a:spcAft>
              <a:defRPr kumimoji="1" sz="4400">
                <a:solidFill>
                  <a:schemeClr val="tx2"/>
                </a:solidFill>
                <a:latin typeface="Arial" charset="0"/>
              </a:defRPr>
            </a:lvl8pPr>
            <a:lvl9pPr marL="1828800" algn="l" rtl="0" eaLnBrk="0" fontAlgn="base" hangingPunct="0">
              <a:spcBef>
                <a:spcPct val="0"/>
              </a:spcBef>
              <a:spcAft>
                <a:spcPct val="0"/>
              </a:spcAft>
              <a:defRPr kumimoji="1" sz="4400">
                <a:solidFill>
                  <a:schemeClr val="tx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sz="4400" b="0" i="0" u="none" strike="noStrike" kern="0" cap="none" spc="0" normalizeH="0" baseline="0" noProof="0">
                <a:ln>
                  <a:noFill/>
                </a:ln>
                <a:solidFill>
                  <a:srgbClr val="003366"/>
                </a:solidFill>
                <a:effectLst/>
                <a:uLnTx/>
                <a:uFillTx/>
                <a:latin typeface="Arial"/>
                <a:ea typeface="+mj-ea"/>
                <a:cs typeface="+mj-cs"/>
              </a:rPr>
              <a:t>Insertion Sort - </a:t>
            </a:r>
            <a:r>
              <a:rPr kumimoji="1" lang="en-US" sz="2800" b="0" i="0" u="none" strike="noStrike" kern="0" cap="none" spc="0" normalizeH="0" baseline="0" noProof="0">
                <a:ln>
                  <a:noFill/>
                </a:ln>
                <a:solidFill>
                  <a:srgbClr val="003366"/>
                </a:solidFill>
                <a:effectLst/>
                <a:uLnTx/>
                <a:uFillTx/>
                <a:latin typeface="Arial"/>
                <a:ea typeface="+mj-ea"/>
                <a:cs typeface="+mj-cs"/>
              </a:rPr>
              <a:t>while loop</a:t>
            </a:r>
          </a:p>
        </p:txBody>
      </p:sp>
      <p:sp>
        <p:nvSpPr>
          <p:cNvPr id="5" name="Text Box 4">
            <a:extLst>
              <a:ext uri="{FF2B5EF4-FFF2-40B4-BE49-F238E27FC236}">
                <a16:creationId xmlns:a16="http://schemas.microsoft.com/office/drawing/2014/main" id="{AE35B7F3-5CDA-43FC-BA2B-5A5A00C54B85}"/>
              </a:ext>
            </a:extLst>
          </p:cNvPr>
          <p:cNvSpPr txBox="1">
            <a:spLocks noChangeArrowheads="1"/>
          </p:cNvSpPr>
          <p:nvPr/>
        </p:nvSpPr>
        <p:spPr bwMode="auto">
          <a:xfrm>
            <a:off x="457200" y="1219200"/>
            <a:ext cx="8686800" cy="5509200"/>
          </a:xfrm>
          <a:prstGeom prst="rect">
            <a:avLst/>
          </a:prstGeom>
          <a:noFill/>
          <a:ln w="9525">
            <a:noFill/>
            <a:miter lim="800000"/>
            <a:headEnd/>
            <a:tailEnd/>
          </a:ln>
          <a:effectLst/>
        </p:spPr>
        <p:txBody>
          <a:bodyPr>
            <a:spAutoFit/>
          </a:bodyPr>
          <a:lstStyle/>
          <a:p>
            <a:pPr>
              <a:defRPr/>
            </a:pPr>
            <a:r>
              <a:rPr lang="en-US" sz="2200" dirty="0">
                <a:solidFill>
                  <a:srgbClr val="003366">
                    <a:lumMod val="60000"/>
                    <a:lumOff val="40000"/>
                  </a:srgbClr>
                </a:solidFill>
                <a:latin typeface="Times New Roman" pitchFamily="18" charset="0"/>
                <a:cs typeface="Times New Roman" pitchFamily="18" charset="0"/>
              </a:rPr>
              <a:t>public void </a:t>
            </a:r>
            <a:r>
              <a:rPr lang="en-US" sz="2200" dirty="0" err="1">
                <a:solidFill>
                  <a:srgbClr val="000000"/>
                </a:solidFill>
                <a:latin typeface="Times New Roman" pitchFamily="18" charset="0"/>
                <a:cs typeface="Times New Roman" pitchFamily="18" charset="0"/>
              </a:rPr>
              <a:t>insertionSort</a:t>
            </a:r>
            <a:r>
              <a:rPr lang="en-US" sz="2200" dirty="0">
                <a:solidFill>
                  <a:srgbClr val="000000"/>
                </a:solidFill>
                <a:latin typeface="Times New Roman" pitchFamily="18" charset="0"/>
                <a:cs typeface="Times New Roman" pitchFamily="18" charset="0"/>
              </a:rPr>
              <a:t>(President[] list)</a:t>
            </a:r>
          </a:p>
          <a:p>
            <a:pPr>
              <a:defRPr/>
            </a:pPr>
            <a:r>
              <a:rPr lang="en-US" sz="2200" dirty="0">
                <a:solidFill>
                  <a:srgbClr val="000000"/>
                </a:solidFill>
                <a:latin typeface="Times New Roman" pitchFamily="18" charset="0"/>
                <a:cs typeface="Times New Roman" pitchFamily="18" charset="0"/>
              </a:rPr>
              <a:t>{</a:t>
            </a:r>
          </a:p>
          <a:p>
            <a:pPr>
              <a:defRPr/>
            </a:pPr>
            <a:r>
              <a:rPr lang="en-US" sz="2200" dirty="0">
                <a:solidFill>
                  <a:srgbClr val="000000"/>
                </a:solidFill>
                <a:latin typeface="Times New Roman" pitchFamily="18" charset="0"/>
                <a:cs typeface="Times New Roman" pitchFamily="18" charset="0"/>
              </a:rPr>
              <a:t>   </a:t>
            </a:r>
            <a:r>
              <a:rPr lang="en-US" sz="2200" dirty="0" err="1">
                <a:solidFill>
                  <a:srgbClr val="003366">
                    <a:lumMod val="60000"/>
                    <a:lumOff val="40000"/>
                  </a:srgbClr>
                </a:solidFill>
                <a:latin typeface="Times New Roman" pitchFamily="18" charset="0"/>
                <a:cs typeface="Times New Roman" pitchFamily="18" charset="0"/>
              </a:rPr>
              <a:t>int</a:t>
            </a:r>
            <a:r>
              <a:rPr lang="en-US" sz="2200" dirty="0">
                <a:solidFill>
                  <a:srgbClr val="000000"/>
                </a:solidFill>
                <a:latin typeface="Times New Roman" pitchFamily="18" charset="0"/>
                <a:cs typeface="Times New Roman" pitchFamily="18" charset="0"/>
              </a:rPr>
              <a:t> outer = 1;</a:t>
            </a:r>
          </a:p>
          <a:p>
            <a:pPr>
              <a:defRPr/>
            </a:pPr>
            <a:r>
              <a:rPr lang="en-US" sz="2200" dirty="0">
                <a:solidFill>
                  <a:srgbClr val="000000"/>
                </a:solidFill>
                <a:latin typeface="Times New Roman" pitchFamily="18" charset="0"/>
                <a:cs typeface="Times New Roman" pitchFamily="18" charset="0"/>
              </a:rPr>
              <a:t>   </a:t>
            </a:r>
            <a:r>
              <a:rPr lang="en-US" sz="2200" dirty="0">
                <a:solidFill>
                  <a:srgbClr val="003366">
                    <a:lumMod val="60000"/>
                    <a:lumOff val="40000"/>
                  </a:srgbClr>
                </a:solidFill>
                <a:latin typeface="Times New Roman" pitchFamily="18" charset="0"/>
                <a:cs typeface="Times New Roman" pitchFamily="18" charset="0"/>
              </a:rPr>
              <a:t>while </a:t>
            </a:r>
            <a:r>
              <a:rPr lang="en-US" sz="2200" dirty="0">
                <a:solidFill>
                  <a:srgbClr val="000000"/>
                </a:solidFill>
                <a:latin typeface="Times New Roman" pitchFamily="18" charset="0"/>
                <a:cs typeface="Times New Roman" pitchFamily="18" charset="0"/>
              </a:rPr>
              <a:t>(outer &lt; </a:t>
            </a:r>
            <a:r>
              <a:rPr lang="en-US" sz="2200" dirty="0" err="1">
                <a:solidFill>
                  <a:srgbClr val="000000"/>
                </a:solidFill>
                <a:latin typeface="Times New Roman" pitchFamily="18" charset="0"/>
                <a:cs typeface="Times New Roman" pitchFamily="18" charset="0"/>
              </a:rPr>
              <a:t>list.length</a:t>
            </a:r>
            <a:r>
              <a:rPr lang="en-US" sz="2200" dirty="0">
                <a:solidFill>
                  <a:srgbClr val="000000"/>
                </a:solidFill>
                <a:latin typeface="Times New Roman" pitchFamily="18" charset="0"/>
                <a:cs typeface="Times New Roman" pitchFamily="18" charset="0"/>
              </a:rPr>
              <a:t>)</a:t>
            </a:r>
          </a:p>
          <a:p>
            <a:pPr>
              <a:defRPr/>
            </a:pPr>
            <a:r>
              <a:rPr lang="en-US" sz="2200" dirty="0">
                <a:solidFill>
                  <a:srgbClr val="000000"/>
                </a:solidFill>
                <a:latin typeface="Times New Roman" pitchFamily="18" charset="0"/>
                <a:cs typeface="Times New Roman" pitchFamily="18" charset="0"/>
              </a:rPr>
              <a:t>   {</a:t>
            </a:r>
          </a:p>
          <a:p>
            <a:pPr>
              <a:defRPr/>
            </a:pPr>
            <a:r>
              <a:rPr lang="en-US" sz="2200" dirty="0">
                <a:solidFill>
                  <a:srgbClr val="000000"/>
                </a:solidFill>
                <a:latin typeface="Times New Roman" pitchFamily="18" charset="0"/>
                <a:cs typeface="Times New Roman" pitchFamily="18" charset="0"/>
              </a:rPr>
              <a:t>       President </a:t>
            </a:r>
            <a:r>
              <a:rPr lang="en-US" sz="2200" dirty="0" err="1">
                <a:solidFill>
                  <a:srgbClr val="000000"/>
                </a:solidFill>
                <a:latin typeface="Times New Roman" pitchFamily="18" charset="0"/>
                <a:cs typeface="Times New Roman" pitchFamily="18" charset="0"/>
              </a:rPr>
              <a:t>thisElement</a:t>
            </a:r>
            <a:r>
              <a:rPr lang="en-US" sz="2200" dirty="0">
                <a:solidFill>
                  <a:srgbClr val="000000"/>
                </a:solidFill>
                <a:latin typeface="Times New Roman" pitchFamily="18" charset="0"/>
                <a:cs typeface="Times New Roman" pitchFamily="18" charset="0"/>
              </a:rPr>
              <a:t> = list[outer];</a:t>
            </a:r>
          </a:p>
          <a:p>
            <a:pPr>
              <a:defRPr/>
            </a:pPr>
            <a:r>
              <a:rPr lang="en-US" sz="2200" dirty="0">
                <a:solidFill>
                  <a:srgbClr val="000000"/>
                </a:solidFill>
                <a:latin typeface="Times New Roman" pitchFamily="18" charset="0"/>
                <a:cs typeface="Times New Roman" pitchFamily="18" charset="0"/>
              </a:rPr>
              <a:t>       </a:t>
            </a:r>
            <a:r>
              <a:rPr lang="en-US" sz="2200" dirty="0" err="1">
                <a:solidFill>
                  <a:srgbClr val="003366">
                    <a:lumMod val="60000"/>
                    <a:lumOff val="40000"/>
                  </a:srgbClr>
                </a:solidFill>
                <a:latin typeface="Times New Roman" pitchFamily="18" charset="0"/>
                <a:cs typeface="Times New Roman" pitchFamily="18" charset="0"/>
              </a:rPr>
              <a:t>int</a:t>
            </a:r>
            <a:r>
              <a:rPr lang="en-US" sz="2200" dirty="0">
                <a:solidFill>
                  <a:srgbClr val="000000"/>
                </a:solidFill>
                <a:latin typeface="Times New Roman" pitchFamily="18" charset="0"/>
                <a:cs typeface="Times New Roman" pitchFamily="18" charset="0"/>
              </a:rPr>
              <a:t> inner = outer - 1;</a:t>
            </a:r>
          </a:p>
          <a:p>
            <a:pPr>
              <a:defRPr/>
            </a:pPr>
            <a:r>
              <a:rPr lang="en-US" sz="2200" dirty="0">
                <a:solidFill>
                  <a:srgbClr val="000000"/>
                </a:solidFill>
                <a:latin typeface="Times New Roman" pitchFamily="18" charset="0"/>
                <a:cs typeface="Times New Roman" pitchFamily="18" charset="0"/>
              </a:rPr>
              <a:t>       </a:t>
            </a:r>
            <a:r>
              <a:rPr lang="en-US" sz="2200" dirty="0">
                <a:solidFill>
                  <a:srgbClr val="003366">
                    <a:lumMod val="60000"/>
                    <a:lumOff val="40000"/>
                  </a:srgbClr>
                </a:solidFill>
                <a:latin typeface="Times New Roman" pitchFamily="18" charset="0"/>
                <a:cs typeface="Times New Roman" pitchFamily="18" charset="0"/>
              </a:rPr>
              <a:t>while </a:t>
            </a:r>
            <a:r>
              <a:rPr lang="en-US" sz="2200" dirty="0">
                <a:solidFill>
                  <a:srgbClr val="000000"/>
                </a:solidFill>
                <a:latin typeface="Times New Roman" pitchFamily="18" charset="0"/>
                <a:cs typeface="Times New Roman" pitchFamily="18" charset="0"/>
              </a:rPr>
              <a:t>(inner &gt;= 0 &amp;&amp; </a:t>
            </a:r>
            <a:r>
              <a:rPr lang="en-US" sz="2200" dirty="0" err="1">
                <a:solidFill>
                  <a:srgbClr val="000000"/>
                </a:solidFill>
                <a:latin typeface="Times New Roman" pitchFamily="18" charset="0"/>
                <a:cs typeface="Times New Roman" pitchFamily="18" charset="0"/>
              </a:rPr>
              <a:t>thisElement.compareTo</a:t>
            </a:r>
            <a:r>
              <a:rPr lang="en-US" sz="2200" dirty="0">
                <a:solidFill>
                  <a:srgbClr val="000000"/>
                </a:solidFill>
                <a:latin typeface="Times New Roman" pitchFamily="18" charset="0"/>
                <a:cs typeface="Times New Roman" pitchFamily="18" charset="0"/>
              </a:rPr>
              <a:t>(list[inner]) &lt; 0)</a:t>
            </a:r>
          </a:p>
          <a:p>
            <a:pPr>
              <a:defRPr/>
            </a:pPr>
            <a:r>
              <a:rPr lang="en-US" sz="2200" dirty="0">
                <a:solidFill>
                  <a:srgbClr val="000000"/>
                </a:solidFill>
                <a:latin typeface="Times New Roman" pitchFamily="18" charset="0"/>
                <a:cs typeface="Times New Roman" pitchFamily="18" charset="0"/>
              </a:rPr>
              <a:t>       {</a:t>
            </a:r>
          </a:p>
          <a:p>
            <a:pPr>
              <a:defRPr/>
            </a:pPr>
            <a:r>
              <a:rPr lang="en-US" sz="2200" dirty="0">
                <a:solidFill>
                  <a:srgbClr val="000000"/>
                </a:solidFill>
                <a:latin typeface="Times New Roman" pitchFamily="18" charset="0"/>
                <a:cs typeface="Times New Roman" pitchFamily="18" charset="0"/>
              </a:rPr>
              <a:t>           list[inner + 1] = list[inner];</a:t>
            </a:r>
          </a:p>
          <a:p>
            <a:pPr>
              <a:defRPr/>
            </a:pPr>
            <a:r>
              <a:rPr lang="en-US" sz="2200" dirty="0">
                <a:solidFill>
                  <a:srgbClr val="000000"/>
                </a:solidFill>
                <a:latin typeface="Times New Roman" pitchFamily="18" charset="0"/>
                <a:cs typeface="Times New Roman" pitchFamily="18" charset="0"/>
              </a:rPr>
              <a:t>           inner--;</a:t>
            </a:r>
          </a:p>
          <a:p>
            <a:pPr>
              <a:defRPr/>
            </a:pPr>
            <a:r>
              <a:rPr lang="en-US" sz="2200" dirty="0">
                <a:solidFill>
                  <a:srgbClr val="000000"/>
                </a:solidFill>
                <a:latin typeface="Times New Roman" pitchFamily="18" charset="0"/>
                <a:cs typeface="Times New Roman" pitchFamily="18" charset="0"/>
              </a:rPr>
              <a:t>       }</a:t>
            </a:r>
          </a:p>
          <a:p>
            <a:pPr>
              <a:defRPr/>
            </a:pPr>
            <a:r>
              <a:rPr lang="en-US" sz="2200" dirty="0">
                <a:solidFill>
                  <a:srgbClr val="000000"/>
                </a:solidFill>
                <a:latin typeface="Times New Roman" pitchFamily="18" charset="0"/>
                <a:cs typeface="Times New Roman" pitchFamily="18" charset="0"/>
              </a:rPr>
              <a:t>       list[inner + 1] = </a:t>
            </a:r>
            <a:r>
              <a:rPr lang="en-US" sz="2200" dirty="0" err="1">
                <a:solidFill>
                  <a:srgbClr val="000000"/>
                </a:solidFill>
                <a:latin typeface="Times New Roman" pitchFamily="18" charset="0"/>
                <a:cs typeface="Times New Roman" pitchFamily="18" charset="0"/>
              </a:rPr>
              <a:t>thisElement</a:t>
            </a:r>
            <a:r>
              <a:rPr lang="en-US" sz="2200" dirty="0">
                <a:solidFill>
                  <a:srgbClr val="000000"/>
                </a:solidFill>
                <a:latin typeface="Times New Roman" pitchFamily="18" charset="0"/>
                <a:cs typeface="Times New Roman" pitchFamily="18" charset="0"/>
              </a:rPr>
              <a:t>;</a:t>
            </a:r>
          </a:p>
          <a:p>
            <a:pPr>
              <a:defRPr/>
            </a:pPr>
            <a:r>
              <a:rPr lang="en-US" sz="2200" dirty="0">
                <a:solidFill>
                  <a:srgbClr val="000000"/>
                </a:solidFill>
                <a:latin typeface="Times New Roman" pitchFamily="18" charset="0"/>
                <a:cs typeface="Times New Roman" pitchFamily="18" charset="0"/>
              </a:rPr>
              <a:t>       outer++;</a:t>
            </a:r>
          </a:p>
          <a:p>
            <a:pPr>
              <a:defRPr/>
            </a:pPr>
            <a:r>
              <a:rPr lang="en-US" sz="2200" dirty="0">
                <a:solidFill>
                  <a:srgbClr val="000000"/>
                </a:solidFill>
                <a:latin typeface="Times New Roman" pitchFamily="18" charset="0"/>
                <a:cs typeface="Times New Roman" pitchFamily="18" charset="0"/>
              </a:rPr>
              <a:t>   }</a:t>
            </a:r>
          </a:p>
          <a:p>
            <a:pPr>
              <a:defRPr/>
            </a:pPr>
            <a:r>
              <a:rPr lang="en-US" sz="22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1043570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4039901-429D-41FB-85BE-9178E242BFCE}"/>
              </a:ext>
            </a:extLst>
          </p:cNvPr>
          <p:cNvSpPr txBox="1">
            <a:spLocks/>
          </p:cNvSpPr>
          <p:nvPr/>
        </p:nvSpPr>
        <p:spPr bwMode="auto">
          <a:xfrm>
            <a:off x="7162800" y="64897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50000"/>
              </a:spcBef>
              <a:spcAft>
                <a:spcPct val="0"/>
              </a:spcAft>
              <a:defRPr sz="1400" kern="1200">
                <a:solidFill>
                  <a:schemeClr val="tx1"/>
                </a:solidFill>
                <a:latin typeface="+mn-lt"/>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a:lstStyle>
          <a:p>
            <a:pPr>
              <a:defRPr/>
            </a:pPr>
            <a:r>
              <a:rPr lang="en-US" b="0">
                <a:solidFill>
                  <a:srgbClr val="000000"/>
                </a:solidFill>
                <a:latin typeface="Arial"/>
              </a:rPr>
              <a:t>Lab 12B - </a:t>
            </a:r>
            <a:fld id="{32BBF7F8-6FEA-4B61-ADEA-D7EDE3CE9979}" type="slidenum">
              <a:rPr lang="en-US" b="0" smtClean="0">
                <a:solidFill>
                  <a:srgbClr val="000000"/>
                </a:solidFill>
                <a:latin typeface="Arial"/>
              </a:rPr>
              <a:pPr>
                <a:defRPr/>
              </a:pPr>
              <a:t>26</a:t>
            </a:fld>
            <a:endParaRPr lang="en-US" b="0" dirty="0">
              <a:solidFill>
                <a:srgbClr val="000000"/>
              </a:solidFill>
              <a:latin typeface="Arial"/>
            </a:endParaRPr>
          </a:p>
        </p:txBody>
      </p:sp>
      <p:sp>
        <p:nvSpPr>
          <p:cNvPr id="4" name="Rectangle 2">
            <a:extLst>
              <a:ext uri="{FF2B5EF4-FFF2-40B4-BE49-F238E27FC236}">
                <a16:creationId xmlns:a16="http://schemas.microsoft.com/office/drawing/2014/main" id="{E1928088-086F-427D-ACC7-E7C8B7C043B2}"/>
              </a:ext>
            </a:extLst>
          </p:cNvPr>
          <p:cNvSpPr txBox="1">
            <a:spLocks noChangeArrowheads="1"/>
          </p:cNvSpPr>
          <p:nvPr/>
        </p:nvSpPr>
        <p:spPr bwMode="auto">
          <a:xfrm>
            <a:off x="1173163"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Arial" charset="0"/>
              </a:defRPr>
            </a:lvl2pPr>
            <a:lvl3pPr algn="l" rtl="0" eaLnBrk="0" fontAlgn="base" hangingPunct="0">
              <a:spcBef>
                <a:spcPct val="0"/>
              </a:spcBef>
              <a:spcAft>
                <a:spcPct val="0"/>
              </a:spcAft>
              <a:defRPr kumimoji="1" sz="4400">
                <a:solidFill>
                  <a:schemeClr val="tx2"/>
                </a:solidFill>
                <a:latin typeface="Arial" charset="0"/>
              </a:defRPr>
            </a:lvl3pPr>
            <a:lvl4pPr algn="l" rtl="0" eaLnBrk="0" fontAlgn="base" hangingPunct="0">
              <a:spcBef>
                <a:spcPct val="0"/>
              </a:spcBef>
              <a:spcAft>
                <a:spcPct val="0"/>
              </a:spcAft>
              <a:defRPr kumimoji="1" sz="4400">
                <a:solidFill>
                  <a:schemeClr val="tx2"/>
                </a:solidFill>
                <a:latin typeface="Arial" charset="0"/>
              </a:defRPr>
            </a:lvl4pPr>
            <a:lvl5pPr algn="l" rtl="0" eaLnBrk="0" fontAlgn="base" hangingPunct="0">
              <a:spcBef>
                <a:spcPct val="0"/>
              </a:spcBef>
              <a:spcAft>
                <a:spcPct val="0"/>
              </a:spcAft>
              <a:defRPr kumimoji="1" sz="4400">
                <a:solidFill>
                  <a:schemeClr val="tx2"/>
                </a:solidFill>
                <a:latin typeface="Arial" charset="0"/>
              </a:defRPr>
            </a:lvl5pPr>
            <a:lvl6pPr marL="457200" algn="l" rtl="0" eaLnBrk="0" fontAlgn="base" hangingPunct="0">
              <a:spcBef>
                <a:spcPct val="0"/>
              </a:spcBef>
              <a:spcAft>
                <a:spcPct val="0"/>
              </a:spcAft>
              <a:defRPr kumimoji="1" sz="4400">
                <a:solidFill>
                  <a:schemeClr val="tx2"/>
                </a:solidFill>
                <a:latin typeface="Arial" charset="0"/>
              </a:defRPr>
            </a:lvl6pPr>
            <a:lvl7pPr marL="914400" algn="l" rtl="0" eaLnBrk="0" fontAlgn="base" hangingPunct="0">
              <a:spcBef>
                <a:spcPct val="0"/>
              </a:spcBef>
              <a:spcAft>
                <a:spcPct val="0"/>
              </a:spcAft>
              <a:defRPr kumimoji="1" sz="4400">
                <a:solidFill>
                  <a:schemeClr val="tx2"/>
                </a:solidFill>
                <a:latin typeface="Arial" charset="0"/>
              </a:defRPr>
            </a:lvl7pPr>
            <a:lvl8pPr marL="1371600" algn="l" rtl="0" eaLnBrk="0" fontAlgn="base" hangingPunct="0">
              <a:spcBef>
                <a:spcPct val="0"/>
              </a:spcBef>
              <a:spcAft>
                <a:spcPct val="0"/>
              </a:spcAft>
              <a:defRPr kumimoji="1" sz="4400">
                <a:solidFill>
                  <a:schemeClr val="tx2"/>
                </a:solidFill>
                <a:latin typeface="Arial" charset="0"/>
              </a:defRPr>
            </a:lvl8pPr>
            <a:lvl9pPr marL="1828800" algn="l" rtl="0" eaLnBrk="0" fontAlgn="base" hangingPunct="0">
              <a:spcBef>
                <a:spcPct val="0"/>
              </a:spcBef>
              <a:spcAft>
                <a:spcPct val="0"/>
              </a:spcAft>
              <a:defRPr kumimoji="1" sz="4400">
                <a:solidFill>
                  <a:schemeClr val="tx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sz="4400" b="0" i="0" u="none" strike="noStrike" kern="0" cap="none" spc="0" normalizeH="0" baseline="0" noProof="0">
                <a:ln>
                  <a:noFill/>
                </a:ln>
                <a:solidFill>
                  <a:srgbClr val="003366"/>
                </a:solidFill>
                <a:effectLst/>
                <a:uLnTx/>
                <a:uFillTx/>
                <a:latin typeface="Arial"/>
                <a:ea typeface="+mj-ea"/>
                <a:cs typeface="+mj-cs"/>
              </a:rPr>
              <a:t>Insertion Sort - </a:t>
            </a:r>
            <a:r>
              <a:rPr kumimoji="1" lang="en-US" sz="2800" b="0" i="0" u="none" strike="noStrike" kern="0" cap="none" spc="0" normalizeH="0" baseline="0" noProof="0">
                <a:ln>
                  <a:noFill/>
                </a:ln>
                <a:solidFill>
                  <a:srgbClr val="003366"/>
                </a:solidFill>
                <a:effectLst/>
                <a:uLnTx/>
                <a:uFillTx/>
                <a:latin typeface="Arial"/>
                <a:ea typeface="+mj-ea"/>
                <a:cs typeface="+mj-cs"/>
              </a:rPr>
              <a:t>for loop</a:t>
            </a:r>
          </a:p>
        </p:txBody>
      </p:sp>
      <p:sp>
        <p:nvSpPr>
          <p:cNvPr id="5" name="Text Box 4">
            <a:extLst>
              <a:ext uri="{FF2B5EF4-FFF2-40B4-BE49-F238E27FC236}">
                <a16:creationId xmlns:a16="http://schemas.microsoft.com/office/drawing/2014/main" id="{375B94FB-EDA0-4845-BC10-2925A1A22233}"/>
              </a:ext>
            </a:extLst>
          </p:cNvPr>
          <p:cNvSpPr txBox="1">
            <a:spLocks noChangeArrowheads="1"/>
          </p:cNvSpPr>
          <p:nvPr/>
        </p:nvSpPr>
        <p:spPr bwMode="auto">
          <a:xfrm>
            <a:off x="457200" y="1965325"/>
            <a:ext cx="8686800" cy="4524315"/>
          </a:xfrm>
          <a:prstGeom prst="rect">
            <a:avLst/>
          </a:prstGeom>
          <a:noFill/>
          <a:ln w="9525">
            <a:noFill/>
            <a:miter lim="800000"/>
            <a:headEnd/>
            <a:tailEnd/>
          </a:ln>
          <a:effectLst/>
        </p:spPr>
        <p:txBody>
          <a:bodyPr>
            <a:spAutoFit/>
          </a:bodyPr>
          <a:lstStyle/>
          <a:p>
            <a:pPr>
              <a:defRPr/>
            </a:pPr>
            <a:r>
              <a:rPr lang="en-US" sz="2400" b="0" dirty="0">
                <a:solidFill>
                  <a:srgbClr val="003366">
                    <a:lumMod val="60000"/>
                    <a:lumOff val="40000"/>
                  </a:srgbClr>
                </a:solidFill>
                <a:latin typeface="Times New Roman" pitchFamily="18" charset="0"/>
                <a:cs typeface="Times New Roman" pitchFamily="18" charset="0"/>
              </a:rPr>
              <a:t>public void </a:t>
            </a:r>
            <a:r>
              <a:rPr lang="en-US" sz="2400" b="0" dirty="0" err="1">
                <a:solidFill>
                  <a:srgbClr val="000000"/>
                </a:solidFill>
                <a:latin typeface="Times New Roman" pitchFamily="18" charset="0"/>
                <a:cs typeface="Times New Roman" pitchFamily="18" charset="0"/>
              </a:rPr>
              <a:t>insertionSort</a:t>
            </a:r>
            <a:r>
              <a:rPr lang="en-US" sz="2400" b="0" dirty="0">
                <a:solidFill>
                  <a:srgbClr val="000000"/>
                </a:solidFill>
                <a:latin typeface="Times New Roman" pitchFamily="18" charset="0"/>
                <a:cs typeface="Times New Roman" pitchFamily="18" charset="0"/>
              </a:rPr>
              <a:t>(President[] list)</a:t>
            </a:r>
          </a:p>
          <a:p>
            <a:pPr>
              <a:defRPr/>
            </a:pPr>
            <a:r>
              <a:rPr lang="en-US" sz="2400" b="0" dirty="0">
                <a:solidFill>
                  <a:srgbClr val="000000"/>
                </a:solidFill>
                <a:latin typeface="Times New Roman" pitchFamily="18" charset="0"/>
                <a:cs typeface="Times New Roman" pitchFamily="18" charset="0"/>
              </a:rPr>
              <a:t>{</a:t>
            </a:r>
          </a:p>
          <a:p>
            <a:pPr>
              <a:defRPr/>
            </a:pPr>
            <a:r>
              <a:rPr lang="en-US" sz="2400" b="0" dirty="0">
                <a:solidFill>
                  <a:srgbClr val="000000"/>
                </a:solidFill>
                <a:latin typeface="Times New Roman" pitchFamily="18" charset="0"/>
                <a:cs typeface="Times New Roman" pitchFamily="18" charset="0"/>
              </a:rPr>
              <a:t>   </a:t>
            </a:r>
            <a:r>
              <a:rPr lang="en-US" sz="2400" b="0" dirty="0">
                <a:solidFill>
                  <a:srgbClr val="003366">
                    <a:lumMod val="60000"/>
                    <a:lumOff val="40000"/>
                  </a:srgbClr>
                </a:solidFill>
                <a:latin typeface="Times New Roman" pitchFamily="18" charset="0"/>
                <a:cs typeface="Times New Roman" pitchFamily="18" charset="0"/>
              </a:rPr>
              <a:t>for</a:t>
            </a:r>
            <a:r>
              <a:rPr lang="en-US" sz="2400" b="0" dirty="0">
                <a:solidFill>
                  <a:srgbClr val="000000"/>
                </a:solidFill>
                <a:latin typeface="Times New Roman" pitchFamily="18" charset="0"/>
                <a:cs typeface="Times New Roman" pitchFamily="18" charset="0"/>
              </a:rPr>
              <a:t> (</a:t>
            </a:r>
            <a:r>
              <a:rPr lang="en-US" sz="2400" b="0" dirty="0" err="1">
                <a:solidFill>
                  <a:srgbClr val="003366">
                    <a:lumMod val="60000"/>
                    <a:lumOff val="40000"/>
                  </a:srgbClr>
                </a:solidFill>
                <a:latin typeface="Times New Roman" pitchFamily="18" charset="0"/>
                <a:cs typeface="Times New Roman" pitchFamily="18" charset="0"/>
              </a:rPr>
              <a:t>int</a:t>
            </a:r>
            <a:r>
              <a:rPr lang="en-US" sz="2400" b="0" dirty="0">
                <a:solidFill>
                  <a:srgbClr val="000000"/>
                </a:solidFill>
                <a:latin typeface="Times New Roman" pitchFamily="18" charset="0"/>
                <a:cs typeface="Times New Roman" pitchFamily="18" charset="0"/>
              </a:rPr>
              <a:t> outer = 1; outer &lt; </a:t>
            </a:r>
            <a:r>
              <a:rPr lang="en-US" sz="2400" b="0" dirty="0" err="1">
                <a:solidFill>
                  <a:srgbClr val="000000"/>
                </a:solidFill>
                <a:latin typeface="Times New Roman" pitchFamily="18" charset="0"/>
                <a:cs typeface="Times New Roman" pitchFamily="18" charset="0"/>
              </a:rPr>
              <a:t>list.length</a:t>
            </a:r>
            <a:r>
              <a:rPr lang="en-US" sz="2400" b="0" dirty="0">
                <a:solidFill>
                  <a:srgbClr val="000000"/>
                </a:solidFill>
                <a:latin typeface="Times New Roman" pitchFamily="18" charset="0"/>
                <a:cs typeface="Times New Roman" pitchFamily="18" charset="0"/>
              </a:rPr>
              <a:t>; outer++)</a:t>
            </a:r>
          </a:p>
          <a:p>
            <a:pPr>
              <a:defRPr/>
            </a:pPr>
            <a:r>
              <a:rPr lang="en-US" sz="2400" b="0" dirty="0">
                <a:solidFill>
                  <a:srgbClr val="000000"/>
                </a:solidFill>
                <a:latin typeface="Times New Roman" pitchFamily="18" charset="0"/>
                <a:cs typeface="Times New Roman" pitchFamily="18" charset="0"/>
              </a:rPr>
              <a:t>   {</a:t>
            </a:r>
          </a:p>
          <a:p>
            <a:pPr>
              <a:defRPr/>
            </a:pPr>
            <a:r>
              <a:rPr lang="en-US" sz="2400" b="0" dirty="0">
                <a:solidFill>
                  <a:srgbClr val="000000"/>
                </a:solidFill>
                <a:latin typeface="Times New Roman" pitchFamily="18" charset="0"/>
                <a:cs typeface="Times New Roman" pitchFamily="18" charset="0"/>
              </a:rPr>
              <a:t>       President </a:t>
            </a:r>
            <a:r>
              <a:rPr lang="en-US" sz="2400" b="0" dirty="0" err="1">
                <a:solidFill>
                  <a:srgbClr val="000000"/>
                </a:solidFill>
                <a:latin typeface="Times New Roman" pitchFamily="18" charset="0"/>
                <a:cs typeface="Times New Roman" pitchFamily="18" charset="0"/>
              </a:rPr>
              <a:t>thisElement</a:t>
            </a:r>
            <a:r>
              <a:rPr lang="en-US" sz="2400" b="0" dirty="0">
                <a:solidFill>
                  <a:srgbClr val="000000"/>
                </a:solidFill>
                <a:latin typeface="Times New Roman" pitchFamily="18" charset="0"/>
                <a:cs typeface="Times New Roman" pitchFamily="18" charset="0"/>
              </a:rPr>
              <a:t> = list[outer];</a:t>
            </a:r>
          </a:p>
          <a:p>
            <a:pPr>
              <a:defRPr/>
            </a:pPr>
            <a:r>
              <a:rPr lang="en-US" sz="2400" b="0" dirty="0">
                <a:solidFill>
                  <a:srgbClr val="000000"/>
                </a:solidFill>
                <a:latin typeface="Times New Roman" pitchFamily="18" charset="0"/>
                <a:cs typeface="Times New Roman" pitchFamily="18" charset="0"/>
              </a:rPr>
              <a:t>       </a:t>
            </a:r>
            <a:r>
              <a:rPr lang="en-US" sz="2400" b="0" dirty="0" err="1">
                <a:solidFill>
                  <a:srgbClr val="003366">
                    <a:lumMod val="60000"/>
                    <a:lumOff val="40000"/>
                  </a:srgbClr>
                </a:solidFill>
                <a:latin typeface="Times New Roman" pitchFamily="18" charset="0"/>
                <a:cs typeface="Times New Roman" pitchFamily="18" charset="0"/>
              </a:rPr>
              <a:t>int</a:t>
            </a:r>
            <a:r>
              <a:rPr lang="en-US" sz="2400" b="0" dirty="0">
                <a:solidFill>
                  <a:srgbClr val="000000"/>
                </a:solidFill>
                <a:latin typeface="Times New Roman" pitchFamily="18" charset="0"/>
                <a:cs typeface="Times New Roman" pitchFamily="18" charset="0"/>
              </a:rPr>
              <a:t> inner;</a:t>
            </a:r>
          </a:p>
          <a:p>
            <a:pPr>
              <a:defRPr/>
            </a:pPr>
            <a:r>
              <a:rPr lang="en-US" sz="2400" b="0" dirty="0">
                <a:solidFill>
                  <a:srgbClr val="000000"/>
                </a:solidFill>
                <a:latin typeface="Times New Roman" pitchFamily="18" charset="0"/>
                <a:cs typeface="Times New Roman" pitchFamily="18" charset="0"/>
              </a:rPr>
              <a:t>       </a:t>
            </a:r>
            <a:r>
              <a:rPr lang="en-US" sz="2400" b="0" dirty="0">
                <a:solidFill>
                  <a:srgbClr val="003366">
                    <a:lumMod val="60000"/>
                    <a:lumOff val="40000"/>
                  </a:srgbClr>
                </a:solidFill>
                <a:latin typeface="Times New Roman" pitchFamily="18" charset="0"/>
                <a:cs typeface="Times New Roman" pitchFamily="18" charset="0"/>
              </a:rPr>
              <a:t>for</a:t>
            </a:r>
            <a:r>
              <a:rPr lang="en-US" sz="2400" b="0" dirty="0">
                <a:solidFill>
                  <a:srgbClr val="000000"/>
                </a:solidFill>
                <a:latin typeface="Times New Roman" pitchFamily="18" charset="0"/>
                <a:cs typeface="Times New Roman" pitchFamily="18" charset="0"/>
              </a:rPr>
              <a:t> (inner=outer - 1; inner &gt;=0 &amp;&amp; </a:t>
            </a:r>
          </a:p>
          <a:p>
            <a:pPr>
              <a:defRPr/>
            </a:pPr>
            <a:r>
              <a:rPr lang="en-US" sz="2400" b="0" dirty="0">
                <a:solidFill>
                  <a:srgbClr val="000000"/>
                </a:solidFill>
                <a:latin typeface="Times New Roman" pitchFamily="18" charset="0"/>
                <a:cs typeface="Times New Roman" pitchFamily="18" charset="0"/>
              </a:rPr>
              <a:t>                        </a:t>
            </a:r>
            <a:r>
              <a:rPr lang="en-US" sz="2400" b="0" dirty="0" err="1">
                <a:solidFill>
                  <a:srgbClr val="000000"/>
                </a:solidFill>
                <a:latin typeface="Times New Roman" pitchFamily="18" charset="0"/>
                <a:cs typeface="Times New Roman" pitchFamily="18" charset="0"/>
              </a:rPr>
              <a:t>thisElement.compareTo</a:t>
            </a:r>
            <a:r>
              <a:rPr lang="en-US" sz="2400" b="0" dirty="0">
                <a:solidFill>
                  <a:srgbClr val="000000"/>
                </a:solidFill>
                <a:latin typeface="Times New Roman" pitchFamily="18" charset="0"/>
                <a:cs typeface="Times New Roman" pitchFamily="18" charset="0"/>
              </a:rPr>
              <a:t>(list[inner]) &lt; 0; inner--)</a:t>
            </a:r>
          </a:p>
          <a:p>
            <a:pPr>
              <a:defRPr/>
            </a:pPr>
            <a:r>
              <a:rPr lang="en-US" sz="2400" b="0" dirty="0">
                <a:solidFill>
                  <a:srgbClr val="000000"/>
                </a:solidFill>
                <a:latin typeface="Times New Roman" pitchFamily="18" charset="0"/>
                <a:cs typeface="Times New Roman" pitchFamily="18" charset="0"/>
              </a:rPr>
              <a:t>           list[inner + 1] = list[inner];</a:t>
            </a:r>
          </a:p>
          <a:p>
            <a:pPr>
              <a:defRPr/>
            </a:pPr>
            <a:r>
              <a:rPr lang="en-US" sz="2400" dirty="0">
                <a:solidFill>
                  <a:srgbClr val="000000"/>
                </a:solidFill>
                <a:latin typeface="Times New Roman" pitchFamily="18" charset="0"/>
                <a:cs typeface="Times New Roman" pitchFamily="18" charset="0"/>
              </a:rPr>
              <a:t>       list[inner + 1] = </a:t>
            </a:r>
            <a:r>
              <a:rPr lang="en-US" sz="2400" dirty="0" err="1">
                <a:solidFill>
                  <a:srgbClr val="000000"/>
                </a:solidFill>
                <a:latin typeface="Times New Roman" pitchFamily="18" charset="0"/>
                <a:cs typeface="Times New Roman" pitchFamily="18" charset="0"/>
              </a:rPr>
              <a:t>thisElement</a:t>
            </a:r>
            <a:r>
              <a:rPr lang="en-US" sz="2400" dirty="0">
                <a:solidFill>
                  <a:srgbClr val="000000"/>
                </a:solidFill>
                <a:latin typeface="Times New Roman" pitchFamily="18" charset="0"/>
                <a:cs typeface="Times New Roman" pitchFamily="18" charset="0"/>
              </a:rPr>
              <a:t>;</a:t>
            </a:r>
          </a:p>
          <a:p>
            <a:pPr>
              <a:defRPr/>
            </a:pPr>
            <a:r>
              <a:rPr lang="en-US" sz="2400" b="0" dirty="0">
                <a:solidFill>
                  <a:srgbClr val="000000"/>
                </a:solidFill>
                <a:latin typeface="Times New Roman" pitchFamily="18" charset="0"/>
                <a:cs typeface="Times New Roman" pitchFamily="18" charset="0"/>
              </a:rPr>
              <a:t>   }</a:t>
            </a:r>
          </a:p>
          <a:p>
            <a:pPr>
              <a:defRPr/>
            </a:pPr>
            <a:r>
              <a:rPr lang="en-US" sz="2400" b="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4272646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EF9F4"/>
        </a:solidFill>
        <a:effectLst/>
      </p:bgPr>
    </p:bg>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DA4CB1FC-4A54-4E17-99FD-50F1DB74932E}"/>
              </a:ext>
            </a:extLst>
          </p:cNvPr>
          <p:cNvSpPr txBox="1">
            <a:spLocks noChangeArrowheads="1"/>
          </p:cNvSpPr>
          <p:nvPr/>
        </p:nvSpPr>
        <p:spPr bwMode="auto">
          <a:xfrm>
            <a:off x="381000" y="360363"/>
            <a:ext cx="9391650" cy="642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ts val="3800"/>
              </a:lnSpc>
              <a:spcBef>
                <a:spcPct val="0"/>
              </a:spcBef>
              <a:buFontTx/>
              <a:buNone/>
            </a:pPr>
            <a:r>
              <a:rPr lang="en-US" altLang="en-US" sz="2800">
                <a:latin typeface="Tahoma" panose="020B0604030504040204" pitchFamily="34" charset="0"/>
              </a:rPr>
              <a:t>void insertionSort( </a:t>
            </a:r>
            <a:r>
              <a:rPr lang="en-US" altLang="en-US" sz="2800">
                <a:solidFill>
                  <a:srgbClr val="7030A0"/>
                </a:solidFill>
                <a:latin typeface="Tahoma" panose="020B0604030504040204" pitchFamily="34" charset="0"/>
              </a:rPr>
              <a:t>Comparable[] </a:t>
            </a:r>
            <a:r>
              <a:rPr lang="en-US" altLang="en-US" sz="2800">
                <a:latin typeface="Tahoma" panose="020B0604030504040204" pitchFamily="34" charset="0"/>
              </a:rPr>
              <a:t>ray)</a:t>
            </a:r>
          </a:p>
          <a:p>
            <a:pPr>
              <a:lnSpc>
                <a:spcPts val="3800"/>
              </a:lnSpc>
              <a:spcBef>
                <a:spcPct val="0"/>
              </a:spcBef>
              <a:buFontTx/>
              <a:buNone/>
            </a:pPr>
            <a:r>
              <a:rPr lang="en-US" altLang="en-US" sz="2800">
                <a:latin typeface="Tahoma" panose="020B0604030504040204" pitchFamily="34" charset="0"/>
              </a:rPr>
              <a:t>{</a:t>
            </a:r>
          </a:p>
          <a:p>
            <a:pPr>
              <a:lnSpc>
                <a:spcPts val="3800"/>
              </a:lnSpc>
              <a:spcBef>
                <a:spcPct val="0"/>
              </a:spcBef>
              <a:buFontTx/>
              <a:buNone/>
            </a:pPr>
            <a:r>
              <a:rPr lang="en-US" altLang="en-US" sz="2800">
                <a:latin typeface="Tahoma" panose="020B0604030504040204" pitchFamily="34" charset="0"/>
              </a:rPr>
              <a:t>   for (int i=1; i&lt; ray.length; ++i)</a:t>
            </a:r>
          </a:p>
          <a:p>
            <a:pPr>
              <a:lnSpc>
                <a:spcPts val="3800"/>
              </a:lnSpc>
              <a:spcBef>
                <a:spcPct val="0"/>
              </a:spcBef>
              <a:buFontTx/>
              <a:buNone/>
            </a:pPr>
            <a:r>
              <a:rPr lang="en-US" altLang="en-US" sz="2800">
                <a:latin typeface="Tahoma" panose="020B0604030504040204" pitchFamily="34" charset="0"/>
              </a:rPr>
              <a:t>   {</a:t>
            </a:r>
          </a:p>
          <a:p>
            <a:pPr>
              <a:lnSpc>
                <a:spcPts val="3800"/>
              </a:lnSpc>
              <a:spcBef>
                <a:spcPct val="0"/>
              </a:spcBef>
              <a:buFontTx/>
              <a:buNone/>
            </a:pPr>
            <a:r>
              <a:rPr lang="en-US" altLang="en-US" sz="2800">
                <a:latin typeface="Tahoma" panose="020B0604030504040204" pitchFamily="34" charset="0"/>
              </a:rPr>
              <a:t>       int val = ray[i];</a:t>
            </a:r>
          </a:p>
          <a:p>
            <a:pPr>
              <a:lnSpc>
                <a:spcPts val="3800"/>
              </a:lnSpc>
              <a:spcBef>
                <a:spcPct val="0"/>
              </a:spcBef>
              <a:buFontTx/>
              <a:buNone/>
            </a:pPr>
            <a:r>
              <a:rPr lang="en-US" altLang="en-US" sz="2800">
                <a:latin typeface="Tahoma" panose="020B0604030504040204" pitchFamily="34" charset="0"/>
              </a:rPr>
              <a:t>       int j=i;</a:t>
            </a:r>
          </a:p>
          <a:p>
            <a:pPr>
              <a:lnSpc>
                <a:spcPts val="3800"/>
              </a:lnSpc>
              <a:spcBef>
                <a:spcPct val="0"/>
              </a:spcBef>
              <a:buFontTx/>
              <a:buNone/>
            </a:pPr>
            <a:r>
              <a:rPr lang="en-US" altLang="en-US" sz="2800">
                <a:latin typeface="Tahoma" panose="020B0604030504040204" pitchFamily="34" charset="0"/>
              </a:rPr>
              <a:t>       while(</a:t>
            </a:r>
            <a:r>
              <a:rPr lang="en-US" altLang="en-US" sz="2800">
                <a:solidFill>
                  <a:srgbClr val="7030A0"/>
                </a:solidFill>
                <a:latin typeface="Tahoma" panose="020B0604030504040204" pitchFamily="34" charset="0"/>
              </a:rPr>
              <a:t>ray[mid].compareTo(ray[ i ])&lt;0</a:t>
            </a:r>
            <a:r>
              <a:rPr lang="en-US" altLang="en-US" sz="2800">
                <a:latin typeface="Tahoma" panose="020B0604030504040204" pitchFamily="34" charset="0"/>
              </a:rPr>
              <a:t>) {         </a:t>
            </a:r>
          </a:p>
          <a:p>
            <a:pPr>
              <a:lnSpc>
                <a:spcPts val="3800"/>
              </a:lnSpc>
              <a:spcBef>
                <a:spcPct val="0"/>
              </a:spcBef>
              <a:buFontTx/>
              <a:buNone/>
            </a:pPr>
            <a:r>
              <a:rPr lang="en-US" altLang="en-US" sz="2800">
                <a:latin typeface="Tahoma" panose="020B0604030504040204" pitchFamily="34" charset="0"/>
              </a:rPr>
              <a:t>          ray[j]=ray[j-1];</a:t>
            </a:r>
          </a:p>
          <a:p>
            <a:pPr>
              <a:lnSpc>
                <a:spcPts val="3800"/>
              </a:lnSpc>
              <a:spcBef>
                <a:spcPct val="0"/>
              </a:spcBef>
              <a:buFontTx/>
              <a:buNone/>
            </a:pPr>
            <a:r>
              <a:rPr lang="en-US" altLang="en-US" sz="2800">
                <a:latin typeface="Tahoma" panose="020B0604030504040204" pitchFamily="34" charset="0"/>
              </a:rPr>
              <a:t>          j--;</a:t>
            </a:r>
          </a:p>
          <a:p>
            <a:pPr>
              <a:lnSpc>
                <a:spcPts val="3800"/>
              </a:lnSpc>
              <a:spcBef>
                <a:spcPct val="0"/>
              </a:spcBef>
              <a:buFontTx/>
              <a:buNone/>
            </a:pPr>
            <a:r>
              <a:rPr lang="en-US" altLang="en-US" sz="2800">
                <a:latin typeface="Tahoma" panose="020B0604030504040204" pitchFamily="34" charset="0"/>
              </a:rPr>
              <a:t>       }</a:t>
            </a:r>
          </a:p>
          <a:p>
            <a:pPr>
              <a:lnSpc>
                <a:spcPts val="3800"/>
              </a:lnSpc>
              <a:spcBef>
                <a:spcPct val="0"/>
              </a:spcBef>
              <a:buFontTx/>
              <a:buNone/>
            </a:pPr>
            <a:r>
              <a:rPr lang="en-US" altLang="en-US" sz="2800">
                <a:latin typeface="Tahoma" panose="020B0604030504040204" pitchFamily="34" charset="0"/>
              </a:rPr>
              <a:t>       ray[j]=val;</a:t>
            </a:r>
          </a:p>
          <a:p>
            <a:pPr>
              <a:lnSpc>
                <a:spcPts val="3800"/>
              </a:lnSpc>
              <a:spcBef>
                <a:spcPct val="0"/>
              </a:spcBef>
              <a:buFontTx/>
              <a:buNone/>
            </a:pPr>
            <a:r>
              <a:rPr lang="en-US" altLang="en-US" sz="2800">
                <a:latin typeface="Tahoma" panose="020B0604030504040204" pitchFamily="34" charset="0"/>
              </a:rPr>
              <a:t>   }</a:t>
            </a:r>
          </a:p>
          <a:p>
            <a:pPr>
              <a:lnSpc>
                <a:spcPts val="3800"/>
              </a:lnSpc>
              <a:spcBef>
                <a:spcPct val="0"/>
              </a:spcBef>
              <a:buFontTx/>
              <a:buNone/>
            </a:pPr>
            <a:r>
              <a:rPr lang="en-US" altLang="en-US" sz="2800">
                <a:latin typeface="Tahoma" panose="020B0604030504040204" pitchFamily="34" charset="0"/>
              </a:rPr>
              <a:t>}</a:t>
            </a:r>
          </a:p>
        </p:txBody>
      </p:sp>
      <p:sp>
        <p:nvSpPr>
          <p:cNvPr id="39939" name="WordArt 3">
            <a:extLst>
              <a:ext uri="{FF2B5EF4-FFF2-40B4-BE49-F238E27FC236}">
                <a16:creationId xmlns:a16="http://schemas.microsoft.com/office/drawing/2014/main" id="{CE6BE797-6FCE-4D85-BB57-4EA76A0E3775}"/>
              </a:ext>
            </a:extLst>
          </p:cNvPr>
          <p:cNvSpPr>
            <a:spLocks noChangeArrowheads="1" noChangeShapeType="1" noTextEdit="1"/>
          </p:cNvSpPr>
          <p:nvPr/>
        </p:nvSpPr>
        <p:spPr bwMode="auto">
          <a:xfrm>
            <a:off x="5562600" y="5029200"/>
            <a:ext cx="3000375" cy="1219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Insertion</a:t>
            </a:r>
          </a:p>
          <a:p>
            <a:pPr algn="ctr"/>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w/Objects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6BF2B065-F258-4958-9F16-F701CB47E1FB}"/>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1987" name="WordArt 2">
            <a:extLst>
              <a:ext uri="{FF2B5EF4-FFF2-40B4-BE49-F238E27FC236}">
                <a16:creationId xmlns:a16="http://schemas.microsoft.com/office/drawing/2014/main" id="{0047891C-B51F-41E1-83CD-CC6880B3698A}"/>
              </a:ext>
            </a:extLst>
          </p:cNvPr>
          <p:cNvSpPr>
            <a:spLocks noChangeArrowheads="1" noChangeShapeType="1" noTextEdit="1"/>
          </p:cNvSpPr>
          <p:nvPr/>
        </p:nvSpPr>
        <p:spPr bwMode="auto">
          <a:xfrm>
            <a:off x="838200" y="609600"/>
            <a:ext cx="7162800" cy="914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8000"/>
                </a:solidFill>
                <a:effectLst>
                  <a:outerShdw dist="35921" dir="2700000" algn="ctr" rotWithShape="0">
                    <a:srgbClr val="C0C0C0"/>
                  </a:outerShdw>
                </a:effectLst>
                <a:latin typeface="Impact" panose="020B0806030902050204" pitchFamily="34" charset="0"/>
              </a:rPr>
              <a:t>Insertion Sort in Action</a:t>
            </a:r>
          </a:p>
        </p:txBody>
      </p:sp>
      <p:sp>
        <p:nvSpPr>
          <p:cNvPr id="12292" name="Text Box 3">
            <a:extLst>
              <a:ext uri="{FF2B5EF4-FFF2-40B4-BE49-F238E27FC236}">
                <a16:creationId xmlns:a16="http://schemas.microsoft.com/office/drawing/2014/main" id="{C3AC5F66-AD56-472D-A7BC-5DBCA8CE9557}"/>
              </a:ext>
            </a:extLst>
          </p:cNvPr>
          <p:cNvSpPr txBox="1">
            <a:spLocks noChangeArrowheads="1"/>
          </p:cNvSpPr>
          <p:nvPr/>
        </p:nvSpPr>
        <p:spPr bwMode="auto">
          <a:xfrm>
            <a:off x="1066800" y="1905000"/>
            <a:ext cx="6934200"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itchFamily="34" charset="0"/>
              </a:defRPr>
            </a:lvl1pPr>
            <a:lvl2pPr marL="742950" indent="-285750">
              <a:defRPr sz="2800" b="1">
                <a:solidFill>
                  <a:schemeClr val="tx1"/>
                </a:solidFill>
                <a:latin typeface="Tahoma" pitchFamily="34" charset="0"/>
              </a:defRPr>
            </a:lvl2pPr>
            <a:lvl3pPr marL="1143000" indent="-228600">
              <a:defRPr sz="2800" b="1">
                <a:solidFill>
                  <a:schemeClr val="tx1"/>
                </a:solidFill>
                <a:latin typeface="Tahoma" pitchFamily="34" charset="0"/>
              </a:defRPr>
            </a:lvl3pPr>
            <a:lvl4pPr marL="1600200" indent="-228600">
              <a:defRPr sz="2800" b="1">
                <a:solidFill>
                  <a:schemeClr val="tx1"/>
                </a:solidFill>
                <a:latin typeface="Tahoma" pitchFamily="34" charset="0"/>
              </a:defRPr>
            </a:lvl4pPr>
            <a:lvl5pPr marL="2057400" indent="-228600">
              <a:defRPr sz="2800" b="1">
                <a:solidFill>
                  <a:schemeClr val="tx1"/>
                </a:solidFill>
                <a:latin typeface="Tahoma" pitchFamily="34" charset="0"/>
              </a:defRPr>
            </a:lvl5pPr>
            <a:lvl6pPr marL="2514600" indent="-228600" algn="ctr" eaLnBrk="0" fontAlgn="base" hangingPunct="0">
              <a:spcBef>
                <a:spcPct val="0"/>
              </a:spcBef>
              <a:spcAft>
                <a:spcPct val="0"/>
              </a:spcAft>
              <a:defRPr sz="2800" b="1">
                <a:solidFill>
                  <a:schemeClr val="tx1"/>
                </a:solidFill>
                <a:latin typeface="Tahoma" pitchFamily="34" charset="0"/>
              </a:defRPr>
            </a:lvl6pPr>
            <a:lvl7pPr marL="2971800" indent="-228600" algn="ctr" eaLnBrk="0" fontAlgn="base" hangingPunct="0">
              <a:spcBef>
                <a:spcPct val="0"/>
              </a:spcBef>
              <a:spcAft>
                <a:spcPct val="0"/>
              </a:spcAft>
              <a:defRPr sz="2800" b="1">
                <a:solidFill>
                  <a:schemeClr val="tx1"/>
                </a:solidFill>
                <a:latin typeface="Tahoma" pitchFamily="34" charset="0"/>
              </a:defRPr>
            </a:lvl7pPr>
            <a:lvl8pPr marL="3429000" indent="-228600" algn="ctr" eaLnBrk="0" fontAlgn="base" hangingPunct="0">
              <a:spcBef>
                <a:spcPct val="0"/>
              </a:spcBef>
              <a:spcAft>
                <a:spcPct val="0"/>
              </a:spcAft>
              <a:defRPr sz="2800" b="1">
                <a:solidFill>
                  <a:schemeClr val="tx1"/>
                </a:solidFill>
                <a:latin typeface="Tahoma" pitchFamily="34" charset="0"/>
              </a:defRPr>
            </a:lvl8pPr>
            <a:lvl9pPr marL="3886200" indent="-228600" algn="ctr" eaLnBrk="0" fontAlgn="base" hangingPunct="0">
              <a:spcBef>
                <a:spcPct val="0"/>
              </a:spcBef>
              <a:spcAft>
                <a:spcPct val="0"/>
              </a:spcAft>
              <a:defRPr sz="2800" b="1">
                <a:solidFill>
                  <a:schemeClr val="tx1"/>
                </a:solidFill>
                <a:latin typeface="Tahoma" pitchFamily="34" charset="0"/>
              </a:defRPr>
            </a:lvl9pPr>
          </a:lstStyle>
          <a:p>
            <a:pPr>
              <a:defRPr/>
            </a:pPr>
            <a:r>
              <a:rPr lang="en-US">
                <a:solidFill>
                  <a:srgbClr val="CC0000"/>
                </a:solidFill>
              </a:rPr>
              <a:t>Original List </a:t>
            </a:r>
          </a:p>
          <a:p>
            <a:pPr>
              <a:defRPr/>
            </a:pPr>
            <a:r>
              <a:rPr lang="en-US"/>
              <a:t>Integer[] ray = {90,40,20,30,10,67};</a:t>
            </a:r>
          </a:p>
          <a:p>
            <a:pPr>
              <a:defRPr/>
            </a:pPr>
            <a:endParaRPr lang="en-US"/>
          </a:p>
          <a:p>
            <a:pPr>
              <a:defRPr/>
            </a:pPr>
            <a:r>
              <a:rPr lang="en-US"/>
              <a:t>pass 1  -  </a:t>
            </a:r>
            <a:r>
              <a:rPr lang="en-US">
                <a:solidFill>
                  <a:schemeClr val="accent1">
                    <a:lumMod val="50000"/>
                  </a:schemeClr>
                </a:solidFill>
              </a:rPr>
              <a:t>40  90  </a:t>
            </a:r>
            <a:r>
              <a:rPr lang="en-US"/>
              <a:t>20  30  10  67</a:t>
            </a:r>
          </a:p>
          <a:p>
            <a:pPr>
              <a:defRPr/>
            </a:pPr>
            <a:r>
              <a:rPr lang="en-US"/>
              <a:t>pass 2  -  </a:t>
            </a:r>
            <a:r>
              <a:rPr lang="en-US">
                <a:solidFill>
                  <a:schemeClr val="accent1">
                    <a:lumMod val="50000"/>
                  </a:schemeClr>
                </a:solidFill>
              </a:rPr>
              <a:t>20  40  90</a:t>
            </a:r>
            <a:r>
              <a:rPr lang="en-US"/>
              <a:t>  30  10  67</a:t>
            </a:r>
          </a:p>
          <a:p>
            <a:pPr>
              <a:defRPr/>
            </a:pPr>
            <a:r>
              <a:rPr lang="en-US"/>
              <a:t>pass 3  -  </a:t>
            </a:r>
            <a:r>
              <a:rPr lang="en-US">
                <a:solidFill>
                  <a:schemeClr val="accent1">
                    <a:lumMod val="50000"/>
                  </a:schemeClr>
                </a:solidFill>
              </a:rPr>
              <a:t>20  30  40  90  </a:t>
            </a:r>
            <a:r>
              <a:rPr lang="en-US"/>
              <a:t>10  67</a:t>
            </a:r>
          </a:p>
          <a:p>
            <a:pPr>
              <a:defRPr/>
            </a:pPr>
            <a:r>
              <a:rPr lang="en-US"/>
              <a:t>pass 4  -  </a:t>
            </a:r>
            <a:r>
              <a:rPr lang="en-US">
                <a:solidFill>
                  <a:schemeClr val="accent1">
                    <a:lumMod val="50000"/>
                  </a:schemeClr>
                </a:solidFill>
              </a:rPr>
              <a:t>10  20  30  40  90  </a:t>
            </a:r>
            <a:r>
              <a:rPr lang="en-US"/>
              <a:t>67</a:t>
            </a:r>
          </a:p>
          <a:p>
            <a:pPr>
              <a:defRPr/>
            </a:pPr>
            <a:r>
              <a:rPr lang="en-US"/>
              <a:t>pass 5  -  </a:t>
            </a:r>
            <a:r>
              <a:rPr lang="en-US">
                <a:solidFill>
                  <a:schemeClr val="accent1">
                    <a:lumMod val="50000"/>
                  </a:schemeClr>
                </a:solidFill>
              </a:rPr>
              <a:t>10  20  30  40  67  90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a:extLst>
              <a:ext uri="{FF2B5EF4-FFF2-40B4-BE49-F238E27FC236}">
                <a16:creationId xmlns:a16="http://schemas.microsoft.com/office/drawing/2014/main" id="{FC290699-4760-45EC-B1A4-011A50C5C52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ts val="3500"/>
              </a:lnSpc>
              <a:spcBef>
                <a:spcPct val="0"/>
              </a:spcBef>
              <a:buFontTx/>
              <a:buNone/>
            </a:pPr>
            <a:endParaRPr lang="en-US" altLang="en-US" sz="700"/>
          </a:p>
          <a:p>
            <a:pPr>
              <a:lnSpc>
                <a:spcPts val="3500"/>
              </a:lnSpc>
              <a:spcBef>
                <a:spcPct val="0"/>
              </a:spcBef>
              <a:buFontTx/>
              <a:buNone/>
            </a:pPr>
            <a:endParaRPr lang="en-US" altLang="en-US" sz="700" b="0">
              <a:latin typeface="Tahoma" panose="020B0604030504040204" pitchFamily="34" charset="0"/>
            </a:endParaRPr>
          </a:p>
          <a:p>
            <a:pPr>
              <a:lnSpc>
                <a:spcPts val="3500"/>
              </a:lnSpc>
              <a:spcBef>
                <a:spcPct val="0"/>
              </a:spcBef>
              <a:buFontTx/>
              <a:buNone/>
            </a:pPr>
            <a:endParaRPr lang="en-US" altLang="en-US" sz="700">
              <a:latin typeface="Tahoma" panose="020B0604030504040204" pitchFamily="34" charset="0"/>
            </a:endParaRPr>
          </a:p>
          <a:p>
            <a:pPr>
              <a:lnSpc>
                <a:spcPts val="3500"/>
              </a:lnSpc>
              <a:spcBef>
                <a:spcPct val="0"/>
              </a:spcBef>
              <a:buFontTx/>
              <a:buNone/>
            </a:pPr>
            <a:r>
              <a:rPr lang="en-US" altLang="en-US" sz="700">
                <a:latin typeface="Tahoma" panose="020B0604030504040204" pitchFamily="34" charset="0"/>
              </a:rPr>
              <a:t>© A+ Computer Science  -  www.apluscompsci.com</a:t>
            </a:r>
          </a:p>
        </p:txBody>
      </p:sp>
      <p:sp>
        <p:nvSpPr>
          <p:cNvPr id="44035" name="Text Box 2">
            <a:extLst>
              <a:ext uri="{FF2B5EF4-FFF2-40B4-BE49-F238E27FC236}">
                <a16:creationId xmlns:a16="http://schemas.microsoft.com/office/drawing/2014/main" id="{D6CADE04-6131-4646-BE47-10C84C1D41B6}"/>
              </a:ext>
            </a:extLst>
          </p:cNvPr>
          <p:cNvSpPr txBox="1">
            <a:spLocks noChangeArrowheads="1"/>
          </p:cNvSpPr>
          <p:nvPr/>
        </p:nvSpPr>
        <p:spPr bwMode="auto">
          <a:xfrm>
            <a:off x="457200" y="82550"/>
            <a:ext cx="7756525" cy="677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ts val="3500"/>
              </a:lnSpc>
              <a:spcBef>
                <a:spcPct val="0"/>
              </a:spcBef>
              <a:buFontTx/>
              <a:buNone/>
            </a:pPr>
            <a:r>
              <a:rPr lang="en-US" altLang="en-US" sz="2000" b="0">
                <a:latin typeface="Tahoma" panose="020B0604030504040204" pitchFamily="34" charset="0"/>
              </a:rPr>
              <a:t>void insertionSort( int[] ray){</a:t>
            </a:r>
          </a:p>
          <a:p>
            <a:pPr>
              <a:lnSpc>
                <a:spcPts val="3500"/>
              </a:lnSpc>
              <a:spcBef>
                <a:spcPct val="0"/>
              </a:spcBef>
              <a:buFontTx/>
              <a:buNone/>
            </a:pPr>
            <a:r>
              <a:rPr lang="en-US" altLang="en-US" sz="2000" b="0">
                <a:latin typeface="Tahoma" panose="020B0604030504040204" pitchFamily="34" charset="0"/>
              </a:rPr>
              <a:t>  for (int i=1; i&lt; ray.length; ++i){</a:t>
            </a:r>
          </a:p>
          <a:p>
            <a:pPr>
              <a:lnSpc>
                <a:spcPts val="3500"/>
              </a:lnSpc>
              <a:spcBef>
                <a:spcPct val="0"/>
              </a:spcBef>
              <a:buFontTx/>
              <a:buNone/>
            </a:pPr>
            <a:r>
              <a:rPr lang="en-US" altLang="en-US" sz="2000" b="0">
                <a:latin typeface="Tahoma" panose="020B0604030504040204" pitchFamily="34" charset="0"/>
              </a:rPr>
              <a:t>     int bot=0, top=i-1;</a:t>
            </a:r>
          </a:p>
          <a:p>
            <a:pPr>
              <a:lnSpc>
                <a:spcPts val="3500"/>
              </a:lnSpc>
              <a:spcBef>
                <a:spcPct val="0"/>
              </a:spcBef>
              <a:buFontTx/>
              <a:buNone/>
            </a:pPr>
            <a:r>
              <a:rPr lang="en-US" altLang="en-US" sz="2000" b="0">
                <a:latin typeface="Tahoma" panose="020B0604030504040204" pitchFamily="34" charset="0"/>
              </a:rPr>
              <a:t>     while (bot&lt;=top){</a:t>
            </a:r>
          </a:p>
          <a:p>
            <a:pPr>
              <a:lnSpc>
                <a:spcPts val="3500"/>
              </a:lnSpc>
              <a:spcBef>
                <a:spcPct val="0"/>
              </a:spcBef>
              <a:buFontTx/>
              <a:buNone/>
            </a:pPr>
            <a:r>
              <a:rPr lang="en-US" altLang="en-US" sz="2000" b="0">
                <a:latin typeface="Tahoma" panose="020B0604030504040204" pitchFamily="34" charset="0"/>
              </a:rPr>
              <a:t>        int mid=(bot+top)/2;</a:t>
            </a:r>
          </a:p>
          <a:p>
            <a:pPr>
              <a:lnSpc>
                <a:spcPts val="3500"/>
              </a:lnSpc>
              <a:spcBef>
                <a:spcPct val="0"/>
              </a:spcBef>
              <a:buFontTx/>
              <a:buNone/>
            </a:pPr>
            <a:r>
              <a:rPr lang="en-US" altLang="en-US" sz="2000" b="0">
                <a:latin typeface="Tahoma" panose="020B0604030504040204" pitchFamily="34" charset="0"/>
              </a:rPr>
              <a:t>        if (ray[mid] &lt; ray[ i ])</a:t>
            </a:r>
          </a:p>
          <a:p>
            <a:pPr>
              <a:lnSpc>
                <a:spcPts val="3500"/>
              </a:lnSpc>
              <a:spcBef>
                <a:spcPct val="0"/>
              </a:spcBef>
              <a:buFontTx/>
              <a:buNone/>
            </a:pPr>
            <a:r>
              <a:rPr lang="en-US" altLang="en-US" sz="2000" b="0">
                <a:latin typeface="Tahoma" panose="020B0604030504040204" pitchFamily="34" charset="0"/>
              </a:rPr>
              <a:t>           bot=mid+1;</a:t>
            </a:r>
          </a:p>
          <a:p>
            <a:pPr>
              <a:lnSpc>
                <a:spcPts val="3500"/>
              </a:lnSpc>
              <a:spcBef>
                <a:spcPct val="0"/>
              </a:spcBef>
              <a:buFontTx/>
              <a:buNone/>
            </a:pPr>
            <a:r>
              <a:rPr lang="en-US" altLang="en-US" sz="2000" b="0">
                <a:latin typeface="Tahoma" panose="020B0604030504040204" pitchFamily="34" charset="0"/>
              </a:rPr>
              <a:t>        else top=mid-1;</a:t>
            </a:r>
          </a:p>
          <a:p>
            <a:pPr>
              <a:lnSpc>
                <a:spcPts val="3500"/>
              </a:lnSpc>
              <a:spcBef>
                <a:spcPct val="0"/>
              </a:spcBef>
              <a:buFontTx/>
              <a:buNone/>
            </a:pPr>
            <a:r>
              <a:rPr lang="en-US" altLang="en-US" sz="2000" b="0">
                <a:latin typeface="Tahoma" panose="020B0604030504040204" pitchFamily="34" charset="0"/>
              </a:rPr>
              <a:t>    }</a:t>
            </a:r>
          </a:p>
          <a:p>
            <a:pPr>
              <a:lnSpc>
                <a:spcPts val="3500"/>
              </a:lnSpc>
              <a:spcBef>
                <a:spcPct val="0"/>
              </a:spcBef>
              <a:buFontTx/>
              <a:buNone/>
            </a:pPr>
            <a:r>
              <a:rPr lang="en-US" altLang="en-US" sz="2000" b="0">
                <a:latin typeface="Tahoma" panose="020B0604030504040204" pitchFamily="34" charset="0"/>
              </a:rPr>
              <a:t>    Comparable temp = ray[i];</a:t>
            </a:r>
          </a:p>
          <a:p>
            <a:pPr>
              <a:lnSpc>
                <a:spcPts val="3500"/>
              </a:lnSpc>
              <a:spcBef>
                <a:spcPct val="0"/>
              </a:spcBef>
              <a:buFontTx/>
              <a:buNone/>
            </a:pPr>
            <a:r>
              <a:rPr lang="en-US" altLang="en-US" sz="2000" b="0">
                <a:latin typeface="Tahoma" panose="020B0604030504040204" pitchFamily="34" charset="0"/>
              </a:rPr>
              <a:t>    for (int j=i; j&gt;bot; --j)</a:t>
            </a:r>
          </a:p>
          <a:p>
            <a:pPr>
              <a:lnSpc>
                <a:spcPts val="3500"/>
              </a:lnSpc>
              <a:spcBef>
                <a:spcPct val="0"/>
              </a:spcBef>
              <a:buFontTx/>
              <a:buNone/>
            </a:pPr>
            <a:r>
              <a:rPr lang="en-US" altLang="en-US" sz="2000" b="0">
                <a:latin typeface="Tahoma" panose="020B0604030504040204" pitchFamily="34" charset="0"/>
              </a:rPr>
              <a:t>       ray[ j]=ray[ j-1];</a:t>
            </a:r>
          </a:p>
          <a:p>
            <a:pPr>
              <a:lnSpc>
                <a:spcPts val="3500"/>
              </a:lnSpc>
              <a:spcBef>
                <a:spcPct val="0"/>
              </a:spcBef>
              <a:buFontTx/>
              <a:buNone/>
            </a:pPr>
            <a:r>
              <a:rPr lang="en-US" altLang="en-US" sz="2000" b="0">
                <a:latin typeface="Tahoma" panose="020B0604030504040204" pitchFamily="34" charset="0"/>
              </a:rPr>
              <a:t>    ray[bot]=temp;</a:t>
            </a:r>
          </a:p>
          <a:p>
            <a:pPr>
              <a:lnSpc>
                <a:spcPts val="3500"/>
              </a:lnSpc>
              <a:spcBef>
                <a:spcPct val="0"/>
              </a:spcBef>
              <a:buFontTx/>
              <a:buNone/>
            </a:pPr>
            <a:r>
              <a:rPr lang="en-US" altLang="en-US" sz="2000" b="0">
                <a:latin typeface="Tahoma" panose="020B0604030504040204" pitchFamily="34" charset="0"/>
              </a:rPr>
              <a:t>  }</a:t>
            </a:r>
          </a:p>
          <a:p>
            <a:pPr>
              <a:lnSpc>
                <a:spcPts val="3500"/>
              </a:lnSpc>
              <a:spcBef>
                <a:spcPct val="0"/>
              </a:spcBef>
              <a:buFontTx/>
              <a:buNone/>
            </a:pPr>
            <a:r>
              <a:rPr lang="en-US" altLang="en-US" sz="2000" b="0">
                <a:latin typeface="Tahoma" panose="020B0604030504040204" pitchFamily="34" charset="0"/>
              </a:rPr>
              <a:t>}</a:t>
            </a:r>
          </a:p>
        </p:txBody>
      </p:sp>
      <p:sp>
        <p:nvSpPr>
          <p:cNvPr id="44036" name="WordArt 3">
            <a:extLst>
              <a:ext uri="{FF2B5EF4-FFF2-40B4-BE49-F238E27FC236}">
                <a16:creationId xmlns:a16="http://schemas.microsoft.com/office/drawing/2014/main" id="{68EFB535-B482-4D3B-823F-BE310EEAE117}"/>
              </a:ext>
            </a:extLst>
          </p:cNvPr>
          <p:cNvSpPr>
            <a:spLocks noChangeArrowheads="1" noChangeShapeType="1" noTextEdit="1"/>
          </p:cNvSpPr>
          <p:nvPr/>
        </p:nvSpPr>
        <p:spPr bwMode="auto">
          <a:xfrm>
            <a:off x="5410200" y="2438400"/>
            <a:ext cx="3000375" cy="1219200"/>
          </a:xfrm>
          <a:prstGeom prst="rect">
            <a:avLst/>
          </a:prstGeom>
        </p:spPr>
        <p:txBody>
          <a:bodyPr wrap="none" fromWordArt="1">
            <a:prstTxWarp prst="textPlain">
              <a:avLst>
                <a:gd name="adj" fmla="val 50000"/>
              </a:avLst>
            </a:prstTxWarp>
          </a:bodyPr>
          <a:lstStyle/>
          <a:p>
            <a:pPr algn="ctr"/>
            <a:r>
              <a:rPr lang="en-US" sz="32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Insertion sort</a:t>
            </a:r>
          </a:p>
          <a:p>
            <a:pPr algn="ctr"/>
            <a:r>
              <a:rPr lang="en-US" sz="32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with a </a:t>
            </a:r>
          </a:p>
          <a:p>
            <a:pPr algn="ctr"/>
            <a:r>
              <a:rPr lang="en-US" sz="32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Binary search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dirty="0"/>
              <a:t>Lab 12A -</a:t>
            </a:r>
            <a:fld id="{437E4440-9850-45D3-81FF-8561E35E3089}" type="slidenum">
              <a:rPr lang="en-US" smtClean="0"/>
              <a:pPr>
                <a:defRPr/>
              </a:pPr>
              <a:t>3</a:t>
            </a:fld>
            <a:endParaRPr lang="en-US" dirty="0"/>
          </a:p>
        </p:txBody>
      </p:sp>
      <p:sp>
        <p:nvSpPr>
          <p:cNvPr id="7171" name="Rectangle 2"/>
          <p:cNvSpPr>
            <a:spLocks noGrp="1" noChangeArrowheads="1"/>
          </p:cNvSpPr>
          <p:nvPr>
            <p:ph type="title"/>
          </p:nvPr>
        </p:nvSpPr>
        <p:spPr>
          <a:xfrm>
            <a:off x="152400" y="609600"/>
            <a:ext cx="8686800" cy="1143000"/>
          </a:xfrm>
        </p:spPr>
        <p:txBody>
          <a:bodyPr/>
          <a:lstStyle/>
          <a:p>
            <a:r>
              <a:rPr lang="en-US" dirty="0">
                <a:latin typeface="Arial" panose="020B0604020202020204" pitchFamily="34" charset="0"/>
                <a:cs typeface="Arial" panose="020B0604020202020204" pitchFamily="34" charset="0"/>
              </a:rPr>
              <a:t>Examples of sorting applications:</a:t>
            </a:r>
          </a:p>
        </p:txBody>
      </p:sp>
      <p:sp>
        <p:nvSpPr>
          <p:cNvPr id="7172" name="Rectangle 3"/>
          <p:cNvSpPr>
            <a:spLocks noGrp="1" noChangeArrowheads="1"/>
          </p:cNvSpPr>
          <p:nvPr>
            <p:ph type="body" sz="half" idx="1"/>
          </p:nvPr>
        </p:nvSpPr>
        <p:spPr>
          <a:xfrm>
            <a:off x="0" y="1885950"/>
            <a:ext cx="8991600" cy="4514850"/>
          </a:xfrm>
        </p:spPr>
        <p:txBody>
          <a:bodyPr/>
          <a:lstStyle/>
          <a:p>
            <a:pPr lvl="1"/>
            <a:r>
              <a:rPr lang="en-US" sz="3200" dirty="0">
                <a:latin typeface="Arial" panose="020B0604020202020204" pitchFamily="34" charset="0"/>
                <a:cs typeface="Arial" panose="020B0604020202020204" pitchFamily="34" charset="0"/>
              </a:rPr>
              <a:t>a directory of files sorted by name or date</a:t>
            </a:r>
          </a:p>
          <a:p>
            <a:pPr lvl="1"/>
            <a:r>
              <a:rPr lang="en-US" sz="3200" dirty="0">
                <a:latin typeface="Arial" panose="020B0604020202020204" pitchFamily="34" charset="0"/>
                <a:cs typeface="Arial" panose="020B0604020202020204" pitchFamily="34" charset="0"/>
              </a:rPr>
              <a:t>bank checks sorted by account #</a:t>
            </a:r>
          </a:p>
          <a:p>
            <a:pPr lvl="1"/>
            <a:r>
              <a:rPr lang="en-US" sz="3200" dirty="0">
                <a:latin typeface="Arial" panose="020B0604020202020204" pitchFamily="34" charset="0"/>
                <a:cs typeface="Arial" panose="020B0604020202020204" pitchFamily="34" charset="0"/>
              </a:rPr>
              <a:t>addresses in a mailing list sorted by zip code</a:t>
            </a:r>
          </a:p>
          <a:p>
            <a:pPr lvl="1"/>
            <a:r>
              <a:rPr lang="en-US" sz="3200" dirty="0">
                <a:latin typeface="Arial" panose="020B0604020202020204" pitchFamily="34" charset="0"/>
                <a:cs typeface="Arial" panose="020B0604020202020204" pitchFamily="34" charset="0"/>
              </a:rPr>
              <a:t>hits found by a search engine sorted by relevance</a:t>
            </a:r>
          </a:p>
          <a:p>
            <a:pPr lvl="1"/>
            <a:r>
              <a:rPr lang="en-US" sz="3200" dirty="0">
                <a:latin typeface="Arial" panose="020B0604020202020204" pitchFamily="34" charset="0"/>
                <a:cs typeface="Arial" panose="020B0604020202020204" pitchFamily="34" charset="0"/>
              </a:rPr>
              <a:t>credit card transactions sorted by date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3" name="Google Shape;594;p80">
            <a:extLst>
              <a:ext uri="{FF2B5EF4-FFF2-40B4-BE49-F238E27FC236}">
                <a16:creationId xmlns:a16="http://schemas.microsoft.com/office/drawing/2014/main" id="{1F5DAB7E-5290-BED3-8BA2-4915858D091E}"/>
              </a:ext>
            </a:extLst>
          </p:cNvPr>
          <p:cNvSpPr txBox="1"/>
          <p:nvPr/>
        </p:nvSpPr>
        <p:spPr>
          <a:xfrm>
            <a:off x="7010400" y="4686300"/>
            <a:ext cx="1905000" cy="3429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lt1"/>
              </a:buClr>
              <a:buSzPts val="1400"/>
              <a:buFont typeface="Times New Roman"/>
              <a:buNone/>
            </a:pPr>
            <a:fld id="{00000000-1234-1234-1234-123412341234}" type="slidenum">
              <a:rPr lang="en-US" sz="1400" b="0" i="0" u="none">
                <a:solidFill>
                  <a:schemeClr val="lt1"/>
                </a:solidFill>
                <a:latin typeface="Times New Roman"/>
                <a:ea typeface="Times New Roman"/>
                <a:cs typeface="Times New Roman"/>
                <a:sym typeface="Times New Roman"/>
              </a:rPr>
              <a:t>30</a:t>
            </a:fld>
            <a:endParaRPr/>
          </a:p>
        </p:txBody>
      </p:sp>
      <p:pic>
        <p:nvPicPr>
          <p:cNvPr id="6" name="Google Shape;597;p80">
            <a:extLst>
              <a:ext uri="{FF2B5EF4-FFF2-40B4-BE49-F238E27FC236}">
                <a16:creationId xmlns:a16="http://schemas.microsoft.com/office/drawing/2014/main" id="{98A99F50-9251-339E-24AF-905D1289D653}"/>
              </a:ext>
            </a:extLst>
          </p:cNvPr>
          <p:cNvPicPr preferRelativeResize="0"/>
          <p:nvPr/>
        </p:nvPicPr>
        <p:blipFill>
          <a:blip r:embed="rId2">
            <a:alphaModFix/>
          </a:blip>
          <a:stretch>
            <a:fillRect/>
          </a:stretch>
        </p:blipFill>
        <p:spPr>
          <a:xfrm>
            <a:off x="0" y="195263"/>
            <a:ext cx="9144000" cy="2928937"/>
          </a:xfrm>
          <a:prstGeom prst="rect">
            <a:avLst/>
          </a:prstGeom>
          <a:noFill/>
          <a:ln>
            <a:noFill/>
          </a:ln>
        </p:spPr>
      </p:pic>
      <p:pic>
        <p:nvPicPr>
          <p:cNvPr id="7" name="Google Shape;598;p80">
            <a:extLst>
              <a:ext uri="{FF2B5EF4-FFF2-40B4-BE49-F238E27FC236}">
                <a16:creationId xmlns:a16="http://schemas.microsoft.com/office/drawing/2014/main" id="{6A83410E-C85B-2057-399D-94270481599B}"/>
              </a:ext>
            </a:extLst>
          </p:cNvPr>
          <p:cNvPicPr preferRelativeResize="0"/>
          <p:nvPr/>
        </p:nvPicPr>
        <p:blipFill>
          <a:blip r:embed="rId3">
            <a:alphaModFix/>
          </a:blip>
          <a:stretch>
            <a:fillRect/>
          </a:stretch>
        </p:blipFill>
        <p:spPr>
          <a:xfrm>
            <a:off x="-24581" y="3567507"/>
            <a:ext cx="9168581" cy="5933301"/>
          </a:xfrm>
          <a:prstGeom prst="rect">
            <a:avLst/>
          </a:prstGeom>
          <a:noFill/>
          <a:ln>
            <a:noFill/>
          </a:ln>
        </p:spPr>
      </p:pic>
      <p:sp>
        <p:nvSpPr>
          <p:cNvPr id="8" name="Google Shape;599;p80">
            <a:extLst>
              <a:ext uri="{FF2B5EF4-FFF2-40B4-BE49-F238E27FC236}">
                <a16:creationId xmlns:a16="http://schemas.microsoft.com/office/drawing/2014/main" id="{BE2C6DE6-C709-B8E6-B37A-65BCF1E7635E}"/>
              </a:ext>
            </a:extLst>
          </p:cNvPr>
          <p:cNvSpPr txBox="1"/>
          <p:nvPr/>
        </p:nvSpPr>
        <p:spPr>
          <a:xfrm>
            <a:off x="36226" y="6391542"/>
            <a:ext cx="237185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u="sng" dirty="0">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visualgo.net/bn/sorting</a:t>
            </a:r>
            <a:endParaRPr sz="1200" dirty="0">
              <a:latin typeface="Times New Roman"/>
              <a:ea typeface="Times New Roman"/>
              <a:cs typeface="Times New Roman"/>
              <a:sym typeface="Times New Roman"/>
            </a:endParaRPr>
          </a:p>
        </p:txBody>
      </p:sp>
      <p:sp>
        <p:nvSpPr>
          <p:cNvPr id="4" name="Google Shape;595;p80">
            <a:extLst>
              <a:ext uri="{FF2B5EF4-FFF2-40B4-BE49-F238E27FC236}">
                <a16:creationId xmlns:a16="http://schemas.microsoft.com/office/drawing/2014/main" id="{A8A3FDA9-FEF1-AD7F-649B-D647E4E21592}"/>
              </a:ext>
            </a:extLst>
          </p:cNvPr>
          <p:cNvSpPr txBox="1"/>
          <p:nvPr/>
        </p:nvSpPr>
        <p:spPr>
          <a:xfrm>
            <a:off x="91050" y="-76200"/>
            <a:ext cx="2956950" cy="53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ea typeface="Tahoma" panose="020B0604030504040204" pitchFamily="34" charset="0"/>
                <a:cs typeface="Tahoma" panose="020B0604030504040204" pitchFamily="34" charset="0"/>
                <a:sym typeface="Times New Roman"/>
              </a:rPr>
              <a:t>Selection Sort</a:t>
            </a:r>
            <a:endParaRPr sz="2400" dirty="0">
              <a:ea typeface="Tahoma" panose="020B0604030504040204" pitchFamily="34" charset="0"/>
              <a:cs typeface="Tahoma" panose="020B0604030504040204" pitchFamily="34" charset="0"/>
              <a:sym typeface="Times New Roman"/>
            </a:endParaRPr>
          </a:p>
        </p:txBody>
      </p:sp>
      <p:sp>
        <p:nvSpPr>
          <p:cNvPr id="5" name="Google Shape;596;p80">
            <a:extLst>
              <a:ext uri="{FF2B5EF4-FFF2-40B4-BE49-F238E27FC236}">
                <a16:creationId xmlns:a16="http://schemas.microsoft.com/office/drawing/2014/main" id="{F62F27BF-4E10-F514-A5D0-2DF971CD1624}"/>
              </a:ext>
            </a:extLst>
          </p:cNvPr>
          <p:cNvSpPr txBox="1"/>
          <p:nvPr/>
        </p:nvSpPr>
        <p:spPr>
          <a:xfrm>
            <a:off x="36226" y="3379191"/>
            <a:ext cx="2956950" cy="53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ea typeface="Tahoma" panose="020B0604030504040204" pitchFamily="34" charset="0"/>
                <a:cs typeface="Tahoma" panose="020B0604030504040204" pitchFamily="34" charset="0"/>
                <a:sym typeface="Times New Roman"/>
              </a:rPr>
              <a:t>Insertion Sort</a:t>
            </a:r>
            <a:endParaRPr sz="2400" dirty="0">
              <a:ea typeface="Tahoma" panose="020B0604030504040204" pitchFamily="34" charset="0"/>
              <a:cs typeface="Tahoma" panose="020B0604030504040204" pitchFamily="34" charset="0"/>
              <a:sym typeface="Times New Roman"/>
            </a:endParaRPr>
          </a:p>
        </p:txBody>
      </p:sp>
    </p:spTree>
    <p:extLst>
      <p:ext uri="{BB962C8B-B14F-4D97-AF65-F5344CB8AC3E}">
        <p14:creationId xmlns:p14="http://schemas.microsoft.com/office/powerpoint/2010/main" val="3122452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Shape 764"/>
        <p:cNvGrpSpPr/>
        <p:nvPr/>
      </p:nvGrpSpPr>
      <p:grpSpPr>
        <a:xfrm>
          <a:off x="0" y="0"/>
          <a:ext cx="0" cy="0"/>
          <a:chOff x="0" y="0"/>
          <a:chExt cx="0" cy="0"/>
        </a:xfrm>
      </p:grpSpPr>
      <p:sp>
        <p:nvSpPr>
          <p:cNvPr id="765" name="Google Shape;765;p103"/>
          <p:cNvSpPr txBox="1"/>
          <p:nvPr/>
        </p:nvSpPr>
        <p:spPr>
          <a:xfrm>
            <a:off x="7010400" y="5543550"/>
            <a:ext cx="1905000" cy="342900"/>
          </a:xfrm>
          <a:prstGeom prst="rect">
            <a:avLst/>
          </a:prstGeom>
          <a:noFill/>
          <a:ln>
            <a:noFill/>
          </a:ln>
        </p:spPr>
        <p:txBody>
          <a:bodyPr spcFirstLastPara="1" wrap="square" lIns="92075" tIns="46025" rIns="92075" bIns="46025" anchor="ctr" anchorCtr="0">
            <a:noAutofit/>
          </a:bodyPr>
          <a:lstStyle/>
          <a:p>
            <a:pPr algn="r">
              <a:spcBef>
                <a:spcPts val="0"/>
              </a:spcBef>
              <a:spcAft>
                <a:spcPts val="0"/>
              </a:spcAft>
              <a:buClr>
                <a:schemeClr val="lt1"/>
              </a:buClr>
              <a:buSzPts val="1400"/>
            </a:pPr>
            <a:fld id="{00000000-1234-1234-1234-123412341234}" type="slidenum">
              <a:rPr lang="en-US" sz="1400" b="0">
                <a:solidFill>
                  <a:schemeClr val="lt1"/>
                </a:solidFill>
                <a:latin typeface="Times New Roman"/>
                <a:ea typeface="Times New Roman"/>
                <a:cs typeface="Times New Roman"/>
                <a:sym typeface="Times New Roman"/>
              </a:rPr>
              <a:pPr algn="r">
                <a:spcBef>
                  <a:spcPts val="0"/>
                </a:spcBef>
                <a:spcAft>
                  <a:spcPts val="0"/>
                </a:spcAft>
                <a:buClr>
                  <a:schemeClr val="lt1"/>
                </a:buClr>
                <a:buSzPts val="1400"/>
              </a:pPr>
              <a:t>31</a:t>
            </a:fld>
            <a:endParaRPr/>
          </a:p>
        </p:txBody>
      </p:sp>
      <p:sp>
        <p:nvSpPr>
          <p:cNvPr id="766" name="Google Shape;766;p103"/>
          <p:cNvSpPr txBox="1">
            <a:spLocks noGrp="1"/>
          </p:cNvSpPr>
          <p:nvPr>
            <p:ph type="title"/>
          </p:nvPr>
        </p:nvSpPr>
        <p:spPr>
          <a:xfrm>
            <a:off x="304800" y="304800"/>
            <a:ext cx="8458200" cy="857400"/>
          </a:xfrm>
          <a:prstGeom prst="rect">
            <a:avLst/>
          </a:prstGeom>
          <a:noFill/>
          <a:ln>
            <a:noFill/>
          </a:ln>
        </p:spPr>
        <p:txBody>
          <a:bodyPr spcFirstLastPara="1" vert="horz" wrap="square" lIns="92075" tIns="46025" rIns="92075" bIns="46025" numCol="1" anchor="ctr" anchorCtr="0" compatLnSpc="1">
            <a:prstTxWarp prst="textNoShape">
              <a:avLst/>
            </a:prstTxWarp>
            <a:noAutofit/>
          </a:bodyPr>
          <a:lstStyle/>
          <a:p>
            <a:pPr>
              <a:spcBef>
                <a:spcPts val="0"/>
              </a:spcBef>
              <a:spcAft>
                <a:spcPts val="0"/>
              </a:spcAft>
              <a:buClr>
                <a:schemeClr val="lt2"/>
              </a:buClr>
              <a:buSzPts val="4400"/>
            </a:pPr>
            <a:r>
              <a:rPr lang="en-US" dirty="0">
                <a:solidFill>
                  <a:schemeClr val="tx1"/>
                </a:solidFill>
                <a:latin typeface="Times New Roman"/>
                <a:ea typeface="Times New Roman"/>
                <a:cs typeface="Times New Roman"/>
                <a:sym typeface="Times New Roman"/>
              </a:rPr>
              <a:t>Bubble Sort </a:t>
            </a:r>
            <a:r>
              <a:rPr lang="en-US" dirty="0">
                <a:solidFill>
                  <a:schemeClr val="tx1"/>
                </a:solidFill>
              </a:rPr>
              <a:t>is distinguished by frequent swapping</a:t>
            </a:r>
            <a:endParaRPr dirty="0">
              <a:solidFill>
                <a:schemeClr val="tx1"/>
              </a:solidFill>
            </a:endParaRPr>
          </a:p>
        </p:txBody>
      </p:sp>
      <p:pic>
        <p:nvPicPr>
          <p:cNvPr id="767" name="Google Shape;767;p103"/>
          <p:cNvPicPr preferRelativeResize="0"/>
          <p:nvPr/>
        </p:nvPicPr>
        <p:blipFill>
          <a:blip r:embed="rId3">
            <a:alphaModFix/>
          </a:blip>
          <a:stretch>
            <a:fillRect/>
          </a:stretch>
        </p:blipFill>
        <p:spPr>
          <a:xfrm>
            <a:off x="18738" y="1793447"/>
            <a:ext cx="9125262" cy="2813139"/>
          </a:xfrm>
          <a:prstGeom prst="rect">
            <a:avLst/>
          </a:prstGeom>
          <a:noFill/>
          <a:ln>
            <a:noFill/>
          </a:ln>
        </p:spPr>
      </p:pic>
      <p:sp>
        <p:nvSpPr>
          <p:cNvPr id="768" name="Google Shape;768;p103"/>
          <p:cNvSpPr txBox="1"/>
          <p:nvPr/>
        </p:nvSpPr>
        <p:spPr>
          <a:xfrm>
            <a:off x="197370" y="5237833"/>
            <a:ext cx="8668062" cy="10692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US" dirty="0">
                <a:latin typeface="Times New Roman"/>
                <a:ea typeface="Times New Roman"/>
                <a:cs typeface="Times New Roman"/>
                <a:sym typeface="Times New Roman"/>
              </a:rPr>
              <a:t>This is an “improved” bubble sort that stops early if no swap is performed for an entire pass</a:t>
            </a:r>
            <a:endParaRPr dirty="0">
              <a:latin typeface="Times New Roman"/>
              <a:ea typeface="Times New Roman"/>
              <a:cs typeface="Times New Roman"/>
              <a:sym typeface="Times New Roman"/>
            </a:endParaRPr>
          </a:p>
          <a:p>
            <a:pPr>
              <a:spcBef>
                <a:spcPts val="0"/>
              </a:spcBef>
              <a:spcAft>
                <a:spcPts val="0"/>
              </a:spcAft>
            </a:pPr>
            <a:r>
              <a:rPr lang="en-US" u="sng" dirty="0">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visualgo.net/bn/sorting</a:t>
            </a:r>
            <a:endParaRPr dirty="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Shape 814"/>
        <p:cNvGrpSpPr/>
        <p:nvPr/>
      </p:nvGrpSpPr>
      <p:grpSpPr>
        <a:xfrm>
          <a:off x="0" y="0"/>
          <a:ext cx="0" cy="0"/>
          <a:chOff x="0" y="0"/>
          <a:chExt cx="0" cy="0"/>
        </a:xfrm>
      </p:grpSpPr>
      <p:sp>
        <p:nvSpPr>
          <p:cNvPr id="815" name="Google Shape;815;p110"/>
          <p:cNvSpPr txBox="1"/>
          <p:nvPr/>
        </p:nvSpPr>
        <p:spPr>
          <a:xfrm>
            <a:off x="7010400" y="5543550"/>
            <a:ext cx="1905000" cy="342900"/>
          </a:xfrm>
          <a:prstGeom prst="rect">
            <a:avLst/>
          </a:prstGeom>
          <a:noFill/>
          <a:ln>
            <a:noFill/>
          </a:ln>
        </p:spPr>
        <p:txBody>
          <a:bodyPr spcFirstLastPara="1" wrap="square" lIns="92075" tIns="46025" rIns="92075" bIns="46025" anchor="ctr" anchorCtr="0">
            <a:noAutofit/>
          </a:bodyPr>
          <a:lstStyle/>
          <a:p>
            <a:pPr algn="r">
              <a:spcBef>
                <a:spcPts val="0"/>
              </a:spcBef>
              <a:spcAft>
                <a:spcPts val="0"/>
              </a:spcAft>
              <a:buClr>
                <a:schemeClr val="lt1"/>
              </a:buClr>
              <a:buSzPts val="1400"/>
            </a:pPr>
            <a:fld id="{00000000-1234-1234-1234-123412341234}" type="slidenum">
              <a:rPr lang="en-US" sz="1400" b="0">
                <a:solidFill>
                  <a:schemeClr val="lt1"/>
                </a:solidFill>
                <a:latin typeface="Times New Roman"/>
                <a:ea typeface="Times New Roman"/>
                <a:cs typeface="Times New Roman"/>
                <a:sym typeface="Times New Roman"/>
              </a:rPr>
              <a:pPr algn="r">
                <a:spcBef>
                  <a:spcPts val="0"/>
                </a:spcBef>
                <a:spcAft>
                  <a:spcPts val="0"/>
                </a:spcAft>
                <a:buClr>
                  <a:schemeClr val="lt1"/>
                </a:buClr>
                <a:buSzPts val="1400"/>
              </a:pPr>
              <a:t>32</a:t>
            </a:fld>
            <a:endParaRPr/>
          </a:p>
        </p:txBody>
      </p:sp>
      <p:pic>
        <p:nvPicPr>
          <p:cNvPr id="816" name="Google Shape;816;p110"/>
          <p:cNvPicPr preferRelativeResize="0"/>
          <p:nvPr/>
        </p:nvPicPr>
        <p:blipFill>
          <a:blip r:embed="rId3">
            <a:alphaModFix/>
          </a:blip>
          <a:stretch>
            <a:fillRect/>
          </a:stretch>
        </p:blipFill>
        <p:spPr>
          <a:xfrm>
            <a:off x="152400" y="2514600"/>
            <a:ext cx="8839200" cy="2831306"/>
          </a:xfrm>
          <a:prstGeom prst="rect">
            <a:avLst/>
          </a:prstGeom>
          <a:noFill/>
          <a:ln>
            <a:noFill/>
          </a:ln>
        </p:spPr>
      </p:pic>
      <p:sp>
        <p:nvSpPr>
          <p:cNvPr id="817" name="Google Shape;817;p110"/>
          <p:cNvSpPr txBox="1"/>
          <p:nvPr/>
        </p:nvSpPr>
        <p:spPr>
          <a:xfrm>
            <a:off x="13741" y="6477000"/>
            <a:ext cx="1905000" cy="569362"/>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US" sz="1200" u="sng" dirty="0">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visualgo.net/bn/sorting</a:t>
            </a:r>
            <a:endParaRPr sz="1200" dirty="0">
              <a:latin typeface="Times New Roman"/>
              <a:ea typeface="Times New Roman"/>
              <a:cs typeface="Times New Roman"/>
              <a:sym typeface="Times New Roman"/>
            </a:endParaRPr>
          </a:p>
        </p:txBody>
      </p:sp>
      <p:sp>
        <p:nvSpPr>
          <p:cNvPr id="818" name="Google Shape;818;p110"/>
          <p:cNvSpPr txBox="1">
            <a:spLocks noGrp="1"/>
          </p:cNvSpPr>
          <p:nvPr>
            <p:ph type="title"/>
          </p:nvPr>
        </p:nvSpPr>
        <p:spPr>
          <a:xfrm>
            <a:off x="376800" y="381000"/>
            <a:ext cx="7772400" cy="1699500"/>
          </a:xfrm>
          <a:prstGeom prst="rect">
            <a:avLst/>
          </a:prstGeom>
          <a:noFill/>
          <a:ln>
            <a:noFill/>
          </a:ln>
        </p:spPr>
        <p:txBody>
          <a:bodyPr spcFirstLastPara="1" vert="horz" wrap="square" lIns="92075" tIns="46025" rIns="92075" bIns="46025" numCol="1" anchor="ctr" anchorCtr="0" compatLnSpc="1">
            <a:prstTxWarp prst="textNoShape">
              <a:avLst/>
            </a:prstTxWarp>
            <a:noAutofit/>
          </a:bodyPr>
          <a:lstStyle/>
          <a:p>
            <a:pPr algn="l">
              <a:spcBef>
                <a:spcPts val="0"/>
              </a:spcBef>
              <a:spcAft>
                <a:spcPts val="0"/>
              </a:spcAft>
              <a:buClr>
                <a:schemeClr val="lt2"/>
              </a:buClr>
              <a:buSzPts val="4400"/>
            </a:pPr>
            <a:r>
              <a:rPr lang="en-US" dirty="0"/>
              <a:t>Selection</a:t>
            </a:r>
            <a:r>
              <a:rPr lang="en-US" dirty="0">
                <a:solidFill>
                  <a:schemeClr val="lt2"/>
                </a:solidFill>
                <a:latin typeface="Times New Roman"/>
                <a:ea typeface="Times New Roman"/>
                <a:cs typeface="Times New Roman"/>
                <a:sym typeface="Times New Roman"/>
              </a:rPr>
              <a:t> Sort </a:t>
            </a:r>
            <a:r>
              <a:rPr lang="en-US" dirty="0"/>
              <a:t>is distinguished a single swap after each pass</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Shape 836"/>
        <p:cNvGrpSpPr/>
        <p:nvPr/>
      </p:nvGrpSpPr>
      <p:grpSpPr>
        <a:xfrm>
          <a:off x="0" y="0"/>
          <a:ext cx="0" cy="0"/>
          <a:chOff x="0" y="0"/>
          <a:chExt cx="0" cy="0"/>
        </a:xfrm>
      </p:grpSpPr>
      <p:sp>
        <p:nvSpPr>
          <p:cNvPr id="837" name="Google Shape;837;p113"/>
          <p:cNvSpPr txBox="1"/>
          <p:nvPr/>
        </p:nvSpPr>
        <p:spPr>
          <a:xfrm>
            <a:off x="7010400" y="5543550"/>
            <a:ext cx="1905000" cy="342900"/>
          </a:xfrm>
          <a:prstGeom prst="rect">
            <a:avLst/>
          </a:prstGeom>
          <a:noFill/>
          <a:ln>
            <a:noFill/>
          </a:ln>
        </p:spPr>
        <p:txBody>
          <a:bodyPr spcFirstLastPara="1" wrap="square" lIns="92075" tIns="46025" rIns="92075" bIns="46025" anchor="ctr" anchorCtr="0">
            <a:noAutofit/>
          </a:bodyPr>
          <a:lstStyle/>
          <a:p>
            <a:pPr algn="r">
              <a:spcBef>
                <a:spcPts val="0"/>
              </a:spcBef>
              <a:spcAft>
                <a:spcPts val="0"/>
              </a:spcAft>
              <a:buClr>
                <a:schemeClr val="lt1"/>
              </a:buClr>
              <a:buSzPts val="1400"/>
            </a:pPr>
            <a:fld id="{00000000-1234-1234-1234-123412341234}" type="slidenum">
              <a:rPr lang="en-US" sz="1400" b="0">
                <a:solidFill>
                  <a:schemeClr val="lt1"/>
                </a:solidFill>
                <a:latin typeface="Times New Roman"/>
                <a:ea typeface="Times New Roman"/>
                <a:cs typeface="Times New Roman"/>
                <a:sym typeface="Times New Roman"/>
              </a:rPr>
              <a:pPr algn="r">
                <a:spcBef>
                  <a:spcPts val="0"/>
                </a:spcBef>
                <a:spcAft>
                  <a:spcPts val="0"/>
                </a:spcAft>
                <a:buClr>
                  <a:schemeClr val="lt1"/>
                </a:buClr>
                <a:buSzPts val="1400"/>
              </a:pPr>
              <a:t>33</a:t>
            </a:fld>
            <a:endParaRPr/>
          </a:p>
        </p:txBody>
      </p:sp>
      <p:pic>
        <p:nvPicPr>
          <p:cNvPr id="838" name="Google Shape;838;p113"/>
          <p:cNvPicPr preferRelativeResize="0"/>
          <p:nvPr/>
        </p:nvPicPr>
        <p:blipFill>
          <a:blip r:embed="rId3">
            <a:alphaModFix/>
          </a:blip>
          <a:stretch>
            <a:fillRect/>
          </a:stretch>
        </p:blipFill>
        <p:spPr>
          <a:xfrm>
            <a:off x="142750" y="1180920"/>
            <a:ext cx="8772650" cy="5677080"/>
          </a:xfrm>
          <a:prstGeom prst="rect">
            <a:avLst/>
          </a:prstGeom>
          <a:noFill/>
          <a:ln>
            <a:noFill/>
          </a:ln>
        </p:spPr>
      </p:pic>
      <p:sp>
        <p:nvSpPr>
          <p:cNvPr id="839" name="Google Shape;839;p113"/>
          <p:cNvSpPr txBox="1"/>
          <p:nvPr/>
        </p:nvSpPr>
        <p:spPr>
          <a:xfrm>
            <a:off x="28731" y="6391988"/>
            <a:ext cx="2045526" cy="3429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r>
              <a:rPr lang="en-US" sz="1200" u="sng">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visualgo.net/bn/sorting</a:t>
            </a:r>
            <a:endParaRPr sz="1200">
              <a:latin typeface="Times New Roman"/>
              <a:ea typeface="Times New Roman"/>
              <a:cs typeface="Times New Roman"/>
              <a:sym typeface="Times New Roman"/>
            </a:endParaRPr>
          </a:p>
        </p:txBody>
      </p:sp>
      <p:sp>
        <p:nvSpPr>
          <p:cNvPr id="840" name="Google Shape;840;p113"/>
          <p:cNvSpPr txBox="1">
            <a:spLocks noGrp="1"/>
          </p:cNvSpPr>
          <p:nvPr>
            <p:ph type="title"/>
          </p:nvPr>
        </p:nvSpPr>
        <p:spPr>
          <a:xfrm>
            <a:off x="142750" y="45216"/>
            <a:ext cx="9107100" cy="1225200"/>
          </a:xfrm>
          <a:prstGeom prst="rect">
            <a:avLst/>
          </a:prstGeom>
          <a:noFill/>
          <a:ln>
            <a:noFill/>
          </a:ln>
        </p:spPr>
        <p:txBody>
          <a:bodyPr spcFirstLastPara="1" vert="horz" wrap="square" lIns="92075" tIns="46025" rIns="92075" bIns="46025" numCol="1" anchor="ctr" anchorCtr="0" compatLnSpc="1">
            <a:prstTxWarp prst="textNoShape">
              <a:avLst/>
            </a:prstTxWarp>
            <a:noAutofit/>
          </a:bodyPr>
          <a:lstStyle/>
          <a:p>
            <a:pPr algn="l">
              <a:spcBef>
                <a:spcPts val="0"/>
              </a:spcBef>
              <a:spcAft>
                <a:spcPts val="0"/>
              </a:spcAft>
              <a:buClr>
                <a:schemeClr val="lt2"/>
              </a:buClr>
              <a:buSzPts val="4400"/>
            </a:pPr>
            <a:r>
              <a:rPr lang="en-US" sz="3200" dirty="0"/>
              <a:t>Insertion </a:t>
            </a:r>
            <a:r>
              <a:rPr lang="en-US" sz="3200" dirty="0">
                <a:solidFill>
                  <a:schemeClr val="lt2"/>
                </a:solidFill>
                <a:latin typeface="Times New Roman"/>
                <a:ea typeface="Times New Roman"/>
                <a:cs typeface="Times New Roman"/>
                <a:sym typeface="Times New Roman"/>
              </a:rPr>
              <a:t>Sort </a:t>
            </a:r>
            <a:r>
              <a:rPr lang="en-US" sz="3200" dirty="0"/>
              <a:t>is distinguished by how the elements “</a:t>
            </a:r>
            <a:r>
              <a:rPr lang="en-US" sz="3200" dirty="0">
                <a:solidFill>
                  <a:srgbClr val="6AA84F"/>
                </a:solidFill>
              </a:rPr>
              <a:t>slide</a:t>
            </a:r>
            <a:r>
              <a:rPr lang="en-US" sz="3200" dirty="0"/>
              <a:t>” to make room for the insertion</a:t>
            </a:r>
            <a:endParaRPr sz="3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13917BD9-83C8-4217-B0F2-02D7BC9E181E}"/>
              </a:ext>
            </a:extLst>
          </p:cNvPr>
          <p:cNvSpPr txBox="1">
            <a:spLocks/>
          </p:cNvSpPr>
          <p:nvPr/>
        </p:nvSpPr>
        <p:spPr bwMode="auto">
          <a:xfrm>
            <a:off x="7162800" y="64897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50000"/>
              </a:spcBef>
              <a:spcAft>
                <a:spcPct val="0"/>
              </a:spcAft>
              <a:defRPr sz="1400" kern="1200">
                <a:solidFill>
                  <a:schemeClr val="tx1"/>
                </a:solidFill>
                <a:latin typeface="+mn-lt"/>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a:lstStyle>
          <a:p>
            <a:pPr>
              <a:defRPr/>
            </a:pPr>
            <a:r>
              <a:rPr lang="en-US" b="0">
                <a:solidFill>
                  <a:srgbClr val="000000"/>
                </a:solidFill>
                <a:latin typeface="Arial"/>
              </a:rPr>
              <a:t>Lab 12B - </a:t>
            </a:r>
            <a:fld id="{BD16F12C-B551-4F71-9424-76916B846415}" type="slidenum">
              <a:rPr lang="en-US" b="0" smtClean="0">
                <a:solidFill>
                  <a:srgbClr val="000000"/>
                </a:solidFill>
                <a:latin typeface="Arial"/>
              </a:rPr>
              <a:pPr>
                <a:defRPr/>
              </a:pPr>
              <a:t>34</a:t>
            </a:fld>
            <a:endParaRPr lang="en-US" b="0" dirty="0">
              <a:solidFill>
                <a:srgbClr val="000000"/>
              </a:solidFill>
              <a:latin typeface="Arial"/>
            </a:endParaRPr>
          </a:p>
        </p:txBody>
      </p:sp>
      <p:sp>
        <p:nvSpPr>
          <p:cNvPr id="4" name="Rectangle 2">
            <a:extLst>
              <a:ext uri="{FF2B5EF4-FFF2-40B4-BE49-F238E27FC236}">
                <a16:creationId xmlns:a16="http://schemas.microsoft.com/office/drawing/2014/main" id="{A7C64E82-A9EC-42EE-A14A-B3EC453AAD36}"/>
              </a:ext>
            </a:extLst>
          </p:cNvPr>
          <p:cNvSpPr txBox="1">
            <a:spLocks noChangeArrowheads="1"/>
          </p:cNvSpPr>
          <p:nvPr/>
        </p:nvSpPr>
        <p:spPr bwMode="auto">
          <a:xfrm>
            <a:off x="1173163"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Arial" charset="0"/>
              </a:defRPr>
            </a:lvl2pPr>
            <a:lvl3pPr algn="l" rtl="0" eaLnBrk="0" fontAlgn="base" hangingPunct="0">
              <a:spcBef>
                <a:spcPct val="0"/>
              </a:spcBef>
              <a:spcAft>
                <a:spcPct val="0"/>
              </a:spcAft>
              <a:defRPr kumimoji="1" sz="4400">
                <a:solidFill>
                  <a:schemeClr val="tx2"/>
                </a:solidFill>
                <a:latin typeface="Arial" charset="0"/>
              </a:defRPr>
            </a:lvl3pPr>
            <a:lvl4pPr algn="l" rtl="0" eaLnBrk="0" fontAlgn="base" hangingPunct="0">
              <a:spcBef>
                <a:spcPct val="0"/>
              </a:spcBef>
              <a:spcAft>
                <a:spcPct val="0"/>
              </a:spcAft>
              <a:defRPr kumimoji="1" sz="4400">
                <a:solidFill>
                  <a:schemeClr val="tx2"/>
                </a:solidFill>
                <a:latin typeface="Arial" charset="0"/>
              </a:defRPr>
            </a:lvl4pPr>
            <a:lvl5pPr algn="l" rtl="0" eaLnBrk="0" fontAlgn="base" hangingPunct="0">
              <a:spcBef>
                <a:spcPct val="0"/>
              </a:spcBef>
              <a:spcAft>
                <a:spcPct val="0"/>
              </a:spcAft>
              <a:defRPr kumimoji="1" sz="4400">
                <a:solidFill>
                  <a:schemeClr val="tx2"/>
                </a:solidFill>
                <a:latin typeface="Arial" charset="0"/>
              </a:defRPr>
            </a:lvl5pPr>
            <a:lvl6pPr marL="457200" algn="l" rtl="0" eaLnBrk="0" fontAlgn="base" hangingPunct="0">
              <a:spcBef>
                <a:spcPct val="0"/>
              </a:spcBef>
              <a:spcAft>
                <a:spcPct val="0"/>
              </a:spcAft>
              <a:defRPr kumimoji="1" sz="4400">
                <a:solidFill>
                  <a:schemeClr val="tx2"/>
                </a:solidFill>
                <a:latin typeface="Arial" charset="0"/>
              </a:defRPr>
            </a:lvl6pPr>
            <a:lvl7pPr marL="914400" algn="l" rtl="0" eaLnBrk="0" fontAlgn="base" hangingPunct="0">
              <a:spcBef>
                <a:spcPct val="0"/>
              </a:spcBef>
              <a:spcAft>
                <a:spcPct val="0"/>
              </a:spcAft>
              <a:defRPr kumimoji="1" sz="4400">
                <a:solidFill>
                  <a:schemeClr val="tx2"/>
                </a:solidFill>
                <a:latin typeface="Arial" charset="0"/>
              </a:defRPr>
            </a:lvl7pPr>
            <a:lvl8pPr marL="1371600" algn="l" rtl="0" eaLnBrk="0" fontAlgn="base" hangingPunct="0">
              <a:spcBef>
                <a:spcPct val="0"/>
              </a:spcBef>
              <a:spcAft>
                <a:spcPct val="0"/>
              </a:spcAft>
              <a:defRPr kumimoji="1" sz="4400">
                <a:solidFill>
                  <a:schemeClr val="tx2"/>
                </a:solidFill>
                <a:latin typeface="Arial" charset="0"/>
              </a:defRPr>
            </a:lvl8pPr>
            <a:lvl9pPr marL="1828800" algn="l" rtl="0" eaLnBrk="0" fontAlgn="base" hangingPunct="0">
              <a:spcBef>
                <a:spcPct val="0"/>
              </a:spcBef>
              <a:spcAft>
                <a:spcPct val="0"/>
              </a:spcAft>
              <a:defRPr kumimoji="1" sz="4400">
                <a:solidFill>
                  <a:schemeClr val="tx2"/>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sz="4400" b="0" i="0" u="none" strike="noStrike" kern="0" cap="none" spc="0" normalizeH="0" baseline="0" noProof="0">
                <a:ln>
                  <a:noFill/>
                </a:ln>
                <a:solidFill>
                  <a:srgbClr val="003366"/>
                </a:solidFill>
                <a:effectLst/>
                <a:uLnTx/>
                <a:uFillTx/>
                <a:latin typeface="Arial"/>
                <a:ea typeface="+mj-ea"/>
                <a:cs typeface="+mj-cs"/>
              </a:rPr>
              <a:t>Insertion Sort (cont’d)</a:t>
            </a:r>
          </a:p>
        </p:txBody>
      </p:sp>
      <p:sp>
        <p:nvSpPr>
          <p:cNvPr id="5" name="Rectangle 3">
            <a:extLst>
              <a:ext uri="{FF2B5EF4-FFF2-40B4-BE49-F238E27FC236}">
                <a16:creationId xmlns:a16="http://schemas.microsoft.com/office/drawing/2014/main" id="{665E2D22-8061-4684-B544-DF53414B130E}"/>
              </a:ext>
            </a:extLst>
          </p:cNvPr>
          <p:cNvSpPr txBox="1">
            <a:spLocks noChangeArrowheads="1"/>
          </p:cNvSpPr>
          <p:nvPr/>
        </p:nvSpPr>
        <p:spPr bwMode="auto">
          <a:xfrm>
            <a:off x="1173163" y="1600200"/>
            <a:ext cx="7589837"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0000"/>
              <a:buFont typeface="Monotype Sorts"/>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342900" marR="0" lvl="0" indent="-342900" algn="l" defTabSz="914400" rtl="0" eaLnBrk="0" fontAlgn="base" latinLnBrk="0" hangingPunct="0">
              <a:lnSpc>
                <a:spcPct val="100000"/>
              </a:lnSpc>
              <a:spcBef>
                <a:spcPct val="50000"/>
              </a:spcBef>
              <a:spcAft>
                <a:spcPct val="0"/>
              </a:spcAft>
              <a:buClr>
                <a:srgbClr val="000000"/>
              </a:buClr>
              <a:buSzPct val="100000"/>
              <a:buFont typeface="Wingdings" pitchFamily="2" charset="2"/>
              <a:buChar char="§"/>
              <a:tabLst/>
              <a:defRPr/>
            </a:pPr>
            <a:r>
              <a:rPr kumimoji="1" lang="en-US" sz="2800" b="0" i="0" u="none" strike="noStrike" kern="0" cap="none" spc="0" normalizeH="0" baseline="0" noProof="0">
                <a:ln>
                  <a:noFill/>
                </a:ln>
                <a:solidFill>
                  <a:srgbClr val="000000"/>
                </a:solidFill>
                <a:effectLst/>
                <a:uLnTx/>
                <a:uFillTx/>
                <a:latin typeface="Arial"/>
                <a:ea typeface="+mn-ea"/>
                <a:cs typeface="+mn-cs"/>
              </a:rPr>
              <a:t>Finding the right place takes anywhere from 1 to </a:t>
            </a:r>
            <a:r>
              <a:rPr kumimoji="1" lang="en-US" sz="2800" b="0" i="1" u="none" strike="noStrike" kern="0" cap="none" spc="0" normalizeH="0" baseline="0" noProof="0">
                <a:ln>
                  <a:noFill/>
                </a:ln>
                <a:solidFill>
                  <a:srgbClr val="000000"/>
                </a:solidFill>
                <a:effectLst/>
                <a:uLnTx/>
                <a:uFillTx/>
                <a:latin typeface="Arial"/>
                <a:ea typeface="+mn-ea"/>
                <a:cs typeface="+mn-cs"/>
              </a:rPr>
              <a:t>k</a:t>
            </a:r>
            <a:r>
              <a:rPr kumimoji="1" lang="en-US" sz="2800" b="0" i="0" u="none" strike="noStrike" kern="0" cap="none" spc="0" normalizeH="0" baseline="0" noProof="0">
                <a:ln>
                  <a:noFill/>
                </a:ln>
                <a:solidFill>
                  <a:srgbClr val="000000"/>
                </a:solidFill>
                <a:effectLst/>
                <a:uLnTx/>
                <a:uFillTx/>
                <a:latin typeface="Arial"/>
                <a:ea typeface="+mn-ea"/>
                <a:cs typeface="+mn-cs"/>
              </a:rPr>
              <a:t> comparisons.</a:t>
            </a:r>
          </a:p>
          <a:p>
            <a:pPr marL="342900" marR="0" lvl="0" indent="-342900" algn="l" defTabSz="914400" rtl="0" eaLnBrk="0" fontAlgn="base" latinLnBrk="0" hangingPunct="0">
              <a:lnSpc>
                <a:spcPct val="100000"/>
              </a:lnSpc>
              <a:spcBef>
                <a:spcPct val="50000"/>
              </a:spcBef>
              <a:spcAft>
                <a:spcPct val="0"/>
              </a:spcAft>
              <a:buClr>
                <a:srgbClr val="000000"/>
              </a:buClr>
              <a:buSzPct val="100000"/>
              <a:buFont typeface="Wingdings" pitchFamily="2" charset="2"/>
              <a:buChar char="§"/>
              <a:tabLst/>
              <a:defRPr/>
            </a:pPr>
            <a:r>
              <a:rPr kumimoji="1" lang="en-US" sz="2800" b="0" i="0" u="none" strike="noStrike" kern="0" cap="none" spc="0" normalizeH="0" baseline="0" noProof="0">
                <a:ln>
                  <a:noFill/>
                </a:ln>
                <a:solidFill>
                  <a:srgbClr val="000000"/>
                </a:solidFill>
                <a:effectLst/>
                <a:uLnTx/>
                <a:uFillTx/>
                <a:latin typeface="Arial"/>
                <a:ea typeface="+mn-ea"/>
                <a:cs typeface="+mn-cs"/>
              </a:rPr>
              <a:t>The average number of comparisons is </a:t>
            </a:r>
          </a:p>
          <a:p>
            <a:pPr marL="342900" marR="0" lvl="0" indent="-342900" algn="ctr" defTabSz="914400" rtl="0" eaLnBrk="0" fontAlgn="base" latinLnBrk="0" hangingPunct="0">
              <a:lnSpc>
                <a:spcPct val="100000"/>
              </a:lnSpc>
              <a:spcBef>
                <a:spcPct val="20000"/>
              </a:spcBef>
              <a:spcAft>
                <a:spcPct val="0"/>
              </a:spcAft>
              <a:buClr>
                <a:srgbClr val="99CCFF"/>
              </a:buClr>
              <a:buSzPct val="60000"/>
              <a:buFont typeface="Monotype Sorts"/>
              <a:buNone/>
              <a:tabLst/>
              <a:defRPr/>
            </a:pPr>
            <a:r>
              <a:rPr kumimoji="1" lang="en-US" sz="2800" b="0" i="0" u="none" strike="noStrike" kern="0" cap="none" spc="0" normalizeH="0" baseline="0" noProof="0">
                <a:ln>
                  <a:noFill/>
                </a:ln>
                <a:solidFill>
                  <a:srgbClr val="000000"/>
                </a:solidFill>
                <a:effectLst/>
                <a:uLnTx/>
                <a:uFillTx/>
                <a:latin typeface="Arial"/>
                <a:ea typeface="+mn-ea"/>
                <a:cs typeface="+mn-cs"/>
              </a:rPr>
              <a:t>2/2 + 3/2 + 4/2 + ... + </a:t>
            </a:r>
            <a:r>
              <a:rPr kumimoji="1" lang="en-US" sz="2800" b="0" i="1" u="none" strike="noStrike" kern="0" cap="none" spc="0" normalizeH="0" baseline="0" noProof="0">
                <a:ln>
                  <a:noFill/>
                </a:ln>
                <a:solidFill>
                  <a:srgbClr val="000000"/>
                </a:solidFill>
                <a:effectLst/>
                <a:uLnTx/>
                <a:uFillTx/>
                <a:latin typeface="Arial"/>
                <a:ea typeface="+mn-ea"/>
                <a:cs typeface="+mn-cs"/>
              </a:rPr>
              <a:t>n</a:t>
            </a:r>
            <a:r>
              <a:rPr kumimoji="1" lang="en-US" sz="2800" b="0" i="0" u="none" strike="noStrike" kern="0" cap="none" spc="0" normalizeH="0" baseline="0" noProof="0">
                <a:ln>
                  <a:noFill/>
                </a:ln>
                <a:solidFill>
                  <a:srgbClr val="000000"/>
                </a:solidFill>
                <a:effectLst/>
                <a:uLnTx/>
                <a:uFillTx/>
                <a:latin typeface="Arial"/>
                <a:ea typeface="+mn-ea"/>
                <a:cs typeface="+mn-cs"/>
              </a:rPr>
              <a:t>/2 = </a:t>
            </a:r>
            <a:r>
              <a:rPr kumimoji="1" lang="en-US" sz="2800" b="0" i="0" u="none" strike="noStrike" kern="0" cap="none" spc="0" normalizeH="0" baseline="0" noProof="0">
                <a:ln>
                  <a:noFill/>
                </a:ln>
                <a:solidFill>
                  <a:srgbClr val="FF3300"/>
                </a:solidFill>
                <a:effectLst/>
                <a:uLnTx/>
                <a:uFillTx/>
                <a:latin typeface="Arial"/>
                <a:ea typeface="+mn-ea"/>
                <a:cs typeface="+mn-cs"/>
              </a:rPr>
              <a:t>(</a:t>
            </a:r>
            <a:r>
              <a:rPr kumimoji="1" lang="en-US" sz="2800" b="0" i="1" u="none" strike="noStrike" kern="0" cap="none" spc="0" normalizeH="0" baseline="0" noProof="0">
                <a:ln>
                  <a:noFill/>
                </a:ln>
                <a:solidFill>
                  <a:srgbClr val="FF3300"/>
                </a:solidFill>
                <a:effectLst/>
                <a:uLnTx/>
                <a:uFillTx/>
                <a:latin typeface="Arial"/>
                <a:ea typeface="+mn-ea"/>
                <a:cs typeface="+mn-cs"/>
              </a:rPr>
              <a:t>n</a:t>
            </a:r>
            <a:r>
              <a:rPr kumimoji="1" lang="en-US" sz="2800" b="0" i="0" u="none" strike="noStrike" kern="0" cap="none" spc="0" normalizeH="0" baseline="0" noProof="0">
                <a:ln>
                  <a:noFill/>
                </a:ln>
                <a:solidFill>
                  <a:srgbClr val="FF3300"/>
                </a:solidFill>
                <a:effectLst/>
                <a:uLnTx/>
                <a:uFillTx/>
                <a:latin typeface="Arial"/>
                <a:ea typeface="+mn-ea"/>
                <a:cs typeface="+mn-cs"/>
              </a:rPr>
              <a:t>+2) (</a:t>
            </a:r>
            <a:r>
              <a:rPr kumimoji="1" lang="en-US" sz="2800" b="0" i="1" u="none" strike="noStrike" kern="0" cap="none" spc="0" normalizeH="0" baseline="0" noProof="0">
                <a:ln>
                  <a:noFill/>
                </a:ln>
                <a:solidFill>
                  <a:srgbClr val="FF3300"/>
                </a:solidFill>
                <a:effectLst/>
                <a:uLnTx/>
                <a:uFillTx/>
                <a:latin typeface="Arial"/>
                <a:ea typeface="+mn-ea"/>
                <a:cs typeface="+mn-cs"/>
              </a:rPr>
              <a:t>n</a:t>
            </a:r>
            <a:r>
              <a:rPr kumimoji="1" lang="en-US" sz="2800" b="1" i="0" u="none" strike="noStrike" kern="0" cap="none" spc="0" normalizeH="0" baseline="0" noProof="0">
                <a:ln>
                  <a:noFill/>
                </a:ln>
                <a:solidFill>
                  <a:srgbClr val="FF3300"/>
                </a:solidFill>
                <a:effectLst/>
                <a:uLnTx/>
                <a:uFillTx/>
                <a:latin typeface="Courier New" pitchFamily="49" charset="0"/>
                <a:ea typeface="+mn-ea"/>
                <a:cs typeface="+mn-cs"/>
              </a:rPr>
              <a:t>-</a:t>
            </a:r>
            <a:r>
              <a:rPr kumimoji="1" lang="en-US" sz="2800" b="0" i="0" u="none" strike="noStrike" kern="0" cap="none" spc="0" normalizeH="0" baseline="0" noProof="0">
                <a:ln>
                  <a:noFill/>
                </a:ln>
                <a:solidFill>
                  <a:srgbClr val="FF3300"/>
                </a:solidFill>
                <a:effectLst/>
                <a:uLnTx/>
                <a:uFillTx/>
                <a:latin typeface="Arial"/>
                <a:ea typeface="+mn-ea"/>
                <a:cs typeface="+mn-cs"/>
              </a:rPr>
              <a:t>1) / 4</a:t>
            </a:r>
          </a:p>
          <a:p>
            <a:pPr marL="342900" marR="0" lvl="0" indent="-342900" algn="l" defTabSz="914400" rtl="0" eaLnBrk="0" fontAlgn="base" latinLnBrk="0" hangingPunct="0">
              <a:lnSpc>
                <a:spcPct val="100000"/>
              </a:lnSpc>
              <a:spcBef>
                <a:spcPct val="20000"/>
              </a:spcBef>
              <a:spcAft>
                <a:spcPct val="0"/>
              </a:spcAft>
              <a:buClr>
                <a:srgbClr val="99CCFF"/>
              </a:buClr>
              <a:buSzPct val="60000"/>
              <a:buFont typeface="Monotype Sorts"/>
              <a:buNone/>
              <a:tabLst/>
              <a:defRPr/>
            </a:pPr>
            <a:r>
              <a:rPr kumimoji="1" lang="en-US" sz="2800" b="0" i="0" u="none" strike="noStrike" kern="0" cap="none" spc="0" normalizeH="0" baseline="0" noProof="0">
                <a:ln>
                  <a:noFill/>
                </a:ln>
                <a:solidFill>
                  <a:srgbClr val="000000"/>
                </a:solidFill>
                <a:effectLst/>
                <a:uLnTx/>
                <a:uFillTx/>
                <a:latin typeface="Arial"/>
                <a:ea typeface="+mn-ea"/>
                <a:cs typeface="+mn-cs"/>
              </a:rPr>
              <a:t>	— roughly half of Selection Sort.</a:t>
            </a:r>
          </a:p>
          <a:p>
            <a:pPr marL="342900" marR="0" lvl="0" indent="-342900" algn="l" defTabSz="914400" rtl="0" eaLnBrk="0" fontAlgn="base" latinLnBrk="0" hangingPunct="0">
              <a:lnSpc>
                <a:spcPct val="100000"/>
              </a:lnSpc>
              <a:spcBef>
                <a:spcPct val="50000"/>
              </a:spcBef>
              <a:spcAft>
                <a:spcPct val="0"/>
              </a:spcAft>
              <a:buClr>
                <a:srgbClr val="000000"/>
              </a:buClr>
              <a:buSzPct val="100000"/>
              <a:buFont typeface="Wingdings" pitchFamily="2" charset="2"/>
              <a:buChar char="§"/>
              <a:tabLst/>
              <a:defRPr/>
            </a:pPr>
            <a:r>
              <a:rPr kumimoji="1" lang="en-US" sz="2800" b="0" i="0" u="none" strike="noStrike" kern="0" cap="none" spc="0" normalizeH="0" baseline="0" noProof="0">
                <a:ln>
                  <a:noFill/>
                </a:ln>
                <a:solidFill>
                  <a:srgbClr val="000000"/>
                </a:solidFill>
                <a:effectLst/>
                <a:uLnTx/>
                <a:uFillTx/>
                <a:latin typeface="Arial"/>
                <a:ea typeface="+mn-ea"/>
                <a:cs typeface="+mn-cs"/>
              </a:rPr>
              <a:t>The worst case is </a:t>
            </a:r>
            <a:r>
              <a:rPr kumimoji="1" lang="en-US" sz="2800" b="0" i="1" u="none" strike="noStrike" kern="0" cap="none" spc="0" normalizeH="0" baseline="0" noProof="0">
                <a:ln>
                  <a:noFill/>
                </a:ln>
                <a:solidFill>
                  <a:srgbClr val="FF3300"/>
                </a:solidFill>
                <a:effectLst/>
                <a:uLnTx/>
                <a:uFillTx/>
                <a:latin typeface="Arial"/>
                <a:ea typeface="+mn-ea"/>
                <a:cs typeface="+mn-cs"/>
              </a:rPr>
              <a:t>n</a:t>
            </a:r>
            <a:r>
              <a:rPr kumimoji="1" lang="en-US" sz="2800" b="0" i="0" u="none" strike="noStrike" kern="0" cap="none" spc="0" normalizeH="0" baseline="0" noProof="0">
                <a:ln>
                  <a:noFill/>
                </a:ln>
                <a:solidFill>
                  <a:srgbClr val="FF3300"/>
                </a:solidFill>
                <a:effectLst/>
                <a:uLnTx/>
                <a:uFillTx/>
                <a:latin typeface="Arial"/>
                <a:ea typeface="+mn-ea"/>
                <a:cs typeface="+mn-cs"/>
              </a:rPr>
              <a:t> (</a:t>
            </a:r>
            <a:r>
              <a:rPr kumimoji="1" lang="en-US" sz="2800" b="0" i="1" u="none" strike="noStrike" kern="0" cap="none" spc="0" normalizeH="0" baseline="0" noProof="0">
                <a:ln>
                  <a:noFill/>
                </a:ln>
                <a:solidFill>
                  <a:srgbClr val="FF3300"/>
                </a:solidFill>
                <a:effectLst/>
                <a:uLnTx/>
                <a:uFillTx/>
                <a:latin typeface="Arial"/>
                <a:ea typeface="+mn-ea"/>
                <a:cs typeface="+mn-cs"/>
              </a:rPr>
              <a:t>n</a:t>
            </a:r>
            <a:r>
              <a:rPr kumimoji="1" lang="en-US" sz="2800" b="1" i="0" u="none" strike="noStrike" kern="0" cap="none" spc="0" normalizeH="0" baseline="0" noProof="0">
                <a:ln>
                  <a:noFill/>
                </a:ln>
                <a:solidFill>
                  <a:srgbClr val="FF3300"/>
                </a:solidFill>
                <a:effectLst/>
                <a:uLnTx/>
                <a:uFillTx/>
                <a:latin typeface="Courier New" pitchFamily="49" charset="0"/>
                <a:ea typeface="+mn-ea"/>
                <a:cs typeface="+mn-cs"/>
              </a:rPr>
              <a:t>-</a:t>
            </a:r>
            <a:r>
              <a:rPr kumimoji="1" lang="en-US" sz="2800" b="0" i="0" u="none" strike="noStrike" kern="0" cap="none" spc="0" normalizeH="0" baseline="0" noProof="0">
                <a:ln>
                  <a:noFill/>
                </a:ln>
                <a:solidFill>
                  <a:srgbClr val="FF3300"/>
                </a:solidFill>
                <a:effectLst/>
                <a:uLnTx/>
                <a:uFillTx/>
                <a:latin typeface="Arial"/>
                <a:ea typeface="+mn-ea"/>
                <a:cs typeface="+mn-cs"/>
              </a:rPr>
              <a:t>1) / 2</a:t>
            </a:r>
            <a:r>
              <a:rPr kumimoji="1" lang="en-US" sz="2800" b="0" i="0" u="none" strike="noStrike" kern="0" cap="none" spc="0" normalizeH="0" baseline="0" noProof="0">
                <a:ln>
                  <a:noFill/>
                </a:ln>
                <a:solidFill>
                  <a:srgbClr val="000000"/>
                </a:solidFill>
                <a:effectLst/>
                <a:uLnTx/>
                <a:uFillTx/>
                <a:latin typeface="Arial"/>
                <a:ea typeface="+mn-ea"/>
                <a:cs typeface="+mn-cs"/>
              </a:rPr>
              <a:t> when the array is sorted in reverse order.</a:t>
            </a:r>
          </a:p>
          <a:p>
            <a:pPr marL="342900" marR="0" lvl="0" indent="-342900" algn="l" defTabSz="914400" rtl="0" eaLnBrk="0" fontAlgn="base" latinLnBrk="0" hangingPunct="0">
              <a:lnSpc>
                <a:spcPct val="100000"/>
              </a:lnSpc>
              <a:spcBef>
                <a:spcPct val="50000"/>
              </a:spcBef>
              <a:spcAft>
                <a:spcPct val="0"/>
              </a:spcAft>
              <a:buClr>
                <a:srgbClr val="000000"/>
              </a:buClr>
              <a:buSzPct val="100000"/>
              <a:buFont typeface="Wingdings" pitchFamily="2" charset="2"/>
              <a:buChar char="§"/>
              <a:tabLst/>
              <a:defRPr/>
            </a:pPr>
            <a:r>
              <a:rPr kumimoji="1" lang="en-US" sz="2800" b="0" i="0" u="none" strike="noStrike" kern="0" cap="none" spc="0" normalizeH="0" baseline="0" noProof="0">
                <a:ln>
                  <a:noFill/>
                </a:ln>
                <a:solidFill>
                  <a:srgbClr val="000000"/>
                </a:solidFill>
                <a:effectLst/>
                <a:uLnTx/>
                <a:uFillTx/>
                <a:latin typeface="Arial"/>
                <a:ea typeface="+mn-ea"/>
                <a:cs typeface="+mn-cs"/>
              </a:rPr>
              <a:t>The best case is when the array is already sorted: takes only </a:t>
            </a:r>
            <a:r>
              <a:rPr kumimoji="1" lang="en-US" sz="2800" b="0" i="0" u="none" strike="noStrike" kern="0" cap="none" spc="0" normalizeH="0" baseline="0" noProof="0">
                <a:ln>
                  <a:noFill/>
                </a:ln>
                <a:solidFill>
                  <a:srgbClr val="FF3300"/>
                </a:solidFill>
                <a:effectLst/>
                <a:uLnTx/>
                <a:uFillTx/>
                <a:latin typeface="Arial"/>
                <a:ea typeface="+mn-ea"/>
                <a:cs typeface="+mn-cs"/>
              </a:rPr>
              <a:t>(</a:t>
            </a:r>
            <a:r>
              <a:rPr kumimoji="1" lang="en-US" sz="2800" b="0" i="1" u="none" strike="noStrike" kern="0" cap="none" spc="0" normalizeH="0" baseline="0" noProof="0">
                <a:ln>
                  <a:noFill/>
                </a:ln>
                <a:solidFill>
                  <a:srgbClr val="FF3300"/>
                </a:solidFill>
                <a:effectLst/>
                <a:uLnTx/>
                <a:uFillTx/>
                <a:latin typeface="Arial"/>
                <a:ea typeface="+mn-ea"/>
                <a:cs typeface="+mn-cs"/>
              </a:rPr>
              <a:t>n</a:t>
            </a:r>
            <a:r>
              <a:rPr kumimoji="1" lang="en-US" sz="2800" b="1" i="0" u="none" strike="noStrike" kern="0" cap="none" spc="0" normalizeH="0" baseline="0" noProof="0">
                <a:ln>
                  <a:noFill/>
                </a:ln>
                <a:solidFill>
                  <a:srgbClr val="FF3300"/>
                </a:solidFill>
                <a:effectLst/>
                <a:uLnTx/>
                <a:uFillTx/>
                <a:latin typeface="Courier New" pitchFamily="49" charset="0"/>
                <a:ea typeface="+mn-ea"/>
                <a:cs typeface="+mn-cs"/>
              </a:rPr>
              <a:t>-</a:t>
            </a:r>
            <a:r>
              <a:rPr kumimoji="1" lang="en-US" sz="2800" b="0" i="0" u="none" strike="noStrike" kern="0" cap="none" spc="0" normalizeH="0" baseline="0" noProof="0">
                <a:ln>
                  <a:noFill/>
                </a:ln>
                <a:solidFill>
                  <a:srgbClr val="FF3300"/>
                </a:solidFill>
                <a:effectLst/>
                <a:uLnTx/>
                <a:uFillTx/>
                <a:latin typeface="Arial"/>
                <a:ea typeface="+mn-ea"/>
                <a:cs typeface="+mn-cs"/>
              </a:rPr>
              <a:t>1)</a:t>
            </a:r>
            <a:r>
              <a:rPr kumimoji="1" lang="en-US" sz="2800" b="0" i="0" u="none" strike="noStrike" kern="0" cap="none" spc="0" normalizeH="0" baseline="0" noProof="0">
                <a:ln>
                  <a:noFill/>
                </a:ln>
                <a:solidFill>
                  <a:srgbClr val="000000"/>
                </a:solidFill>
                <a:effectLst/>
                <a:uLnTx/>
                <a:uFillTx/>
                <a:latin typeface="Arial"/>
                <a:ea typeface="+mn-ea"/>
                <a:cs typeface="+mn-cs"/>
              </a:rPr>
              <a:t> comparisons.</a:t>
            </a:r>
            <a:endParaRPr kumimoji="1" lang="en-US" sz="28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561862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1EC277BE-8AA3-4AFE-B263-399077AB9021}"/>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6083" name="WordArt 2">
            <a:extLst>
              <a:ext uri="{FF2B5EF4-FFF2-40B4-BE49-F238E27FC236}">
                <a16:creationId xmlns:a16="http://schemas.microsoft.com/office/drawing/2014/main" id="{D804C694-1662-45F1-80AA-52013AA65DDD}"/>
              </a:ext>
            </a:extLst>
          </p:cNvPr>
          <p:cNvSpPr>
            <a:spLocks noChangeArrowheads="1" noChangeShapeType="1" noTextEdit="1"/>
          </p:cNvSpPr>
          <p:nvPr/>
        </p:nvSpPr>
        <p:spPr bwMode="auto">
          <a:xfrm>
            <a:off x="1143000" y="1295400"/>
            <a:ext cx="6934200" cy="3657600"/>
          </a:xfrm>
          <a:prstGeom prst="rect">
            <a:avLst/>
          </a:prstGeom>
        </p:spPr>
        <p:txBody>
          <a:bodyPr wrap="none" fromWordArt="1">
            <a:prstTxWarp prst="textPlain">
              <a:avLst>
                <a:gd name="adj" fmla="val 50000"/>
              </a:avLst>
            </a:prstTxWarp>
          </a:bodyPr>
          <a:lstStyle/>
          <a:p>
            <a:pPr algn="ctr"/>
            <a:r>
              <a:rPr lang="en-US" sz="3600" kern="10">
                <a:ln w="9525">
                  <a:solidFill>
                    <a:srgbClr val="333399"/>
                  </a:solidFill>
                  <a:round/>
                  <a:headEnd type="none" w="sm" len="sm"/>
                  <a:tailEnd type="none" w="sm" len="sm"/>
                </a:ln>
                <a:solidFill>
                  <a:srgbClr val="99CC00"/>
                </a:solidFill>
                <a:effectLst>
                  <a:outerShdw dist="35921" dir="2700000" algn="ctr" rotWithShape="0">
                    <a:srgbClr val="C0C0C0"/>
                  </a:outerShdw>
                </a:effectLst>
                <a:latin typeface="Impact" panose="020B0806030902050204" pitchFamily="34" charset="0"/>
              </a:rPr>
              <a:t>People</a:t>
            </a:r>
          </a:p>
          <a:p>
            <a:pPr algn="ctr"/>
            <a:r>
              <a:rPr lang="en-US" sz="3600" kern="10">
                <a:ln w="9525">
                  <a:solidFill>
                    <a:srgbClr val="333399"/>
                  </a:solidFill>
                  <a:round/>
                  <a:headEnd type="none" w="sm" len="sm"/>
                  <a:tailEnd type="none" w="sm" len="sm"/>
                </a:ln>
                <a:solidFill>
                  <a:srgbClr val="99CC00"/>
                </a:solidFill>
                <a:effectLst>
                  <a:outerShdw dist="35921" dir="2700000" algn="ctr" rotWithShape="0">
                    <a:srgbClr val="C0C0C0"/>
                  </a:outerShdw>
                </a:effectLst>
                <a:latin typeface="Impact" panose="020B0806030902050204" pitchFamily="34" charset="0"/>
              </a:rPr>
              <a:t>Sort</a:t>
            </a:r>
          </a:p>
          <a:p>
            <a:pPr algn="ctr"/>
            <a:r>
              <a:rPr lang="en-US" sz="3600" kern="10">
                <a:ln w="9525">
                  <a:solidFill>
                    <a:srgbClr val="333399"/>
                  </a:solidFill>
                  <a:round/>
                  <a:headEnd type="none" w="sm" len="sm"/>
                  <a:tailEnd type="none" w="sm" len="sm"/>
                </a:ln>
                <a:solidFill>
                  <a:srgbClr val="99CC00"/>
                </a:solidFill>
                <a:effectLst>
                  <a:outerShdw dist="35921" dir="2700000" algn="ctr" rotWithShape="0">
                    <a:srgbClr val="C0C0C0"/>
                  </a:outerShdw>
                </a:effectLst>
                <a:latin typeface="Impact" panose="020B0806030902050204" pitchFamily="34" charset="0"/>
              </a:rPr>
              <a:t>Demo</a:t>
            </a:r>
          </a:p>
        </p:txBody>
      </p:sp>
      <p:sp>
        <p:nvSpPr>
          <p:cNvPr id="46084" name="Text Box 3">
            <a:extLst>
              <a:ext uri="{FF2B5EF4-FFF2-40B4-BE49-F238E27FC236}">
                <a16:creationId xmlns:a16="http://schemas.microsoft.com/office/drawing/2014/main" id="{80BC289E-02BA-41B1-83A1-4B4715725E83}"/>
              </a:ext>
            </a:extLst>
          </p:cNvPr>
          <p:cNvSpPr txBox="1">
            <a:spLocks noChangeArrowheads="1"/>
          </p:cNvSpPr>
          <p:nvPr/>
        </p:nvSpPr>
        <p:spPr bwMode="auto">
          <a:xfrm>
            <a:off x="914400" y="5562600"/>
            <a:ext cx="7092950" cy="498475"/>
          </a:xfrm>
          <a:prstGeom prst="rect">
            <a:avLst/>
          </a:prstGeom>
          <a:noFill/>
          <a:ln w="9525">
            <a:solidFill>
              <a:srgbClr val="33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600">
                <a:solidFill>
                  <a:srgbClr val="FF6600"/>
                </a:solidFill>
                <a:latin typeface="Tahoma" panose="020B0604030504040204" pitchFamily="34" charset="0"/>
              </a:rPr>
              <a:t>Line up some students and insertion sort them.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64;p19">
            <a:extLst>
              <a:ext uri="{FF2B5EF4-FFF2-40B4-BE49-F238E27FC236}">
                <a16:creationId xmlns:a16="http://schemas.microsoft.com/office/drawing/2014/main" id="{957B4413-2D21-185C-5DD8-069D35EC52B9}"/>
              </a:ext>
            </a:extLst>
          </p:cNvPr>
          <p:cNvSpPr txBox="1"/>
          <p:nvPr/>
        </p:nvSpPr>
        <p:spPr>
          <a:xfrm>
            <a:off x="7010400" y="4686300"/>
            <a:ext cx="1905000" cy="3429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lt1"/>
              </a:buClr>
              <a:buSzPts val="1400"/>
              <a:buFont typeface="Times New Roman"/>
              <a:buNone/>
            </a:pPr>
            <a:fld id="{00000000-1234-1234-1234-123412341234}" type="slidenum">
              <a:rPr lang="en-US" sz="1400" b="0" i="0" u="none">
                <a:solidFill>
                  <a:schemeClr val="lt1"/>
                </a:solidFill>
                <a:latin typeface="Times New Roman"/>
                <a:ea typeface="Times New Roman"/>
                <a:cs typeface="Times New Roman"/>
                <a:sym typeface="Times New Roman"/>
              </a:rPr>
              <a:t>36</a:t>
            </a:fld>
            <a:endParaRPr/>
          </a:p>
        </p:txBody>
      </p:sp>
      <p:sp>
        <p:nvSpPr>
          <p:cNvPr id="10" name="Google Shape;165;p19">
            <a:extLst>
              <a:ext uri="{FF2B5EF4-FFF2-40B4-BE49-F238E27FC236}">
                <a16:creationId xmlns:a16="http://schemas.microsoft.com/office/drawing/2014/main" id="{947E2F3C-2D85-08D4-D093-4082B097DAB4}"/>
              </a:ext>
            </a:extLst>
          </p:cNvPr>
          <p:cNvSpPr txBox="1">
            <a:spLocks/>
          </p:cNvSpPr>
          <p:nvPr/>
        </p:nvSpPr>
        <p:spPr>
          <a:xfrm>
            <a:off x="838200" y="102476"/>
            <a:ext cx="7772400" cy="857400"/>
          </a:xfrm>
          <a:prstGeom prst="rect">
            <a:avLst/>
          </a:prstGeom>
          <a:noFill/>
          <a:ln>
            <a:noFill/>
          </a:ln>
        </p:spPr>
        <p:txBody>
          <a:bodyPr spcFirstLastPara="1" wrap="square" lIns="92075" tIns="46025" rIns="92075" bIns="46025" anchor="ctr" anchorCtr="0">
            <a:no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lgn="l">
              <a:spcBef>
                <a:spcPts val="0"/>
              </a:spcBef>
              <a:spcAft>
                <a:spcPts val="0"/>
              </a:spcAft>
              <a:buClr>
                <a:schemeClr val="lt2"/>
              </a:buClr>
              <a:buSzPts val="3600"/>
              <a:buFont typeface="Times New Roman"/>
              <a:buNone/>
            </a:pPr>
            <a:r>
              <a:rPr lang="en-US" kern="0" dirty="0">
                <a:solidFill>
                  <a:schemeClr val="tx1"/>
                </a:solidFill>
                <a:latin typeface="Tahoma" panose="020B0604030504040204" pitchFamily="34" charset="0"/>
                <a:ea typeface="Tahoma" panose="020B0604030504040204" pitchFamily="34" charset="0"/>
                <a:cs typeface="Tahoma" panose="020B0604030504040204" pitchFamily="34" charset="0"/>
                <a:sym typeface="Times New Roman"/>
              </a:rPr>
              <a:t>O(n</a:t>
            </a:r>
            <a:r>
              <a:rPr lang="en-US" kern="0" baseline="30000" dirty="0">
                <a:solidFill>
                  <a:schemeClr val="tx1"/>
                </a:solidFill>
                <a:latin typeface="Tahoma" panose="020B0604030504040204" pitchFamily="34" charset="0"/>
                <a:ea typeface="Tahoma" panose="020B0604030504040204" pitchFamily="34" charset="0"/>
                <a:cs typeface="Tahoma" panose="020B0604030504040204" pitchFamily="34" charset="0"/>
                <a:sym typeface="Times New Roman"/>
              </a:rPr>
              <a:t>2</a:t>
            </a:r>
            <a:r>
              <a:rPr lang="en-US" kern="0" dirty="0">
                <a:solidFill>
                  <a:schemeClr val="tx1"/>
                </a:solidFill>
                <a:latin typeface="Tahoma" panose="020B0604030504040204" pitchFamily="34" charset="0"/>
                <a:ea typeface="Tahoma" panose="020B0604030504040204" pitchFamily="34" charset="0"/>
                <a:cs typeface="Tahoma" panose="020B0604030504040204" pitchFamily="34" charset="0"/>
                <a:sym typeface="Times New Roman"/>
              </a:rPr>
              <a:t>) Sorting Algorithms</a:t>
            </a:r>
            <a:endParaRPr lang="en-US" sz="5400" kern="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1" name="Google Shape;166;p19">
            <a:extLst>
              <a:ext uri="{FF2B5EF4-FFF2-40B4-BE49-F238E27FC236}">
                <a16:creationId xmlns:a16="http://schemas.microsoft.com/office/drawing/2014/main" id="{6C873CBE-A060-D800-F9A8-1985EA730C1C}"/>
              </a:ext>
            </a:extLst>
          </p:cNvPr>
          <p:cNvSpPr txBox="1">
            <a:spLocks/>
          </p:cNvSpPr>
          <p:nvPr/>
        </p:nvSpPr>
        <p:spPr>
          <a:xfrm>
            <a:off x="0" y="1479030"/>
            <a:ext cx="9143999" cy="5276494"/>
          </a:xfrm>
          <a:prstGeom prst="rect">
            <a:avLst/>
          </a:prstGeom>
          <a:noFill/>
          <a:ln>
            <a:noFill/>
          </a:ln>
        </p:spPr>
        <p:txBody>
          <a:bodyPr spcFirstLastPara="1" wrap="square" lIns="91425" tIns="45700" rIns="91425" bIns="45700" anchor="t" anchorCtr="0">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spcBef>
                <a:spcPts val="0"/>
              </a:spcBef>
              <a:spcAft>
                <a:spcPts val="0"/>
              </a:spcAft>
              <a:buClr>
                <a:schemeClr val="lt2"/>
              </a:buClr>
              <a:buSzPts val="2700"/>
              <a:buFont typeface="Noto Sans Symbols"/>
              <a:buChar char="■"/>
            </a:pPr>
            <a:r>
              <a:rPr lang="en-US" sz="3600" b="0" kern="0" dirty="0">
                <a:latin typeface="Arial"/>
                <a:ea typeface="Arial"/>
                <a:cs typeface="Arial"/>
                <a:sym typeface="Arial"/>
              </a:rPr>
              <a:t>Characterized by nested loops</a:t>
            </a:r>
            <a:endParaRPr lang="en-US" b="0" kern="0" dirty="0"/>
          </a:p>
          <a:p>
            <a:pPr lvl="1">
              <a:spcBef>
                <a:spcPts val="0"/>
              </a:spcBef>
              <a:spcAft>
                <a:spcPts val="0"/>
              </a:spcAft>
              <a:buClr>
                <a:schemeClr val="folHlink"/>
              </a:buClr>
              <a:buSzPts val="2400"/>
              <a:buFont typeface="Noto Sans Symbols"/>
              <a:buChar char="◆"/>
            </a:pPr>
            <a:r>
              <a:rPr lang="en-US" sz="4000" b="0" kern="0" dirty="0">
                <a:latin typeface="Arial"/>
                <a:ea typeface="Arial"/>
                <a:cs typeface="Arial"/>
                <a:sym typeface="Arial"/>
              </a:rPr>
              <a:t>Bubble Sort</a:t>
            </a:r>
            <a:endParaRPr lang="en-US" b="0" kern="0" dirty="0"/>
          </a:p>
          <a:p>
            <a:pPr lvl="1">
              <a:spcBef>
                <a:spcPts val="0"/>
              </a:spcBef>
              <a:spcAft>
                <a:spcPts val="0"/>
              </a:spcAft>
              <a:buClr>
                <a:schemeClr val="folHlink"/>
              </a:buClr>
              <a:buSzPts val="2400"/>
              <a:buFont typeface="Noto Sans Symbols"/>
              <a:buChar char="◆"/>
            </a:pPr>
            <a:r>
              <a:rPr lang="en-US" sz="4000" b="0" kern="0" dirty="0">
                <a:latin typeface="Arial"/>
                <a:ea typeface="Arial"/>
                <a:cs typeface="Arial"/>
                <a:sym typeface="Arial"/>
              </a:rPr>
              <a:t>Selection Sort</a:t>
            </a:r>
            <a:endParaRPr lang="en-US" b="0" kern="0" dirty="0"/>
          </a:p>
          <a:p>
            <a:pPr lvl="1">
              <a:spcBef>
                <a:spcPts val="0"/>
              </a:spcBef>
              <a:spcAft>
                <a:spcPts val="0"/>
              </a:spcAft>
              <a:buClr>
                <a:schemeClr val="folHlink"/>
              </a:buClr>
              <a:buSzPts val="2400"/>
              <a:buFont typeface="Noto Sans Symbols"/>
              <a:buChar char="◆"/>
            </a:pPr>
            <a:r>
              <a:rPr lang="en-US" sz="4000" b="0" kern="0" dirty="0">
                <a:latin typeface="Arial"/>
                <a:ea typeface="Arial"/>
                <a:cs typeface="Arial"/>
                <a:sym typeface="Arial"/>
              </a:rPr>
              <a:t>Insertion Sort</a:t>
            </a:r>
            <a:br>
              <a:rPr lang="en-US" sz="4000" b="0" kern="0" dirty="0">
                <a:latin typeface="Arial"/>
                <a:ea typeface="Arial"/>
                <a:cs typeface="Arial"/>
                <a:sym typeface="Arial"/>
              </a:rPr>
            </a:br>
            <a:endParaRPr lang="en-US" b="0" kern="0" dirty="0"/>
          </a:p>
          <a:p>
            <a:pPr>
              <a:spcBef>
                <a:spcPts val="0"/>
              </a:spcBef>
              <a:spcAft>
                <a:spcPts val="0"/>
              </a:spcAft>
              <a:buClr>
                <a:schemeClr val="lt2"/>
              </a:buClr>
              <a:buSzPts val="3000"/>
              <a:buFont typeface="Noto Sans Symbols"/>
              <a:buChar char="■"/>
            </a:pPr>
            <a:r>
              <a:rPr lang="en-US" sz="4000" b="0" kern="0" dirty="0">
                <a:latin typeface="Arial"/>
                <a:ea typeface="Arial"/>
                <a:cs typeface="Arial"/>
                <a:sym typeface="Arial"/>
              </a:rPr>
              <a:t> 2 x the data </a:t>
            </a:r>
            <a:r>
              <a:rPr lang="en-US" sz="4000" b="0" kern="0" dirty="0">
                <a:latin typeface="Arial"/>
                <a:ea typeface="Arial"/>
                <a:cs typeface="Arial"/>
                <a:sym typeface="Symbol" panose="05050102010706020507" pitchFamily="18" charset="2"/>
              </a:rPr>
              <a:t></a:t>
            </a:r>
            <a:r>
              <a:rPr lang="en-US" sz="4000" b="0" kern="0" dirty="0">
                <a:latin typeface="Arial"/>
                <a:ea typeface="Arial"/>
                <a:cs typeface="Arial"/>
                <a:sym typeface="Arial"/>
              </a:rPr>
              <a:t> 4 x the time to sort</a:t>
            </a:r>
            <a:br>
              <a:rPr lang="en-US" sz="4000" b="0" kern="0" dirty="0">
                <a:latin typeface="Arial"/>
                <a:ea typeface="Arial"/>
                <a:cs typeface="Arial"/>
                <a:sym typeface="Arial"/>
              </a:rPr>
            </a:br>
            <a:endParaRPr lang="en-US" sz="4000" b="0" kern="0" dirty="0">
              <a:latin typeface="Arial"/>
              <a:ea typeface="Arial"/>
              <a:cs typeface="Arial"/>
              <a:sym typeface="Arial"/>
            </a:endParaRPr>
          </a:p>
          <a:p>
            <a:pPr>
              <a:spcBef>
                <a:spcPts val="0"/>
              </a:spcBef>
              <a:spcAft>
                <a:spcPts val="0"/>
              </a:spcAft>
              <a:buClr>
                <a:schemeClr val="lt2"/>
              </a:buClr>
              <a:buSzPts val="3000"/>
              <a:buFont typeface="Noto Sans Symbols"/>
              <a:buChar char="■"/>
            </a:pPr>
            <a:r>
              <a:rPr lang="en-US" sz="4000" b="0" kern="0" dirty="0">
                <a:latin typeface="Arial"/>
                <a:ea typeface="Arial"/>
                <a:cs typeface="Arial"/>
                <a:sym typeface="Arial"/>
              </a:rPr>
              <a:t>10 x the data </a:t>
            </a:r>
            <a:r>
              <a:rPr lang="en-US" sz="4000" b="0" kern="0" dirty="0">
                <a:latin typeface="Arial"/>
                <a:ea typeface="Arial"/>
                <a:cs typeface="Arial"/>
                <a:sym typeface="Symbol" panose="05050102010706020507" pitchFamily="18" charset="2"/>
              </a:rPr>
              <a:t> </a:t>
            </a:r>
            <a:r>
              <a:rPr lang="en-US" sz="4000" b="0" kern="0" dirty="0">
                <a:latin typeface="Arial"/>
                <a:ea typeface="Arial"/>
                <a:cs typeface="Arial"/>
                <a:sym typeface="Arial"/>
              </a:rPr>
              <a:t>100 x the time to sort</a:t>
            </a:r>
            <a:endParaRPr lang="en-US" sz="3600" b="0" kern="0" dirty="0"/>
          </a:p>
          <a:p>
            <a:pPr indent="-152400">
              <a:spcBef>
                <a:spcPts val="800"/>
              </a:spcBef>
              <a:spcAft>
                <a:spcPts val="0"/>
              </a:spcAft>
              <a:buSzPts val="3000"/>
              <a:buFontTx/>
              <a:buNone/>
            </a:pPr>
            <a:endParaRPr lang="en-US" sz="4000" b="0" kern="0" dirty="0">
              <a:latin typeface="Arial"/>
              <a:ea typeface="Arial"/>
              <a:cs typeface="Arial"/>
              <a:sym typeface="Arial"/>
            </a:endParaRPr>
          </a:p>
        </p:txBody>
      </p:sp>
    </p:spTree>
    <p:extLst>
      <p:ext uri="{BB962C8B-B14F-4D97-AF65-F5344CB8AC3E}">
        <p14:creationId xmlns:p14="http://schemas.microsoft.com/office/powerpoint/2010/main" val="1719877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8FF"/>
        </a:solidFill>
        <a:effectLst/>
      </p:bgPr>
    </p:bg>
    <p:spTree>
      <p:nvGrpSpPr>
        <p:cNvPr id="1" name=""/>
        <p:cNvGrpSpPr/>
        <p:nvPr/>
      </p:nvGrpSpPr>
      <p:grpSpPr>
        <a:xfrm>
          <a:off x="0" y="0"/>
          <a:ext cx="0" cy="0"/>
          <a:chOff x="0" y="0"/>
          <a:chExt cx="0" cy="0"/>
        </a:xfrm>
      </p:grpSpPr>
      <p:pic>
        <p:nvPicPr>
          <p:cNvPr id="48130" name="Picture 2" descr="http://www.cs.odu.edu/~toida/nerzic/content/function/growth_files/summary.gif">
            <a:extLst>
              <a:ext uri="{FF2B5EF4-FFF2-40B4-BE49-F238E27FC236}">
                <a16:creationId xmlns:a16="http://schemas.microsoft.com/office/drawing/2014/main" id="{36A2F441-712E-4E2B-8D60-164D8C0D0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0"/>
            <a:ext cx="73310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a:extLst>
              <a:ext uri="{FF2B5EF4-FFF2-40B4-BE49-F238E27FC236}">
                <a16:creationId xmlns:a16="http://schemas.microsoft.com/office/drawing/2014/main" id="{D5BBD348-390B-4F04-8CD7-45E6A8DF2C3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9155" name="WordArt 2">
            <a:extLst>
              <a:ext uri="{FF2B5EF4-FFF2-40B4-BE49-F238E27FC236}">
                <a16:creationId xmlns:a16="http://schemas.microsoft.com/office/drawing/2014/main" id="{0C1C4AD2-E0A4-4B6E-8F37-A9DA449F6FC1}"/>
              </a:ext>
            </a:extLst>
          </p:cNvPr>
          <p:cNvSpPr>
            <a:spLocks noChangeArrowheads="1" noChangeShapeType="1" noTextEdit="1"/>
          </p:cNvSpPr>
          <p:nvPr/>
        </p:nvSpPr>
        <p:spPr bwMode="auto">
          <a:xfrm>
            <a:off x="228600" y="1524000"/>
            <a:ext cx="8686800" cy="3505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insertionsort.java</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insertionsorttester.java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pPr>
              <a:defRPr/>
            </a:pPr>
            <a:r>
              <a:rPr lang="en-US" dirty="0"/>
              <a:t>Lab 12A -</a:t>
            </a:r>
            <a:fld id="{44D23AD0-6F42-482E-A779-6919525E4AE1}" type="slidenum">
              <a:rPr lang="en-US" smtClean="0"/>
              <a:pPr>
                <a:defRPr/>
              </a:pPr>
              <a:t>4</a:t>
            </a:fld>
            <a:endParaRPr lang="en-US" dirty="0"/>
          </a:p>
        </p:txBody>
      </p:sp>
      <p:sp>
        <p:nvSpPr>
          <p:cNvPr id="1028" name="Rectangle 2"/>
          <p:cNvSpPr>
            <a:spLocks noGrp="1" noChangeArrowheads="1"/>
          </p:cNvSpPr>
          <p:nvPr>
            <p:ph type="title"/>
          </p:nvPr>
        </p:nvSpPr>
        <p:spPr/>
        <p:txBody>
          <a:bodyPr/>
          <a:lstStyle/>
          <a:p>
            <a:r>
              <a:rPr lang="en-US"/>
              <a:t>Sorting (cont’d)</a:t>
            </a:r>
          </a:p>
        </p:txBody>
      </p:sp>
      <p:graphicFrame>
        <p:nvGraphicFramePr>
          <p:cNvPr id="1026" name="Object 8"/>
          <p:cNvGraphicFramePr>
            <a:graphicFrameLocks noChangeAspect="1"/>
          </p:cNvGraphicFramePr>
          <p:nvPr/>
        </p:nvGraphicFramePr>
        <p:xfrm>
          <a:off x="2209800" y="2057400"/>
          <a:ext cx="4754563" cy="2524125"/>
        </p:xfrm>
        <a:graphic>
          <a:graphicData uri="http://schemas.openxmlformats.org/presentationml/2006/ole">
            <mc:AlternateContent xmlns:mc="http://schemas.openxmlformats.org/markup-compatibility/2006">
              <mc:Choice xmlns:v="urn:schemas-microsoft-com:vml" Requires="v">
                <p:oleObj name="Worksheet" r:id="rId3" imgW="4106160" imgH="2180520" progId="Excel.Sheet.8">
                  <p:embed/>
                </p:oleObj>
              </mc:Choice>
              <mc:Fallback>
                <p:oleObj name="Worksheet" r:id="rId3" imgW="4106160" imgH="2180520" progId="Excel.Sheet.8">
                  <p:embed/>
                  <p:pic>
                    <p:nvPicPr>
                      <p:cNvPr id="102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057400"/>
                        <a:ext cx="4754563"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Line 9"/>
          <p:cNvSpPr>
            <a:spLocks noChangeShapeType="1"/>
          </p:cNvSpPr>
          <p:nvPr/>
        </p:nvSpPr>
        <p:spPr bwMode="auto">
          <a:xfrm flipV="1">
            <a:off x="2362200" y="1905000"/>
            <a:ext cx="0" cy="2590800"/>
          </a:xfrm>
          <a:prstGeom prst="line">
            <a:avLst/>
          </a:prstGeom>
          <a:noFill/>
          <a:ln w="9525">
            <a:solidFill>
              <a:schemeClr val="tx1"/>
            </a:solidFill>
            <a:round/>
            <a:headEnd/>
            <a:tailEnd type="triangle" w="med" len="med"/>
          </a:ln>
        </p:spPr>
        <p:txBody>
          <a:bodyPr wrap="none" anchor="ctr"/>
          <a:lstStyle/>
          <a:p>
            <a:endParaRPr lang="en-US"/>
          </a:p>
        </p:txBody>
      </p:sp>
      <p:sp>
        <p:nvSpPr>
          <p:cNvPr id="1030" name="Line 10"/>
          <p:cNvSpPr>
            <a:spLocks noChangeShapeType="1"/>
          </p:cNvSpPr>
          <p:nvPr/>
        </p:nvSpPr>
        <p:spPr bwMode="auto">
          <a:xfrm>
            <a:off x="2362200" y="4495800"/>
            <a:ext cx="4343400" cy="0"/>
          </a:xfrm>
          <a:prstGeom prst="line">
            <a:avLst/>
          </a:prstGeom>
          <a:noFill/>
          <a:ln w="9525">
            <a:solidFill>
              <a:schemeClr val="tx1"/>
            </a:solidFill>
            <a:round/>
            <a:headEnd/>
            <a:tailEnd type="triangle" w="med" len="med"/>
          </a:ln>
        </p:spPr>
        <p:txBody>
          <a:bodyPr wrap="none" anchor="ctr"/>
          <a:lstStyle/>
          <a:p>
            <a:endParaRPr lang="en-US"/>
          </a:p>
        </p:txBody>
      </p:sp>
      <p:sp>
        <p:nvSpPr>
          <p:cNvPr id="1031" name="Text Box 11"/>
          <p:cNvSpPr txBox="1">
            <a:spLocks noChangeArrowheads="1"/>
          </p:cNvSpPr>
          <p:nvPr/>
        </p:nvSpPr>
        <p:spPr bwMode="auto">
          <a:xfrm>
            <a:off x="6019800" y="4419600"/>
            <a:ext cx="914400" cy="457200"/>
          </a:xfrm>
          <a:prstGeom prst="rect">
            <a:avLst/>
          </a:prstGeom>
          <a:noFill/>
          <a:ln w="9525">
            <a:noFill/>
            <a:miter lim="800000"/>
            <a:headEnd/>
            <a:tailEnd/>
          </a:ln>
        </p:spPr>
        <p:txBody>
          <a:bodyPr>
            <a:spAutoFit/>
          </a:bodyPr>
          <a:lstStyle/>
          <a:p>
            <a:pPr algn="ctr" eaLnBrk="0" hangingPunct="0">
              <a:spcBef>
                <a:spcPct val="50000"/>
              </a:spcBef>
            </a:pPr>
            <a:r>
              <a:rPr lang="en-US" i="1">
                <a:latin typeface="Arial" pitchFamily="34" charset="0"/>
              </a:rPr>
              <a:t>n</a:t>
            </a:r>
          </a:p>
        </p:txBody>
      </p:sp>
      <p:sp>
        <p:nvSpPr>
          <p:cNvPr id="1032" name="Text Box 12"/>
          <p:cNvSpPr txBox="1">
            <a:spLocks noChangeArrowheads="1"/>
          </p:cNvSpPr>
          <p:nvPr/>
        </p:nvSpPr>
        <p:spPr bwMode="auto">
          <a:xfrm>
            <a:off x="1447800" y="1905000"/>
            <a:ext cx="990600" cy="396875"/>
          </a:xfrm>
          <a:prstGeom prst="rect">
            <a:avLst/>
          </a:prstGeom>
          <a:noFill/>
          <a:ln w="9525">
            <a:noFill/>
            <a:miter lim="800000"/>
            <a:headEnd/>
            <a:tailEnd/>
          </a:ln>
        </p:spPr>
        <p:txBody>
          <a:bodyPr>
            <a:spAutoFit/>
          </a:bodyPr>
          <a:lstStyle/>
          <a:p>
            <a:pPr algn="ctr" eaLnBrk="0" hangingPunct="0"/>
            <a:r>
              <a:rPr lang="en-US" sz="2000" i="1">
                <a:latin typeface="Arial" pitchFamily="34" charset="0"/>
              </a:rPr>
              <a:t>Time</a:t>
            </a:r>
            <a:endParaRPr lang="en-US" sz="2000"/>
          </a:p>
        </p:txBody>
      </p:sp>
      <p:sp>
        <p:nvSpPr>
          <p:cNvPr id="1033" name="Text Box 13"/>
          <p:cNvSpPr txBox="1">
            <a:spLocks noChangeArrowheads="1"/>
          </p:cNvSpPr>
          <p:nvPr/>
        </p:nvSpPr>
        <p:spPr bwMode="auto">
          <a:xfrm>
            <a:off x="5638800" y="2133600"/>
            <a:ext cx="914400" cy="457200"/>
          </a:xfrm>
          <a:prstGeom prst="rect">
            <a:avLst/>
          </a:prstGeom>
          <a:noFill/>
          <a:ln w="9525">
            <a:noFill/>
            <a:miter lim="800000"/>
            <a:headEnd/>
            <a:tailEnd/>
          </a:ln>
        </p:spPr>
        <p:txBody>
          <a:bodyPr>
            <a:spAutoFit/>
          </a:bodyPr>
          <a:lstStyle/>
          <a:p>
            <a:pPr algn="ctr" eaLnBrk="0" hangingPunct="0">
              <a:spcBef>
                <a:spcPct val="50000"/>
              </a:spcBef>
            </a:pPr>
            <a:r>
              <a:rPr lang="en-US" i="1">
                <a:latin typeface="Arial" pitchFamily="34" charset="0"/>
              </a:rPr>
              <a:t>n</a:t>
            </a:r>
            <a:r>
              <a:rPr lang="en-US" baseline="30000">
                <a:latin typeface="Arial" pitchFamily="34" charset="0"/>
              </a:rPr>
              <a:t>2</a:t>
            </a:r>
            <a:endParaRPr lang="en-US" i="1">
              <a:latin typeface="Arial" pitchFamily="34" charset="0"/>
            </a:endParaRPr>
          </a:p>
        </p:txBody>
      </p:sp>
      <p:sp>
        <p:nvSpPr>
          <p:cNvPr id="1034" name="Text Box 14"/>
          <p:cNvSpPr txBox="1">
            <a:spLocks noChangeArrowheads="1"/>
          </p:cNvSpPr>
          <p:nvPr/>
        </p:nvSpPr>
        <p:spPr bwMode="auto">
          <a:xfrm>
            <a:off x="6248399" y="3124200"/>
            <a:ext cx="1630363" cy="523220"/>
          </a:xfrm>
          <a:prstGeom prst="rect">
            <a:avLst/>
          </a:prstGeom>
          <a:noFill/>
          <a:ln w="9525">
            <a:noFill/>
            <a:miter lim="800000"/>
            <a:headEnd/>
            <a:tailEnd/>
          </a:ln>
        </p:spPr>
        <p:txBody>
          <a:bodyPr wrap="square">
            <a:spAutoFit/>
          </a:bodyPr>
          <a:lstStyle/>
          <a:p>
            <a:pPr algn="ctr" eaLnBrk="0" hangingPunct="0">
              <a:spcBef>
                <a:spcPct val="50000"/>
              </a:spcBef>
            </a:pPr>
            <a:r>
              <a:rPr lang="en-US" i="1" dirty="0">
                <a:latin typeface="Arial" pitchFamily="34" charset="0"/>
              </a:rPr>
              <a:t>n</a:t>
            </a:r>
            <a:r>
              <a:rPr lang="en-US" dirty="0">
                <a:latin typeface="Arial" pitchFamily="34" charset="0"/>
              </a:rPr>
              <a:t> log </a:t>
            </a:r>
            <a:r>
              <a:rPr lang="en-US" i="1" dirty="0">
                <a:latin typeface="Arial" pitchFamily="34" charset="0"/>
              </a:rPr>
              <a:t>n</a:t>
            </a:r>
          </a:p>
        </p:txBody>
      </p:sp>
      <p:sp>
        <p:nvSpPr>
          <p:cNvPr id="1035" name="Text Box 19"/>
          <p:cNvSpPr txBox="1">
            <a:spLocks noChangeArrowheads="1"/>
          </p:cNvSpPr>
          <p:nvPr/>
        </p:nvSpPr>
        <p:spPr bwMode="auto">
          <a:xfrm>
            <a:off x="2209800" y="5105400"/>
            <a:ext cx="5181600" cy="1066800"/>
          </a:xfrm>
          <a:prstGeom prst="rect">
            <a:avLst/>
          </a:prstGeom>
          <a:noFill/>
          <a:ln w="9525">
            <a:noFill/>
            <a:miter lim="800000"/>
            <a:headEnd/>
            <a:tailEnd/>
          </a:ln>
        </p:spPr>
        <p:txBody>
          <a:bodyPr>
            <a:spAutoFit/>
          </a:bodyPr>
          <a:lstStyle/>
          <a:p>
            <a:pPr eaLnBrk="0" hangingPunct="0"/>
            <a:r>
              <a:rPr lang="en-US" sz="2000" i="1">
                <a:latin typeface="Arial" pitchFamily="34" charset="0"/>
              </a:rPr>
              <a:t>    n</a:t>
            </a:r>
            <a:r>
              <a:rPr lang="en-US" sz="2000">
                <a:latin typeface="Arial" pitchFamily="34" charset="0"/>
              </a:rPr>
              <a:t>            10             100               1000</a:t>
            </a:r>
          </a:p>
          <a:p>
            <a:pPr eaLnBrk="0" hangingPunct="0">
              <a:spcBef>
                <a:spcPct val="20000"/>
              </a:spcBef>
            </a:pPr>
            <a:r>
              <a:rPr lang="en-US" sz="2000" i="1">
                <a:latin typeface="Arial" pitchFamily="34" charset="0"/>
              </a:rPr>
              <a:t>    n</a:t>
            </a:r>
            <a:r>
              <a:rPr lang="en-US" sz="2000" baseline="30000">
                <a:latin typeface="Arial" pitchFamily="34" charset="0"/>
              </a:rPr>
              <a:t>2</a:t>
            </a:r>
            <a:r>
              <a:rPr lang="en-US" sz="2000">
                <a:latin typeface="Arial" pitchFamily="34" charset="0"/>
              </a:rPr>
              <a:t>          100         10,000         </a:t>
            </a:r>
            <a:r>
              <a:rPr lang="en-US" sz="2000">
                <a:solidFill>
                  <a:srgbClr val="FF3300"/>
                </a:solidFill>
                <a:latin typeface="Arial" pitchFamily="34" charset="0"/>
              </a:rPr>
              <a:t>1,000,000</a:t>
            </a:r>
            <a:endParaRPr lang="en-US" sz="2000">
              <a:latin typeface="Arial" pitchFamily="34" charset="0"/>
            </a:endParaRPr>
          </a:p>
          <a:p>
            <a:pPr eaLnBrk="0" hangingPunct="0"/>
            <a:r>
              <a:rPr lang="en-US" sz="2000" i="1">
                <a:latin typeface="Arial" pitchFamily="34" charset="0"/>
              </a:rPr>
              <a:t>n</a:t>
            </a:r>
            <a:r>
              <a:rPr lang="en-US" sz="2000">
                <a:latin typeface="Arial" pitchFamily="34" charset="0"/>
              </a:rPr>
              <a:t> log </a:t>
            </a:r>
            <a:r>
              <a:rPr lang="en-US" sz="2000" i="1">
                <a:latin typeface="Arial" pitchFamily="34" charset="0"/>
              </a:rPr>
              <a:t>n</a:t>
            </a:r>
            <a:r>
              <a:rPr lang="en-US" sz="2000">
                <a:latin typeface="Arial" pitchFamily="34" charset="0"/>
              </a:rPr>
              <a:t>       10             200               </a:t>
            </a:r>
            <a:r>
              <a:rPr lang="en-US" sz="2000">
                <a:solidFill>
                  <a:srgbClr val="FF3300"/>
                </a:solidFill>
                <a:latin typeface="Arial" pitchFamily="34" charset="0"/>
              </a:rPr>
              <a:t>3000</a:t>
            </a:r>
            <a:endParaRPr lang="en-US" sz="2000">
              <a:latin typeface="Arial" pitchFamily="34" charset="0"/>
            </a:endParaRPr>
          </a:p>
        </p:txBody>
      </p:sp>
      <p:sp>
        <p:nvSpPr>
          <p:cNvPr id="1036" name="Line 20"/>
          <p:cNvSpPr>
            <a:spLocks noChangeShapeType="1"/>
          </p:cNvSpPr>
          <p:nvPr/>
        </p:nvSpPr>
        <p:spPr bwMode="auto">
          <a:xfrm>
            <a:off x="2057400" y="5486400"/>
            <a:ext cx="5257800" cy="0"/>
          </a:xfrm>
          <a:prstGeom prst="line">
            <a:avLst/>
          </a:prstGeom>
          <a:noFill/>
          <a:ln w="19050">
            <a:solidFill>
              <a:srgbClr val="CC66FF"/>
            </a:solidFill>
            <a:round/>
            <a:headEnd/>
            <a:tailEnd/>
          </a:ln>
        </p:spPr>
        <p:txBody>
          <a:bodyPr wrap="none" anchor="ctr"/>
          <a:lstStyle/>
          <a:p>
            <a:endParaRPr lang="en-US"/>
          </a:p>
        </p:txBody>
      </p:sp>
      <p:sp>
        <p:nvSpPr>
          <p:cNvPr id="1037" name="Line 21"/>
          <p:cNvSpPr>
            <a:spLocks noChangeShapeType="1"/>
          </p:cNvSpPr>
          <p:nvPr/>
        </p:nvSpPr>
        <p:spPr bwMode="auto">
          <a:xfrm>
            <a:off x="3200400" y="5181600"/>
            <a:ext cx="0" cy="914400"/>
          </a:xfrm>
          <a:prstGeom prst="line">
            <a:avLst/>
          </a:prstGeom>
          <a:noFill/>
          <a:ln w="19050">
            <a:solidFill>
              <a:srgbClr val="CC66FF"/>
            </a:solidFill>
            <a:round/>
            <a:headEnd/>
            <a:tailEnd/>
          </a:ln>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9D41A443-07B9-44F6-9361-996B209C995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075" name="WordArt 2">
            <a:extLst>
              <a:ext uri="{FF2B5EF4-FFF2-40B4-BE49-F238E27FC236}">
                <a16:creationId xmlns:a16="http://schemas.microsoft.com/office/drawing/2014/main" id="{7E90C945-4857-4484-848B-4A1A99EFA797}"/>
              </a:ext>
            </a:extLst>
          </p:cNvPr>
          <p:cNvSpPr>
            <a:spLocks noChangeArrowheads="1" noChangeShapeType="1" noTextEdit="1"/>
          </p:cNvSpPr>
          <p:nvPr/>
        </p:nvSpPr>
        <p:spPr bwMode="auto">
          <a:xfrm>
            <a:off x="1143000" y="2133600"/>
            <a:ext cx="6781800" cy="2590800"/>
          </a:xfrm>
          <a:prstGeom prst="rect">
            <a:avLst/>
          </a:prstGeom>
        </p:spPr>
        <p:txBody>
          <a:bodyPr wrap="none" fromWordArt="1">
            <a:prstTxWarp prst="textPlain">
              <a:avLst>
                <a:gd name="adj" fmla="val 50000"/>
              </a:avLst>
            </a:prstTxWarp>
          </a:bodyPr>
          <a:lstStyle/>
          <a:p>
            <a:pPr algn="ctr">
              <a:defRPr/>
            </a:pP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a:rPr>
              <a:t>Sorts</a:t>
            </a:r>
          </a:p>
          <a:p>
            <a:pPr algn="ctr">
              <a:defRPr/>
            </a:pP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a:rPr>
              <a:t>Quadratic ( N</a:t>
            </a:r>
            <a:r>
              <a:rPr lang="en-US" sz="3600" kern="10" baseline="30000">
                <a:ln w="9525">
                  <a:solidFill>
                    <a:srgbClr val="FFFF00"/>
                  </a:solidFill>
                  <a:round/>
                  <a:headEnd/>
                  <a:tailEnd/>
                </a:ln>
                <a:solidFill>
                  <a:srgbClr val="0000FF"/>
                </a:solidFill>
                <a:effectLst>
                  <a:outerShdw dist="35921" dir="2700000" algn="ctr" rotWithShape="0">
                    <a:srgbClr val="C0C0C0"/>
                  </a:outerShdw>
                </a:effectLst>
                <a:latin typeface="Impact"/>
              </a:rPr>
              <a:t>2</a:t>
            </a: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a:extLst>
              <a:ext uri="{FF2B5EF4-FFF2-40B4-BE49-F238E27FC236}">
                <a16:creationId xmlns:a16="http://schemas.microsoft.com/office/drawing/2014/main" id="{4279C90C-98A6-4907-BD37-22321BC0399E}"/>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3314" name="WordArt 2">
            <a:extLst>
              <a:ext uri="{FF2B5EF4-FFF2-40B4-BE49-F238E27FC236}">
                <a16:creationId xmlns:a16="http://schemas.microsoft.com/office/drawing/2014/main" id="{475114E2-21E4-4BDB-B3FC-D3E25F83B441}"/>
              </a:ext>
            </a:extLst>
          </p:cNvPr>
          <p:cNvSpPr>
            <a:spLocks noChangeArrowheads="1" noChangeShapeType="1" noTextEdit="1"/>
          </p:cNvSpPr>
          <p:nvPr/>
        </p:nvSpPr>
        <p:spPr bwMode="auto">
          <a:xfrm>
            <a:off x="914400" y="2438400"/>
            <a:ext cx="6553200" cy="2514600"/>
          </a:xfrm>
          <a:prstGeom prst="rect">
            <a:avLst/>
          </a:prstGeom>
        </p:spPr>
        <p:txBody>
          <a:bodyPr wrap="none" fromWordArt="1">
            <a:prstTxWarp prst="textPlain">
              <a:avLst>
                <a:gd name="adj" fmla="val 50000"/>
              </a:avLst>
            </a:prstTxWarp>
          </a:bodyPr>
          <a:lstStyle/>
          <a:p>
            <a:pPr algn="ctr"/>
            <a:r>
              <a:rPr lang="en-US" sz="3600" kern="10">
                <a:ln w="9525">
                  <a:solidFill>
                    <a:srgbClr val="FF0000"/>
                  </a:solidFill>
                  <a:round/>
                  <a:headEnd/>
                  <a:tailEnd/>
                </a:ln>
                <a:solidFill>
                  <a:srgbClr val="0000FF"/>
                </a:solidFill>
                <a:effectLst>
                  <a:outerShdw dist="563972" dir="14049741" sx="125000" sy="125000" algn="tl" rotWithShape="0">
                    <a:srgbClr val="C7DFD3"/>
                  </a:outerShdw>
                </a:effectLst>
                <a:latin typeface="Times New Roman" panose="02020603050405020304" pitchFamily="18" charset="0"/>
                <a:cs typeface="Times New Roman" panose="02020603050405020304" pitchFamily="18" charset="0"/>
              </a:rPr>
              <a:t>The Bubble Sort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0-#ppt_w/2"/>
                                          </p:val>
                                        </p:tav>
                                        <p:tav tm="100000">
                                          <p:val>
                                            <p:strVal val="#ppt_x"/>
                                          </p:val>
                                        </p:tav>
                                      </p:tavLst>
                                    </p:anim>
                                    <p:anim calcmode="lin" valueType="num">
                                      <p:cBhvr additive="base">
                                        <p:cTn id="8" dur="500" fill="hold"/>
                                        <p:tgtEl>
                                          <p:spTgt spid="133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a:extLst>
              <a:ext uri="{FF2B5EF4-FFF2-40B4-BE49-F238E27FC236}">
                <a16:creationId xmlns:a16="http://schemas.microsoft.com/office/drawing/2014/main" id="{88D84964-1FB4-4B52-BB93-75AE5147D406}"/>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1267" name="Text Box 2">
            <a:extLst>
              <a:ext uri="{FF2B5EF4-FFF2-40B4-BE49-F238E27FC236}">
                <a16:creationId xmlns:a16="http://schemas.microsoft.com/office/drawing/2014/main" id="{AD917DA0-7656-4251-A880-56875EBBE493}"/>
              </a:ext>
            </a:extLst>
          </p:cNvPr>
          <p:cNvSpPr txBox="1">
            <a:spLocks noChangeArrowheads="1"/>
          </p:cNvSpPr>
          <p:nvPr/>
        </p:nvSpPr>
        <p:spPr bwMode="auto">
          <a:xfrm>
            <a:off x="731838" y="1497013"/>
            <a:ext cx="6516687"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latin typeface="Arial" panose="020B0604020202020204" pitchFamily="34" charset="0"/>
            </a:endParaRPr>
          </a:p>
          <a:p>
            <a:pPr algn="ctr">
              <a:spcBef>
                <a:spcPct val="0"/>
              </a:spcBef>
              <a:buFontTx/>
              <a:buNone/>
            </a:pPr>
            <a:endParaRPr lang="en-US" altLang="en-US">
              <a:latin typeface="Tahoma" panose="020B0604030504040204" pitchFamily="34" charset="0"/>
            </a:endParaRPr>
          </a:p>
          <a:p>
            <a:pPr algn="ctr">
              <a:spcBef>
                <a:spcPct val="0"/>
              </a:spcBef>
              <a:buFontTx/>
              <a:buNone/>
            </a:pPr>
            <a:endParaRPr lang="en-US" altLang="en-US">
              <a:solidFill>
                <a:schemeClr val="accent2"/>
              </a:solidFill>
              <a:latin typeface="Tahoma" panose="020B0604030504040204" pitchFamily="34" charset="0"/>
            </a:endParaRPr>
          </a:p>
          <a:p>
            <a:pPr algn="ctr">
              <a:spcBef>
                <a:spcPct val="0"/>
              </a:spcBef>
              <a:buFontTx/>
              <a:buNone/>
            </a:pPr>
            <a:r>
              <a:rPr lang="en-US" altLang="en-US" sz="2800">
                <a:latin typeface="Arial" panose="020B0604020202020204" pitchFamily="34" charset="0"/>
              </a:rPr>
              <a:t>Bubble sort compares items that  are</a:t>
            </a:r>
            <a:br>
              <a:rPr lang="en-US" altLang="en-US" sz="2800">
                <a:latin typeface="Arial" panose="020B0604020202020204" pitchFamily="34" charset="0"/>
              </a:rPr>
            </a:br>
            <a:r>
              <a:rPr lang="en-US" altLang="en-US" sz="2800">
                <a:latin typeface="Arial" panose="020B0604020202020204" pitchFamily="34" charset="0"/>
              </a:rPr>
              <a:t>adjacent and has the potential to </a:t>
            </a:r>
            <a:br>
              <a:rPr lang="en-US" altLang="en-US" sz="2800">
                <a:latin typeface="Arial" panose="020B0604020202020204" pitchFamily="34" charset="0"/>
              </a:rPr>
            </a:br>
            <a:r>
              <a:rPr lang="en-US" altLang="en-US" sz="2800">
                <a:latin typeface="Arial" panose="020B0604020202020204" pitchFamily="34" charset="0"/>
              </a:rPr>
              <a:t>swap a whole lot.</a:t>
            </a:r>
            <a:r>
              <a:rPr lang="en-US" altLang="en-US" sz="2800">
                <a:solidFill>
                  <a:srgbClr val="FFFF00"/>
                </a:solidFill>
                <a:latin typeface="Arial" panose="020B0604020202020204" pitchFamily="34" charset="0"/>
              </a:rPr>
              <a:t>   </a:t>
            </a:r>
            <a:endParaRPr lang="en-US" altLang="en-US" sz="2400" b="0">
              <a:solidFill>
                <a:srgbClr val="FFFF00"/>
              </a:solidFill>
              <a:latin typeface="Arial" panose="020B0604020202020204" pitchFamily="34" charset="0"/>
            </a:endParaRPr>
          </a:p>
          <a:p>
            <a:pPr algn="ctr">
              <a:spcBef>
                <a:spcPct val="0"/>
              </a:spcBef>
              <a:buFontTx/>
              <a:buNone/>
            </a:pPr>
            <a:endParaRPr lang="en-US" altLang="en-US" sz="2400" b="0">
              <a:latin typeface="Arial" panose="020B0604020202020204" pitchFamily="34" charset="0"/>
            </a:endParaRPr>
          </a:p>
        </p:txBody>
      </p:sp>
      <p:sp>
        <p:nvSpPr>
          <p:cNvPr id="11268" name="WordArt 4">
            <a:extLst>
              <a:ext uri="{FF2B5EF4-FFF2-40B4-BE49-F238E27FC236}">
                <a16:creationId xmlns:a16="http://schemas.microsoft.com/office/drawing/2014/main" id="{0895E978-96FD-4307-B6A8-330C3E668023}"/>
              </a:ext>
            </a:extLst>
          </p:cNvPr>
          <p:cNvSpPr>
            <a:spLocks noChangeArrowheads="1" noChangeShapeType="1" noTextEdit="1"/>
          </p:cNvSpPr>
          <p:nvPr/>
        </p:nvSpPr>
        <p:spPr bwMode="auto">
          <a:xfrm>
            <a:off x="1219200" y="1066800"/>
            <a:ext cx="5867400" cy="685800"/>
          </a:xfrm>
          <a:prstGeom prst="rect">
            <a:avLst/>
          </a:prstGeom>
        </p:spPr>
        <p:txBody>
          <a:bodyPr wrap="none" fromWordArt="1">
            <a:prstTxWarp prst="textPlain">
              <a:avLst>
                <a:gd name="adj" fmla="val 50000"/>
              </a:avLst>
            </a:prstTxWarp>
          </a:bodyPr>
          <a:lstStyle/>
          <a:p>
            <a:pPr algn="ctr"/>
            <a:r>
              <a:rPr lang="en-US" sz="3600" kern="10">
                <a:ln w="9525">
                  <a:solidFill>
                    <a:srgbClr val="FF9900"/>
                  </a:solidFill>
                  <a:round/>
                  <a:headEnd/>
                  <a:tailEnd/>
                </a:ln>
                <a:solidFill>
                  <a:srgbClr val="FFFF99"/>
                </a:solidFill>
                <a:effectLst>
                  <a:outerShdw dist="35921" dir="2700000" algn="ctr" rotWithShape="0">
                    <a:srgbClr val="C0C0C0"/>
                  </a:outerShdw>
                </a:effectLst>
                <a:latin typeface="Impact" panose="020B0806030902050204" pitchFamily="34" charset="0"/>
              </a:rPr>
              <a:t>Bubble Sort</a:t>
            </a:r>
          </a:p>
        </p:txBody>
      </p:sp>
      <p:sp>
        <p:nvSpPr>
          <p:cNvPr id="11269" name="Text Box 5">
            <a:extLst>
              <a:ext uri="{FF2B5EF4-FFF2-40B4-BE49-F238E27FC236}">
                <a16:creationId xmlns:a16="http://schemas.microsoft.com/office/drawing/2014/main" id="{ECB86185-BE86-4E38-876E-CFA6485306E8}"/>
              </a:ext>
            </a:extLst>
          </p:cNvPr>
          <p:cNvSpPr txBox="1">
            <a:spLocks noChangeArrowheads="1"/>
          </p:cNvSpPr>
          <p:nvPr/>
        </p:nvSpPr>
        <p:spPr bwMode="auto">
          <a:xfrm>
            <a:off x="6477000" y="4038600"/>
            <a:ext cx="1905000" cy="229235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solidFill>
                  <a:srgbClr val="CC0000"/>
                </a:solidFill>
                <a:latin typeface="Tahoma" panose="020B0604030504040204" pitchFamily="34" charset="0"/>
              </a:rPr>
              <a:t>Bubble Sort is left in for historical purposes only!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3" name="Google Shape;325;p42">
            <a:extLst>
              <a:ext uri="{FF2B5EF4-FFF2-40B4-BE49-F238E27FC236}">
                <a16:creationId xmlns:a16="http://schemas.microsoft.com/office/drawing/2014/main" id="{5F043322-5043-2088-5324-73718645C025}"/>
              </a:ext>
            </a:extLst>
          </p:cNvPr>
          <p:cNvSpPr txBox="1"/>
          <p:nvPr/>
        </p:nvSpPr>
        <p:spPr>
          <a:xfrm>
            <a:off x="7010400" y="4686300"/>
            <a:ext cx="1905000" cy="3429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lt1"/>
              </a:buClr>
              <a:buSzPts val="1400"/>
              <a:buFont typeface="Times New Roman"/>
              <a:buNone/>
            </a:pPr>
            <a:fld id="{00000000-1234-1234-1234-123412341234}" type="slidenum">
              <a:rPr lang="en-US" sz="1400" b="0" i="0" u="none">
                <a:solidFill>
                  <a:schemeClr val="lt1"/>
                </a:solidFill>
                <a:latin typeface="Times New Roman"/>
                <a:ea typeface="Times New Roman"/>
                <a:cs typeface="Times New Roman"/>
                <a:sym typeface="Times New Roman"/>
              </a:rPr>
              <a:t>8</a:t>
            </a:fld>
            <a:endParaRPr/>
          </a:p>
        </p:txBody>
      </p:sp>
      <p:sp>
        <p:nvSpPr>
          <p:cNvPr id="4" name="Google Shape;326;p42">
            <a:extLst>
              <a:ext uri="{FF2B5EF4-FFF2-40B4-BE49-F238E27FC236}">
                <a16:creationId xmlns:a16="http://schemas.microsoft.com/office/drawing/2014/main" id="{F14E4E8E-BC7E-E530-6FD9-C433475BAE17}"/>
              </a:ext>
            </a:extLst>
          </p:cNvPr>
          <p:cNvSpPr txBox="1">
            <a:spLocks/>
          </p:cNvSpPr>
          <p:nvPr/>
        </p:nvSpPr>
        <p:spPr>
          <a:xfrm>
            <a:off x="685800" y="253268"/>
            <a:ext cx="7772400" cy="857400"/>
          </a:xfrm>
          <a:prstGeom prst="rect">
            <a:avLst/>
          </a:prstGeom>
          <a:noFill/>
          <a:ln>
            <a:noFill/>
          </a:ln>
        </p:spPr>
        <p:txBody>
          <a:bodyPr spcFirstLastPara="1" wrap="square" lIns="92075" tIns="46025" rIns="92075" bIns="46025" anchor="ctr" anchorCtr="0">
            <a:no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spcBef>
                <a:spcPts val="0"/>
              </a:spcBef>
              <a:spcAft>
                <a:spcPts val="0"/>
              </a:spcAft>
              <a:buClr>
                <a:schemeClr val="lt2"/>
              </a:buClr>
              <a:buSzPts val="4400"/>
              <a:buFont typeface="Times New Roman"/>
              <a:buNone/>
            </a:pPr>
            <a:r>
              <a:rPr lang="en-US" b="0" kern="0" dirty="0">
                <a:solidFill>
                  <a:schemeClr val="lt2"/>
                </a:solidFill>
                <a:latin typeface="Times New Roman"/>
                <a:ea typeface="Times New Roman"/>
                <a:cs typeface="Times New Roman"/>
                <a:sym typeface="Times New Roman"/>
              </a:rPr>
              <a:t>Bubble Sort Animation</a:t>
            </a:r>
            <a:endParaRPr lang="en-US" b="0" kern="0" dirty="0"/>
          </a:p>
        </p:txBody>
      </p:sp>
      <p:pic>
        <p:nvPicPr>
          <p:cNvPr id="5" name="Google Shape;327;p42">
            <a:extLst>
              <a:ext uri="{FF2B5EF4-FFF2-40B4-BE49-F238E27FC236}">
                <a16:creationId xmlns:a16="http://schemas.microsoft.com/office/drawing/2014/main" id="{B43BFB56-91E4-4272-A36C-C1F7397A6B43}"/>
              </a:ext>
            </a:extLst>
          </p:cNvPr>
          <p:cNvPicPr preferRelativeResize="0"/>
          <p:nvPr/>
        </p:nvPicPr>
        <p:blipFill>
          <a:blip r:embed="rId2">
            <a:alphaModFix/>
          </a:blip>
          <a:stretch>
            <a:fillRect/>
          </a:stretch>
        </p:blipFill>
        <p:spPr>
          <a:xfrm>
            <a:off x="228599" y="1506036"/>
            <a:ext cx="8709485" cy="2684963"/>
          </a:xfrm>
          <a:prstGeom prst="rect">
            <a:avLst/>
          </a:prstGeom>
          <a:noFill/>
          <a:ln>
            <a:noFill/>
          </a:ln>
        </p:spPr>
      </p:pic>
      <p:sp>
        <p:nvSpPr>
          <p:cNvPr id="6" name="Google Shape;328;p42">
            <a:extLst>
              <a:ext uri="{FF2B5EF4-FFF2-40B4-BE49-F238E27FC236}">
                <a16:creationId xmlns:a16="http://schemas.microsoft.com/office/drawing/2014/main" id="{732FC588-396D-FECC-1AF8-FF0363BDD6A0}"/>
              </a:ext>
            </a:extLst>
          </p:cNvPr>
          <p:cNvSpPr txBox="1"/>
          <p:nvPr/>
        </p:nvSpPr>
        <p:spPr>
          <a:xfrm>
            <a:off x="762000" y="4877737"/>
            <a:ext cx="6858000" cy="137066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Times New Roman"/>
                <a:ea typeface="Times New Roman"/>
                <a:cs typeface="Times New Roman"/>
                <a:sym typeface="Times New Roman"/>
              </a:rPr>
              <a:t>This is an “improved” bubble sort that stops early if no swap is performed for an entire pass.</a:t>
            </a:r>
            <a:endParaRPr sz="2400" dirty="0">
              <a:latin typeface="Times New Roman"/>
              <a:ea typeface="Times New Roman"/>
              <a:cs typeface="Times New Roman"/>
              <a:sym typeface="Times New Roman"/>
            </a:endParaRPr>
          </a:p>
          <a:p>
            <a:pPr marL="0" lvl="0" indent="0" algn="l" rtl="0">
              <a:spcBef>
                <a:spcPts val="0"/>
              </a:spcBef>
              <a:spcAft>
                <a:spcPts val="0"/>
              </a:spcAft>
              <a:buNone/>
            </a:pPr>
            <a:r>
              <a:rPr lang="en-US" sz="2400" u="sng" dirty="0">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visualgo.net/bn/sorting</a:t>
            </a:r>
            <a:endParaRPr sz="24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51021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4A9B7A9D-EAB7-4FD3-B3B9-4D4E54E1260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3315" name="Text Box 4">
            <a:extLst>
              <a:ext uri="{FF2B5EF4-FFF2-40B4-BE49-F238E27FC236}">
                <a16:creationId xmlns:a16="http://schemas.microsoft.com/office/drawing/2014/main" id="{2C0F8B4E-0192-4E3C-BED8-2B6C222B5D71}"/>
              </a:ext>
            </a:extLst>
          </p:cNvPr>
          <p:cNvSpPr txBox="1">
            <a:spLocks noChangeArrowheads="1"/>
          </p:cNvSpPr>
          <p:nvPr/>
        </p:nvSpPr>
        <p:spPr bwMode="auto">
          <a:xfrm>
            <a:off x="838200" y="1447800"/>
            <a:ext cx="7237413"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0">
                <a:latin typeface="Tahoma" panose="020B0604030504040204" pitchFamily="34" charset="0"/>
              </a:rPr>
              <a:t>void bubbleSort( </a:t>
            </a:r>
            <a:r>
              <a:rPr lang="en-US" altLang="en-US" sz="2800" b="0">
                <a:solidFill>
                  <a:srgbClr val="0033CC"/>
                </a:solidFill>
                <a:latin typeface="Tahoma" panose="020B0604030504040204" pitchFamily="34" charset="0"/>
              </a:rPr>
              <a:t>Comparable</a:t>
            </a:r>
            <a:r>
              <a:rPr lang="en-US" altLang="en-US" sz="2800" b="0">
                <a:latin typeface="Tahoma" panose="020B0604030504040204" pitchFamily="34" charset="0"/>
              </a:rPr>
              <a:t>[] stuff ){</a:t>
            </a:r>
          </a:p>
          <a:p>
            <a:pPr>
              <a:spcBef>
                <a:spcPct val="0"/>
              </a:spcBef>
              <a:buFontTx/>
              <a:buNone/>
            </a:pPr>
            <a:r>
              <a:rPr lang="en-US" altLang="en-US" sz="2800" b="0">
                <a:latin typeface="Tahoma" panose="020B0604030504040204" pitchFamily="34" charset="0"/>
              </a:rPr>
              <a:t>  for(int i=0; i&lt;stuff.length-1; i++){</a:t>
            </a:r>
          </a:p>
          <a:p>
            <a:pPr>
              <a:spcBef>
                <a:spcPct val="0"/>
              </a:spcBef>
              <a:buFontTx/>
              <a:buNone/>
            </a:pPr>
            <a:r>
              <a:rPr lang="en-US" altLang="en-US" sz="2800" b="0">
                <a:latin typeface="Tahoma" panose="020B0604030504040204" pitchFamily="34" charset="0"/>
              </a:rPr>
              <a:t>    for(int j=0; j&lt;stuff.length-1; j++){</a:t>
            </a:r>
          </a:p>
          <a:p>
            <a:pPr>
              <a:spcBef>
                <a:spcPct val="0"/>
              </a:spcBef>
              <a:buFontTx/>
              <a:buNone/>
            </a:pPr>
            <a:r>
              <a:rPr lang="en-US" altLang="en-US" sz="2800" b="0">
                <a:latin typeface="Tahoma" panose="020B0604030504040204" pitchFamily="34" charset="0"/>
              </a:rPr>
              <a:t>      if(stuff[ j].</a:t>
            </a:r>
            <a:r>
              <a:rPr lang="en-US" altLang="en-US" sz="2800" b="0">
                <a:solidFill>
                  <a:srgbClr val="FF3300"/>
                </a:solidFill>
                <a:latin typeface="Tahoma" panose="020B0604030504040204" pitchFamily="34" charset="0"/>
              </a:rPr>
              <a:t>compareTo</a:t>
            </a:r>
            <a:r>
              <a:rPr lang="en-US" altLang="en-US" sz="2800" b="0">
                <a:latin typeface="Tahoma" panose="020B0604030504040204" pitchFamily="34" charset="0"/>
              </a:rPr>
              <a:t>(stuff[ j+1]) &gt; 0 ){</a:t>
            </a:r>
          </a:p>
          <a:p>
            <a:pPr>
              <a:spcBef>
                <a:spcPct val="0"/>
              </a:spcBef>
              <a:buFontTx/>
              <a:buNone/>
            </a:pPr>
            <a:r>
              <a:rPr lang="en-US" altLang="en-US" sz="2800" b="0">
                <a:latin typeface="Tahoma" panose="020B0604030504040204" pitchFamily="34" charset="0"/>
              </a:rPr>
              <a:t>	</a:t>
            </a:r>
            <a:r>
              <a:rPr lang="en-US" altLang="en-US" sz="2800" b="0">
                <a:solidFill>
                  <a:schemeClr val="accent2"/>
                </a:solidFill>
                <a:latin typeface="Tahoma" panose="020B0604030504040204" pitchFamily="34" charset="0"/>
              </a:rPr>
              <a:t>Comparable temp = stuff[ j];</a:t>
            </a:r>
          </a:p>
          <a:p>
            <a:pPr>
              <a:spcBef>
                <a:spcPct val="0"/>
              </a:spcBef>
              <a:buFontTx/>
              <a:buNone/>
            </a:pPr>
            <a:r>
              <a:rPr lang="en-US" altLang="en-US" sz="2800" b="0">
                <a:solidFill>
                  <a:schemeClr val="accent2"/>
                </a:solidFill>
                <a:latin typeface="Tahoma" panose="020B0604030504040204" pitchFamily="34" charset="0"/>
              </a:rPr>
              <a:t>	stuff[ j] = stuff</a:t>
            </a:r>
            <a:r>
              <a:rPr lang="en-US" altLang="en-US" sz="2800">
                <a:solidFill>
                  <a:schemeClr val="accent2"/>
                </a:solidFill>
                <a:latin typeface="Tahoma" panose="020B0604030504040204" pitchFamily="34" charset="0"/>
              </a:rPr>
              <a:t> </a:t>
            </a:r>
            <a:r>
              <a:rPr lang="en-US" altLang="en-US" sz="2800" b="0">
                <a:solidFill>
                  <a:schemeClr val="accent2"/>
                </a:solidFill>
                <a:latin typeface="Tahoma" panose="020B0604030504040204" pitchFamily="34" charset="0"/>
              </a:rPr>
              <a:t>[ j+1];</a:t>
            </a:r>
          </a:p>
          <a:p>
            <a:pPr>
              <a:spcBef>
                <a:spcPct val="0"/>
              </a:spcBef>
              <a:buFontTx/>
              <a:buNone/>
            </a:pPr>
            <a:r>
              <a:rPr lang="en-US" altLang="en-US" sz="2800" b="0">
                <a:solidFill>
                  <a:schemeClr val="accent2"/>
                </a:solidFill>
                <a:latin typeface="Tahoma" panose="020B0604030504040204" pitchFamily="34" charset="0"/>
              </a:rPr>
              <a:t>	stuff</a:t>
            </a:r>
            <a:r>
              <a:rPr lang="en-US" altLang="en-US" sz="2800">
                <a:solidFill>
                  <a:schemeClr val="accent2"/>
                </a:solidFill>
                <a:latin typeface="Tahoma" panose="020B0604030504040204" pitchFamily="34" charset="0"/>
              </a:rPr>
              <a:t> </a:t>
            </a:r>
            <a:r>
              <a:rPr lang="en-US" altLang="en-US" sz="2800" b="0">
                <a:solidFill>
                  <a:schemeClr val="accent2"/>
                </a:solidFill>
                <a:latin typeface="Tahoma" panose="020B0604030504040204" pitchFamily="34" charset="0"/>
              </a:rPr>
              <a:t>[ j+1] = temp;</a:t>
            </a:r>
          </a:p>
          <a:p>
            <a:pPr>
              <a:spcBef>
                <a:spcPct val="0"/>
              </a:spcBef>
              <a:buFontTx/>
              <a:buNone/>
            </a:pPr>
            <a:r>
              <a:rPr lang="en-US" altLang="en-US" sz="2800" b="0">
                <a:latin typeface="Tahoma" panose="020B0604030504040204" pitchFamily="34" charset="0"/>
              </a:rPr>
              <a:t>      }</a:t>
            </a:r>
          </a:p>
          <a:p>
            <a:pPr>
              <a:spcBef>
                <a:spcPct val="0"/>
              </a:spcBef>
              <a:buFontTx/>
              <a:buNone/>
            </a:pPr>
            <a:r>
              <a:rPr lang="en-US" altLang="en-US" sz="2800" b="0">
                <a:latin typeface="Tahoma" panose="020B0604030504040204" pitchFamily="34" charset="0"/>
              </a:rPr>
              <a:t>    }</a:t>
            </a:r>
          </a:p>
          <a:p>
            <a:pPr>
              <a:spcBef>
                <a:spcPct val="0"/>
              </a:spcBef>
              <a:buFontTx/>
              <a:buNone/>
            </a:pPr>
            <a:r>
              <a:rPr lang="en-US" altLang="en-US" sz="2800" b="0">
                <a:latin typeface="Tahoma" panose="020B0604030504040204" pitchFamily="34" charset="0"/>
              </a:rPr>
              <a:t>  }</a:t>
            </a:r>
          </a:p>
          <a:p>
            <a:pPr>
              <a:spcBef>
                <a:spcPct val="0"/>
              </a:spcBef>
              <a:buFontTx/>
              <a:buNone/>
            </a:pPr>
            <a:r>
              <a:rPr lang="en-US" altLang="en-US" sz="2800" b="0">
                <a:latin typeface="Tahoma" panose="020B0604030504040204" pitchFamily="34" charset="0"/>
              </a:rPr>
              <a:t>}</a:t>
            </a:r>
          </a:p>
        </p:txBody>
      </p:sp>
      <p:sp>
        <p:nvSpPr>
          <p:cNvPr id="13316" name="WordArt 5">
            <a:extLst>
              <a:ext uri="{FF2B5EF4-FFF2-40B4-BE49-F238E27FC236}">
                <a16:creationId xmlns:a16="http://schemas.microsoft.com/office/drawing/2014/main" id="{6F9E5509-33AA-4665-A507-FA8A438EB5A5}"/>
              </a:ext>
            </a:extLst>
          </p:cNvPr>
          <p:cNvSpPr>
            <a:spLocks noChangeArrowheads="1" noChangeShapeType="1" noTextEdit="1"/>
          </p:cNvSpPr>
          <p:nvPr/>
        </p:nvSpPr>
        <p:spPr bwMode="auto">
          <a:xfrm>
            <a:off x="609600" y="533400"/>
            <a:ext cx="7467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Bubble Sort W/Objects</a:t>
            </a:r>
          </a:p>
        </p:txBody>
      </p:sp>
      <p:sp>
        <p:nvSpPr>
          <p:cNvPr id="13317" name="Text Box 8">
            <a:extLst>
              <a:ext uri="{FF2B5EF4-FFF2-40B4-BE49-F238E27FC236}">
                <a16:creationId xmlns:a16="http://schemas.microsoft.com/office/drawing/2014/main" id="{DF1F01DD-B898-4E0B-A380-5383EFED6137}"/>
              </a:ext>
            </a:extLst>
          </p:cNvPr>
          <p:cNvSpPr txBox="1">
            <a:spLocks noChangeArrowheads="1"/>
          </p:cNvSpPr>
          <p:nvPr/>
        </p:nvSpPr>
        <p:spPr bwMode="auto">
          <a:xfrm>
            <a:off x="5867400" y="5181600"/>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solidFill>
                  <a:schemeClr val="accent2"/>
                </a:solidFill>
                <a:latin typeface="Tahoma" panose="020B0604030504040204" pitchFamily="34" charset="0"/>
              </a:rPr>
              <a:t>Lots O Swaps!</a:t>
            </a:r>
          </a:p>
        </p:txBody>
      </p:sp>
      <p:sp>
        <p:nvSpPr>
          <p:cNvPr id="13318" name="Line 9">
            <a:extLst>
              <a:ext uri="{FF2B5EF4-FFF2-40B4-BE49-F238E27FC236}">
                <a16:creationId xmlns:a16="http://schemas.microsoft.com/office/drawing/2014/main" id="{83FA7B1B-B567-4949-B3ED-C2B368F58B8B}"/>
              </a:ext>
            </a:extLst>
          </p:cNvPr>
          <p:cNvSpPr>
            <a:spLocks noChangeShapeType="1"/>
          </p:cNvSpPr>
          <p:nvPr/>
        </p:nvSpPr>
        <p:spPr bwMode="auto">
          <a:xfrm flipH="1" flipV="1">
            <a:off x="5257800" y="4419600"/>
            <a:ext cx="609600" cy="99060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9.0&quot;&gt;&lt;object type=&quot;1&quot; unique_id=&quot;10001&quot;&gt;&lt;object type=&quot;2&quot; unique_id=&quot;10531&quot;&gt;&lt;object type=&quot;3&quot; unique_id=&quot;10532&quot;&gt;&lt;property id=&quot;20148&quot; value=&quot;5&quot;/&gt;&lt;property id=&quot;20300&quot; value=&quot;Slide 1&quot;/&gt;&lt;property id=&quot;20307&quot; value=&quot;256&quot;/&gt;&lt;/object&gt;&lt;object type=&quot;3&quot; unique_id=&quot;10533&quot;&gt;&lt;property id=&quot;20148&quot; value=&quot;5&quot;/&gt;&lt;property id=&quot;20300&quot; value=&quot;Slide 2&quot;/&gt;&lt;property id=&quot;20307&quot; value=&quot;412&quot;/&gt;&lt;/object&gt;&lt;object type=&quot;3&quot; unique_id=&quot;10534&quot;&gt;&lt;property id=&quot;20148&quot; value=&quot;5&quot;/&gt;&lt;property id=&quot;20300&quot; value=&quot;Slide 3&quot;/&gt;&lt;property id=&quot;20307&quot; value=&quot;348&quot;/&gt;&lt;/object&gt;&lt;object type=&quot;3&quot; unique_id=&quot;10535&quot;&gt;&lt;property id=&quot;20148&quot; value=&quot;5&quot;/&gt;&lt;property id=&quot;20300&quot; value=&quot;Slide 4&quot;/&gt;&lt;property id=&quot;20307&quot; value=&quot;267&quot;/&gt;&lt;/object&gt;&lt;object type=&quot;3&quot; unique_id=&quot;10536&quot;&gt;&lt;property id=&quot;20148&quot; value=&quot;5&quot;/&gt;&lt;property id=&quot;20300&quot; value=&quot;Slide 5&quot;/&gt;&lt;property id=&quot;20307&quot; value=&quot;257&quot;/&gt;&lt;/object&gt;&lt;object type=&quot;3&quot; unique_id=&quot;10537&quot;&gt;&lt;property id=&quot;20148&quot; value=&quot;5&quot;/&gt;&lt;property id=&quot;20300&quot; value=&quot;Slide 6&quot;/&gt;&lt;property id=&quot;20307&quot; value=&quot;373&quot;/&gt;&lt;/object&gt;&lt;object type=&quot;3&quot; unique_id=&quot;10538&quot;&gt;&lt;property id=&quot;20148&quot; value=&quot;5&quot;/&gt;&lt;property id=&quot;20300&quot; value=&quot;Slide 7&quot;/&gt;&lt;property id=&quot;20307&quot; value=&quot;269&quot;/&gt;&lt;/object&gt;&lt;object type=&quot;3&quot; unique_id=&quot;10539&quot;&gt;&lt;property id=&quot;20148&quot; value=&quot;5&quot;/&gt;&lt;property id=&quot;20300&quot; value=&quot;Slide 8&quot;/&gt;&lt;property id=&quot;20307&quot; value=&quot;261&quot;/&gt;&lt;/object&gt;&lt;object type=&quot;3&quot; unique_id=&quot;10540&quot;&gt;&lt;property id=&quot;20148&quot; value=&quot;5&quot;/&gt;&lt;property id=&quot;20300&quot; value=&quot;Slide 9&quot;/&gt;&lt;property id=&quot;20307&quot; value=&quot;406&quot;/&gt;&lt;/object&gt;&lt;object type=&quot;3&quot; unique_id=&quot;10541&quot;&gt;&lt;property id=&quot;20148&quot; value=&quot;5&quot;/&gt;&lt;property id=&quot;20300&quot; value=&quot;Slide 10&quot;/&gt;&lt;property id=&quot;20307&quot; value=&quot;407&quot;/&gt;&lt;/object&gt;&lt;object type=&quot;3&quot; unique_id=&quot;10542&quot;&gt;&lt;property id=&quot;20148&quot; value=&quot;5&quot;/&gt;&lt;property id=&quot;20300&quot; value=&quot;Slide 11&quot;/&gt;&lt;property id=&quot;20307&quot; value=&quot;396&quot;/&gt;&lt;/object&gt;&lt;object type=&quot;3&quot; unique_id=&quot;10543&quot;&gt;&lt;property id=&quot;20148&quot; value=&quot;5&quot;/&gt;&lt;property id=&quot;20300&quot; value=&quot;Slide 12&quot;/&gt;&lt;property id=&quot;20307&quot; value=&quot;401&quot;/&gt;&lt;/object&gt;&lt;object type=&quot;3&quot; unique_id=&quot;10544&quot;&gt;&lt;property id=&quot;20148&quot; value=&quot;5&quot;/&gt;&lt;property id=&quot;20300&quot; value=&quot;Slide 13&quot;/&gt;&lt;property id=&quot;20307&quot; value=&quot;403&quot;/&gt;&lt;/object&gt;&lt;object type=&quot;3&quot; unique_id=&quot;10545&quot;&gt;&lt;property id=&quot;20148&quot; value=&quot;5&quot;/&gt;&lt;property id=&quot;20300&quot; value=&quot;Slide 15&quot;/&gt;&lt;property id=&quot;20307&quot; value=&quot;270&quot;/&gt;&lt;/object&gt;&lt;object type=&quot;3&quot; unique_id=&quot;10546&quot;&gt;&lt;property id=&quot;20148&quot; value=&quot;5&quot;/&gt;&lt;property id=&quot;20300&quot; value=&quot;Slide 16&quot;/&gt;&lt;property id=&quot;20307&quot; value=&quot;263&quot;/&gt;&lt;/object&gt;&lt;object type=&quot;3&quot; unique_id=&quot;10547&quot;&gt;&lt;property id=&quot;20148&quot; value=&quot;5&quot;/&gt;&lt;property id=&quot;20300&quot; value=&quot;Slide 17&quot;/&gt;&lt;property id=&quot;20307&quot; value=&quot;400&quot;/&gt;&lt;/object&gt;&lt;object type=&quot;3&quot; unique_id=&quot;10548&quot;&gt;&lt;property id=&quot;20148&quot; value=&quot;5&quot;/&gt;&lt;property id=&quot;20300&quot; value=&quot;Slide 20&quot;/&gt;&lt;property id=&quot;20307&quot; value=&quot;398&quot;/&gt;&lt;/object&gt;&lt;object type=&quot;3&quot; unique_id=&quot;10549&quot;&gt;&lt;property id=&quot;20148&quot; value=&quot;5&quot;/&gt;&lt;property id=&quot;20300&quot; value=&quot;Slide 19&quot;/&gt;&lt;property id=&quot;20307&quot; value=&quot;411&quot;/&gt;&lt;/object&gt;&lt;object type=&quot;3&quot; unique_id=&quot;10550&quot;&gt;&lt;property id=&quot;20148&quot; value=&quot;5&quot;/&gt;&lt;property id=&quot;20300&quot; value=&quot;Slide 22&quot;/&gt;&lt;property id=&quot;20307&quot; value=&quot;404&quot;/&gt;&lt;/object&gt;&lt;object type=&quot;3&quot; unique_id=&quot;10551&quot;&gt;&lt;property id=&quot;20148&quot; value=&quot;5&quot;/&gt;&lt;property id=&quot;20300&quot; value=&quot;Slide 23&quot;/&gt;&lt;property id=&quot;20307&quot; value=&quot;351&quot;/&gt;&lt;/object&gt;&lt;object type=&quot;3&quot; unique_id=&quot;10552&quot;&gt;&lt;property id=&quot;20148&quot; value=&quot;5&quot;/&gt;&lt;property id=&quot;20300&quot; value=&quot;Slide 24&quot;/&gt;&lt;property id=&quot;20307&quot; value=&quot;352&quot;/&gt;&lt;/object&gt;&lt;object type=&quot;3&quot; unique_id=&quot;10553&quot;&gt;&lt;property id=&quot;20148&quot; value=&quot;5&quot;/&gt;&lt;property id=&quot;20300&quot; value=&quot;Slide 25&quot;/&gt;&lt;property id=&quot;20307&quot; value=&quot;353&quot;/&gt;&lt;/object&gt;&lt;object type=&quot;3&quot; unique_id=&quot;10554&quot;&gt;&lt;property id=&quot;20148&quot; value=&quot;5&quot;/&gt;&lt;property id=&quot;20300&quot; value=&quot;Slide 26&quot;/&gt;&lt;property id=&quot;20307&quot; value=&quot;354&quot;/&gt;&lt;/object&gt;&lt;object type=&quot;3&quot; unique_id=&quot;10555&quot;&gt;&lt;property id=&quot;20148&quot; value=&quot;5&quot;/&gt;&lt;property id=&quot;20300&quot; value=&quot;Slide 27&quot;/&gt;&lt;property id=&quot;20307&quot; value=&quot;356&quot;/&gt;&lt;/object&gt;&lt;object type=&quot;3&quot; unique_id=&quot;10556&quot;&gt;&lt;property id=&quot;20148&quot; value=&quot;5&quot;/&gt;&lt;property id=&quot;20300&quot; value=&quot;Slide 28&quot;/&gt;&lt;property id=&quot;20307&quot; value=&quot;357&quot;/&gt;&lt;/object&gt;&lt;object type=&quot;3&quot; unique_id=&quot;10557&quot;&gt;&lt;property id=&quot;20148&quot; value=&quot;5&quot;/&gt;&lt;property id=&quot;20300&quot; value=&quot;Slide 30&quot;/&gt;&lt;property id=&quot;20307&quot; value=&quot;358&quot;/&gt;&lt;/object&gt;&lt;object type=&quot;3&quot; unique_id=&quot;10558&quot;&gt;&lt;property id=&quot;20148&quot; value=&quot;5&quot;/&gt;&lt;property id=&quot;20300&quot; value=&quot;Slide 31&quot;/&gt;&lt;property id=&quot;20307&quot; value=&quot;392&quot;/&gt;&lt;/object&gt;&lt;object type=&quot;3&quot; unique_id=&quot;10559&quot;&gt;&lt;property id=&quot;20148&quot; value=&quot;5&quot;/&gt;&lt;property id=&quot;20300&quot; value=&quot;Slide 32&quot;/&gt;&lt;property id=&quot;20307&quot; value=&quot;378&quot;/&gt;&lt;/object&gt;&lt;object type=&quot;3&quot; unique_id=&quot;10560&quot;&gt;&lt;property id=&quot;20148&quot; value=&quot;5&quot;/&gt;&lt;property id=&quot;20300&quot; value=&quot;Slide 33&quot;/&gt;&lt;property id=&quot;20307&quot; value=&quot;361&quot;/&gt;&lt;/object&gt;&lt;object type=&quot;3&quot; unique_id=&quot;10561&quot;&gt;&lt;property id=&quot;20148&quot; value=&quot;5&quot;/&gt;&lt;property id=&quot;20300&quot; value=&quot;Slide 34&quot;/&gt;&lt;property id=&quot;20307&quot; value=&quot;362&quot;/&gt;&lt;/object&gt;&lt;object type=&quot;3&quot; unique_id=&quot;10562&quot;&gt;&lt;property id=&quot;20148&quot; value=&quot;5&quot;/&gt;&lt;property id=&quot;20300&quot; value=&quot;Slide 35&quot;/&gt;&lt;property id=&quot;20307&quot; value=&quot;394&quot;/&gt;&lt;/object&gt;&lt;object type=&quot;3&quot; unique_id=&quot;10563&quot;&gt;&lt;property id=&quot;20148&quot; value=&quot;5&quot;/&gt;&lt;property id=&quot;20300&quot; value=&quot;Slide 37&quot;/&gt;&lt;property id=&quot;20307&quot; value=&quot;364&quot;/&gt;&lt;/object&gt;&lt;object type=&quot;3&quot; unique_id=&quot;10564&quot;&gt;&lt;property id=&quot;20148&quot; value=&quot;5&quot;/&gt;&lt;property id=&quot;20300&quot; value=&quot;Slide 38&quot;/&gt;&lt;property id=&quot;20307&quot; value=&quot;375&quot;/&gt;&lt;/object&gt;&lt;object type=&quot;3&quot; unique_id=&quot;10565&quot;&gt;&lt;property id=&quot;20148&quot; value=&quot;5&quot;/&gt;&lt;property id=&quot;20300&quot; value=&quot;Slide 39&quot;/&gt;&lt;property id=&quot;20307&quot; value=&quot;383&quot;/&gt;&lt;/object&gt;&lt;object type=&quot;3&quot; unique_id=&quot;10566&quot;&gt;&lt;property id=&quot;20148&quot; value=&quot;5&quot;/&gt;&lt;property id=&quot;20300&quot; value=&quot;Slide 40&quot;/&gt;&lt;property id=&quot;20307&quot; value=&quot;379&quot;/&gt;&lt;/object&gt;&lt;object type=&quot;3&quot; unique_id=&quot;10567&quot;&gt;&lt;property id=&quot;20148&quot; value=&quot;5&quot;/&gt;&lt;property id=&quot;20300&quot; value=&quot;Slide 41&quot;/&gt;&lt;property id=&quot;20307&quot; value=&quot;408&quot;/&gt;&lt;/object&gt;&lt;object type=&quot;3&quot; unique_id=&quot;10568&quot;&gt;&lt;property id=&quot;20148&quot; value=&quot;5&quot;/&gt;&lt;property id=&quot;20300&quot; value=&quot;Slide 42&quot;/&gt;&lt;property id=&quot;20307&quot; value=&quot;409&quot;/&gt;&lt;/object&gt;&lt;object type=&quot;3&quot; unique_id=&quot;10569&quot;&gt;&lt;property id=&quot;20148&quot; value=&quot;5&quot;/&gt;&lt;property id=&quot;20300&quot; value=&quot;Slide 43&quot;/&gt;&lt;property id=&quot;20307&quot; value=&quot;410&quot;/&gt;&lt;/object&gt;&lt;object type=&quot;3&quot; unique_id=&quot;10570&quot;&gt;&lt;property id=&quot;20148&quot; value=&quot;5&quot;/&gt;&lt;property id=&quot;20300&quot; value=&quot;Slide 44&quot;/&gt;&lt;property id=&quot;20307&quot; value=&quot;387&quot;/&gt;&lt;/object&gt;&lt;object type=&quot;3&quot; unique_id=&quot;10571&quot;&gt;&lt;property id=&quot;20148&quot; value=&quot;5&quot;/&gt;&lt;property id=&quot;20300&quot; value=&quot;Slide 45&quot;/&gt;&lt;property id=&quot;20307&quot; value=&quot;388&quot;/&gt;&lt;/object&gt;&lt;object type=&quot;3&quot; unique_id=&quot;10572&quot;&gt;&lt;property id=&quot;20148&quot; value=&quot;5&quot;/&gt;&lt;property id=&quot;20300&quot; value=&quot;Slide 46&quot;/&gt;&lt;property id=&quot;20307&quot; value=&quot;390&quot;/&gt;&lt;/object&gt;&lt;object type=&quot;3&quot; unique_id=&quot;10745&quot;&gt;&lt;property id=&quot;20148&quot; value=&quot;5&quot;/&gt;&lt;property id=&quot;20300&quot; value=&quot;Slide 14&quot;/&gt;&lt;property id=&quot;20307&quot; value=&quot;413&quot;/&gt;&lt;/object&gt;&lt;object type=&quot;3&quot; unique_id=&quot;10746&quot;&gt;&lt;property id=&quot;20148&quot; value=&quot;5&quot;/&gt;&lt;property id=&quot;20300&quot; value=&quot;Slide 21&quot;/&gt;&lt;property id=&quot;20307&quot; value=&quot;414&quot;/&gt;&lt;/object&gt;&lt;object type=&quot;3&quot; unique_id=&quot;10748&quot;&gt;&lt;property id=&quot;20148&quot; value=&quot;5&quot;/&gt;&lt;property id=&quot;20300&quot; value=&quot;Slide 18&quot;/&gt;&lt;property id=&quot;20307&quot; value=&quot;415&quot;/&gt;&lt;/object&gt;&lt;object type=&quot;3&quot; unique_id=&quot;10933&quot;&gt;&lt;property id=&quot;20148&quot; value=&quot;5&quot;/&gt;&lt;property id=&quot;20300&quot; value=&quot;Slide 29&quot;/&gt;&lt;property id=&quot;20307&quot; value=&quot;416&quot;/&gt;&lt;/object&gt;&lt;object type=&quot;3&quot; unique_id=&quot;10934&quot;&gt;&lt;property id=&quot;20148&quot; value=&quot;5&quot;/&gt;&lt;property id=&quot;20300&quot; value=&quot;Slide 36&quot;/&gt;&lt;property id=&quot;20307&quot; value=&quot;417&quot;/&gt;&lt;/object&gt;&lt;/object&gt;&lt;object type=&quot;8&quot; unique_id=&quot;10615&quo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1412</TotalTime>
  <Words>2483</Words>
  <Application>Microsoft Office PowerPoint</Application>
  <PresentationFormat>On-screen Show (4:3)</PresentationFormat>
  <Paragraphs>455</Paragraphs>
  <Slides>38</Slides>
  <Notes>28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51" baseType="lpstr">
      <vt:lpstr>Arial</vt:lpstr>
      <vt:lpstr>Arial Black</vt:lpstr>
      <vt:lpstr>Courier New</vt:lpstr>
      <vt:lpstr>Gill Sans MT</vt:lpstr>
      <vt:lpstr>Impact</vt:lpstr>
      <vt:lpstr>Monotype Sorts</vt:lpstr>
      <vt:lpstr>Noto Sans Symbols</vt:lpstr>
      <vt:lpstr>Tahoma</vt:lpstr>
      <vt:lpstr>Times New Roman</vt:lpstr>
      <vt:lpstr>Wingdings</vt:lpstr>
      <vt:lpstr>Default Design</vt:lpstr>
      <vt:lpstr>Worksheet</vt:lpstr>
      <vt:lpstr>Clip</vt:lpstr>
      <vt:lpstr>PowerPoint Presentation</vt:lpstr>
      <vt:lpstr>PowerPoint Presentation</vt:lpstr>
      <vt:lpstr>Examples of sorting applications:</vt:lpstr>
      <vt:lpstr>Sorting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Selection Sort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Bubble Sort is distinguished by frequent swapping</vt:lpstr>
      <vt:lpstr>Selection Sort is distinguished a single swap after each pass</vt:lpstr>
      <vt:lpstr>Insertion Sort is distinguished by how the elements “slide” to make room for the insertion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sortsearch</dc:title>
  <dc:subject>Sorting and Searching</dc:subject>
  <dc:creator>A+ Computer Science</dc:creator>
  <cp:keywords>www.apluscompsci.com</cp:keywords>
  <dc:description>Sorting and Searching_x000d_
©A+ Computer Science_x000d_
www.apluscompsci.com</dc:description>
  <cp:lastModifiedBy>Weldon</cp:lastModifiedBy>
  <cp:revision>437</cp:revision>
  <cp:lastPrinted>2000-04-26T16:54:12Z</cp:lastPrinted>
  <dcterms:created xsi:type="dcterms:W3CDTF">1998-04-06T14:13:40Z</dcterms:created>
  <dcterms:modified xsi:type="dcterms:W3CDTF">2024-05-16T13:34:25Z</dcterms:modified>
  <cp:category>www.apluscompsci.com</cp:category>
</cp:coreProperties>
</file>