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51" r:id="rId2"/>
    <p:sldId id="352" r:id="rId3"/>
    <p:sldId id="353" r:id="rId4"/>
    <p:sldId id="354" r:id="rId5"/>
    <p:sldId id="356" r:id="rId6"/>
    <p:sldId id="422" r:id="rId7"/>
    <p:sldId id="423" r:id="rId8"/>
    <p:sldId id="416" r:id="rId9"/>
    <p:sldId id="357" r:id="rId10"/>
    <p:sldId id="358" r:id="rId11"/>
    <p:sldId id="426" r:id="rId12"/>
    <p:sldId id="378" r:id="rId13"/>
    <p:sldId id="408" r:id="rId14"/>
    <p:sldId id="409" r:id="rId15"/>
    <p:sldId id="410" r:id="rId16"/>
    <p:sldId id="400" r:id="rId17"/>
    <p:sldId id="387" r:id="rId18"/>
    <p:sldId id="388" r:id="rId19"/>
    <p:sldId id="390" r:id="rId20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F8FF"/>
    <a:srgbClr val="E7E7F9"/>
    <a:srgbClr val="CCFFFF"/>
    <a:srgbClr val="FF3300"/>
    <a:srgbClr val="000099"/>
    <a:srgbClr val="FFFFCC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58" autoAdjust="0"/>
    <p:restoredTop sz="94576" autoAdjust="0"/>
  </p:normalViewPr>
  <p:slideViewPr>
    <p:cSldViewPr>
      <p:cViewPr varScale="1">
        <p:scale>
          <a:sx n="78" d="100"/>
          <a:sy n="78" d="100"/>
        </p:scale>
        <p:origin x="94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3552"/>
    </p:cViewPr>
  </p:sorterViewPr>
  <p:notesViewPr>
    <p:cSldViewPr>
      <p:cViewPr varScale="1">
        <p:scale>
          <a:sx n="60" d="100"/>
          <a:sy n="60" d="100"/>
        </p:scale>
        <p:origin x="-172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87D0491C-8BB1-4E63-B568-44702F10628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0F629CB9-C090-458C-8819-E5FD9CAB419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D3AD159B-6E5C-4378-A152-BC97C06B86A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3B06E243-4BE6-441C-946D-1F0F438C945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C46270BD-B350-4767-A600-67A929E824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1026">
            <a:extLst>
              <a:ext uri="{FF2B5EF4-FFF2-40B4-BE49-F238E27FC236}">
                <a16:creationId xmlns:a16="http://schemas.microsoft.com/office/drawing/2014/main" id="{B367F9A6-BFA3-4CFE-AFFA-6FABC3DEA99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5" name="Rectangle 1027">
            <a:extLst>
              <a:ext uri="{FF2B5EF4-FFF2-40B4-BE49-F238E27FC236}">
                <a16:creationId xmlns:a16="http://schemas.microsoft.com/office/drawing/2014/main" id="{5A669AF1-D3F1-428C-86BB-75A700D5EDB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1028">
            <a:extLst>
              <a:ext uri="{FF2B5EF4-FFF2-40B4-BE49-F238E27FC236}">
                <a16:creationId xmlns:a16="http://schemas.microsoft.com/office/drawing/2014/main" id="{82F5F214-A885-4EA5-9526-1ABDA07BC7B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5957" name="Rectangle 1029">
            <a:extLst>
              <a:ext uri="{FF2B5EF4-FFF2-40B4-BE49-F238E27FC236}">
                <a16:creationId xmlns:a16="http://schemas.microsoft.com/office/drawing/2014/main" id="{95F99B06-9DE7-4439-BB2D-08D0AC40E9B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1032">
            <a:extLst>
              <a:ext uri="{FF2B5EF4-FFF2-40B4-BE49-F238E27FC236}">
                <a16:creationId xmlns:a16="http://schemas.microsoft.com/office/drawing/2014/main" id="{20D3D880-C682-4B03-85FB-7CDCA6050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8686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defRPr/>
            </a:pPr>
            <a:r>
              <a:rPr lang="en-US" altLang="en-US" sz="1200"/>
              <a:t>©A+ Computer Science     www.apluscompsci.com                 </a:t>
            </a:r>
            <a:fld id="{A7EA4683-A35C-434B-949F-8FDB67CBCE3D}" type="slidenum">
              <a:rPr lang="en-US" altLang="en-US" sz="1200" smtClean="0"/>
              <a:pPr algn="r"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805D3903-BDA6-4A5D-B156-09170A07AD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9FD4E7B7-7D64-4F06-9B04-A9CC9FD7F3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29156B22-48BC-40B1-8BBD-76170508FB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019819FF-701D-409F-9B83-65280AF6EF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4169D8-4B33-4BD2-A421-3A90E3CB11D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When </a:t>
            </a:r>
            <a:r>
              <a:rPr lang="en-US" i="1"/>
              <a:t>n </a:t>
            </a:r>
            <a:r>
              <a:rPr lang="en-US"/>
              <a:t>is large enough, </a:t>
            </a:r>
            <a:r>
              <a:rPr lang="en-US" i="1"/>
              <a:t>An</a:t>
            </a:r>
            <a:r>
              <a:rPr lang="en-US" baseline="30000"/>
              <a:t>2</a:t>
            </a:r>
            <a:r>
              <a:rPr lang="en-US"/>
              <a:t> eventually overtakes </a:t>
            </a:r>
            <a:r>
              <a:rPr lang="en-US" i="1"/>
              <a:t>Bn</a:t>
            </a:r>
            <a:r>
              <a:rPr lang="en-US" i="1">
                <a:sym typeface="Symbol" pitchFamily="18" charset="2"/>
              </a:rPr>
              <a:t></a:t>
            </a:r>
            <a:r>
              <a:rPr lang="en-US"/>
              <a:t>log </a:t>
            </a:r>
            <a:r>
              <a:rPr lang="en-US" i="1"/>
              <a:t>n</a:t>
            </a:r>
            <a:r>
              <a:rPr lang="en-US"/>
              <a:t> no matter how small </a:t>
            </a:r>
            <a:r>
              <a:rPr lang="en-US" i="1"/>
              <a:t>A</a:t>
            </a:r>
            <a:r>
              <a:rPr lang="en-US"/>
              <a:t> is and how large </a:t>
            </a:r>
            <a:r>
              <a:rPr lang="en-US" i="1"/>
              <a:t>B</a:t>
            </a:r>
            <a:r>
              <a:rPr lang="en-US"/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0A8CC52-3862-4ACE-89FD-09E4C142C8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2CD8874-FFCC-49E4-B7EA-6EC9752C34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02A23-FE45-4C6C-8E42-301C178086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A98C0A5-73DC-47DD-BBBB-F091C65B7AE3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>
              <a:latin typeface="+mn-lt"/>
            </a:endParaRPr>
          </a:p>
          <a:p>
            <a:pPr>
              <a:defRPr/>
            </a:pPr>
            <a:endParaRPr lang="en-US" b="0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41106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F8F5584-814E-4EF4-A6C9-0D60D6E267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E8E5969-CB0E-4945-AADE-9AB590DD4E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186D0-3B87-4164-A478-950520254A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FDE0B82-70CC-4C5F-B7D5-E80CE331FD07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>
              <a:latin typeface="+mn-lt"/>
            </a:endParaRPr>
          </a:p>
          <a:p>
            <a:pPr>
              <a:defRPr/>
            </a:pPr>
            <a:endParaRPr lang="en-US" b="0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398380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F261843-7CA5-4C69-8BC9-F2CFA33C6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A4F86C-067A-4A84-B940-BABB4A6C126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888E5-7BFD-4BBB-BF47-CFC32D9701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92B52A6-6E9A-4628-A0DA-7D66B67EA967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>
              <a:latin typeface="+mn-lt"/>
            </a:endParaRPr>
          </a:p>
          <a:p>
            <a:pPr>
              <a:defRPr/>
            </a:pPr>
            <a:endParaRPr lang="en-US" b="0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420977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06CD897-2F44-4EDB-8B3A-147EA0818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A918995-F7B0-48F6-8D0F-668DEEAD2A1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C63B8-F0A3-482D-A443-74DD21E659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A6B2211-4E97-4F7E-AEEF-B1BEEC2FC350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>
              <a:latin typeface="+mn-lt"/>
            </a:endParaRPr>
          </a:p>
          <a:p>
            <a:pPr>
              <a:defRPr/>
            </a:pPr>
            <a:endParaRPr lang="en-US" b="0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300999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7D0E77B-F561-461A-877A-29D9D160CB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43F920D-B58E-4682-B3DF-8FADA5BC901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E0B55F-2876-4EAD-A045-1ADB294FD9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E93DBF8-097E-4C6E-927C-C4B8F720148A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>
              <a:latin typeface="+mn-lt"/>
            </a:endParaRPr>
          </a:p>
          <a:p>
            <a:pPr>
              <a:defRPr/>
            </a:pPr>
            <a:endParaRPr lang="en-US" b="0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148088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C4DDAC-09E0-48BD-93F3-4ECBB9611E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EDEA7B6-E3BB-4C58-B44A-C48FF7B1948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E9FA1-B154-4B57-914F-37117C7CA9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4981C88-1941-45B9-8C18-B3658846AD2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>
              <a:latin typeface="+mn-lt"/>
            </a:endParaRPr>
          </a:p>
          <a:p>
            <a:pPr>
              <a:defRPr/>
            </a:pPr>
            <a:endParaRPr lang="en-US" b="0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371056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A632345-608C-49B8-AEC8-9C676831D5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81D9200-CBFC-4828-A3BC-95E6716B5B5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6F7A5-19D7-4576-9925-540982FBEC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EF53EE7C-3E18-4F79-BA03-1B5BCA49646F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>
              <a:latin typeface="+mn-lt"/>
            </a:endParaRPr>
          </a:p>
          <a:p>
            <a:pPr>
              <a:defRPr/>
            </a:pPr>
            <a:endParaRPr lang="en-US" b="0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220357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46B13D3-5D6C-47C1-AE3F-EB6A0D0249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385C78F-1FD3-4167-9869-8A5D796AD7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DE889-B7C0-437C-AD40-A196D49EB3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0E7C065-7E2F-46EA-B2F1-7936A1A45D3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>
              <a:latin typeface="+mn-lt"/>
            </a:endParaRPr>
          </a:p>
          <a:p>
            <a:pPr>
              <a:defRPr/>
            </a:pPr>
            <a:endParaRPr lang="en-US" b="0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78558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B3A6CA5-6D1D-4051-88D7-19588B3C62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047E961D-E5EA-4AA1-8A2A-A9CCCAAD9B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37814E-87E0-4B02-AC1E-B53621157F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D26DBD43-876C-42CE-8AE7-F0DCF7ACB19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>
              <a:latin typeface="+mn-lt"/>
            </a:endParaRPr>
          </a:p>
          <a:p>
            <a:pPr>
              <a:defRPr/>
            </a:pPr>
            <a:endParaRPr lang="en-US" b="0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182935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CCDAA5-4869-4078-9BAB-93CB43A878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17259A2-F7C5-4548-B507-984EFF7BAD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62F48-9C5E-4D4D-8870-625A56567B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C4FBAB5-FA0D-4522-8132-5E048D45BE35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>
              <a:latin typeface="+mn-lt"/>
            </a:endParaRPr>
          </a:p>
          <a:p>
            <a:pPr>
              <a:defRPr/>
            </a:pPr>
            <a:endParaRPr lang="en-US" b="0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199895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EE6386-8858-4420-AA97-23108FA1C1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9F7280-4DBC-4800-A2EF-A02CC20104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2DF1D-8E01-4AA9-BE86-CE9723E463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7101040-6843-4605-9B5D-F53A35FD862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>
              <a:latin typeface="+mn-lt"/>
            </a:endParaRPr>
          </a:p>
          <a:p>
            <a:pPr>
              <a:defRPr/>
            </a:pPr>
            <a:endParaRPr lang="en-US" b="0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126837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5AD7865-43D2-4847-8D3C-C720F37443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3289320-2EB4-4DCD-8434-0F93A9E19C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EBFBD06-AEB8-48D0-B610-5F63890E57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EDC340B-C886-4452-97C5-4DCE12B8797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F010C95-9A13-4219-9D1E-353A0CD038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29D4346C-A7C0-43B2-B2A1-92C52E41CAE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800" b="0">
                <a:latin typeface="+mn-lt"/>
              </a:defRPr>
            </a:lvl1pPr>
          </a:lstStyle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anose="020B0604030504040204" pitchFamily="34" charset="0"/>
            </a:endParaRPr>
          </a:p>
          <a:p>
            <a:pPr>
              <a:defRPr/>
            </a:pPr>
            <a:endParaRPr lang="en-US" b="1">
              <a:latin typeface="Tahoma" panose="020B0604030504040204" pitchFamily="34" charset="0"/>
            </a:endParaRPr>
          </a:p>
          <a:p>
            <a:pPr>
              <a:defRPr/>
            </a:pPr>
            <a:r>
              <a:rPr lang="en-US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>
            <a:extLst>
              <a:ext uri="{FF2B5EF4-FFF2-40B4-BE49-F238E27FC236}">
                <a16:creationId xmlns:a16="http://schemas.microsoft.com/office/drawing/2014/main" id="{50322FAF-157C-4E8D-9E42-12692BAF511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51203" name="WordArt 2">
            <a:extLst>
              <a:ext uri="{FF2B5EF4-FFF2-40B4-BE49-F238E27FC236}">
                <a16:creationId xmlns:a16="http://schemas.microsoft.com/office/drawing/2014/main" id="{6047F23A-5055-4506-B9A3-9B5B0F9B213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066800" y="1600200"/>
            <a:ext cx="6934200" cy="3200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Divide and Conquer</a:t>
            </a:r>
          </a:p>
          <a:p>
            <a:pPr algn="ctr"/>
            <a:r>
              <a:rPr lang="pt-BR" sz="3600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Algorithms</a:t>
            </a:r>
          </a:p>
          <a:p>
            <a:pPr algn="ctr"/>
            <a:r>
              <a:rPr lang="pt-BR" sz="3600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 0 ( N Log2N ) </a:t>
            </a:r>
            <a:endParaRPr lang="en-US" sz="3600" kern="10">
              <a:ln w="9525">
                <a:solidFill>
                  <a:srgbClr val="FFFF00"/>
                </a:solidFill>
                <a:round/>
                <a:headEnd/>
                <a:tailEnd/>
              </a:ln>
              <a:solidFill>
                <a:srgbClr val="0000FF"/>
              </a:solidFill>
              <a:effectLst>
                <a:outerShdw dist="35921" dir="2700000" algn="ctr" rotWithShape="0">
                  <a:srgbClr val="C0C0C0"/>
                </a:outerShdw>
              </a:effectLst>
              <a:latin typeface="Impact" panose="020B080603090205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WordArt 2">
            <a:extLst>
              <a:ext uri="{FF2B5EF4-FFF2-40B4-BE49-F238E27FC236}">
                <a16:creationId xmlns:a16="http://schemas.microsoft.com/office/drawing/2014/main" id="{68B89696-550B-48DD-A5F2-F9A7012ABB1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50075" y="152400"/>
            <a:ext cx="410845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partition Algorithm</a:t>
            </a:r>
          </a:p>
        </p:txBody>
      </p:sp>
      <p:sp>
        <p:nvSpPr>
          <p:cNvPr id="69636" name="Text Box 3">
            <a:extLst>
              <a:ext uri="{FF2B5EF4-FFF2-40B4-BE49-F238E27FC236}">
                <a16:creationId xmlns:a16="http://schemas.microsoft.com/office/drawing/2014/main" id="{5F847307-A603-4CA5-8448-E6B991973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14400"/>
            <a:ext cx="86106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Tahoma" panose="020B0604030504040204" pitchFamily="34" charset="0"/>
              </a:rPr>
              <a:t>int partition(int[] stuff, int low, int high)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Tahoma" panose="020B0604030504040204" pitchFamily="34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Tahoma" panose="020B0604030504040204" pitchFamily="34" charset="0"/>
              </a:rPr>
              <a:t>   int pivot = stuff[low];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Tahoma" panose="020B0604030504040204" pitchFamily="34" charset="0"/>
              </a:rPr>
              <a:t>   int i = low;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Tahoma" panose="020B0604030504040204" pitchFamily="34" charset="0"/>
              </a:rPr>
              <a:t>   int j = high;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Tahoma" panose="020B0604030504040204" pitchFamily="34" charset="0"/>
              </a:rPr>
              <a:t>   while(i &lt; j)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Tahoma" panose="020B0604030504040204" pitchFamily="34" charset="0"/>
              </a:rPr>
              <a:t>      while (i &lt; j &amp;&amp; </a:t>
            </a:r>
            <a:r>
              <a:rPr lang="en-US" altLang="en-US" sz="2400" dirty="0">
                <a:latin typeface="Tahoma" panose="020B0604030504040204" pitchFamily="34" charset="0"/>
              </a:rPr>
              <a:t>array[i] &lt;= pivot</a:t>
            </a:r>
            <a:r>
              <a:rPr lang="en-US" altLang="en-US" sz="2400" b="0" dirty="0">
                <a:latin typeface="Tahoma" panose="020B0604030504040204" pitchFamily="34" charset="0"/>
              </a:rPr>
              <a:t>) { i += 1;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Tahoma" panose="020B0604030504040204" pitchFamily="34" charset="0"/>
              </a:rPr>
              <a:t>      while (i </a:t>
            </a:r>
            <a:r>
              <a:rPr lang="en-US" altLang="en-US" sz="2400" dirty="0">
                <a:latin typeface="Tahoma" panose="020B0604030504040204" pitchFamily="34" charset="0"/>
              </a:rPr>
              <a:t>&lt;=</a:t>
            </a:r>
            <a:r>
              <a:rPr lang="en-US" altLang="en-US" sz="2400" b="0" dirty="0">
                <a:latin typeface="Tahoma" panose="020B0604030504040204" pitchFamily="34" charset="0"/>
              </a:rPr>
              <a:t> j &amp;&amp; </a:t>
            </a:r>
            <a:r>
              <a:rPr lang="en-US" altLang="en-US" sz="2400" dirty="0">
                <a:latin typeface="Tahoma" panose="020B0604030504040204" pitchFamily="34" charset="0"/>
              </a:rPr>
              <a:t>array[j] &gt;= pivot</a:t>
            </a:r>
            <a:r>
              <a:rPr lang="en-US" altLang="en-US" sz="2400" b="0" dirty="0">
                <a:latin typeface="Tahoma" panose="020B0604030504040204" pitchFamily="34" charset="0"/>
              </a:rPr>
              <a:t>) { j -= 1;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Tahoma" panose="020B0604030504040204" pitchFamily="34" charset="0"/>
              </a:rPr>
              <a:t>      if (i &lt; j)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Tahoma" panose="020B0604030504040204" pitchFamily="34" charset="0"/>
              </a:rPr>
              <a:t>          swap(array, i, j);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Tahoma" panose="020B0604030504040204" pitchFamily="34" charset="0"/>
              </a:rPr>
              <a:t>  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Tahoma" panose="020B0604030504040204" pitchFamily="34" charset="0"/>
              </a:rPr>
              <a:t>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Tahoma" panose="020B0604030504040204" pitchFamily="34" charset="0"/>
              </a:rPr>
              <a:t>   swap(array, low, j);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Tahoma" panose="020B0604030504040204" pitchFamily="34" charset="0"/>
              </a:rPr>
              <a:t>   return j;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Tahoma" panose="020B060403050404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Box 2">
            <a:extLst>
              <a:ext uri="{FF2B5EF4-FFF2-40B4-BE49-F238E27FC236}">
                <a16:creationId xmlns:a16="http://schemas.microsoft.com/office/drawing/2014/main" id="{5397FD2E-2BDD-4CC1-8B6C-A0B2020BB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33" y="1981200"/>
            <a:ext cx="8843844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0" dirty="0">
                <a:latin typeface="Tahoma" panose="020B0604030504040204" pitchFamily="34" charset="0"/>
              </a:rPr>
              <a:t> private static void swap(int[] array, int i, int j)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0" dirty="0">
                <a:latin typeface="Tahoma" panose="020B0604030504040204" pitchFamily="34" charset="0"/>
              </a:rPr>
              <a:t>      if (i &gt;= 0 &amp;&amp; j &gt;= 0 &amp;&amp; i &lt; </a:t>
            </a:r>
            <a:r>
              <a:rPr lang="en-US" altLang="en-US" b="0" dirty="0" err="1">
                <a:latin typeface="Tahoma" panose="020B0604030504040204" pitchFamily="34" charset="0"/>
              </a:rPr>
              <a:t>array.length</a:t>
            </a:r>
            <a:r>
              <a:rPr lang="en-US" altLang="en-US" b="0" dirty="0">
                <a:latin typeface="Tahoma" panose="020B0604030504040204" pitchFamily="34" charset="0"/>
              </a:rPr>
              <a:t> </a:t>
            </a:r>
            <a:br>
              <a:rPr lang="en-US" altLang="en-US" b="0" dirty="0">
                <a:latin typeface="Tahoma" panose="020B0604030504040204" pitchFamily="34" charset="0"/>
              </a:rPr>
            </a:br>
            <a:r>
              <a:rPr lang="en-US" altLang="en-US" b="0" dirty="0">
                <a:latin typeface="Tahoma" panose="020B0604030504040204" pitchFamily="34" charset="0"/>
              </a:rPr>
              <a:t>                                    &amp;&amp; j &lt; </a:t>
            </a:r>
            <a:r>
              <a:rPr lang="en-US" altLang="en-US" b="0" dirty="0" err="1">
                <a:latin typeface="Tahoma" panose="020B0604030504040204" pitchFamily="34" charset="0"/>
              </a:rPr>
              <a:t>array.length</a:t>
            </a:r>
            <a:r>
              <a:rPr lang="en-US" altLang="en-US" b="0" dirty="0">
                <a:latin typeface="Tahoma" panose="020B0604030504040204" pitchFamily="34" charset="0"/>
              </a:rPr>
              <a:t>)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0" dirty="0">
                <a:latin typeface="Tahoma" panose="020B0604030504040204" pitchFamily="34" charset="0"/>
              </a:rPr>
              <a:t>         int </a:t>
            </a:r>
            <a:r>
              <a:rPr lang="en-US" altLang="en-US" b="0" dirty="0" err="1">
                <a:latin typeface="Tahoma" panose="020B0604030504040204" pitchFamily="34" charset="0"/>
              </a:rPr>
              <a:t>tmp</a:t>
            </a:r>
            <a:r>
              <a:rPr lang="en-US" altLang="en-US" b="0" dirty="0">
                <a:latin typeface="Tahoma" panose="020B0604030504040204" pitchFamily="34" charset="0"/>
              </a:rPr>
              <a:t> = array[i];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0" dirty="0">
                <a:latin typeface="Tahoma" panose="020B0604030504040204" pitchFamily="34" charset="0"/>
              </a:rPr>
              <a:t>         array[i] = array[j];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0" dirty="0">
                <a:latin typeface="Tahoma" panose="020B0604030504040204" pitchFamily="34" charset="0"/>
              </a:rPr>
              <a:t>         array[j] = </a:t>
            </a:r>
            <a:r>
              <a:rPr lang="en-US" altLang="en-US" b="0" dirty="0" err="1">
                <a:latin typeface="Tahoma" panose="020B0604030504040204" pitchFamily="34" charset="0"/>
              </a:rPr>
              <a:t>tmp</a:t>
            </a:r>
            <a:r>
              <a:rPr lang="en-US" altLang="en-US" b="0" dirty="0">
                <a:latin typeface="Tahoma" panose="020B0604030504040204" pitchFamily="34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0" dirty="0">
                <a:latin typeface="Tahoma" panose="020B0604030504040204" pitchFamily="34" charset="0"/>
              </a:rPr>
              <a:t>  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0" dirty="0">
                <a:latin typeface="Tahoma" panose="020B0604030504040204" pitchFamily="34" charset="0"/>
              </a:rPr>
              <a:t>   }</a:t>
            </a:r>
          </a:p>
        </p:txBody>
      </p:sp>
      <p:sp>
        <p:nvSpPr>
          <p:cNvPr id="67588" name="WordArt 3">
            <a:extLst>
              <a:ext uri="{FF2B5EF4-FFF2-40B4-BE49-F238E27FC236}">
                <a16:creationId xmlns:a16="http://schemas.microsoft.com/office/drawing/2014/main" id="{DA0EAFAF-E747-4AB6-8FA2-0BBCFAD8305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828800" y="457200"/>
            <a:ext cx="47244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quickSort  Algorithm</a:t>
            </a:r>
          </a:p>
        </p:txBody>
      </p:sp>
    </p:spTree>
    <p:extLst>
      <p:ext uri="{BB962C8B-B14F-4D97-AF65-F5344CB8AC3E}">
        <p14:creationId xmlns:p14="http://schemas.microsoft.com/office/powerpoint/2010/main" val="148736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>
            <a:extLst>
              <a:ext uri="{FF2B5EF4-FFF2-40B4-BE49-F238E27FC236}">
                <a16:creationId xmlns:a16="http://schemas.microsoft.com/office/drawing/2014/main" id="{33E1B36D-E2FF-4D8B-AF91-C60FD3D0963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72707" name="WordArt 2">
            <a:extLst>
              <a:ext uri="{FF2B5EF4-FFF2-40B4-BE49-F238E27FC236}">
                <a16:creationId xmlns:a16="http://schemas.microsoft.com/office/drawing/2014/main" id="{C00BD965-B5F4-45A0-B80D-D1B1114DE47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514600" y="4191000"/>
            <a:ext cx="41910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Partition</a:t>
            </a:r>
          </a:p>
        </p:txBody>
      </p:sp>
      <p:sp>
        <p:nvSpPr>
          <p:cNvPr id="72708" name="WordArt 4">
            <a:extLst>
              <a:ext uri="{FF2B5EF4-FFF2-40B4-BE49-F238E27FC236}">
                <a16:creationId xmlns:a16="http://schemas.microsoft.com/office/drawing/2014/main" id="{3C8C4E72-52D4-489F-AB92-31271C5B71B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362200" y="1600200"/>
            <a:ext cx="44196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quickSort</a:t>
            </a:r>
          </a:p>
        </p:txBody>
      </p:sp>
      <p:sp>
        <p:nvSpPr>
          <p:cNvPr id="72709" name="Text Box 5">
            <a:extLst>
              <a:ext uri="{FF2B5EF4-FFF2-40B4-BE49-F238E27FC236}">
                <a16:creationId xmlns:a16="http://schemas.microsoft.com/office/drawing/2014/main" id="{60D9B08E-6197-46C9-986E-4E8452E8A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33400"/>
            <a:ext cx="8001000" cy="564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The quickSort has a N*Log</a:t>
            </a:r>
            <a:r>
              <a:rPr lang="en-US" altLang="en-US" sz="2800" baseline="-25000">
                <a:latin typeface="Tahoma" panose="020B0604030504040204" pitchFamily="34" charset="0"/>
              </a:rPr>
              <a:t>2</a:t>
            </a:r>
            <a:r>
              <a:rPr lang="en-US" altLang="en-US" sz="2800">
                <a:latin typeface="Tahoma" panose="020B0604030504040204" pitchFamily="34" charset="0"/>
              </a:rPr>
              <a:t>N BigO.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The quickSort method alone has a Log</a:t>
            </a:r>
            <a:r>
              <a:rPr lang="en-US" altLang="en-US" sz="2800" baseline="-25000">
                <a:latin typeface="Tahoma" panose="020B0604030504040204" pitchFamily="34" charset="0"/>
              </a:rPr>
              <a:t>2</a:t>
            </a:r>
            <a:r>
              <a:rPr lang="en-US" altLang="en-US" sz="2800">
                <a:latin typeface="Tahoma" panose="020B0604030504040204" pitchFamily="34" charset="0"/>
              </a:rPr>
              <a:t>N run time, but cannot be run without the partition method.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The partition method alone has an N run time and can be run without the quickSort method.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>
            <a:extLst>
              <a:ext uri="{FF2B5EF4-FFF2-40B4-BE49-F238E27FC236}">
                <a16:creationId xmlns:a16="http://schemas.microsoft.com/office/drawing/2014/main" id="{31307DBD-1FF2-4344-9243-9426C9441ED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210946" name="WordArt 2">
            <a:extLst>
              <a:ext uri="{FF2B5EF4-FFF2-40B4-BE49-F238E27FC236}">
                <a16:creationId xmlns:a16="http://schemas.microsoft.com/office/drawing/2014/main" id="{42E61334-D36C-4FE5-BAB2-3297E5CE16D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85800" y="1295400"/>
            <a:ext cx="7162800" cy="3733800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en-US" sz="3600" kern="10" spc="-36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Impact" panose="020B0806030902050204" pitchFamily="34" charset="0"/>
              </a:rPr>
              <a:t>Speed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3">
            <a:extLst>
              <a:ext uri="{FF2B5EF4-FFF2-40B4-BE49-F238E27FC236}">
                <a16:creationId xmlns:a16="http://schemas.microsoft.com/office/drawing/2014/main" id="{A2FAB33F-5297-415F-860D-BE9E438EEFE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74755" name="Text Box 2">
            <a:extLst>
              <a:ext uri="{FF2B5EF4-FFF2-40B4-BE49-F238E27FC236}">
                <a16:creationId xmlns:a16="http://schemas.microsoft.com/office/drawing/2014/main" id="{2A9AB44E-1004-4F21-9968-BCA0B7ACF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05000"/>
            <a:ext cx="5427663" cy="378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 dirty="0">
                <a:latin typeface="Tahoma" panose="020B0604030504040204" pitchFamily="34" charset="0"/>
              </a:rPr>
              <a:t>for( int i=0; i&lt;20; i++)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 dirty="0">
                <a:latin typeface="Tahoma" panose="020B0604030504040204" pitchFamily="34" charset="0"/>
              </a:rPr>
              <a:t>   </a:t>
            </a:r>
            <a:r>
              <a:rPr lang="en-US" altLang="en-US" sz="2800" b="0" dirty="0" err="1">
                <a:latin typeface="Tahoma" panose="020B0604030504040204" pitchFamily="34" charset="0"/>
              </a:rPr>
              <a:t>System.out.println</a:t>
            </a:r>
            <a:r>
              <a:rPr lang="en-US" altLang="en-US" sz="2800" b="0" dirty="0">
                <a:latin typeface="Tahoma" panose="020B0604030504040204" pitchFamily="34" charset="0"/>
              </a:rPr>
              <a:t>(i);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b="0" dirty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b="0" dirty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b="0" dirty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 dirty="0">
                <a:latin typeface="Tahoma" panose="020B0604030504040204" pitchFamily="34" charset="0"/>
              </a:rPr>
              <a:t>for( int j=0; j&lt;20; </a:t>
            </a:r>
            <a:r>
              <a:rPr lang="en-US" altLang="en-US" sz="2800" b="0" dirty="0" err="1">
                <a:latin typeface="Tahoma" panose="020B0604030504040204" pitchFamily="34" charset="0"/>
              </a:rPr>
              <a:t>j++</a:t>
            </a:r>
            <a:r>
              <a:rPr lang="en-US" altLang="en-US" sz="2800" b="0" dirty="0">
                <a:latin typeface="Tahoma" panose="020B0604030504040204" pitchFamily="34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 dirty="0">
                <a:latin typeface="Tahoma" panose="020B0604030504040204" pitchFamily="34" charset="0"/>
              </a:rPr>
              <a:t>   for( int k=1; k&lt;200; k*=2)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 dirty="0">
                <a:latin typeface="Tahoma" panose="020B0604030504040204" pitchFamily="34" charset="0"/>
              </a:rPr>
              <a:t>      </a:t>
            </a:r>
            <a:r>
              <a:rPr lang="en-US" altLang="en-US" sz="2800" b="0" dirty="0" err="1">
                <a:latin typeface="Tahoma" panose="020B0604030504040204" pitchFamily="34" charset="0"/>
              </a:rPr>
              <a:t>System.out.println</a:t>
            </a:r>
            <a:r>
              <a:rPr lang="en-US" altLang="en-US" sz="2800" b="0" dirty="0">
                <a:latin typeface="Tahoma" panose="020B0604030504040204" pitchFamily="34" charset="0"/>
              </a:rPr>
              <a:t>(j*k);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1800" b="0" dirty="0">
              <a:latin typeface="Tahoma" panose="020B0604030504040204" pitchFamily="34" charset="0"/>
            </a:endParaRPr>
          </a:p>
        </p:txBody>
      </p:sp>
      <p:sp>
        <p:nvSpPr>
          <p:cNvPr id="74756" name="WordArt 3">
            <a:extLst>
              <a:ext uri="{FF2B5EF4-FFF2-40B4-BE49-F238E27FC236}">
                <a16:creationId xmlns:a16="http://schemas.microsoft.com/office/drawing/2014/main" id="{F3B47C2A-70FB-4B21-A381-00B9D833D75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143000" y="381000"/>
            <a:ext cx="6629400" cy="1143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Runtime Analysis</a:t>
            </a:r>
          </a:p>
        </p:txBody>
      </p:sp>
      <p:sp>
        <p:nvSpPr>
          <p:cNvPr id="74757" name="Text Box 5">
            <a:extLst>
              <a:ext uri="{FF2B5EF4-FFF2-40B4-BE49-F238E27FC236}">
                <a16:creationId xmlns:a16="http://schemas.microsoft.com/office/drawing/2014/main" id="{371E79A0-53AF-4E67-8F33-4A8C27EA1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048000"/>
            <a:ext cx="3276600" cy="1200150"/>
          </a:xfrm>
          <a:prstGeom prst="rect">
            <a:avLst/>
          </a:prstGeom>
          <a:noFill/>
          <a:ln w="12700">
            <a:solidFill>
              <a:srgbClr val="3399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339933"/>
                </a:solidFill>
                <a:latin typeface="Tahoma" panose="020B0604030504040204" pitchFamily="34" charset="0"/>
              </a:rPr>
              <a:t>Which section of code would execute the fastest?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3">
            <a:extLst>
              <a:ext uri="{FF2B5EF4-FFF2-40B4-BE49-F238E27FC236}">
                <a16:creationId xmlns:a16="http://schemas.microsoft.com/office/drawing/2014/main" id="{FBECCE4F-3329-40A6-80ED-0F0FF3986D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75779" name="Text Box 2">
            <a:extLst>
              <a:ext uri="{FF2B5EF4-FFF2-40B4-BE49-F238E27FC236}">
                <a16:creationId xmlns:a16="http://schemas.microsoft.com/office/drawing/2014/main" id="{FC5C15A6-9700-4140-BBD6-739897C90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828800"/>
            <a:ext cx="655320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>
                <a:latin typeface="Tahoma" panose="020B0604030504040204" pitchFamily="34" charset="0"/>
              </a:rPr>
              <a:t>ArrayList&lt;Integer&gt; iRay;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>
                <a:latin typeface="Tahoma" panose="020B0604030504040204" pitchFamily="34" charset="0"/>
              </a:rPr>
              <a:t>iRay = new ArrayList&lt;Integer&gt;();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>
                <a:latin typeface="Tahoma" panose="020B0604030504040204" pitchFamily="34" charset="0"/>
              </a:rPr>
              <a:t>for( int i=0; i&lt;20; i++)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>
                <a:latin typeface="Tahoma" panose="020B0604030504040204" pitchFamily="34" charset="0"/>
              </a:rPr>
              <a:t>   iRay.add(i);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>
                <a:latin typeface="Tahoma" panose="020B0604030504040204" pitchFamily="34" charset="0"/>
              </a:rPr>
              <a:t>ArrayList&lt;Double&gt; dRay;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>
                <a:latin typeface="Tahoma" panose="020B0604030504040204" pitchFamily="34" charset="0"/>
              </a:rPr>
              <a:t>dRay = new ArrayList&lt;Double&gt;();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>
                <a:latin typeface="Tahoma" panose="020B0604030504040204" pitchFamily="34" charset="0"/>
              </a:rPr>
              <a:t>for( int j=0; j&lt;20; j++)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>
                <a:latin typeface="Tahoma" panose="020B0604030504040204" pitchFamily="34" charset="0"/>
              </a:rPr>
              <a:t>   dRay.add(0,j);</a:t>
            </a:r>
            <a:endParaRPr lang="en-US" altLang="en-US" sz="1800" b="0">
              <a:latin typeface="Tahoma" panose="020B0604030504040204" pitchFamily="34" charset="0"/>
            </a:endParaRPr>
          </a:p>
        </p:txBody>
      </p:sp>
      <p:sp>
        <p:nvSpPr>
          <p:cNvPr id="75780" name="WordArt 3">
            <a:extLst>
              <a:ext uri="{FF2B5EF4-FFF2-40B4-BE49-F238E27FC236}">
                <a16:creationId xmlns:a16="http://schemas.microsoft.com/office/drawing/2014/main" id="{8E4DD892-BAA9-44A2-AFDC-194D9666D70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143000" y="381000"/>
            <a:ext cx="6629400" cy="1143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Runtime Analysis</a:t>
            </a:r>
          </a:p>
        </p:txBody>
      </p:sp>
      <p:sp>
        <p:nvSpPr>
          <p:cNvPr id="75781" name="Text Box 4">
            <a:extLst>
              <a:ext uri="{FF2B5EF4-FFF2-40B4-BE49-F238E27FC236}">
                <a16:creationId xmlns:a16="http://schemas.microsoft.com/office/drawing/2014/main" id="{AF116F2A-BF7C-493B-A37E-80F57208C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048000"/>
            <a:ext cx="3276600" cy="1200150"/>
          </a:xfrm>
          <a:prstGeom prst="rect">
            <a:avLst/>
          </a:prstGeom>
          <a:noFill/>
          <a:ln w="12700">
            <a:solidFill>
              <a:srgbClr val="3399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339933"/>
                </a:solidFill>
                <a:latin typeface="Tahoma" panose="020B0604030504040204" pitchFamily="34" charset="0"/>
              </a:rPr>
              <a:t>Which section of code would execute the fastest?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 12A -</a:t>
            </a:r>
            <a:fld id="{44D23AD0-6F42-482E-A779-6919525E4AE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(cont’d)</a:t>
            </a:r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2209800" y="2057400"/>
          <a:ext cx="4754563" cy="252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106160" imgH="2180520" progId="Excel.Sheet.8">
                  <p:embed/>
                </p:oleObj>
              </mc:Choice>
              <mc:Fallback>
                <p:oleObj name="Worksheet" r:id="rId3" imgW="4106160" imgH="2180520" progId="Excel.Sheet.8">
                  <p:embed/>
                  <p:pic>
                    <p:nvPicPr>
                      <p:cNvPr id="102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057400"/>
                        <a:ext cx="4754563" cy="252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Line 9"/>
          <p:cNvSpPr>
            <a:spLocks noChangeShapeType="1"/>
          </p:cNvSpPr>
          <p:nvPr/>
        </p:nvSpPr>
        <p:spPr bwMode="auto">
          <a:xfrm flipV="1">
            <a:off x="2362200" y="19050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Line 10"/>
          <p:cNvSpPr>
            <a:spLocks noChangeShapeType="1"/>
          </p:cNvSpPr>
          <p:nvPr/>
        </p:nvSpPr>
        <p:spPr bwMode="auto">
          <a:xfrm>
            <a:off x="2362200" y="44958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Text Box 11"/>
          <p:cNvSpPr txBox="1">
            <a:spLocks noChangeArrowheads="1"/>
          </p:cNvSpPr>
          <p:nvPr/>
        </p:nvSpPr>
        <p:spPr bwMode="auto">
          <a:xfrm>
            <a:off x="6019800" y="44196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i="1">
                <a:latin typeface="Arial" pitchFamily="34" charset="0"/>
              </a:rPr>
              <a:t>n</a:t>
            </a:r>
          </a:p>
        </p:txBody>
      </p:sp>
      <p:sp>
        <p:nvSpPr>
          <p:cNvPr id="1032" name="Text Box 12"/>
          <p:cNvSpPr txBox="1">
            <a:spLocks noChangeArrowheads="1"/>
          </p:cNvSpPr>
          <p:nvPr/>
        </p:nvSpPr>
        <p:spPr bwMode="auto">
          <a:xfrm>
            <a:off x="1447800" y="1905000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000" i="1">
                <a:latin typeface="Arial" pitchFamily="34" charset="0"/>
              </a:rPr>
              <a:t>Time</a:t>
            </a:r>
            <a:endParaRPr lang="en-US" sz="2000"/>
          </a:p>
        </p:txBody>
      </p:sp>
      <p:sp>
        <p:nvSpPr>
          <p:cNvPr id="1033" name="Text Box 13"/>
          <p:cNvSpPr txBox="1">
            <a:spLocks noChangeArrowheads="1"/>
          </p:cNvSpPr>
          <p:nvPr/>
        </p:nvSpPr>
        <p:spPr bwMode="auto">
          <a:xfrm>
            <a:off x="5638800" y="21336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i="1">
                <a:latin typeface="Arial" pitchFamily="34" charset="0"/>
              </a:rPr>
              <a:t>n</a:t>
            </a:r>
            <a:r>
              <a:rPr lang="en-US" baseline="30000">
                <a:latin typeface="Arial" pitchFamily="34" charset="0"/>
              </a:rPr>
              <a:t>2</a:t>
            </a:r>
            <a:endParaRPr lang="en-US" i="1">
              <a:latin typeface="Arial" pitchFamily="34" charset="0"/>
            </a:endParaRPr>
          </a:p>
        </p:txBody>
      </p:sp>
      <p:sp>
        <p:nvSpPr>
          <p:cNvPr id="1034" name="Text Box 14"/>
          <p:cNvSpPr txBox="1">
            <a:spLocks noChangeArrowheads="1"/>
          </p:cNvSpPr>
          <p:nvPr/>
        </p:nvSpPr>
        <p:spPr bwMode="auto">
          <a:xfrm>
            <a:off x="6248400" y="3124200"/>
            <a:ext cx="152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i="1" dirty="0">
                <a:latin typeface="Arial" pitchFamily="34" charset="0"/>
              </a:rPr>
              <a:t>n</a:t>
            </a:r>
            <a:r>
              <a:rPr lang="en-US" dirty="0">
                <a:latin typeface="Arial" pitchFamily="34" charset="0"/>
              </a:rPr>
              <a:t> log </a:t>
            </a:r>
            <a:r>
              <a:rPr lang="en-US" i="1" dirty="0">
                <a:latin typeface="Arial" pitchFamily="34" charset="0"/>
              </a:rPr>
              <a:t>n</a:t>
            </a:r>
          </a:p>
        </p:txBody>
      </p:sp>
      <p:sp>
        <p:nvSpPr>
          <p:cNvPr id="1035" name="Text Box 19"/>
          <p:cNvSpPr txBox="1">
            <a:spLocks noChangeArrowheads="1"/>
          </p:cNvSpPr>
          <p:nvPr/>
        </p:nvSpPr>
        <p:spPr bwMode="auto">
          <a:xfrm>
            <a:off x="2209800" y="5105400"/>
            <a:ext cx="5181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i="1">
                <a:latin typeface="Arial" pitchFamily="34" charset="0"/>
              </a:rPr>
              <a:t>    n</a:t>
            </a:r>
            <a:r>
              <a:rPr lang="en-US" sz="2000">
                <a:latin typeface="Arial" pitchFamily="34" charset="0"/>
              </a:rPr>
              <a:t>            10             100               1000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i="1">
                <a:latin typeface="Arial" pitchFamily="34" charset="0"/>
              </a:rPr>
              <a:t>    n</a:t>
            </a:r>
            <a:r>
              <a:rPr lang="en-US" sz="2000" baseline="30000">
                <a:latin typeface="Arial" pitchFamily="34" charset="0"/>
              </a:rPr>
              <a:t>2</a:t>
            </a:r>
            <a:r>
              <a:rPr lang="en-US" sz="2000">
                <a:latin typeface="Arial" pitchFamily="34" charset="0"/>
              </a:rPr>
              <a:t>          100         10,000         </a:t>
            </a:r>
            <a:r>
              <a:rPr lang="en-US" sz="2000">
                <a:solidFill>
                  <a:srgbClr val="FF3300"/>
                </a:solidFill>
                <a:latin typeface="Arial" pitchFamily="34" charset="0"/>
              </a:rPr>
              <a:t>1,000,000</a:t>
            </a:r>
            <a:endParaRPr lang="en-US" sz="2000">
              <a:latin typeface="Arial" pitchFamily="34" charset="0"/>
            </a:endParaRPr>
          </a:p>
          <a:p>
            <a:pPr eaLnBrk="0" hangingPunct="0"/>
            <a:r>
              <a:rPr lang="en-US" sz="2000" i="1">
                <a:latin typeface="Arial" pitchFamily="34" charset="0"/>
              </a:rPr>
              <a:t>n</a:t>
            </a:r>
            <a:r>
              <a:rPr lang="en-US" sz="2000">
                <a:latin typeface="Arial" pitchFamily="34" charset="0"/>
              </a:rPr>
              <a:t> log </a:t>
            </a:r>
            <a:r>
              <a:rPr lang="en-US" sz="2000" i="1">
                <a:latin typeface="Arial" pitchFamily="34" charset="0"/>
              </a:rPr>
              <a:t>n</a:t>
            </a:r>
            <a:r>
              <a:rPr lang="en-US" sz="2000">
                <a:latin typeface="Arial" pitchFamily="34" charset="0"/>
              </a:rPr>
              <a:t>       10             200               </a:t>
            </a:r>
            <a:r>
              <a:rPr lang="en-US" sz="2000">
                <a:solidFill>
                  <a:srgbClr val="FF3300"/>
                </a:solidFill>
                <a:latin typeface="Arial" pitchFamily="34" charset="0"/>
              </a:rPr>
              <a:t>3000</a:t>
            </a:r>
            <a:endParaRPr lang="en-US" sz="2000">
              <a:latin typeface="Arial" pitchFamily="34" charset="0"/>
            </a:endParaRPr>
          </a:p>
        </p:txBody>
      </p:sp>
      <p:sp>
        <p:nvSpPr>
          <p:cNvPr id="1036" name="Line 20"/>
          <p:cNvSpPr>
            <a:spLocks noChangeShapeType="1"/>
          </p:cNvSpPr>
          <p:nvPr/>
        </p:nvSpPr>
        <p:spPr bwMode="auto">
          <a:xfrm>
            <a:off x="2057400" y="5486400"/>
            <a:ext cx="5257800" cy="0"/>
          </a:xfrm>
          <a:prstGeom prst="line">
            <a:avLst/>
          </a:prstGeom>
          <a:noFill/>
          <a:ln w="19050">
            <a:solidFill>
              <a:srgbClr val="CC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Line 21"/>
          <p:cNvSpPr>
            <a:spLocks noChangeShapeType="1"/>
          </p:cNvSpPr>
          <p:nvPr/>
        </p:nvSpPr>
        <p:spPr bwMode="auto">
          <a:xfrm>
            <a:off x="3200400" y="5181600"/>
            <a:ext cx="0" cy="914400"/>
          </a:xfrm>
          <a:prstGeom prst="line">
            <a:avLst/>
          </a:prstGeom>
          <a:noFill/>
          <a:ln w="19050">
            <a:solidFill>
              <a:srgbClr val="CC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3">
            <a:extLst>
              <a:ext uri="{FF2B5EF4-FFF2-40B4-BE49-F238E27FC236}">
                <a16:creationId xmlns:a16="http://schemas.microsoft.com/office/drawing/2014/main" id="{CF45921F-6E33-415B-9C8F-C639B3D1FFD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76803" name="Text Box 2">
            <a:extLst>
              <a:ext uri="{FF2B5EF4-FFF2-40B4-BE49-F238E27FC236}">
                <a16:creationId xmlns:a16="http://schemas.microsoft.com/office/drawing/2014/main" id="{71F95035-74E2-4965-B62A-AB1C3A60D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143000"/>
            <a:ext cx="6886575" cy="427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 b="0" dirty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b="0" dirty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 dirty="0">
                <a:latin typeface="Tahoma" panose="020B0604030504040204" pitchFamily="34" charset="0"/>
              </a:rPr>
              <a:t>Name		Best Case	Avg. Case	Worst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0" dirty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Tahoma" panose="020B0604030504040204" pitchFamily="34" charset="0"/>
              </a:rPr>
              <a:t>Selection Sort	 O(N</a:t>
            </a:r>
            <a:r>
              <a:rPr lang="en-US" altLang="en-US" sz="1800" b="0" baseline="30000" dirty="0">
                <a:latin typeface="Tahoma" panose="020B0604030504040204" pitchFamily="34" charset="0"/>
              </a:rPr>
              <a:t>2</a:t>
            </a:r>
            <a:r>
              <a:rPr lang="en-US" altLang="en-US" sz="1800" b="0" dirty="0">
                <a:latin typeface="Tahoma" panose="020B0604030504040204" pitchFamily="34" charset="0"/>
              </a:rPr>
              <a:t>) 		 O(N</a:t>
            </a:r>
            <a:r>
              <a:rPr lang="en-US" altLang="en-US" sz="1800" b="0" baseline="30000" dirty="0">
                <a:latin typeface="Tahoma" panose="020B0604030504040204" pitchFamily="34" charset="0"/>
              </a:rPr>
              <a:t>2</a:t>
            </a:r>
            <a:r>
              <a:rPr lang="en-US" altLang="en-US" sz="1800" b="0" dirty="0">
                <a:latin typeface="Tahoma" panose="020B0604030504040204" pitchFamily="34" charset="0"/>
              </a:rPr>
              <a:t>) 		O(N</a:t>
            </a:r>
            <a:r>
              <a:rPr lang="en-US" altLang="en-US" sz="1800" b="0" baseline="30000" dirty="0">
                <a:latin typeface="Tahoma" panose="020B0604030504040204" pitchFamily="34" charset="0"/>
              </a:rPr>
              <a:t>2</a:t>
            </a:r>
            <a:r>
              <a:rPr lang="en-US" altLang="en-US" sz="1800" b="0" dirty="0">
                <a:latin typeface="Tahoma" panose="020B0604030504040204" pitchFamily="34" charset="0"/>
              </a:rPr>
              <a:t>)</a:t>
            </a:r>
            <a:r>
              <a:rPr lang="en-US" altLang="en-US" sz="1400" b="0" dirty="0">
                <a:latin typeface="Tahoma" panose="020B0604030504040204" pitchFamily="34" charset="0"/>
              </a:rPr>
              <a:t>	</a:t>
            </a:r>
            <a:br>
              <a:rPr lang="en-US" altLang="en-US" sz="1400" b="0" dirty="0">
                <a:latin typeface="Tahoma" panose="020B0604030504040204" pitchFamily="34" charset="0"/>
              </a:rPr>
            </a:br>
            <a:r>
              <a:rPr lang="en-US" altLang="en-US" sz="1400" b="0" dirty="0">
                <a:latin typeface="Tahoma" panose="020B0604030504040204" pitchFamily="34" charset="0"/>
              </a:rPr>
              <a:t>	</a:t>
            </a:r>
            <a:br>
              <a:rPr lang="en-US" altLang="en-US" sz="1400" b="0" dirty="0">
                <a:latin typeface="Tahoma" panose="020B0604030504040204" pitchFamily="34" charset="0"/>
              </a:rPr>
            </a:br>
            <a:endParaRPr lang="en-US" altLang="en-US" sz="1400" b="0" dirty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Tahoma" panose="020B0604030504040204" pitchFamily="34" charset="0"/>
              </a:rPr>
              <a:t>Bubble Sort	 O(N</a:t>
            </a:r>
            <a:r>
              <a:rPr lang="en-US" altLang="en-US" sz="1800" b="0" baseline="30000" dirty="0">
                <a:latin typeface="Tahoma" panose="020B0604030504040204" pitchFamily="34" charset="0"/>
              </a:rPr>
              <a:t>2</a:t>
            </a:r>
            <a:r>
              <a:rPr lang="en-US" altLang="en-US" sz="1800" b="0" dirty="0">
                <a:latin typeface="Tahoma" panose="020B0604030504040204" pitchFamily="34" charset="0"/>
              </a:rPr>
              <a:t>) 		 O(N</a:t>
            </a:r>
            <a:r>
              <a:rPr lang="en-US" altLang="en-US" sz="1800" b="0" baseline="30000" dirty="0">
                <a:latin typeface="Tahoma" panose="020B0604030504040204" pitchFamily="34" charset="0"/>
              </a:rPr>
              <a:t>2</a:t>
            </a:r>
            <a:r>
              <a:rPr lang="en-US" altLang="en-US" sz="1800" b="0" dirty="0">
                <a:latin typeface="Tahoma" panose="020B0604030504040204" pitchFamily="34" charset="0"/>
              </a:rPr>
              <a:t>) 		O(N</a:t>
            </a:r>
            <a:r>
              <a:rPr lang="en-US" altLang="en-US" sz="1800" b="0" baseline="30000" dirty="0">
                <a:latin typeface="Tahoma" panose="020B0604030504040204" pitchFamily="34" charset="0"/>
              </a:rPr>
              <a:t>2</a:t>
            </a:r>
            <a:r>
              <a:rPr lang="en-US" altLang="en-US" sz="1800" b="0" dirty="0">
                <a:latin typeface="Tahoma" panose="020B0604030504040204" pitchFamily="34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br>
              <a:rPr lang="en-US" altLang="en-US" sz="1800" b="0" dirty="0">
                <a:latin typeface="Tahoma" panose="020B0604030504040204" pitchFamily="34" charset="0"/>
              </a:rPr>
            </a:br>
            <a:r>
              <a:rPr lang="en-US" altLang="en-US" sz="1800" b="0" dirty="0">
                <a:latin typeface="Tahoma" panose="020B0604030504040204" pitchFamily="34" charset="0"/>
              </a:rPr>
              <a:t>Insertion Sort	 O(N) *	 	 O(N</a:t>
            </a:r>
            <a:r>
              <a:rPr lang="en-US" altLang="en-US" sz="1800" b="0" baseline="30000" dirty="0">
                <a:latin typeface="Tahoma" panose="020B0604030504040204" pitchFamily="34" charset="0"/>
              </a:rPr>
              <a:t>2</a:t>
            </a:r>
            <a:r>
              <a:rPr lang="en-US" altLang="en-US" sz="1800" b="0" dirty="0">
                <a:latin typeface="Tahoma" panose="020B0604030504040204" pitchFamily="34" charset="0"/>
              </a:rPr>
              <a:t>) 		</a:t>
            </a:r>
            <a:r>
              <a:rPr lang="en-US" altLang="en-US" sz="1800" b="0" dirty="0">
                <a:solidFill>
                  <a:srgbClr val="FF0000"/>
                </a:solidFill>
                <a:latin typeface="Tahoma" panose="020B0604030504040204" pitchFamily="34" charset="0"/>
              </a:rPr>
              <a:t>O(N</a:t>
            </a:r>
            <a:r>
              <a:rPr lang="en-US" altLang="en-US" sz="1800" b="0" baseline="30000" dirty="0">
                <a:solidFill>
                  <a:srgbClr val="FF0000"/>
                </a:solidFill>
                <a:latin typeface="Tahoma" panose="020B0604030504040204" pitchFamily="34" charset="0"/>
              </a:rPr>
              <a:t>2</a:t>
            </a:r>
            <a:r>
              <a:rPr lang="en-US" altLang="en-US" sz="1800" b="0" dirty="0">
                <a:solidFill>
                  <a:srgbClr val="FF0000"/>
                </a:solidFill>
                <a:latin typeface="Tahoma" panose="020B0604030504040204" pitchFamily="34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0" dirty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Tahoma" panose="020B0604030504040204" pitchFamily="34" charset="0"/>
              </a:rPr>
              <a:t>* If the data is sorted, Insertion sort should only make one pass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Tahoma" panose="020B0604030504040204" pitchFamily="34" charset="0"/>
              </a:rPr>
              <a:t>through the list.  If this case is present, Insertion sort would have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Tahoma" panose="020B0604030504040204" pitchFamily="34" charset="0"/>
              </a:rPr>
              <a:t>a best case of O(n).</a:t>
            </a:r>
          </a:p>
        </p:txBody>
      </p:sp>
      <p:sp>
        <p:nvSpPr>
          <p:cNvPr id="76804" name="WordArt 3">
            <a:extLst>
              <a:ext uri="{FF2B5EF4-FFF2-40B4-BE49-F238E27FC236}">
                <a16:creationId xmlns:a16="http://schemas.microsoft.com/office/drawing/2014/main" id="{734D18B5-9335-4A8F-8FBC-FBE38A37F6D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143000" y="533400"/>
            <a:ext cx="6629400" cy="1143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General Big O Chart</a:t>
            </a:r>
          </a:p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for N^2 Sorts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3">
            <a:extLst>
              <a:ext uri="{FF2B5EF4-FFF2-40B4-BE49-F238E27FC236}">
                <a16:creationId xmlns:a16="http://schemas.microsoft.com/office/drawing/2014/main" id="{95E3181D-BDFA-4433-A7DD-CD63A2F2E5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77827" name="Text Box 2">
            <a:extLst>
              <a:ext uri="{FF2B5EF4-FFF2-40B4-BE49-F238E27FC236}">
                <a16:creationId xmlns:a16="http://schemas.microsoft.com/office/drawing/2014/main" id="{C47F12DE-E12C-47CA-88B4-A8B0234A3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143000"/>
            <a:ext cx="6997700" cy="427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 b="0" dirty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b="0" dirty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 dirty="0">
                <a:latin typeface="Tahoma" panose="020B0604030504040204" pitchFamily="34" charset="0"/>
              </a:rPr>
              <a:t>Name		Best Case	Avg. Case	Worst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b="0" dirty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Tahoma" panose="020B0604030504040204" pitchFamily="34" charset="0"/>
              </a:rPr>
              <a:t>Merge Sort	 O(N log</a:t>
            </a:r>
            <a:r>
              <a:rPr lang="en-US" altLang="en-US" sz="1800" b="0" baseline="-25000" dirty="0">
                <a:latin typeface="Tahoma" panose="020B0604030504040204" pitchFamily="34" charset="0"/>
              </a:rPr>
              <a:t>2</a:t>
            </a:r>
            <a:r>
              <a:rPr lang="en-US" altLang="en-US" sz="1800" b="0" dirty="0">
                <a:latin typeface="Tahoma" panose="020B0604030504040204" pitchFamily="34" charset="0"/>
              </a:rPr>
              <a:t> N ) 	 O(N log</a:t>
            </a:r>
            <a:r>
              <a:rPr lang="en-US" altLang="en-US" sz="1800" b="0" baseline="-25000" dirty="0">
                <a:latin typeface="Tahoma" panose="020B0604030504040204" pitchFamily="34" charset="0"/>
              </a:rPr>
              <a:t>2</a:t>
            </a:r>
            <a:r>
              <a:rPr lang="en-US" altLang="en-US" sz="1800" b="0" dirty="0">
                <a:latin typeface="Tahoma" panose="020B0604030504040204" pitchFamily="34" charset="0"/>
              </a:rPr>
              <a:t> N )	O(N log</a:t>
            </a:r>
            <a:r>
              <a:rPr lang="en-US" altLang="en-US" sz="1800" b="0" baseline="-25000" dirty="0">
                <a:latin typeface="Tahoma" panose="020B0604030504040204" pitchFamily="34" charset="0"/>
              </a:rPr>
              <a:t>2</a:t>
            </a:r>
            <a:r>
              <a:rPr lang="en-US" altLang="en-US" sz="1800" b="0" dirty="0">
                <a:latin typeface="Tahoma" panose="020B0604030504040204" pitchFamily="34" charset="0"/>
              </a:rPr>
              <a:t> N ) </a:t>
            </a:r>
          </a:p>
          <a:p>
            <a:pPr>
              <a:spcBef>
                <a:spcPct val="0"/>
              </a:spcBef>
              <a:buFontTx/>
              <a:buNone/>
            </a:pPr>
            <a:br>
              <a:rPr lang="en-US" altLang="en-US" sz="1800" b="0" dirty="0">
                <a:latin typeface="Tahoma" panose="020B0604030504040204" pitchFamily="34" charset="0"/>
              </a:rPr>
            </a:br>
            <a:r>
              <a:rPr lang="en-US" altLang="en-US" sz="1800" b="0" dirty="0" err="1">
                <a:latin typeface="Tahoma" panose="020B0604030504040204" pitchFamily="34" charset="0"/>
              </a:rPr>
              <a:t>QuickSort</a:t>
            </a:r>
            <a:r>
              <a:rPr lang="en-US" altLang="en-US" sz="1800" b="0" dirty="0">
                <a:latin typeface="Tahoma" panose="020B0604030504040204" pitchFamily="34" charset="0"/>
              </a:rPr>
              <a:t>	 O(N log</a:t>
            </a:r>
            <a:r>
              <a:rPr lang="en-US" altLang="en-US" sz="1800" b="0" baseline="-25000" dirty="0">
                <a:latin typeface="Tahoma" panose="020B0604030504040204" pitchFamily="34" charset="0"/>
              </a:rPr>
              <a:t>2</a:t>
            </a:r>
            <a:r>
              <a:rPr lang="en-US" altLang="en-US" sz="1800" b="0" dirty="0">
                <a:latin typeface="Tahoma" panose="020B0604030504040204" pitchFamily="34" charset="0"/>
              </a:rPr>
              <a:t> N ) 	 O(N log</a:t>
            </a:r>
            <a:r>
              <a:rPr lang="en-US" altLang="en-US" sz="1800" b="0" baseline="-25000" dirty="0">
                <a:latin typeface="Tahoma" panose="020B0604030504040204" pitchFamily="34" charset="0"/>
              </a:rPr>
              <a:t>2</a:t>
            </a:r>
            <a:r>
              <a:rPr lang="en-US" altLang="en-US" sz="1800" b="0" dirty="0">
                <a:latin typeface="Tahoma" panose="020B0604030504040204" pitchFamily="34" charset="0"/>
              </a:rPr>
              <a:t> N )	</a:t>
            </a:r>
            <a:r>
              <a:rPr lang="en-US" altLang="en-US" sz="1800" b="0" dirty="0">
                <a:solidFill>
                  <a:srgbClr val="FF0000"/>
                </a:solidFill>
                <a:latin typeface="Tahoma" panose="020B0604030504040204" pitchFamily="34" charset="0"/>
              </a:rPr>
              <a:t>O(N</a:t>
            </a:r>
            <a:r>
              <a:rPr lang="en-US" altLang="en-US" sz="1800" b="0" baseline="30000" dirty="0">
                <a:solidFill>
                  <a:srgbClr val="FF0000"/>
                </a:solidFill>
                <a:latin typeface="Tahoma" panose="020B0604030504040204" pitchFamily="34" charset="0"/>
              </a:rPr>
              <a:t>2</a:t>
            </a:r>
            <a:r>
              <a:rPr lang="en-US" altLang="en-US" sz="1800" b="0" dirty="0">
                <a:solidFill>
                  <a:srgbClr val="FF0000"/>
                </a:solidFill>
                <a:latin typeface="Tahoma" panose="020B0604030504040204" pitchFamily="34" charset="0"/>
              </a:rPr>
              <a:t>) </a:t>
            </a:r>
            <a:r>
              <a:rPr lang="en-US" altLang="en-US" sz="1800" b="0" dirty="0">
                <a:latin typeface="Tahoma" panose="020B0604030504040204" pitchFamily="34" charset="0"/>
              </a:rPr>
              <a:t>*</a:t>
            </a:r>
          </a:p>
          <a:p>
            <a:pPr>
              <a:spcBef>
                <a:spcPct val="0"/>
              </a:spcBef>
              <a:buFontTx/>
              <a:buNone/>
            </a:pPr>
            <a:br>
              <a:rPr lang="en-US" altLang="en-US" sz="1800" b="0" dirty="0">
                <a:latin typeface="Tahoma" panose="020B0604030504040204" pitchFamily="34" charset="0"/>
              </a:rPr>
            </a:br>
            <a:endParaRPr lang="en-US" altLang="en-US" sz="1800" b="0" dirty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Tahoma" panose="020B0604030504040204" pitchFamily="34" charset="0"/>
              </a:rPr>
              <a:t>* </a:t>
            </a:r>
            <a:r>
              <a:rPr lang="en-US" altLang="en-US" sz="1800" b="0" dirty="0" err="1">
                <a:latin typeface="Tahoma" panose="020B0604030504040204" pitchFamily="34" charset="0"/>
              </a:rPr>
              <a:t>QuickSort</a:t>
            </a:r>
            <a:r>
              <a:rPr lang="en-US" altLang="en-US" sz="1800" b="0" dirty="0">
                <a:latin typeface="Tahoma" panose="020B0604030504040204" pitchFamily="34" charset="0"/>
              </a:rPr>
              <a:t> can degenerate to N</a:t>
            </a:r>
            <a:r>
              <a:rPr lang="en-US" altLang="en-US" sz="1800" b="0" baseline="30000" dirty="0">
                <a:latin typeface="Tahoma" panose="020B0604030504040204" pitchFamily="34" charset="0"/>
              </a:rPr>
              <a:t>2</a:t>
            </a:r>
            <a:r>
              <a:rPr lang="en-US" altLang="en-US" sz="1800" b="0" dirty="0">
                <a:latin typeface="Tahoma" panose="020B0604030504040204" pitchFamily="34" charset="0"/>
              </a:rPr>
              <a:t>.   It typically will degenerate 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Tahoma" panose="020B0604030504040204" pitchFamily="34" charset="0"/>
              </a:rPr>
              <a:t>sorted data if using a left or right pivot.   Using a median pivot will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Tahoma" panose="020B0604030504040204" pitchFamily="34" charset="0"/>
              </a:rPr>
              <a:t>help tremendously, but </a:t>
            </a:r>
            <a:r>
              <a:rPr lang="en-US" altLang="en-US" sz="1800" b="0" dirty="0" err="1">
                <a:latin typeface="Tahoma" panose="020B0604030504040204" pitchFamily="34" charset="0"/>
              </a:rPr>
              <a:t>QuickSort</a:t>
            </a:r>
            <a:r>
              <a:rPr lang="en-US" altLang="en-US" sz="1800" b="0" dirty="0">
                <a:latin typeface="Tahoma" panose="020B0604030504040204" pitchFamily="34" charset="0"/>
              </a:rPr>
              <a:t> can still degenerate on certain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Tahoma" panose="020B0604030504040204" pitchFamily="34" charset="0"/>
              </a:rPr>
              <a:t>sets of data.  The split position determines how </a:t>
            </a:r>
            <a:r>
              <a:rPr lang="en-US" altLang="en-US" sz="1800" b="0" dirty="0" err="1">
                <a:latin typeface="Tahoma" panose="020B0604030504040204" pitchFamily="34" charset="0"/>
              </a:rPr>
              <a:t>QuickSort</a:t>
            </a:r>
            <a:r>
              <a:rPr lang="en-US" altLang="en-US" sz="1800" b="0" dirty="0">
                <a:latin typeface="Tahoma" panose="020B0604030504040204" pitchFamily="34" charset="0"/>
              </a:rPr>
              <a:t> behaves.</a:t>
            </a:r>
          </a:p>
        </p:txBody>
      </p:sp>
      <p:sp>
        <p:nvSpPr>
          <p:cNvPr id="77828" name="WordArt 5">
            <a:extLst>
              <a:ext uri="{FF2B5EF4-FFF2-40B4-BE49-F238E27FC236}">
                <a16:creationId xmlns:a16="http://schemas.microsoft.com/office/drawing/2014/main" id="{8C2A6AAE-0D7C-4A60-B139-D12A33CC154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143000" y="533400"/>
            <a:ext cx="6629400" cy="1143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General Big O Chart</a:t>
            </a:r>
          </a:p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for NLogN Sorts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3">
            <a:extLst>
              <a:ext uri="{FF2B5EF4-FFF2-40B4-BE49-F238E27FC236}">
                <a16:creationId xmlns:a16="http://schemas.microsoft.com/office/drawing/2014/main" id="{057D5020-7482-4DF7-BF50-0516058FDDD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78851" name="WordArt 2">
            <a:extLst>
              <a:ext uri="{FF2B5EF4-FFF2-40B4-BE49-F238E27FC236}">
                <a16:creationId xmlns:a16="http://schemas.microsoft.com/office/drawing/2014/main" id="{9A6AC305-07C9-43FF-AD84-44CD8B623B1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914400" y="1295400"/>
            <a:ext cx="7162800" cy="3810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solidFill>
                  <a:srgbClr val="00FF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Continue work</a:t>
            </a:r>
          </a:p>
          <a:p>
            <a:pPr algn="ctr"/>
            <a:r>
              <a:rPr lang="en-US" sz="3600" kern="10">
                <a:ln w="9525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solidFill>
                  <a:srgbClr val="00FF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on Lab22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>
            <a:extLst>
              <a:ext uri="{FF2B5EF4-FFF2-40B4-BE49-F238E27FC236}">
                <a16:creationId xmlns:a16="http://schemas.microsoft.com/office/drawing/2014/main" id="{54519BE7-73E0-4EAC-B474-7389F9F12D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53251" name="Text Box 2">
            <a:extLst>
              <a:ext uri="{FF2B5EF4-FFF2-40B4-BE49-F238E27FC236}">
                <a16:creationId xmlns:a16="http://schemas.microsoft.com/office/drawing/2014/main" id="{7B8D0045-C90A-4580-AF0E-9BB1A90B4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752600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2800" b="0">
              <a:latin typeface="Tahoma" panose="020B0604030504040204" pitchFamily="34" charset="0"/>
            </a:endParaRPr>
          </a:p>
        </p:txBody>
      </p:sp>
      <p:sp>
        <p:nvSpPr>
          <p:cNvPr id="53252" name="Text Box 3">
            <a:extLst>
              <a:ext uri="{FF2B5EF4-FFF2-40B4-BE49-F238E27FC236}">
                <a16:creationId xmlns:a16="http://schemas.microsoft.com/office/drawing/2014/main" id="{DC989CA5-8038-4A3E-9FA0-C262C56AD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752600"/>
            <a:ext cx="571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2800" b="0">
                <a:latin typeface="Tahoma" panose="020B0604030504040204" pitchFamily="34" charset="0"/>
              </a:rPr>
              <a:t>32</a:t>
            </a:r>
            <a:endParaRPr lang="en-US" altLang="en-US" sz="2800" b="0">
              <a:latin typeface="Tahoma" panose="020B0604030504040204" pitchFamily="34" charset="0"/>
            </a:endParaRPr>
          </a:p>
        </p:txBody>
      </p:sp>
      <p:sp>
        <p:nvSpPr>
          <p:cNvPr id="53253" name="Text Box 4">
            <a:extLst>
              <a:ext uri="{FF2B5EF4-FFF2-40B4-BE49-F238E27FC236}">
                <a16:creationId xmlns:a16="http://schemas.microsoft.com/office/drawing/2014/main" id="{D715D3FD-B17B-445D-B5BD-3D50C82E9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2419350"/>
            <a:ext cx="571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2800" b="0">
                <a:latin typeface="Tahoma" panose="020B0604030504040204" pitchFamily="34" charset="0"/>
              </a:rPr>
              <a:t>16</a:t>
            </a:r>
            <a:endParaRPr lang="en-US" altLang="en-US" sz="2800" b="0">
              <a:latin typeface="Tahoma" panose="020B0604030504040204" pitchFamily="34" charset="0"/>
            </a:endParaRPr>
          </a:p>
        </p:txBody>
      </p:sp>
      <p:sp>
        <p:nvSpPr>
          <p:cNvPr id="53254" name="Text Box 5">
            <a:extLst>
              <a:ext uri="{FF2B5EF4-FFF2-40B4-BE49-F238E27FC236}">
                <a16:creationId xmlns:a16="http://schemas.microsoft.com/office/drawing/2014/main" id="{B400CEA2-D314-45E8-AFF5-E3CC6357E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514600"/>
            <a:ext cx="571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2800" b="0">
                <a:latin typeface="Tahoma" panose="020B0604030504040204" pitchFamily="34" charset="0"/>
              </a:rPr>
              <a:t>16</a:t>
            </a:r>
            <a:endParaRPr lang="en-US" altLang="en-US" sz="2800" b="0">
              <a:latin typeface="Tahoma" panose="020B0604030504040204" pitchFamily="34" charset="0"/>
            </a:endParaRPr>
          </a:p>
        </p:txBody>
      </p:sp>
      <p:sp>
        <p:nvSpPr>
          <p:cNvPr id="53255" name="Text Box 6">
            <a:extLst>
              <a:ext uri="{FF2B5EF4-FFF2-40B4-BE49-F238E27FC236}">
                <a16:creationId xmlns:a16="http://schemas.microsoft.com/office/drawing/2014/main" id="{E2DDFB1E-DA77-4FD5-9909-33C14E26F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3257550"/>
            <a:ext cx="377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2800" b="0">
                <a:latin typeface="Tahoma" panose="020B0604030504040204" pitchFamily="34" charset="0"/>
              </a:rPr>
              <a:t>8</a:t>
            </a:r>
            <a:endParaRPr lang="en-US" altLang="en-US" sz="2800" b="0">
              <a:latin typeface="Tahoma" panose="020B0604030504040204" pitchFamily="34" charset="0"/>
            </a:endParaRPr>
          </a:p>
        </p:txBody>
      </p:sp>
      <p:sp>
        <p:nvSpPr>
          <p:cNvPr id="53256" name="Text Box 7">
            <a:extLst>
              <a:ext uri="{FF2B5EF4-FFF2-40B4-BE49-F238E27FC236}">
                <a16:creationId xmlns:a16="http://schemas.microsoft.com/office/drawing/2014/main" id="{93B65A96-B9CD-4C67-93ED-9157F8FDC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276600"/>
            <a:ext cx="377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2800" b="0">
                <a:latin typeface="Tahoma" panose="020B0604030504040204" pitchFamily="34" charset="0"/>
              </a:rPr>
              <a:t>8</a:t>
            </a:r>
            <a:endParaRPr lang="en-US" altLang="en-US" sz="2800" b="0">
              <a:latin typeface="Tahoma" panose="020B0604030504040204" pitchFamily="34" charset="0"/>
            </a:endParaRPr>
          </a:p>
        </p:txBody>
      </p:sp>
      <p:sp>
        <p:nvSpPr>
          <p:cNvPr id="53257" name="Text Box 8">
            <a:extLst>
              <a:ext uri="{FF2B5EF4-FFF2-40B4-BE49-F238E27FC236}">
                <a16:creationId xmlns:a16="http://schemas.microsoft.com/office/drawing/2014/main" id="{941DC64A-ECC2-48F1-9104-D81002190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3181350"/>
            <a:ext cx="377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2800" b="0">
                <a:latin typeface="Tahoma" panose="020B0604030504040204" pitchFamily="34" charset="0"/>
              </a:rPr>
              <a:t>8</a:t>
            </a:r>
            <a:endParaRPr lang="en-US" altLang="en-US" sz="2800" b="0">
              <a:latin typeface="Tahoma" panose="020B0604030504040204" pitchFamily="34" charset="0"/>
            </a:endParaRPr>
          </a:p>
        </p:txBody>
      </p:sp>
      <p:sp>
        <p:nvSpPr>
          <p:cNvPr id="53258" name="Text Box 9">
            <a:extLst>
              <a:ext uri="{FF2B5EF4-FFF2-40B4-BE49-F238E27FC236}">
                <a16:creationId xmlns:a16="http://schemas.microsoft.com/office/drawing/2014/main" id="{35EA9C8A-C851-4071-A917-329242719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9325" y="3181350"/>
            <a:ext cx="377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2800" b="0">
                <a:latin typeface="Tahoma" panose="020B0604030504040204" pitchFamily="34" charset="0"/>
              </a:rPr>
              <a:t>8</a:t>
            </a:r>
            <a:endParaRPr lang="en-US" altLang="en-US" sz="2800" b="0">
              <a:latin typeface="Tahoma" panose="020B0604030504040204" pitchFamily="34" charset="0"/>
            </a:endParaRPr>
          </a:p>
        </p:txBody>
      </p:sp>
      <p:sp>
        <p:nvSpPr>
          <p:cNvPr id="53259" name="Text Box 10">
            <a:extLst>
              <a:ext uri="{FF2B5EF4-FFF2-40B4-BE49-F238E27FC236}">
                <a16:creationId xmlns:a16="http://schemas.microsoft.com/office/drawing/2014/main" id="{DEE99320-F13D-4D42-8A66-425CDEB4B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3943350"/>
            <a:ext cx="377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2800" b="0">
                <a:latin typeface="Tahoma" panose="020B0604030504040204" pitchFamily="34" charset="0"/>
              </a:rPr>
              <a:t>4</a:t>
            </a:r>
            <a:endParaRPr lang="en-US" altLang="en-US" sz="2800" b="0">
              <a:latin typeface="Tahoma" panose="020B0604030504040204" pitchFamily="34" charset="0"/>
            </a:endParaRPr>
          </a:p>
        </p:txBody>
      </p:sp>
      <p:sp>
        <p:nvSpPr>
          <p:cNvPr id="53260" name="Text Box 11">
            <a:extLst>
              <a:ext uri="{FF2B5EF4-FFF2-40B4-BE49-F238E27FC236}">
                <a16:creationId xmlns:a16="http://schemas.microsoft.com/office/drawing/2014/main" id="{897CD64E-FC5B-433B-9F38-A1659440A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3943350"/>
            <a:ext cx="377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2800" b="0">
                <a:latin typeface="Tahoma" panose="020B0604030504040204" pitchFamily="34" charset="0"/>
              </a:rPr>
              <a:t>4</a:t>
            </a:r>
            <a:endParaRPr lang="en-US" altLang="en-US" sz="2800" b="0">
              <a:latin typeface="Tahoma" panose="020B0604030504040204" pitchFamily="34" charset="0"/>
            </a:endParaRPr>
          </a:p>
        </p:txBody>
      </p:sp>
      <p:sp>
        <p:nvSpPr>
          <p:cNvPr id="53261" name="Text Box 12">
            <a:extLst>
              <a:ext uri="{FF2B5EF4-FFF2-40B4-BE49-F238E27FC236}">
                <a16:creationId xmlns:a16="http://schemas.microsoft.com/office/drawing/2014/main" id="{AE7E6AF3-1B93-4796-B8BC-090E8A570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886200"/>
            <a:ext cx="377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2800" b="0">
                <a:latin typeface="Tahoma" panose="020B0604030504040204" pitchFamily="34" charset="0"/>
              </a:rPr>
              <a:t>4</a:t>
            </a:r>
            <a:endParaRPr lang="en-US" altLang="en-US" sz="2800" b="0">
              <a:latin typeface="Tahoma" panose="020B0604030504040204" pitchFamily="34" charset="0"/>
            </a:endParaRPr>
          </a:p>
        </p:txBody>
      </p:sp>
      <p:sp>
        <p:nvSpPr>
          <p:cNvPr id="53262" name="Text Box 13">
            <a:extLst>
              <a:ext uri="{FF2B5EF4-FFF2-40B4-BE49-F238E27FC236}">
                <a16:creationId xmlns:a16="http://schemas.microsoft.com/office/drawing/2014/main" id="{D12695EB-080E-4938-BC8A-0CBE47C16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886200"/>
            <a:ext cx="377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2800" b="0">
                <a:latin typeface="Tahoma" panose="020B0604030504040204" pitchFamily="34" charset="0"/>
              </a:rPr>
              <a:t>4</a:t>
            </a:r>
            <a:endParaRPr lang="en-US" altLang="en-US" sz="2800" b="0">
              <a:latin typeface="Tahoma" panose="020B0604030504040204" pitchFamily="34" charset="0"/>
            </a:endParaRPr>
          </a:p>
        </p:txBody>
      </p:sp>
      <p:sp>
        <p:nvSpPr>
          <p:cNvPr id="53263" name="Text Box 14">
            <a:extLst>
              <a:ext uri="{FF2B5EF4-FFF2-40B4-BE49-F238E27FC236}">
                <a16:creationId xmlns:a16="http://schemas.microsoft.com/office/drawing/2014/main" id="{584918C5-F0E3-4070-B037-BDB69F8F0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10000"/>
            <a:ext cx="377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2800" b="0">
                <a:latin typeface="Tahoma" panose="020B0604030504040204" pitchFamily="34" charset="0"/>
              </a:rPr>
              <a:t>4</a:t>
            </a:r>
            <a:endParaRPr lang="en-US" altLang="en-US" sz="2800" b="0">
              <a:latin typeface="Tahoma" panose="020B0604030504040204" pitchFamily="34" charset="0"/>
            </a:endParaRPr>
          </a:p>
        </p:txBody>
      </p:sp>
      <p:sp>
        <p:nvSpPr>
          <p:cNvPr id="53264" name="Text Box 15">
            <a:extLst>
              <a:ext uri="{FF2B5EF4-FFF2-40B4-BE49-F238E27FC236}">
                <a16:creationId xmlns:a16="http://schemas.microsoft.com/office/drawing/2014/main" id="{DED59A16-7658-4D4D-B27A-9981CA7E8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810000"/>
            <a:ext cx="377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2800" b="0">
                <a:latin typeface="Tahoma" panose="020B0604030504040204" pitchFamily="34" charset="0"/>
              </a:rPr>
              <a:t>4</a:t>
            </a:r>
            <a:endParaRPr lang="en-US" altLang="en-US" sz="2800" b="0">
              <a:latin typeface="Tahoma" panose="020B0604030504040204" pitchFamily="34" charset="0"/>
            </a:endParaRPr>
          </a:p>
        </p:txBody>
      </p:sp>
      <p:sp>
        <p:nvSpPr>
          <p:cNvPr id="53265" name="Text Box 16">
            <a:extLst>
              <a:ext uri="{FF2B5EF4-FFF2-40B4-BE49-F238E27FC236}">
                <a16:creationId xmlns:a16="http://schemas.microsoft.com/office/drawing/2014/main" id="{1A563325-0056-4510-8147-5EEF5EE35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810000"/>
            <a:ext cx="377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2800" b="0">
                <a:latin typeface="Tahoma" panose="020B0604030504040204" pitchFamily="34" charset="0"/>
              </a:rPr>
              <a:t>4</a:t>
            </a:r>
            <a:endParaRPr lang="en-US" altLang="en-US" sz="2800" b="0">
              <a:latin typeface="Tahoma" panose="020B0604030504040204" pitchFamily="34" charset="0"/>
            </a:endParaRPr>
          </a:p>
        </p:txBody>
      </p:sp>
      <p:sp>
        <p:nvSpPr>
          <p:cNvPr id="53266" name="Text Box 17">
            <a:extLst>
              <a:ext uri="{FF2B5EF4-FFF2-40B4-BE49-F238E27FC236}">
                <a16:creationId xmlns:a16="http://schemas.microsoft.com/office/drawing/2014/main" id="{90AE85A0-EEF6-4E1D-9323-6D0F092C2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6525" y="3790950"/>
            <a:ext cx="377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2800" b="0">
                <a:latin typeface="Tahoma" panose="020B0604030504040204" pitchFamily="34" charset="0"/>
              </a:rPr>
              <a:t>4</a:t>
            </a:r>
            <a:endParaRPr lang="en-US" altLang="en-US" sz="2800" b="0">
              <a:latin typeface="Tahoma" panose="020B0604030504040204" pitchFamily="34" charset="0"/>
            </a:endParaRPr>
          </a:p>
        </p:txBody>
      </p:sp>
      <p:pic>
        <p:nvPicPr>
          <p:cNvPr id="53267" name="Picture 18" descr="pcs_popular_134">
            <a:extLst>
              <a:ext uri="{FF2B5EF4-FFF2-40B4-BE49-F238E27FC236}">
                <a16:creationId xmlns:a16="http://schemas.microsoft.com/office/drawing/2014/main" id="{12302473-47A4-4CDF-8870-33D79102B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724400"/>
            <a:ext cx="33528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68" name="WordArt 19">
            <a:extLst>
              <a:ext uri="{FF2B5EF4-FFF2-40B4-BE49-F238E27FC236}">
                <a16:creationId xmlns:a16="http://schemas.microsoft.com/office/drawing/2014/main" id="{8A80E471-CAD6-4FEB-8852-6BB20B61652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219200" y="609600"/>
            <a:ext cx="65532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Divide and Conquer</a:t>
            </a:r>
          </a:p>
        </p:txBody>
      </p:sp>
      <p:sp>
        <p:nvSpPr>
          <p:cNvPr id="53269" name="Line 20">
            <a:extLst>
              <a:ext uri="{FF2B5EF4-FFF2-40B4-BE49-F238E27FC236}">
                <a16:creationId xmlns:a16="http://schemas.microsoft.com/office/drawing/2014/main" id="{9E33DBEE-F7D5-4CCB-8CB4-F8B20FBBFC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819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0" name="Line 21">
            <a:extLst>
              <a:ext uri="{FF2B5EF4-FFF2-40B4-BE49-F238E27FC236}">
                <a16:creationId xmlns:a16="http://schemas.microsoft.com/office/drawing/2014/main" id="{B16C5E63-3928-40C9-9AF6-F1542E4C32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743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1" name="Line 22">
            <a:extLst>
              <a:ext uri="{FF2B5EF4-FFF2-40B4-BE49-F238E27FC236}">
                <a16:creationId xmlns:a16="http://schemas.microsoft.com/office/drawing/2014/main" id="{FD88AF38-8005-434D-8D27-6E0C1B4415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1981200"/>
            <a:ext cx="1524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2" name="Line 23">
            <a:extLst>
              <a:ext uri="{FF2B5EF4-FFF2-40B4-BE49-F238E27FC236}">
                <a16:creationId xmlns:a16="http://schemas.microsoft.com/office/drawing/2014/main" id="{63DCCBB6-E57B-43F5-A6D0-A22168DCEC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981200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3" name="Line 24">
            <a:extLst>
              <a:ext uri="{FF2B5EF4-FFF2-40B4-BE49-F238E27FC236}">
                <a16:creationId xmlns:a16="http://schemas.microsoft.com/office/drawing/2014/main" id="{2CBD1211-FDFC-400C-8915-9147406473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3657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4" name="Line 25">
            <a:extLst>
              <a:ext uri="{FF2B5EF4-FFF2-40B4-BE49-F238E27FC236}">
                <a16:creationId xmlns:a16="http://schemas.microsoft.com/office/drawing/2014/main" id="{767ABA90-F516-49EE-BBD9-903B55F445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657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5" name="Line 26">
            <a:extLst>
              <a:ext uri="{FF2B5EF4-FFF2-40B4-BE49-F238E27FC236}">
                <a16:creationId xmlns:a16="http://schemas.microsoft.com/office/drawing/2014/main" id="{6DD63B6D-AA26-4171-918D-E2AB4ABB1B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3657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6" name="Line 27">
            <a:extLst>
              <a:ext uri="{FF2B5EF4-FFF2-40B4-BE49-F238E27FC236}">
                <a16:creationId xmlns:a16="http://schemas.microsoft.com/office/drawing/2014/main" id="{B9AAB633-2A60-4408-A14D-1A18139922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581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7" name="Line 28">
            <a:extLst>
              <a:ext uri="{FF2B5EF4-FFF2-40B4-BE49-F238E27FC236}">
                <a16:creationId xmlns:a16="http://schemas.microsoft.com/office/drawing/2014/main" id="{72499CEF-8315-4084-B39A-1B1D85B169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3581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8" name="Line 29">
            <a:extLst>
              <a:ext uri="{FF2B5EF4-FFF2-40B4-BE49-F238E27FC236}">
                <a16:creationId xmlns:a16="http://schemas.microsoft.com/office/drawing/2014/main" id="{21A2E79A-313E-4F19-80F3-04C63DB613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581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9" name="Line 30">
            <a:extLst>
              <a:ext uri="{FF2B5EF4-FFF2-40B4-BE49-F238E27FC236}">
                <a16:creationId xmlns:a16="http://schemas.microsoft.com/office/drawing/2014/main" id="{126B757E-1944-49A8-A850-C319266C79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2895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0" name="Line 31">
            <a:extLst>
              <a:ext uri="{FF2B5EF4-FFF2-40B4-BE49-F238E27FC236}">
                <a16:creationId xmlns:a16="http://schemas.microsoft.com/office/drawing/2014/main" id="{5E0C2B1C-A73F-4D90-AA20-69079CAF50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819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1" name="Line 32">
            <a:extLst>
              <a:ext uri="{FF2B5EF4-FFF2-40B4-BE49-F238E27FC236}">
                <a16:creationId xmlns:a16="http://schemas.microsoft.com/office/drawing/2014/main" id="{CF1BF35D-5F5E-4BC9-88D3-6C64FBA3CF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3581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2" name="Line 33">
            <a:extLst>
              <a:ext uri="{FF2B5EF4-FFF2-40B4-BE49-F238E27FC236}">
                <a16:creationId xmlns:a16="http://schemas.microsoft.com/office/drawing/2014/main" id="{54C25F53-37D8-4B7A-8A66-B12C3E0567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3581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>
            <a:extLst>
              <a:ext uri="{FF2B5EF4-FFF2-40B4-BE49-F238E27FC236}">
                <a16:creationId xmlns:a16="http://schemas.microsoft.com/office/drawing/2014/main" id="{ED89D26D-FD5F-493A-813A-9D1FBA99FA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106498" name="WordArt 2">
            <a:extLst>
              <a:ext uri="{FF2B5EF4-FFF2-40B4-BE49-F238E27FC236}">
                <a16:creationId xmlns:a16="http://schemas.microsoft.com/office/drawing/2014/main" id="{6127AFF9-033E-4C26-B924-6BD80592095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85800" y="1295400"/>
            <a:ext cx="7162800" cy="3733800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en-US" sz="3600" kern="10" spc="-36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Impact" panose="020B0806030902050204" pitchFamily="34" charset="0"/>
              </a:rPr>
              <a:t>The Quick Sort</a:t>
            </a:r>
          </a:p>
        </p:txBody>
      </p:sp>
      <p:graphicFrame>
        <p:nvGraphicFramePr>
          <p:cNvPr id="106499" name="Object 3">
            <a:extLst>
              <a:ext uri="{FF2B5EF4-FFF2-40B4-BE49-F238E27FC236}">
                <a16:creationId xmlns:a16="http://schemas.microsoft.com/office/drawing/2014/main" id="{58801367-4A98-450F-A1C6-B6697659E2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48800" y="3733800"/>
          <a:ext cx="3124200" cy="248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4305300" imgH="3421063" progId="MS_ClipArt_Gallery.2">
                  <p:embed/>
                </p:oleObj>
              </mc:Choice>
              <mc:Fallback>
                <p:oleObj name="Clip" r:id="rId3" imgW="4305300" imgH="3421063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8800" y="3733800"/>
                        <a:ext cx="3124200" cy="248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0" name="Object 4">
            <a:extLst>
              <a:ext uri="{FF2B5EF4-FFF2-40B4-BE49-F238E27FC236}">
                <a16:creationId xmlns:a16="http://schemas.microsoft.com/office/drawing/2014/main" id="{D28DA7EE-75E0-4D0E-96FF-8D78709980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0" y="381000"/>
          <a:ext cx="3124200" cy="248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4305300" imgH="3421063" progId="MS_ClipArt_Gallery.2">
                  <p:embed/>
                </p:oleObj>
              </mc:Choice>
              <mc:Fallback>
                <p:oleObj name="Clip" r:id="rId5" imgW="4305300" imgH="3421063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0" y="381000"/>
                        <a:ext cx="3124200" cy="248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3">
            <a:extLst>
              <a:ext uri="{FF2B5EF4-FFF2-40B4-BE49-F238E27FC236}">
                <a16:creationId xmlns:a16="http://schemas.microsoft.com/office/drawing/2014/main" id="{0D8A754E-A5BC-4E85-AF24-19E3CF9373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65539" name="Text Box 2">
            <a:extLst>
              <a:ext uri="{FF2B5EF4-FFF2-40B4-BE49-F238E27FC236}">
                <a16:creationId xmlns:a16="http://schemas.microsoft.com/office/drawing/2014/main" id="{5DDD1BDD-1813-4394-8EEA-24F049331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932523"/>
            <a:ext cx="789185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0" dirty="0">
                <a:latin typeface="Arial" panose="020B0604020202020204" pitchFamily="34" charset="0"/>
              </a:rPr>
              <a:t>Quick sort finds a pivot value.  All numbers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0" dirty="0">
                <a:latin typeface="Arial" panose="020B0604020202020204" pitchFamily="34" charset="0"/>
              </a:rPr>
              <a:t>greater than the pivot move to the right and all numbers less move to the left. 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0" dirty="0">
                <a:latin typeface="Arial" panose="020B0604020202020204" pitchFamily="34" charset="0"/>
              </a:rPr>
              <a:t>This process is then recursively applied to the partitions left and right of the pivot.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B490A8-4364-2B0D-30A2-18438A0FA0CF}"/>
              </a:ext>
            </a:extLst>
          </p:cNvPr>
          <p:cNvSpPr txBox="1"/>
          <p:nvPr/>
        </p:nvSpPr>
        <p:spPr>
          <a:xfrm>
            <a:off x="447675" y="5314146"/>
            <a:ext cx="8686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 err="1">
                <a:solidFill>
                  <a:srgbClr val="FF3300"/>
                </a:solidFill>
                <a:latin typeface="Tahoma" panose="020B0604030504040204" pitchFamily="34" charset="0"/>
              </a:rPr>
              <a:t>Arrays.sort</a:t>
            </a:r>
            <a:r>
              <a:rPr lang="en-US" altLang="en-US" sz="2800" dirty="0">
                <a:solidFill>
                  <a:srgbClr val="FF3300"/>
                </a:solidFill>
                <a:latin typeface="Tahoma" panose="020B0604030504040204" pitchFamily="34" charset="0"/>
              </a:rPr>
              <a:t>( ) uses the </a:t>
            </a:r>
            <a:r>
              <a:rPr lang="en-US" altLang="en-US" sz="2800" dirty="0" err="1">
                <a:solidFill>
                  <a:srgbClr val="FF3300"/>
                </a:solidFill>
                <a:latin typeface="Tahoma" panose="020B0604030504040204" pitchFamily="34" charset="0"/>
              </a:rPr>
              <a:t>quickSort</a:t>
            </a:r>
            <a:r>
              <a:rPr lang="en-US" altLang="en-US" sz="2800" dirty="0">
                <a:solidFill>
                  <a:srgbClr val="FF3300"/>
                </a:solidFill>
                <a:latin typeface="Tahoma" panose="020B0604030504040204" pitchFamily="34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FF3300"/>
                </a:solidFill>
                <a:latin typeface="Tahoma" panose="020B0604030504040204" pitchFamily="34" charset="0"/>
              </a:rPr>
              <a:t>					if sorting primitives.</a:t>
            </a:r>
            <a:endParaRPr lang="en-US" dirty="0"/>
          </a:p>
        </p:txBody>
      </p:sp>
      <p:sp>
        <p:nvSpPr>
          <p:cNvPr id="2" name="WordArt 2">
            <a:extLst>
              <a:ext uri="{FF2B5EF4-FFF2-40B4-BE49-F238E27FC236}">
                <a16:creationId xmlns:a16="http://schemas.microsoft.com/office/drawing/2014/main" id="{E6EFD87B-8BD4-0652-F0C6-A00D89CA6FB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333500" y="572814"/>
            <a:ext cx="6477000" cy="82685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Quick Sort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3">
            <a:extLst>
              <a:ext uri="{FF2B5EF4-FFF2-40B4-BE49-F238E27FC236}">
                <a16:creationId xmlns:a16="http://schemas.microsoft.com/office/drawing/2014/main" id="{5D05207A-C56B-425F-A305-16F7353B11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66563" name="WordArt 2">
            <a:extLst>
              <a:ext uri="{FF2B5EF4-FFF2-40B4-BE49-F238E27FC236}">
                <a16:creationId xmlns:a16="http://schemas.microsoft.com/office/drawing/2014/main" id="{B6E974CB-C4A2-40B7-A6D2-18F8E07ED3A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990600" y="228600"/>
            <a:ext cx="71628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Quick Sort</a:t>
            </a:r>
          </a:p>
        </p:txBody>
      </p:sp>
      <p:sp>
        <p:nvSpPr>
          <p:cNvPr id="66564" name="Text Box 3">
            <a:extLst>
              <a:ext uri="{FF2B5EF4-FFF2-40B4-BE49-F238E27FC236}">
                <a16:creationId xmlns:a16="http://schemas.microsoft.com/office/drawing/2014/main" id="{ED398888-443D-4602-B628-178067F96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1428750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 b="0">
              <a:latin typeface="Tahoma" panose="020B0604030504040204" pitchFamily="34" charset="0"/>
            </a:endParaRPr>
          </a:p>
        </p:txBody>
      </p:sp>
      <p:sp>
        <p:nvSpPr>
          <p:cNvPr id="66565" name="Rectangle 4">
            <a:extLst>
              <a:ext uri="{FF2B5EF4-FFF2-40B4-BE49-F238E27FC236}">
                <a16:creationId xmlns:a16="http://schemas.microsoft.com/office/drawing/2014/main" id="{269E3338-1308-4392-BE93-F7CDCC511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295400"/>
            <a:ext cx="1676400" cy="990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800">
                <a:latin typeface="Tahoma" panose="020B0604030504040204" pitchFamily="34" charset="0"/>
              </a:rPr>
              <a:t>1 . . 32</a:t>
            </a:r>
            <a:endParaRPr lang="en-US" altLang="en-US" sz="2800">
              <a:latin typeface="Tahoma" panose="020B0604030504040204" pitchFamily="34" charset="0"/>
            </a:endParaRPr>
          </a:p>
        </p:txBody>
      </p:sp>
      <p:sp>
        <p:nvSpPr>
          <p:cNvPr id="66566" name="Rectangle 5">
            <a:extLst>
              <a:ext uri="{FF2B5EF4-FFF2-40B4-BE49-F238E27FC236}">
                <a16:creationId xmlns:a16="http://schemas.microsoft.com/office/drawing/2014/main" id="{F653984D-BB63-49DB-95E0-1332A9CC7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438400"/>
            <a:ext cx="1371600" cy="914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800">
                <a:latin typeface="Tahoma" panose="020B0604030504040204" pitchFamily="34" charset="0"/>
              </a:rPr>
              <a:t>1 . . 22</a:t>
            </a:r>
            <a:endParaRPr lang="en-US" altLang="en-US" sz="2800">
              <a:latin typeface="Tahoma" panose="020B0604030504040204" pitchFamily="34" charset="0"/>
            </a:endParaRPr>
          </a:p>
        </p:txBody>
      </p:sp>
      <p:sp>
        <p:nvSpPr>
          <p:cNvPr id="66567" name="Rectangle 6">
            <a:extLst>
              <a:ext uri="{FF2B5EF4-FFF2-40B4-BE49-F238E27FC236}">
                <a16:creationId xmlns:a16="http://schemas.microsoft.com/office/drawing/2014/main" id="{29C97266-3135-4386-ACB8-FEF8CD8C4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438400"/>
            <a:ext cx="1524000" cy="914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800">
                <a:latin typeface="Tahoma" panose="020B0604030504040204" pitchFamily="34" charset="0"/>
              </a:rPr>
              <a:t>23 . . 32</a:t>
            </a:r>
            <a:endParaRPr lang="en-US" altLang="en-US" sz="2800">
              <a:latin typeface="Tahoma" panose="020B0604030504040204" pitchFamily="34" charset="0"/>
            </a:endParaRPr>
          </a:p>
        </p:txBody>
      </p:sp>
      <p:sp>
        <p:nvSpPr>
          <p:cNvPr id="66568" name="Rectangle 7">
            <a:extLst>
              <a:ext uri="{FF2B5EF4-FFF2-40B4-BE49-F238E27FC236}">
                <a16:creationId xmlns:a16="http://schemas.microsoft.com/office/drawing/2014/main" id="{86919DAE-4BF8-4A47-974B-948DF8312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733800"/>
            <a:ext cx="1447800" cy="914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800">
                <a:latin typeface="Tahoma" panose="020B0604030504040204" pitchFamily="34" charset="0"/>
              </a:rPr>
              <a:t>23 . .25</a:t>
            </a:r>
            <a:endParaRPr lang="en-US" altLang="en-US" sz="2800">
              <a:latin typeface="Tahoma" panose="020B0604030504040204" pitchFamily="34" charset="0"/>
            </a:endParaRPr>
          </a:p>
        </p:txBody>
      </p:sp>
      <p:sp>
        <p:nvSpPr>
          <p:cNvPr id="66569" name="Rectangle 8">
            <a:extLst>
              <a:ext uri="{FF2B5EF4-FFF2-40B4-BE49-F238E27FC236}">
                <a16:creationId xmlns:a16="http://schemas.microsoft.com/office/drawing/2014/main" id="{CBECFCAA-417D-4423-9561-E06FD5183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733800"/>
            <a:ext cx="1524000" cy="914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800">
                <a:latin typeface="Tahoma" panose="020B0604030504040204" pitchFamily="34" charset="0"/>
              </a:rPr>
              <a:t>26 . . 32</a:t>
            </a:r>
            <a:endParaRPr lang="en-US" altLang="en-US" sz="2800">
              <a:latin typeface="Tahoma" panose="020B0604030504040204" pitchFamily="34" charset="0"/>
            </a:endParaRPr>
          </a:p>
        </p:txBody>
      </p:sp>
      <p:sp>
        <p:nvSpPr>
          <p:cNvPr id="66570" name="Rectangle 9">
            <a:extLst>
              <a:ext uri="{FF2B5EF4-FFF2-40B4-BE49-F238E27FC236}">
                <a16:creationId xmlns:a16="http://schemas.microsoft.com/office/drawing/2014/main" id="{7C8D8139-5085-4320-9EA5-C6E89E995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733800"/>
            <a:ext cx="1371600" cy="914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800">
                <a:latin typeface="Tahoma" panose="020B0604030504040204" pitchFamily="34" charset="0"/>
              </a:rPr>
              <a:t>1 . . 19</a:t>
            </a:r>
            <a:endParaRPr lang="en-US" altLang="en-US" sz="2800">
              <a:latin typeface="Tahoma" panose="020B0604030504040204" pitchFamily="34" charset="0"/>
            </a:endParaRPr>
          </a:p>
        </p:txBody>
      </p:sp>
      <p:sp>
        <p:nvSpPr>
          <p:cNvPr id="66571" name="Rectangle 10">
            <a:extLst>
              <a:ext uri="{FF2B5EF4-FFF2-40B4-BE49-F238E27FC236}">
                <a16:creationId xmlns:a16="http://schemas.microsoft.com/office/drawing/2014/main" id="{31474ACF-3BF5-4FBC-85CE-41B02EFE1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733800"/>
            <a:ext cx="1447800" cy="914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800">
                <a:latin typeface="Tahoma" panose="020B0604030504040204" pitchFamily="34" charset="0"/>
              </a:rPr>
              <a:t>20. . 22</a:t>
            </a:r>
            <a:endParaRPr lang="en-US" altLang="en-US" sz="2800">
              <a:latin typeface="Tahoma" panose="020B0604030504040204" pitchFamily="34" charset="0"/>
            </a:endParaRPr>
          </a:p>
        </p:txBody>
      </p:sp>
      <p:sp>
        <p:nvSpPr>
          <p:cNvPr id="66572" name="Rectangle 11">
            <a:extLst>
              <a:ext uri="{FF2B5EF4-FFF2-40B4-BE49-F238E27FC236}">
                <a16:creationId xmlns:a16="http://schemas.microsoft.com/office/drawing/2014/main" id="{FE3AE352-462A-4A3C-A836-E250E5340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257800"/>
            <a:ext cx="7772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b="0">
                <a:latin typeface="Tahoma" panose="020B0604030504040204" pitchFamily="34" charset="0"/>
              </a:rPr>
              <a:t>Quick sort chops up the list into smaller pieces</a:t>
            </a:r>
            <a:br>
              <a:rPr lang="en-US" altLang="en-US" sz="2800" b="0">
                <a:latin typeface="Tahoma" panose="020B0604030504040204" pitchFamily="34" charset="0"/>
              </a:rPr>
            </a:br>
            <a:r>
              <a:rPr lang="en-US" altLang="en-US" sz="2800" b="0">
                <a:latin typeface="Tahoma" panose="020B0604030504040204" pitchFamily="34" charset="0"/>
              </a:rPr>
              <a:t>as to avoid processing the whole list at once.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3">
            <a:extLst>
              <a:ext uri="{FF2B5EF4-FFF2-40B4-BE49-F238E27FC236}">
                <a16:creationId xmlns:a16="http://schemas.microsoft.com/office/drawing/2014/main" id="{5D05207A-C56B-425F-A305-16F7353B11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223000" y="6323012"/>
            <a:ext cx="2895600" cy="45720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 dirty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dirty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66563" name="WordArt 2">
            <a:extLst>
              <a:ext uri="{FF2B5EF4-FFF2-40B4-BE49-F238E27FC236}">
                <a16:creationId xmlns:a16="http://schemas.microsoft.com/office/drawing/2014/main" id="{B6E974CB-C4A2-40B7-A6D2-18F8E07ED3A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990600" y="228600"/>
            <a:ext cx="71628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Quick Sort</a:t>
            </a:r>
          </a:p>
        </p:txBody>
      </p:sp>
      <p:sp>
        <p:nvSpPr>
          <p:cNvPr id="66564" name="Text Box 3">
            <a:extLst>
              <a:ext uri="{FF2B5EF4-FFF2-40B4-BE49-F238E27FC236}">
                <a16:creationId xmlns:a16="http://schemas.microsoft.com/office/drawing/2014/main" id="{ED398888-443D-4602-B628-178067F96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1428750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 b="0">
              <a:latin typeface="Tahoma" panose="020B0604030504040204" pitchFamily="34" charset="0"/>
            </a:endParaRPr>
          </a:p>
        </p:txBody>
      </p:sp>
      <p:sp>
        <p:nvSpPr>
          <p:cNvPr id="66565" name="Rectangle 4">
            <a:extLst>
              <a:ext uri="{FF2B5EF4-FFF2-40B4-BE49-F238E27FC236}">
                <a16:creationId xmlns:a16="http://schemas.microsoft.com/office/drawing/2014/main" id="{269E3338-1308-4392-BE93-F7CDCC511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47800"/>
            <a:ext cx="7696200" cy="4060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[14, 5, 2, 1, 15, 6, 16, 4, 9, 8, 7]</a:t>
            </a:r>
            <a:b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[9, 5, 2, 1, 7, 6, 8, 4,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14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16, 15]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[4, 5, 2, 1, 7, 6, 8,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9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066FF"/>
                </a:solidFill>
                <a:latin typeface="Consolas" panose="020B0609020204030204" pitchFamily="49" charset="0"/>
              </a:rPr>
              <a:t>14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16, 15]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[2, 1,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5, 7, 6, 8, </a:t>
            </a:r>
            <a:r>
              <a:rPr lang="en-US" sz="2800" dirty="0">
                <a:solidFill>
                  <a:srgbClr val="0066FF"/>
                </a:solidFill>
                <a:latin typeface="Consolas" panose="020B0609020204030204" pitchFamily="49" charset="0"/>
              </a:rPr>
              <a:t>9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066FF"/>
                </a:solidFill>
                <a:latin typeface="Consolas" panose="020B0609020204030204" pitchFamily="49" charset="0"/>
              </a:rPr>
              <a:t>14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16, 15]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800" dirty="0"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066FF"/>
                </a:solidFill>
                <a:latin typeface="Consolas" panose="020B0609020204030204" pitchFamily="49" charset="0"/>
              </a:rPr>
              <a:t>4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5, 7, 6, 8, </a:t>
            </a:r>
            <a:r>
              <a:rPr lang="en-US" sz="2800" dirty="0">
                <a:solidFill>
                  <a:srgbClr val="0066FF"/>
                </a:solidFill>
                <a:latin typeface="Consolas" panose="020B0609020204030204" pitchFamily="49" charset="0"/>
              </a:rPr>
              <a:t>9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066FF"/>
                </a:solidFill>
                <a:latin typeface="Consolas" panose="020B0609020204030204" pitchFamily="49" charset="0"/>
              </a:rPr>
              <a:t>14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16, 15]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800" dirty="0">
                <a:solidFill>
                  <a:srgbClr val="0066FF"/>
                </a:solidFill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066FF"/>
                </a:solidFill>
                <a:latin typeface="Consolas" panose="020B0609020204030204" pitchFamily="49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066FF"/>
                </a:solidFill>
                <a:latin typeface="Consolas" panose="020B0609020204030204" pitchFamily="49" charset="0"/>
              </a:rPr>
              <a:t>4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7, 6, 8, </a:t>
            </a:r>
            <a:r>
              <a:rPr lang="en-US" sz="2800" dirty="0">
                <a:solidFill>
                  <a:srgbClr val="0066FF"/>
                </a:solidFill>
                <a:latin typeface="Consolas" panose="020B0609020204030204" pitchFamily="49" charset="0"/>
              </a:rPr>
              <a:t>9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066FF"/>
                </a:solidFill>
                <a:latin typeface="Consolas" panose="020B0609020204030204" pitchFamily="49" charset="0"/>
              </a:rPr>
              <a:t>14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16, 15]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800" dirty="0">
                <a:solidFill>
                  <a:srgbClr val="0066FF"/>
                </a:solidFill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066FF"/>
                </a:solidFill>
                <a:latin typeface="Consolas" panose="020B0609020204030204" pitchFamily="49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066FF"/>
                </a:solidFill>
                <a:latin typeface="Consolas" panose="020B0609020204030204" pitchFamily="49" charset="0"/>
              </a:rPr>
              <a:t>4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066FF"/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6,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7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8, </a:t>
            </a:r>
            <a:r>
              <a:rPr lang="en-US" sz="2800" dirty="0">
                <a:solidFill>
                  <a:srgbClr val="0066FF"/>
                </a:solidFill>
                <a:latin typeface="Consolas" panose="020B0609020204030204" pitchFamily="49" charset="0"/>
              </a:rPr>
              <a:t>9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066FF"/>
                </a:solidFill>
                <a:latin typeface="Consolas" panose="020B0609020204030204" pitchFamily="49" charset="0"/>
              </a:rPr>
              <a:t>14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16, 15]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800" dirty="0">
                <a:solidFill>
                  <a:srgbClr val="0066FF"/>
                </a:solidFill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066FF"/>
                </a:solidFill>
                <a:latin typeface="Consolas" panose="020B0609020204030204" pitchFamily="49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066FF"/>
                </a:solidFill>
                <a:latin typeface="Consolas" panose="020B0609020204030204" pitchFamily="49" charset="0"/>
              </a:rPr>
              <a:t>4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066FF"/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066FF"/>
                </a:solidFill>
                <a:latin typeface="Consolas" panose="020B0609020204030204" pitchFamily="49" charset="0"/>
              </a:rPr>
              <a:t>6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066FF"/>
                </a:solidFill>
                <a:latin typeface="Consolas" panose="020B0609020204030204" pitchFamily="49" charset="0"/>
              </a:rPr>
              <a:t>7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066FF"/>
                </a:solidFill>
                <a:latin typeface="Consolas" panose="020B0609020204030204" pitchFamily="49" charset="0"/>
              </a:rPr>
              <a:t>8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066FF"/>
                </a:solidFill>
                <a:latin typeface="Consolas" panose="020B0609020204030204" pitchFamily="49" charset="0"/>
              </a:rPr>
              <a:t>9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066FF"/>
                </a:solidFill>
                <a:latin typeface="Consolas" panose="020B0609020204030204" pitchFamily="49" charset="0"/>
              </a:rPr>
              <a:t>14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15,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16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altLang="en-US" sz="4000" dirty="0">
              <a:latin typeface="Consolas" panose="020B0609020204030204" pitchFamily="49" charset="0"/>
            </a:endParaRPr>
          </a:p>
        </p:txBody>
      </p:sp>
      <p:sp>
        <p:nvSpPr>
          <p:cNvPr id="66572" name="Rectangle 11">
            <a:extLst>
              <a:ext uri="{FF2B5EF4-FFF2-40B4-BE49-F238E27FC236}">
                <a16:creationId xmlns:a16="http://schemas.microsoft.com/office/drawing/2014/main" id="{FE3AE352-462A-4A3C-A836-E250E5340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5622395"/>
            <a:ext cx="7772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b="0" dirty="0">
                <a:latin typeface="Tahoma" panose="020B0604030504040204" pitchFamily="34" charset="0"/>
              </a:rPr>
              <a:t>Quick sort chops up the list into smaller pieces</a:t>
            </a:r>
            <a:br>
              <a:rPr lang="en-US" altLang="en-US" sz="2800" b="0" dirty="0">
                <a:latin typeface="Tahoma" panose="020B0604030504040204" pitchFamily="34" charset="0"/>
              </a:rPr>
            </a:br>
            <a:r>
              <a:rPr lang="en-US" altLang="en-US" sz="2800" b="0" dirty="0">
                <a:latin typeface="Tahoma" panose="020B0604030504040204" pitchFamily="34" charset="0"/>
              </a:rPr>
              <a:t>as to avoid processing the whole list at once.</a:t>
            </a:r>
          </a:p>
        </p:txBody>
      </p:sp>
    </p:spTree>
    <p:extLst>
      <p:ext uri="{BB962C8B-B14F-4D97-AF65-F5344CB8AC3E}">
        <p14:creationId xmlns:p14="http://schemas.microsoft.com/office/powerpoint/2010/main" val="3462946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3">
            <a:extLst>
              <a:ext uri="{FF2B5EF4-FFF2-40B4-BE49-F238E27FC236}">
                <a16:creationId xmlns:a16="http://schemas.microsoft.com/office/drawing/2014/main" id="{5D05207A-C56B-425F-A305-16F7353B11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223000" y="6323012"/>
            <a:ext cx="2895600" cy="45720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 dirty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dirty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66563" name="WordArt 2">
            <a:extLst>
              <a:ext uri="{FF2B5EF4-FFF2-40B4-BE49-F238E27FC236}">
                <a16:creationId xmlns:a16="http://schemas.microsoft.com/office/drawing/2014/main" id="{B6E974CB-C4A2-40B7-A6D2-18F8E07ED3A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990600" y="228600"/>
            <a:ext cx="71628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Quick Sort</a:t>
            </a:r>
          </a:p>
        </p:txBody>
      </p:sp>
      <p:sp>
        <p:nvSpPr>
          <p:cNvPr id="66564" name="Text Box 3">
            <a:extLst>
              <a:ext uri="{FF2B5EF4-FFF2-40B4-BE49-F238E27FC236}">
                <a16:creationId xmlns:a16="http://schemas.microsoft.com/office/drawing/2014/main" id="{ED398888-443D-4602-B628-178067F96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1428750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 b="0">
              <a:latin typeface="Tahoma" panose="020B0604030504040204" pitchFamily="34" charset="0"/>
            </a:endParaRPr>
          </a:p>
        </p:txBody>
      </p:sp>
      <p:sp>
        <p:nvSpPr>
          <p:cNvPr id="66572" name="Rectangle 11">
            <a:extLst>
              <a:ext uri="{FF2B5EF4-FFF2-40B4-BE49-F238E27FC236}">
                <a16:creationId xmlns:a16="http://schemas.microsoft.com/office/drawing/2014/main" id="{FE3AE352-462A-4A3C-A836-E250E5340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5622395"/>
            <a:ext cx="7772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b="0" dirty="0">
                <a:latin typeface="Tahoma" panose="020B0604030504040204" pitchFamily="34" charset="0"/>
              </a:rPr>
              <a:t>Quick sort chops up the list into smaller pieces</a:t>
            </a:r>
            <a:br>
              <a:rPr lang="en-US" altLang="en-US" sz="2800" b="0" dirty="0">
                <a:latin typeface="Tahoma" panose="020B0604030504040204" pitchFamily="34" charset="0"/>
              </a:rPr>
            </a:br>
            <a:r>
              <a:rPr lang="en-US" altLang="en-US" sz="2800" b="0" dirty="0">
                <a:latin typeface="Tahoma" panose="020B0604030504040204" pitchFamily="34" charset="0"/>
              </a:rPr>
              <a:t>as to avoid processing the whole list at once.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2D2E6B5-B930-E992-ED33-B626CC71F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690273"/>
              </p:ext>
            </p:extLst>
          </p:nvPr>
        </p:nvGraphicFramePr>
        <p:xfrm>
          <a:off x="457199" y="1397000"/>
          <a:ext cx="821372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02">
                  <a:extLst>
                    <a:ext uri="{9D8B030D-6E8A-4147-A177-3AD203B41FA5}">
                      <a16:colId xmlns:a16="http://schemas.microsoft.com/office/drawing/2014/main" val="853854869"/>
                    </a:ext>
                  </a:extLst>
                </a:gridCol>
                <a:gridCol w="746702">
                  <a:extLst>
                    <a:ext uri="{9D8B030D-6E8A-4147-A177-3AD203B41FA5}">
                      <a16:colId xmlns:a16="http://schemas.microsoft.com/office/drawing/2014/main" val="2614917523"/>
                    </a:ext>
                  </a:extLst>
                </a:gridCol>
                <a:gridCol w="746702">
                  <a:extLst>
                    <a:ext uri="{9D8B030D-6E8A-4147-A177-3AD203B41FA5}">
                      <a16:colId xmlns:a16="http://schemas.microsoft.com/office/drawing/2014/main" val="4227425133"/>
                    </a:ext>
                  </a:extLst>
                </a:gridCol>
                <a:gridCol w="746702">
                  <a:extLst>
                    <a:ext uri="{9D8B030D-6E8A-4147-A177-3AD203B41FA5}">
                      <a16:colId xmlns:a16="http://schemas.microsoft.com/office/drawing/2014/main" val="3914823472"/>
                    </a:ext>
                  </a:extLst>
                </a:gridCol>
                <a:gridCol w="746702">
                  <a:extLst>
                    <a:ext uri="{9D8B030D-6E8A-4147-A177-3AD203B41FA5}">
                      <a16:colId xmlns:a16="http://schemas.microsoft.com/office/drawing/2014/main" val="2000917030"/>
                    </a:ext>
                  </a:extLst>
                </a:gridCol>
                <a:gridCol w="746702">
                  <a:extLst>
                    <a:ext uri="{9D8B030D-6E8A-4147-A177-3AD203B41FA5}">
                      <a16:colId xmlns:a16="http://schemas.microsoft.com/office/drawing/2014/main" val="818577179"/>
                    </a:ext>
                  </a:extLst>
                </a:gridCol>
                <a:gridCol w="746702">
                  <a:extLst>
                    <a:ext uri="{9D8B030D-6E8A-4147-A177-3AD203B41FA5}">
                      <a16:colId xmlns:a16="http://schemas.microsoft.com/office/drawing/2014/main" val="3693900967"/>
                    </a:ext>
                  </a:extLst>
                </a:gridCol>
                <a:gridCol w="746702">
                  <a:extLst>
                    <a:ext uri="{9D8B030D-6E8A-4147-A177-3AD203B41FA5}">
                      <a16:colId xmlns:a16="http://schemas.microsoft.com/office/drawing/2014/main" val="1817629262"/>
                    </a:ext>
                  </a:extLst>
                </a:gridCol>
                <a:gridCol w="746702">
                  <a:extLst>
                    <a:ext uri="{9D8B030D-6E8A-4147-A177-3AD203B41FA5}">
                      <a16:colId xmlns:a16="http://schemas.microsoft.com/office/drawing/2014/main" val="3606163467"/>
                    </a:ext>
                  </a:extLst>
                </a:gridCol>
                <a:gridCol w="746702">
                  <a:extLst>
                    <a:ext uri="{9D8B030D-6E8A-4147-A177-3AD203B41FA5}">
                      <a16:colId xmlns:a16="http://schemas.microsoft.com/office/drawing/2014/main" val="2177902887"/>
                    </a:ext>
                  </a:extLst>
                </a:gridCol>
                <a:gridCol w="746702">
                  <a:extLst>
                    <a:ext uri="{9D8B030D-6E8A-4147-A177-3AD203B41FA5}">
                      <a16:colId xmlns:a16="http://schemas.microsoft.com/office/drawing/2014/main" val="3784815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06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66FF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541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66FF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66FF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48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66FF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66FF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66FF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16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66FF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66FF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66FF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66FF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66FF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859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66FF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66FF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66FF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66FF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66FF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66FF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54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66FF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66FF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66FF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66FF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66FF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66FF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66FF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66FF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66FF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39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66FF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66FF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66FF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66FF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66FF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66FF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66FF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66FF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66FF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66FF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66FF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093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337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903778-3894-49E6-A5DD-3B46B64DD73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  <a:p>
            <a:pPr>
              <a:defRPr/>
            </a:pPr>
            <a:endParaRPr lang="en-US" b="0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pic>
        <p:nvPicPr>
          <p:cNvPr id="68611" name="Picture 2">
            <a:extLst>
              <a:ext uri="{FF2B5EF4-FFF2-40B4-BE49-F238E27FC236}">
                <a16:creationId xmlns:a16="http://schemas.microsoft.com/office/drawing/2014/main" id="{8DB969E6-BBAA-4D58-BD97-FF83D92A8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8529638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612" name="WordArt 2">
            <a:extLst>
              <a:ext uri="{FF2B5EF4-FFF2-40B4-BE49-F238E27FC236}">
                <a16:creationId xmlns:a16="http://schemas.microsoft.com/office/drawing/2014/main" id="{955D4FD9-04E0-4F87-B341-F54391D4F62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057400" y="228600"/>
            <a:ext cx="4489450" cy="4429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partition Algorithm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9828E1-C5E7-44BA-ABE2-826DB07BDA0B}"/>
              </a:ext>
            </a:extLst>
          </p:cNvPr>
          <p:cNvSpPr/>
          <p:nvPr/>
        </p:nvSpPr>
        <p:spPr>
          <a:xfrm>
            <a:off x="2038350" y="1143000"/>
            <a:ext cx="45085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b="0">
                <a:solidFill>
                  <a:schemeClr val="accent5">
                    <a:lumMod val="50000"/>
                  </a:schemeClr>
                </a:solidFill>
                <a:latin typeface="Arial Black" pitchFamily="34" charset="0"/>
                <a:cs typeface="Courier New" pitchFamily="49" charset="0"/>
              </a:rPr>
              <a:t>4, 1, 2, 7, 5, -1, 8, 0, 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Box 2">
            <a:extLst>
              <a:ext uri="{FF2B5EF4-FFF2-40B4-BE49-F238E27FC236}">
                <a16:creationId xmlns:a16="http://schemas.microsoft.com/office/drawing/2014/main" id="{5397FD2E-2BDD-4CC1-8B6C-A0B2020BB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95400"/>
            <a:ext cx="8843844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 dirty="0">
                <a:latin typeface="Tahoma" panose="020B0604030504040204" pitchFamily="34" charset="0"/>
              </a:rPr>
              <a:t> public void sort(int[] array)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 dirty="0">
                <a:latin typeface="Tahoma" panose="020B0604030504040204" pitchFamily="34" charset="0"/>
              </a:rPr>
              <a:t>      sort(array, 0, </a:t>
            </a:r>
            <a:r>
              <a:rPr lang="en-US" altLang="en-US" sz="2800" b="0" dirty="0" err="1">
                <a:latin typeface="Tahoma" panose="020B0604030504040204" pitchFamily="34" charset="0"/>
              </a:rPr>
              <a:t>array.length</a:t>
            </a:r>
            <a:r>
              <a:rPr lang="en-US" altLang="en-US" sz="2800" b="0" dirty="0">
                <a:latin typeface="Tahoma" panose="020B0604030504040204" pitchFamily="34" charset="0"/>
              </a:rPr>
              <a:t> - 1);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 dirty="0">
                <a:latin typeface="Tahoma" panose="020B0604030504040204" pitchFamily="34" charset="0"/>
              </a:rPr>
              <a:t>   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b="0" dirty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 dirty="0">
                <a:latin typeface="Tahoma" panose="020B0604030504040204" pitchFamily="34" charset="0"/>
              </a:rPr>
              <a:t>void </a:t>
            </a:r>
            <a:r>
              <a:rPr lang="en-US" altLang="en-US" sz="2800" b="0" dirty="0" err="1">
                <a:latin typeface="Tahoma" panose="020B0604030504040204" pitchFamily="34" charset="0"/>
              </a:rPr>
              <a:t>quickSort</a:t>
            </a:r>
            <a:r>
              <a:rPr lang="en-US" altLang="en-US" sz="2800" b="0" dirty="0">
                <a:latin typeface="Tahoma" panose="020B0604030504040204" pitchFamily="34" charset="0"/>
              </a:rPr>
              <a:t>(int[] stuff, int low, int high)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 dirty="0">
                <a:latin typeface="Tahoma" panose="020B0604030504040204" pitchFamily="34" charset="0"/>
              </a:rPr>
              <a:t>  if (low &lt; high)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 dirty="0">
                <a:latin typeface="Tahoma" panose="020B0604030504040204" pitchFamily="34" charset="0"/>
              </a:rPr>
              <a:t>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 dirty="0">
                <a:latin typeface="Tahoma" panose="020B0604030504040204" pitchFamily="34" charset="0"/>
              </a:rPr>
              <a:t>    int spot = partition(stuff, low, high);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 dirty="0">
                <a:latin typeface="Tahoma" panose="020B0604030504040204" pitchFamily="34" charset="0"/>
              </a:rPr>
              <a:t>    </a:t>
            </a:r>
            <a:r>
              <a:rPr lang="en-US" altLang="en-US" sz="2800" b="0" dirty="0" err="1">
                <a:latin typeface="Tahoma" panose="020B0604030504040204" pitchFamily="34" charset="0"/>
              </a:rPr>
              <a:t>quickSort</a:t>
            </a:r>
            <a:r>
              <a:rPr lang="en-US" altLang="en-US" sz="2800" b="0" dirty="0">
                <a:latin typeface="Tahoma" panose="020B0604030504040204" pitchFamily="34" charset="0"/>
              </a:rPr>
              <a:t>(stuff, low, spot - 1);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 dirty="0">
                <a:latin typeface="Tahoma" panose="020B0604030504040204" pitchFamily="34" charset="0"/>
              </a:rPr>
              <a:t>    </a:t>
            </a:r>
            <a:r>
              <a:rPr lang="en-US" altLang="en-US" sz="2800" b="0" dirty="0" err="1">
                <a:latin typeface="Tahoma" panose="020B0604030504040204" pitchFamily="34" charset="0"/>
              </a:rPr>
              <a:t>quickSort</a:t>
            </a:r>
            <a:r>
              <a:rPr lang="en-US" altLang="en-US" sz="2800" b="0" dirty="0">
                <a:latin typeface="Tahoma" panose="020B0604030504040204" pitchFamily="34" charset="0"/>
              </a:rPr>
              <a:t>(stuff, spot + 1, high);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 dirty="0">
                <a:latin typeface="Tahoma" panose="020B0604030504040204" pitchFamily="34" charset="0"/>
              </a:rPr>
              <a:t>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 dirty="0">
                <a:latin typeface="Tahoma" panose="020B0604030504040204" pitchFamily="34" charset="0"/>
              </a:rPr>
              <a:t>}</a:t>
            </a:r>
          </a:p>
        </p:txBody>
      </p:sp>
      <p:sp>
        <p:nvSpPr>
          <p:cNvPr id="67588" name="WordArt 3">
            <a:extLst>
              <a:ext uri="{FF2B5EF4-FFF2-40B4-BE49-F238E27FC236}">
                <a16:creationId xmlns:a16="http://schemas.microsoft.com/office/drawing/2014/main" id="{DA0EAFAF-E747-4AB6-8FA2-0BBCFAD8305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828800" y="457200"/>
            <a:ext cx="47244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quickSort  Algorithm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9.0&quot;&gt;&lt;object type=&quot;1&quot; unique_id=&quot;10001&quot;&gt;&lt;object type=&quot;2&quot; unique_id=&quot;10531&quot;&gt;&lt;object type=&quot;3&quot; unique_id=&quot;10532&quot;&gt;&lt;property id=&quot;20148&quot; value=&quot;5&quot;/&gt;&lt;property id=&quot;20300&quot; value=&quot;Slide 1&quot;/&gt;&lt;property id=&quot;20307&quot; value=&quot;256&quot;/&gt;&lt;/object&gt;&lt;object type=&quot;3&quot; unique_id=&quot;10533&quot;&gt;&lt;property id=&quot;20148&quot; value=&quot;5&quot;/&gt;&lt;property id=&quot;20300&quot; value=&quot;Slide 2&quot;/&gt;&lt;property id=&quot;20307&quot; value=&quot;412&quot;/&gt;&lt;/object&gt;&lt;object type=&quot;3&quot; unique_id=&quot;10534&quot;&gt;&lt;property id=&quot;20148&quot; value=&quot;5&quot;/&gt;&lt;property id=&quot;20300&quot; value=&quot;Slide 3&quot;/&gt;&lt;property id=&quot;20307&quot; value=&quot;348&quot;/&gt;&lt;/object&gt;&lt;object type=&quot;3&quot; unique_id=&quot;10535&quot;&gt;&lt;property id=&quot;20148&quot; value=&quot;5&quot;/&gt;&lt;property id=&quot;20300&quot; value=&quot;Slide 4&quot;/&gt;&lt;property id=&quot;20307&quot; value=&quot;267&quot;/&gt;&lt;/object&gt;&lt;object type=&quot;3&quot; unique_id=&quot;10536&quot;&gt;&lt;property id=&quot;20148&quot; value=&quot;5&quot;/&gt;&lt;property id=&quot;20300&quot; value=&quot;Slide 5&quot;/&gt;&lt;property id=&quot;20307&quot; value=&quot;257&quot;/&gt;&lt;/object&gt;&lt;object type=&quot;3&quot; unique_id=&quot;10537&quot;&gt;&lt;property id=&quot;20148&quot; value=&quot;5&quot;/&gt;&lt;property id=&quot;20300&quot; value=&quot;Slide 6&quot;/&gt;&lt;property id=&quot;20307&quot; value=&quot;373&quot;/&gt;&lt;/object&gt;&lt;object type=&quot;3&quot; unique_id=&quot;10538&quot;&gt;&lt;property id=&quot;20148&quot; value=&quot;5&quot;/&gt;&lt;property id=&quot;20300&quot; value=&quot;Slide 7&quot;/&gt;&lt;property id=&quot;20307&quot; value=&quot;269&quot;/&gt;&lt;/object&gt;&lt;object type=&quot;3&quot; unique_id=&quot;10539&quot;&gt;&lt;property id=&quot;20148&quot; value=&quot;5&quot;/&gt;&lt;property id=&quot;20300&quot; value=&quot;Slide 8&quot;/&gt;&lt;property id=&quot;20307&quot; value=&quot;261&quot;/&gt;&lt;/object&gt;&lt;object type=&quot;3&quot; unique_id=&quot;10540&quot;&gt;&lt;property id=&quot;20148&quot; value=&quot;5&quot;/&gt;&lt;property id=&quot;20300&quot; value=&quot;Slide 9&quot;/&gt;&lt;property id=&quot;20307&quot; value=&quot;406&quot;/&gt;&lt;/object&gt;&lt;object type=&quot;3&quot; unique_id=&quot;10541&quot;&gt;&lt;property id=&quot;20148&quot; value=&quot;5&quot;/&gt;&lt;property id=&quot;20300&quot; value=&quot;Slide 10&quot;/&gt;&lt;property id=&quot;20307&quot; value=&quot;407&quot;/&gt;&lt;/object&gt;&lt;object type=&quot;3&quot; unique_id=&quot;10542&quot;&gt;&lt;property id=&quot;20148&quot; value=&quot;5&quot;/&gt;&lt;property id=&quot;20300&quot; value=&quot;Slide 11&quot;/&gt;&lt;property id=&quot;20307&quot; value=&quot;396&quot;/&gt;&lt;/object&gt;&lt;object type=&quot;3&quot; unique_id=&quot;10543&quot;&gt;&lt;property id=&quot;20148&quot; value=&quot;5&quot;/&gt;&lt;property id=&quot;20300&quot; value=&quot;Slide 12&quot;/&gt;&lt;property id=&quot;20307&quot; value=&quot;401&quot;/&gt;&lt;/object&gt;&lt;object type=&quot;3&quot; unique_id=&quot;10544&quot;&gt;&lt;property id=&quot;20148&quot; value=&quot;5&quot;/&gt;&lt;property id=&quot;20300&quot; value=&quot;Slide 13&quot;/&gt;&lt;property id=&quot;20307&quot; value=&quot;403&quot;/&gt;&lt;/object&gt;&lt;object type=&quot;3&quot; unique_id=&quot;10545&quot;&gt;&lt;property id=&quot;20148&quot; value=&quot;5&quot;/&gt;&lt;property id=&quot;20300&quot; value=&quot;Slide 15&quot;/&gt;&lt;property id=&quot;20307&quot; value=&quot;270&quot;/&gt;&lt;/object&gt;&lt;object type=&quot;3&quot; unique_id=&quot;10546&quot;&gt;&lt;property id=&quot;20148&quot; value=&quot;5&quot;/&gt;&lt;property id=&quot;20300&quot; value=&quot;Slide 16&quot;/&gt;&lt;property id=&quot;20307&quot; value=&quot;263&quot;/&gt;&lt;/object&gt;&lt;object type=&quot;3&quot; unique_id=&quot;10547&quot;&gt;&lt;property id=&quot;20148&quot; value=&quot;5&quot;/&gt;&lt;property id=&quot;20300&quot; value=&quot;Slide 17&quot;/&gt;&lt;property id=&quot;20307&quot; value=&quot;400&quot;/&gt;&lt;/object&gt;&lt;object type=&quot;3&quot; unique_id=&quot;10548&quot;&gt;&lt;property id=&quot;20148&quot; value=&quot;5&quot;/&gt;&lt;property id=&quot;20300&quot; value=&quot;Slide 20&quot;/&gt;&lt;property id=&quot;20307&quot; value=&quot;398&quot;/&gt;&lt;/object&gt;&lt;object type=&quot;3&quot; unique_id=&quot;10549&quot;&gt;&lt;property id=&quot;20148&quot; value=&quot;5&quot;/&gt;&lt;property id=&quot;20300&quot; value=&quot;Slide 19&quot;/&gt;&lt;property id=&quot;20307&quot; value=&quot;411&quot;/&gt;&lt;/object&gt;&lt;object type=&quot;3&quot; unique_id=&quot;10550&quot;&gt;&lt;property id=&quot;20148&quot; value=&quot;5&quot;/&gt;&lt;property id=&quot;20300&quot; value=&quot;Slide 22&quot;/&gt;&lt;property id=&quot;20307&quot; value=&quot;404&quot;/&gt;&lt;/object&gt;&lt;object type=&quot;3&quot; unique_id=&quot;10551&quot;&gt;&lt;property id=&quot;20148&quot; value=&quot;5&quot;/&gt;&lt;property id=&quot;20300&quot; value=&quot;Slide 23&quot;/&gt;&lt;property id=&quot;20307&quot; value=&quot;351&quot;/&gt;&lt;/object&gt;&lt;object type=&quot;3&quot; unique_id=&quot;10552&quot;&gt;&lt;property id=&quot;20148&quot; value=&quot;5&quot;/&gt;&lt;property id=&quot;20300&quot; value=&quot;Slide 24&quot;/&gt;&lt;property id=&quot;20307&quot; value=&quot;352&quot;/&gt;&lt;/object&gt;&lt;object type=&quot;3&quot; unique_id=&quot;10553&quot;&gt;&lt;property id=&quot;20148&quot; value=&quot;5&quot;/&gt;&lt;property id=&quot;20300&quot; value=&quot;Slide 25&quot;/&gt;&lt;property id=&quot;20307&quot; value=&quot;353&quot;/&gt;&lt;/object&gt;&lt;object type=&quot;3&quot; unique_id=&quot;10554&quot;&gt;&lt;property id=&quot;20148&quot; value=&quot;5&quot;/&gt;&lt;property id=&quot;20300&quot; value=&quot;Slide 26&quot;/&gt;&lt;property id=&quot;20307&quot; value=&quot;354&quot;/&gt;&lt;/object&gt;&lt;object type=&quot;3&quot; unique_id=&quot;10555&quot;&gt;&lt;property id=&quot;20148&quot; value=&quot;5&quot;/&gt;&lt;property id=&quot;20300&quot; value=&quot;Slide 27&quot;/&gt;&lt;property id=&quot;20307&quot; value=&quot;356&quot;/&gt;&lt;/object&gt;&lt;object type=&quot;3&quot; unique_id=&quot;10556&quot;&gt;&lt;property id=&quot;20148&quot; value=&quot;5&quot;/&gt;&lt;property id=&quot;20300&quot; value=&quot;Slide 28&quot;/&gt;&lt;property id=&quot;20307&quot; value=&quot;357&quot;/&gt;&lt;/object&gt;&lt;object type=&quot;3&quot; unique_id=&quot;10557&quot;&gt;&lt;property id=&quot;20148&quot; value=&quot;5&quot;/&gt;&lt;property id=&quot;20300&quot; value=&quot;Slide 30&quot;/&gt;&lt;property id=&quot;20307&quot; value=&quot;358&quot;/&gt;&lt;/object&gt;&lt;object type=&quot;3&quot; unique_id=&quot;10558&quot;&gt;&lt;property id=&quot;20148&quot; value=&quot;5&quot;/&gt;&lt;property id=&quot;20300&quot; value=&quot;Slide 31&quot;/&gt;&lt;property id=&quot;20307&quot; value=&quot;392&quot;/&gt;&lt;/object&gt;&lt;object type=&quot;3&quot; unique_id=&quot;10559&quot;&gt;&lt;property id=&quot;20148&quot; value=&quot;5&quot;/&gt;&lt;property id=&quot;20300&quot; value=&quot;Slide 32&quot;/&gt;&lt;property id=&quot;20307&quot; value=&quot;378&quot;/&gt;&lt;/object&gt;&lt;object type=&quot;3&quot; unique_id=&quot;10560&quot;&gt;&lt;property id=&quot;20148&quot; value=&quot;5&quot;/&gt;&lt;property id=&quot;20300&quot; value=&quot;Slide 33&quot;/&gt;&lt;property id=&quot;20307&quot; value=&quot;361&quot;/&gt;&lt;/object&gt;&lt;object type=&quot;3&quot; unique_id=&quot;10561&quot;&gt;&lt;property id=&quot;20148&quot; value=&quot;5&quot;/&gt;&lt;property id=&quot;20300&quot; value=&quot;Slide 34&quot;/&gt;&lt;property id=&quot;20307&quot; value=&quot;362&quot;/&gt;&lt;/object&gt;&lt;object type=&quot;3&quot; unique_id=&quot;10562&quot;&gt;&lt;property id=&quot;20148&quot; value=&quot;5&quot;/&gt;&lt;property id=&quot;20300&quot; value=&quot;Slide 35&quot;/&gt;&lt;property id=&quot;20307&quot; value=&quot;394&quot;/&gt;&lt;/object&gt;&lt;object type=&quot;3&quot; unique_id=&quot;10563&quot;&gt;&lt;property id=&quot;20148&quot; value=&quot;5&quot;/&gt;&lt;property id=&quot;20300&quot; value=&quot;Slide 37&quot;/&gt;&lt;property id=&quot;20307&quot; value=&quot;364&quot;/&gt;&lt;/object&gt;&lt;object type=&quot;3&quot; unique_id=&quot;10564&quot;&gt;&lt;property id=&quot;20148&quot; value=&quot;5&quot;/&gt;&lt;property id=&quot;20300&quot; value=&quot;Slide 38&quot;/&gt;&lt;property id=&quot;20307&quot; value=&quot;375&quot;/&gt;&lt;/object&gt;&lt;object type=&quot;3&quot; unique_id=&quot;10565&quot;&gt;&lt;property id=&quot;20148&quot; value=&quot;5&quot;/&gt;&lt;property id=&quot;20300&quot; value=&quot;Slide 39&quot;/&gt;&lt;property id=&quot;20307&quot; value=&quot;383&quot;/&gt;&lt;/object&gt;&lt;object type=&quot;3&quot; unique_id=&quot;10566&quot;&gt;&lt;property id=&quot;20148&quot; value=&quot;5&quot;/&gt;&lt;property id=&quot;20300&quot; value=&quot;Slide 40&quot;/&gt;&lt;property id=&quot;20307&quot; value=&quot;379&quot;/&gt;&lt;/object&gt;&lt;object type=&quot;3&quot; unique_id=&quot;10567&quot;&gt;&lt;property id=&quot;20148&quot; value=&quot;5&quot;/&gt;&lt;property id=&quot;20300&quot; value=&quot;Slide 41&quot;/&gt;&lt;property id=&quot;20307&quot; value=&quot;408&quot;/&gt;&lt;/object&gt;&lt;object type=&quot;3&quot; unique_id=&quot;10568&quot;&gt;&lt;property id=&quot;20148&quot; value=&quot;5&quot;/&gt;&lt;property id=&quot;20300&quot; value=&quot;Slide 42&quot;/&gt;&lt;property id=&quot;20307&quot; value=&quot;409&quot;/&gt;&lt;/object&gt;&lt;object type=&quot;3&quot; unique_id=&quot;10569&quot;&gt;&lt;property id=&quot;20148&quot; value=&quot;5&quot;/&gt;&lt;property id=&quot;20300&quot; value=&quot;Slide 43&quot;/&gt;&lt;property id=&quot;20307&quot; value=&quot;410&quot;/&gt;&lt;/object&gt;&lt;object type=&quot;3&quot; unique_id=&quot;10570&quot;&gt;&lt;property id=&quot;20148&quot; value=&quot;5&quot;/&gt;&lt;property id=&quot;20300&quot; value=&quot;Slide 44&quot;/&gt;&lt;property id=&quot;20307&quot; value=&quot;387&quot;/&gt;&lt;/object&gt;&lt;object type=&quot;3&quot; unique_id=&quot;10571&quot;&gt;&lt;property id=&quot;20148&quot; value=&quot;5&quot;/&gt;&lt;property id=&quot;20300&quot; value=&quot;Slide 45&quot;/&gt;&lt;property id=&quot;20307&quot; value=&quot;388&quot;/&gt;&lt;/object&gt;&lt;object type=&quot;3&quot; unique_id=&quot;10572&quot;&gt;&lt;property id=&quot;20148&quot; value=&quot;5&quot;/&gt;&lt;property id=&quot;20300&quot; value=&quot;Slide 46&quot;/&gt;&lt;property id=&quot;20307&quot; value=&quot;390&quot;/&gt;&lt;/object&gt;&lt;object type=&quot;3&quot; unique_id=&quot;10745&quot;&gt;&lt;property id=&quot;20148&quot; value=&quot;5&quot;/&gt;&lt;property id=&quot;20300&quot; value=&quot;Slide 14&quot;/&gt;&lt;property id=&quot;20307&quot; value=&quot;413&quot;/&gt;&lt;/object&gt;&lt;object type=&quot;3&quot; unique_id=&quot;10746&quot;&gt;&lt;property id=&quot;20148&quot; value=&quot;5&quot;/&gt;&lt;property id=&quot;20300&quot; value=&quot;Slide 21&quot;/&gt;&lt;property id=&quot;20307&quot; value=&quot;414&quot;/&gt;&lt;/object&gt;&lt;object type=&quot;3&quot; unique_id=&quot;10748&quot;&gt;&lt;property id=&quot;20148&quot; value=&quot;5&quot;/&gt;&lt;property id=&quot;20300&quot; value=&quot;Slide 18&quot;/&gt;&lt;property id=&quot;20307&quot; value=&quot;415&quot;/&gt;&lt;/object&gt;&lt;object type=&quot;3&quot; unique_id=&quot;10933&quot;&gt;&lt;property id=&quot;20148&quot; value=&quot;5&quot;/&gt;&lt;property id=&quot;20300&quot; value=&quot;Slide 29&quot;/&gt;&lt;property id=&quot;20307&quot; value=&quot;416&quot;/&gt;&lt;/object&gt;&lt;object type=&quot;3&quot; unique_id=&quot;10934&quot;&gt;&lt;property id=&quot;20148&quot; value=&quot;5&quot;/&gt;&lt;property id=&quot;20300&quot; value=&quot;Slide 36&quot;/&gt;&lt;property id=&quot;20307&quot; value=&quot;417&quot;/&gt;&lt;/object&gt;&lt;/object&gt;&lt;object type=&quot;8&quot; unique_id=&quot;10615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1816</TotalTime>
  <Words>1436</Words>
  <Application>Microsoft Office PowerPoint</Application>
  <PresentationFormat>On-screen Show (4:3)</PresentationFormat>
  <Paragraphs>300</Paragraphs>
  <Slides>19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 Black</vt:lpstr>
      <vt:lpstr>Consolas</vt:lpstr>
      <vt:lpstr>Impact</vt:lpstr>
      <vt:lpstr>Tahoma</vt:lpstr>
      <vt:lpstr>Times New Roman</vt:lpstr>
      <vt:lpstr>Default Design</vt:lpstr>
      <vt:lpstr>Clip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Sorting (cont’d)</vt:lpstr>
      <vt:lpstr>PowerPoint Presentation</vt:lpstr>
      <vt:lpstr>PowerPoint Presentation</vt:lpstr>
      <vt:lpstr>PowerPoint Presentation</vt:lpstr>
    </vt:vector>
  </TitlesOfParts>
  <Manager>www.apluscompsci.com</Manager>
  <Company>A+ Computer Science</Company>
  <LinksUpToDate>false</LinksUpToDate>
  <SharedDoc>false</SharedDoc>
  <HyperlinkBase>www.apluscompsci.com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sortsearch</dc:title>
  <dc:subject>Sorting and Searching</dc:subject>
  <dc:creator>A+ Computer Science</dc:creator>
  <cp:keywords>www.apluscompsci.com</cp:keywords>
  <dc:description>Sorting and Searching_x000d_
©A+ Computer Science_x000d_
www.apluscompsci.com</dc:description>
  <cp:lastModifiedBy>Weldon Jasik</cp:lastModifiedBy>
  <cp:revision>447</cp:revision>
  <cp:lastPrinted>2000-04-26T16:54:12Z</cp:lastPrinted>
  <dcterms:created xsi:type="dcterms:W3CDTF">1998-04-06T14:13:40Z</dcterms:created>
  <dcterms:modified xsi:type="dcterms:W3CDTF">2024-05-08T16:50:17Z</dcterms:modified>
  <cp:category>www.apluscompsci.com</cp:category>
</cp:coreProperties>
</file>