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742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96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42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25377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87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10239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341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728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02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980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028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395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30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626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23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113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871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958449-5A35-4CED-AD98-A2FE866DD24E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8F5773-E99B-46FE-9060-F6B11852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30" y="2755514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bg-BG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Белгия</a:t>
            </a:r>
            <a:endParaRPr 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40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121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Държавно устройство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030" y="1288472"/>
            <a:ext cx="8534400" cy="54032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Белгия е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федерална конституционна монархия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. Крал на белгийците е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Филип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, който е държавният глава на Белгия. Възкачва се на белгийския престол през 2013 година, след като баща му крал Албер II абдикира в негова полза. Законодателен орган – кралят и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двукамерен парламент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. Изпълнителен орган – кралят, който назначава федерално правителство начело с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министър-председател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, утвърждаван от парламента. Трите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автономни района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, франкофонската и немската общност имат отделни парламенти и правителства, тоест, в хода на федерализацията държавните институции са силно усложнени - освен федералното правителство, е въведено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разделение по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езикови общности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  и отделно </a:t>
            </a:r>
            <a:r>
              <a:rPr lang="ru-RU" sz="2100" b="1" dirty="0">
                <a:solidFill>
                  <a:schemeClr val="accent1">
                    <a:lumMod val="50000"/>
                  </a:schemeClr>
                </a:solidFill>
              </a:rPr>
              <a:t>разделение по региони</a:t>
            </a:r>
            <a:r>
              <a:rPr lang="ru-RU" sz="2100" dirty="0">
                <a:solidFill>
                  <a:schemeClr val="accent1">
                    <a:lumMod val="50000"/>
                  </a:schemeClr>
                </a:solidFill>
              </a:rPr>
              <a:t>  Фламандската общност и Фламандският регион са свързани и имат общо правителство. </a:t>
            </a:r>
          </a:p>
          <a:p>
            <a:pPr marL="0" indent="0" algn="ctr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5158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31" y="247840"/>
            <a:ext cx="9254836" cy="18164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i="1" dirty="0" smtClean="0">
                <a:latin typeface="Palatino Linotype" panose="02040502050505030304" pitchFamily="18" charset="0"/>
              </a:rPr>
              <a:t>Отговорност</a:t>
            </a:r>
            <a:r>
              <a:rPr lang="bg-BG" sz="3100" i="1" dirty="0" smtClean="0">
                <a:latin typeface="Palatino Linotype" panose="02040502050505030304" pitchFamily="18" charset="0"/>
              </a:rPr>
              <a:t>та</a:t>
            </a:r>
            <a:r>
              <a:rPr lang="ru-RU" sz="3100" i="1" dirty="0" smtClean="0">
                <a:latin typeface="Palatino Linotype" panose="02040502050505030304" pitchFamily="18" charset="0"/>
              </a:rPr>
              <a:t> </a:t>
            </a:r>
            <a:r>
              <a:rPr lang="ru-RU" sz="3100" i="1" dirty="0">
                <a:latin typeface="Palatino Linotype" panose="02040502050505030304" pitchFamily="18" charset="0"/>
              </a:rPr>
              <a:t>за различните сфери на управлението е разпределена </a:t>
            </a:r>
            <a:r>
              <a:rPr lang="ru-RU" sz="3100" i="1" dirty="0" smtClean="0">
                <a:latin typeface="Palatino Linotype" panose="02040502050505030304" pitchFamily="18" charset="0"/>
              </a:rPr>
              <a:t>между</a:t>
            </a:r>
            <a:r>
              <a:rPr lang="en-US" sz="3100" i="1" dirty="0" smtClean="0">
                <a:latin typeface="Palatino Linotype" panose="02040502050505030304" pitchFamily="18" charset="0"/>
              </a:rPr>
              <a:t>: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231" y="1593273"/>
            <a:ext cx="8847714" cy="4779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Федерално правителство: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ръководи външните работи, външната търговия, отбраната, икономическата политика, общественото осигуряване (вкл. пенсии, здравеопазване, социални помощи), транспорта, има ограничени компетенции в образованието, културата и научните изследвания, както и в контрола върху данъчното облагане в регионите, администрира 80% от данъчните приходи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Правителства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на общностите: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управляват в областта на езика, културата и образованието (вкл. училища, библиотеки, театри и т.н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.)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Регионални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правителства: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решават въпросите, свързани с териториалното устройство и собствеността (регионална икономическа политика, градоустройство, транспорт и т.н.)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53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икономика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5" y="1454727"/>
            <a:ext cx="9144000" cy="507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Гъсто населената Белгия е разположена в сърцето на един от най-силно индустриализираните райони в света. Навлязла в индустриалната революция в началото на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19 век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сред първите страни в континентална Европа, Белгия развива отлична транспортна инфраструктура от пристанища, канали, железопътни линии и пътища, за да интегрира промишлеността си с тази на своите съседи. Белгия често е наричана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„сърцето на Европа“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не само заради географското ѝ положение, но и поради множеството европейски и международни институции, чиито седалище е Брюксел. Белгия е силно развита индустриална страна – 26% от БВП се осигурява от промишлеността, 1,4 % - от селското стопанство и 72,6% - от услугите. От промишлените отрасли най-развити са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добивната промишленост,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черната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и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цветна металургия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машиностроенето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оръжейната промишленост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химическата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нефтохимическата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целулозно-хартиената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текстилната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шивашката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стъкларската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хранително-вкусовата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промишленост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обработката и търговията с диаманти. </a:t>
            </a: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67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9818" y="1981199"/>
            <a:ext cx="9947564" cy="2964873"/>
          </a:xfrm>
        </p:spPr>
        <p:txBody>
          <a:bodyPr>
            <a:noAutofit/>
          </a:bodyPr>
          <a:lstStyle/>
          <a:p>
            <a:pPr algn="ctr"/>
            <a:r>
              <a:rPr lang="bg-BG" sz="6000" i="1" dirty="0" smtClean="0">
                <a:latin typeface="Palatino Linotype" panose="02040502050505030304" pitchFamily="18" charset="0"/>
              </a:rPr>
              <a:t>забележителности</a:t>
            </a:r>
            <a:endParaRPr lang="en-US" sz="60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09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4108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ардени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sz="half" idx="1"/>
          </p:nvPr>
        </p:nvSpPr>
        <p:spPr>
          <a:xfrm>
            <a:off x="748146" y="1322965"/>
            <a:ext cx="11180618" cy="1551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Планинската област Ардени е част от Валонския регион. Тя впечатлява с изобилие от зеленина и природни гледки. Също така е дом на природни резервати и реки.</a:t>
            </a:r>
          </a:p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82" y="2622072"/>
            <a:ext cx="6139945" cy="4113763"/>
          </a:xfrm>
        </p:spPr>
      </p:pic>
    </p:spTree>
    <p:extLst>
      <p:ext uri="{BB962C8B-B14F-4D97-AF65-F5344CB8AC3E}">
        <p14:creationId xmlns:p14="http://schemas.microsoft.com/office/powerpoint/2010/main" val="1935642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5" y="109295"/>
            <a:ext cx="10418620" cy="1507067"/>
          </a:xfrm>
        </p:spPr>
        <p:txBody>
          <a:bodyPr>
            <a:no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Още снимки на ардените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" y="2378362"/>
            <a:ext cx="5560931" cy="4170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4" y="1427493"/>
            <a:ext cx="5611091" cy="435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741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Град брюж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297" y="1309254"/>
            <a:ext cx="10662662" cy="1267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Наречен още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''Венеция на Севера''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поради водните каналите на улиците, белгийският град Брюж отразява ерата на Средновековието. Точно заради богатата си средновековна архитектура и история, той присъства в Списъка на световното културно и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природно наследство на ЮНЕСКО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от 2000 г. насам.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76945"/>
            <a:ext cx="7176655" cy="4045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506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02" y="192423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bg-BG" sz="3800" i="1" dirty="0" smtClean="0">
                <a:latin typeface="Palatino Linotype" panose="02040502050505030304" pitchFamily="18" charset="0"/>
              </a:rPr>
              <a:t>Още снимки на град брюж</a:t>
            </a:r>
            <a:endParaRPr lang="en-US" sz="3800" i="1" dirty="0"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3" y="1517506"/>
            <a:ext cx="5493891" cy="4262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24" y="2548187"/>
            <a:ext cx="5418473" cy="4203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1115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6471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Град гент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783" y="1517073"/>
            <a:ext cx="960120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Разположен между реките Шелда и Лис, Гент води началото си през средните векове като селище, което бавно се разраства и се превръща в един от най-големите и най-известните градове в Белгия.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5" y="2701637"/>
            <a:ext cx="8797636" cy="39234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642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7" y="330969"/>
            <a:ext cx="10939752" cy="1456268"/>
          </a:xfrm>
        </p:spPr>
        <p:txBody>
          <a:bodyPr>
            <a:noAutofit/>
          </a:bodyPr>
          <a:lstStyle/>
          <a:p>
            <a:pPr algn="ctr"/>
            <a:r>
              <a:rPr lang="bg-BG" sz="4000" i="1" dirty="0" smtClean="0">
                <a:latin typeface="Palatino Linotype" panose="02040502050505030304" pitchFamily="18" charset="0"/>
              </a:rPr>
              <a:t>Европейски</a:t>
            </a:r>
            <a:r>
              <a:rPr lang="bg-BG" sz="4000" i="1" dirty="0">
                <a:latin typeface="Palatino Linotype" panose="02040502050505030304" pitchFamily="18" charset="0"/>
              </a:rPr>
              <a:t>я</a:t>
            </a:r>
            <a:r>
              <a:rPr lang="bg-BG" sz="4000" i="1" dirty="0" smtClean="0">
                <a:latin typeface="Palatino Linotype" panose="02040502050505030304" pitchFamily="18" charset="0"/>
              </a:rPr>
              <a:t> парламент в брюксел</a:t>
            </a:r>
            <a:endParaRPr lang="en-US" sz="40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629" y="1634836"/>
            <a:ext cx="4937655" cy="4682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 smtClean="0">
                <a:solidFill>
                  <a:schemeClr val="accent1">
                    <a:lumMod val="50000"/>
                  </a:schemeClr>
                </a:solidFill>
              </a:rPr>
              <a:t>Брюксел</a:t>
            </a:r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 е единственото седалище на Европейският парламент, който 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представлява 500 милиона души, колкото е близо общото </a:t>
            </a:r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население 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на 28-те държави-членки на </a:t>
            </a:r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Европейски съюз. 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Неговата главна роля, като движеща политическа сила, е създаването на различни </a:t>
            </a:r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инициативи. 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Парламентът се състои от 751 депутати от втория по големина демократичен електорат в света след индийския и е най-големият международен електорат в света - 342 милиона избиратели през 2004 г.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634836"/>
            <a:ext cx="5430980" cy="4682837"/>
          </a:xfrm>
        </p:spPr>
      </p:pic>
    </p:spTree>
    <p:extLst>
      <p:ext uri="{BB962C8B-B14F-4D97-AF65-F5344CB8AC3E}">
        <p14:creationId xmlns:p14="http://schemas.microsoft.com/office/powerpoint/2010/main" val="339094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357" y="277091"/>
            <a:ext cx="10759643" cy="845127"/>
          </a:xfrm>
        </p:spPr>
        <p:txBody>
          <a:bodyPr/>
          <a:lstStyle/>
          <a:p>
            <a:r>
              <a:rPr lang="bg-BG" i="1" dirty="0" smtClean="0">
                <a:latin typeface="Palatino Linotype" panose="02040502050505030304" pitchFamily="18" charset="0"/>
              </a:rPr>
              <a:t>Разположение и граници</a:t>
            </a:r>
            <a:endParaRPr lang="en-US" i="1" dirty="0">
              <a:latin typeface="Palatino Linotype" panose="0204050205050503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78174" y="1787237"/>
            <a:ext cx="10357861" cy="47936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Белгия е 148-та по площ страна в света с територия от 30 528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 Тя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се намира в Западна Европа и граничи с Франция на югозапад, Люксембург и Германия на югоизток Нидерландия на север, а на северозапад има излаз на Северно море.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578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3412" y="1231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Официални празници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04648" y="1260764"/>
            <a:ext cx="9033164" cy="5403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>
                <a:solidFill>
                  <a:schemeClr val="accent1">
                    <a:lumMod val="50000"/>
                  </a:schemeClr>
                </a:solidFill>
              </a:rPr>
              <a:t>Нова година –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bg-BG" i="1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bg-BG" i="1" dirty="0" smtClean="0">
                <a:solidFill>
                  <a:schemeClr val="accent1">
                    <a:lumMod val="50000"/>
                  </a:schemeClr>
                </a:solidFill>
              </a:rPr>
              <a:t>януари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Великден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Възнесение Господне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четвъртък, 39 дни след 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Великден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Петдесетница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понеделник, 50 дни след Великден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Празник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на труда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май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Национален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празник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– празнува се триумфалното влизане на първия белгийски крал, Леополд I, в Брюксел през 1831 година и неговата клетва пред Конституцията –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21 юли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accent1">
                    <a:lumMod val="50000"/>
                  </a:schemeClr>
                </a:solidFill>
              </a:rPr>
              <a:t>Задушница </a:t>
            </a:r>
            <a:r>
              <a:rPr lang="bg-BG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bg-BG" i="1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bg-BG" i="1" dirty="0" smtClean="0">
                <a:solidFill>
                  <a:schemeClr val="accent1">
                    <a:lumMod val="50000"/>
                  </a:schemeClr>
                </a:solidFill>
              </a:rPr>
              <a:t>ноември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Подписването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на Примирието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в края на Първата световна война –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11 </a:t>
            </a:r>
            <a:r>
              <a:rPr lang="ru-RU" i="1" dirty="0" smtClean="0">
                <a:solidFill>
                  <a:schemeClr val="accent1">
                    <a:lumMod val="50000"/>
                  </a:schemeClr>
                </a:solidFill>
              </a:rPr>
              <a:t>ноември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accent1">
                    <a:lumMod val="50000"/>
                  </a:schemeClr>
                </a:solidFill>
              </a:rPr>
              <a:t>Коледа </a:t>
            </a:r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bg-BG" i="1" dirty="0">
                <a:solidFill>
                  <a:schemeClr val="accent1">
                    <a:lumMod val="50000"/>
                  </a:schemeClr>
                </a:solidFill>
              </a:rPr>
              <a:t>25 декември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14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928" y="983672"/>
            <a:ext cx="9324109" cy="5015346"/>
          </a:xfrm>
        </p:spPr>
        <p:txBody>
          <a:bodyPr>
            <a:normAutofit/>
          </a:bodyPr>
          <a:lstStyle/>
          <a:p>
            <a:pPr algn="ctr"/>
            <a:r>
              <a:rPr lang="bg-B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на мадлен саркисян от 8</a:t>
            </a:r>
            <a:r>
              <a:rPr lang="bg-BG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“в</a:t>
            </a:r>
            <a:r>
              <a:rPr lang="en-US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017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6314" y="18318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Белгия на картата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1083" y="2168236"/>
            <a:ext cx="4937655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Тук са показани 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границите </a:t>
            </a: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на Белгия, 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столицата </a:t>
            </a: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ѝ – Брюксел 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големите градове – 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Антверпен</a:t>
            </a: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, Гент, Лиеж, </a:t>
            </a:r>
            <a:endParaRPr lang="en-US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Брюж </a:t>
            </a:r>
            <a:r>
              <a:rPr lang="ru-RU" sz="3000" dirty="0">
                <a:solidFill>
                  <a:schemeClr val="accent1">
                    <a:lumMod val="50000"/>
                  </a:schemeClr>
                </a:solidFill>
              </a:rPr>
              <a:t>и др.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6" y="1690256"/>
            <a:ext cx="5597237" cy="4890654"/>
          </a:xfrm>
        </p:spPr>
      </p:pic>
    </p:spTree>
    <p:extLst>
      <p:ext uri="{BB962C8B-B14F-4D97-AF65-F5344CB8AC3E}">
        <p14:creationId xmlns:p14="http://schemas.microsoft.com/office/powerpoint/2010/main" val="3324264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359" y="8620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знаме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520" y="1593274"/>
            <a:ext cx="4937655" cy="4904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7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Интересно </a:t>
            </a:r>
            <a:r>
              <a:rPr lang="ru-RU" sz="27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е да се отбележи, че според белгийската конституция белгийското знаме е със следната подребна на цветовете: червено, жълто и черно, обратно на подредбата в която се срещат на официалното знаме. Знамето на Белгия в актуалната си форма е прието на 23 януари 1831 година.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50" y="1593274"/>
            <a:ext cx="4871365" cy="4571999"/>
          </a:xfrm>
        </p:spPr>
      </p:pic>
    </p:spTree>
    <p:extLst>
      <p:ext uri="{BB962C8B-B14F-4D97-AF65-F5344CB8AC3E}">
        <p14:creationId xmlns:p14="http://schemas.microsoft.com/office/powerpoint/2010/main" val="2881281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867" y="3725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Релеф и климат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084" y="1773382"/>
            <a:ext cx="4937655" cy="483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Територията на Белгия включва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три географски района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: крайбрежната низина на северозапад, централната равнина и Ардените, ниска планина, разположена в югоизточната част на страната. В Ардените се намира и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най-високата точка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в страната, Синял дьо Ботранж на 694 м надморска височина.Климатът е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прохладен, умерен и дъждовен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. Средни летни температури: 25°C, средни зимни температури: 7,2°C. Годишни екстремуми (рядко достигани): -12,2°C и +32,2°C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48" y="1773383"/>
            <a:ext cx="4876702" cy="4495656"/>
          </a:xfrm>
        </p:spPr>
      </p:pic>
    </p:spTree>
    <p:extLst>
      <p:ext uri="{BB962C8B-B14F-4D97-AF65-F5344CB8AC3E}">
        <p14:creationId xmlns:p14="http://schemas.microsoft.com/office/powerpoint/2010/main" val="902117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31121" y="387927"/>
            <a:ext cx="8001000" cy="886691"/>
          </a:xfrm>
        </p:spPr>
        <p:txBody>
          <a:bodyPr/>
          <a:lstStyle/>
          <a:p>
            <a:pPr algn="ctr"/>
            <a:r>
              <a:rPr lang="bg-BG" i="1" dirty="0" smtClean="0">
                <a:latin typeface="Palatino Linotype" panose="02040502050505030304" pitchFamily="18" charset="0"/>
              </a:rPr>
              <a:t>население</a:t>
            </a:r>
            <a:endParaRPr lang="en-US" i="1" dirty="0">
              <a:latin typeface="Palatino Linotype" panose="0204050205050503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19839" y="1925782"/>
            <a:ext cx="8423563" cy="4364182"/>
          </a:xfrm>
        </p:spPr>
        <p:txBody>
          <a:bodyPr>
            <a:normAutofit/>
          </a:bodyPr>
          <a:lstStyle/>
          <a:p>
            <a:pPr algn="ctr"/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Към 1 януари 2015 година общото население на Белгия според административните регистри е </a:t>
            </a: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11,2 млн. души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. Гъстотата на населението, 346 д/км2, е сред най-високите в Европа след Холандия и някои малки страни като Монако. Районите с </a:t>
            </a: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най-голяма гъстота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са около Брюксел, Антверпен, Гент и Лувен. Средната продължителност на живота в Белгия е 75,8 години за мъжете и 82,1 години за жените по данни от 2008 година.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9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623454"/>
            <a:ext cx="8839199" cy="8866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>
                <a:latin typeface="Palatino Linotype" panose="02040502050505030304" pitchFamily="18" charset="0"/>
              </a:rPr>
              <a:t>e</a:t>
            </a:r>
            <a:r>
              <a:rPr lang="bg-BG" sz="4800" i="1" dirty="0" smtClean="0">
                <a:latin typeface="Palatino Linotype" panose="02040502050505030304" pitchFamily="18" charset="0"/>
              </a:rPr>
              <a:t>тнически групи и религии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0145"/>
            <a:ext cx="9864436" cy="4904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Около 11% от жителите на Белгия имат чуждо гражданство, а 13% не са родени в страната. Към 2012 година около една четвърт от населението са родени в чужбина или техни потомци – сред тях най-много са дошлите от Италия (452 хиляди), Мароко (412 хиляди), Франция (268 хиляди), Турция (219 хиляди) и Нидерландия (216 хиляди</a:t>
            </a:r>
            <a:r>
              <a:rPr lang="ru-RU" sz="25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0" indent="0" algn="ctr">
              <a:buNone/>
            </a:pPr>
            <a:r>
              <a:rPr lang="ru-RU" sz="2500" dirty="0" smtClean="0">
                <a:solidFill>
                  <a:schemeClr val="accent1">
                    <a:lumMod val="50000"/>
                  </a:schemeClr>
                </a:solidFill>
              </a:rPr>
              <a:t>В Белгия </a:t>
            </a:r>
            <a:r>
              <a:rPr lang="ru-RU" sz="2500" b="1" dirty="0" smtClean="0">
                <a:solidFill>
                  <a:schemeClr val="accent1">
                    <a:lumMod val="50000"/>
                  </a:schemeClr>
                </a:solidFill>
              </a:rPr>
              <a:t>католизмът</a:t>
            </a:r>
            <a:r>
              <a:rPr lang="ru-RU" sz="2500" dirty="0" smtClean="0">
                <a:solidFill>
                  <a:schemeClr val="accent1">
                    <a:lumMod val="50000"/>
                  </a:schemeClr>
                </a:solidFill>
              </a:rPr>
              <a:t> е преобладаваща религия. Около 72% от населението са християни, почти всички от тях католици, 5% са мюсюлмани, а 22% са нерелигиозни, атеисти или агностици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7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885" y="22013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езици</a:t>
            </a:r>
            <a:endParaRPr lang="en-US" sz="48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503" y="1302327"/>
            <a:ext cx="8783782" cy="5063068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Белгия има </a:t>
            </a: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три официални езика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– нидерландски, френски и немски. Говорят се и няколко неофициални малцинствени езика.</a:t>
            </a:r>
          </a:p>
          <a:p>
            <a:pPr marL="0" indent="0" algn="ctr">
              <a:buNone/>
            </a:pP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Белгия се намира на културната граница между Германска и Романска Европа. Тази езикова бариера води началото си от 5 век, когато Рим оставя германските племена в северната част на страната, а в по-силно латинизирания юг гало-романският език устоява на германизацията, въпреки окупацията на салическите франки.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61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1" y="164714"/>
            <a:ext cx="8534400" cy="1507067"/>
          </a:xfrm>
        </p:spPr>
        <p:txBody>
          <a:bodyPr/>
          <a:lstStyle/>
          <a:p>
            <a:pPr algn="ctr"/>
            <a:r>
              <a:rPr lang="bg-BG" sz="4800" i="1" dirty="0" smtClean="0">
                <a:latin typeface="Palatino Linotype" panose="02040502050505030304" pitchFamily="18" charset="0"/>
              </a:rPr>
              <a:t>Големи реки</a:t>
            </a:r>
            <a:endParaRPr lang="en-US" sz="4800" i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918247"/>
            <a:ext cx="9337963" cy="6054435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Маас или Мьоз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– дължина 950 км, от които 192 км на белгийска територия, влива се в Северно море</a:t>
            </a:r>
            <a:r>
              <a:rPr lang="ru-RU" sz="2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5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2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Шелда или Еско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– дължина 430 км, от които 200 км на белгийска територия, влива се в Северно море</a:t>
            </a:r>
            <a:r>
              <a:rPr lang="ru-RU" sz="2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25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2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2500" b="1" dirty="0">
                <a:solidFill>
                  <a:schemeClr val="accent1">
                    <a:lumMod val="50000"/>
                  </a:schemeClr>
                </a:solidFill>
              </a:rPr>
              <a:t>Изер</a:t>
            </a:r>
            <a:r>
              <a:rPr lang="ru-RU" sz="2500" dirty="0">
                <a:solidFill>
                  <a:schemeClr val="accent1">
                    <a:lumMod val="50000"/>
                  </a:schemeClr>
                </a:solidFill>
              </a:rPr>
              <a:t> – дължина 78 км, от които 50 км на белгийска територия, влива се в Северно море.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51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117</TotalTime>
  <Words>1213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Palatino Linotype</vt:lpstr>
      <vt:lpstr>Wingdings 3</vt:lpstr>
      <vt:lpstr>Slice</vt:lpstr>
      <vt:lpstr>Белгия</vt:lpstr>
      <vt:lpstr>Разположение и граници</vt:lpstr>
      <vt:lpstr>Белгия на картата</vt:lpstr>
      <vt:lpstr>знаме</vt:lpstr>
      <vt:lpstr>Релеф и климат</vt:lpstr>
      <vt:lpstr>население</vt:lpstr>
      <vt:lpstr> eтнически групи и религии </vt:lpstr>
      <vt:lpstr>езици</vt:lpstr>
      <vt:lpstr>Големи реки</vt:lpstr>
      <vt:lpstr>Държавно устройство</vt:lpstr>
      <vt:lpstr>Отговорността за различните сфери на управлението е разпределена между: </vt:lpstr>
      <vt:lpstr>икономика</vt:lpstr>
      <vt:lpstr>забележителности</vt:lpstr>
      <vt:lpstr>ардени</vt:lpstr>
      <vt:lpstr>Още снимки на ардените</vt:lpstr>
      <vt:lpstr>Град брюж</vt:lpstr>
      <vt:lpstr>Още снимки на град брюж</vt:lpstr>
      <vt:lpstr>Град гент</vt:lpstr>
      <vt:lpstr>Европейския парламент в брюксел</vt:lpstr>
      <vt:lpstr>Официални празници</vt:lpstr>
      <vt:lpstr>Презентация на мадлен саркисян от 8“в” клас.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Белгия</dc:title>
  <dc:creator>Madlen Sarkisian</dc:creator>
  <cp:lastModifiedBy>Madlen Sarkisian</cp:lastModifiedBy>
  <cp:revision>13</cp:revision>
  <dcterms:created xsi:type="dcterms:W3CDTF">2017-03-20T16:05:24Z</dcterms:created>
  <dcterms:modified xsi:type="dcterms:W3CDTF">2017-03-20T18:03:18Z</dcterms:modified>
</cp:coreProperties>
</file>