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41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484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321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107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818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62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67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74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137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399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021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02EC-460F-43D8-B088-BD056230AC31}" type="datetimeFigureOut">
              <a:rPr lang="bg-BG" smtClean="0"/>
              <a:t>23.3.2017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0367A-CFED-40DC-A307-427E0F05417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16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%D0%A1%D1%8A%D0%B4%D0%B5%D0%B1%D0%BD%D0%B0_%D0%B2%D0%BB%D0%B0%D1%81%D1%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g/url?sa=i&amp;rct=j&amp;q=&amp;esrc=s&amp;source=images&amp;cd=&amp;cad=rja&amp;uact=8&amp;ved=0ahUKEwjhjca5_-zSAhVHWxQKHQyBCFkQjRwIBw&amp;url=https%3A%2F%2Fwww.pinterest.com%2Fpin%2F60024607506659220%2F&amp;bvm=bv.150475504,d.bGg&amp;psig=AFQjCNEPv1gDB9Q04znbXFODBhr8YwJ1Cw&amp;ust=149037113871825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g/url?sa=i&amp;rct=j&amp;q=&amp;esrc=s&amp;source=images&amp;cd=&amp;cad=rja&amp;uact=8&amp;ved=0ahUKEwj-3JTjhO3SAhUHrRQKHbfOBMoQjRwIBw&amp;url=http%3A%2F%2Fwonders-of-europe.com%2Fdestination%2Fitaly-2%2Fnaples%2Fvolcano-vesuvius%2F&amp;bvm=bv.150475504,d.bGg&amp;psig=AFQjCNFJUOQyCcg5C4gFxbIUNYjXnAkrTw&amp;ust=149037256590007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www.google.bg/url?sa=i&amp;rct=j&amp;q=&amp;esrc=s&amp;source=images&amp;cd=&amp;cad=rja&amp;uact=8&amp;ved=0ahUKEwiIhaDNhO3SAhWE1RQKHU4SCTkQjRwIBw&amp;url=http%3A%2F%2Fwww.pldtravel.com%2F%25D1%258E%25D0%25B6%25D0%25BD%25D0%25B0-%25D0%25B8%25D1%2582%25D0%25B0%25D0%25BB%25D0%25B8%25D1%258F-%25D0%25BD%25D0%25B5%25D0%25B0%25D0%25BF%25D0%25BE%25D0%25BB-%25D0%25BA%25D0%25B0%25D0%25BF%25D1%2580%25D0%25B8-%25D0%25BF%25D0%25BE%25D0%25BC%25D0%25BF%25D0%25B5%25D0%25B9-%25D0%25B2%25D0%25B5%25D0%25B7%25D1%2583%25D0%25B2%25D0%25B8%25D0%25B9-%25D1%2581%25D0%25BE%25D1%2580%25D0%25B5%25D0%25BD%25D1%2582%25D0%25BE-%25D0%25B1%25D0%25B0%25D1%2580%25D0%25B8&amp;bvm=bv.150475504,d.bGg&amp;psig=AFQjCNFJUOQyCcg5C4gFxbIUNYjXnAkrTw&amp;ust=1490372565900079" TargetMode="Externa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g/url?sa=i&amp;rct=j&amp;q=&amp;esrc=s&amp;source=images&amp;cd=&amp;cad=rja&amp;uact=8&amp;ved=0ahUKEwjpqIeIiO3SAhUDJpoKHXWnDhoQjRwIBw&amp;url=http%3A%2F%2Fpatepis.com%2F%3Fp%3D30272&amp;bvm=bv.150475504,d.bGg&amp;psig=AFQjCNGfClg9xnH7JC8x3SPkitWdNHXWow&amp;ust=14903733509603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www.google.bg/url?sa=i&amp;rct=j&amp;q=&amp;esrc=s&amp;source=images&amp;cd=&amp;cad=rja&amp;uact=8&amp;ved=0ahUKEwjwooTEh-3SAhVKCpoKHVVaB08QjRwIBw&amp;url=http%3A%2F%2Fwww.bgits.com%2F%25D0%259F%25D0%25B0%25D0%25BD%25D1%2582%25D0%25B5%25D0%25BE%25D0%25BD%25D0%25B0.html&amp;bvm=bv.150475504,d.bGg&amp;psig=AFQjCNGfClg9xnH7JC8x3SPkitWdNHXWow&amp;ust=1490373350960350" TargetMode="Externa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google.bg/url?sa=i&amp;rct=j&amp;q=&amp;esrc=s&amp;source=images&amp;cd=&amp;cad=rja&amp;uact=8&amp;ved=0ahUKEwjb0bKVwurSAhXIPRQKHf1HDs8QjRwIBw&amp;url=http://www.travelviaitaly.com/palm-riviera-one-of-the-most-popular-destinations-in-italy/&amp;bvm=bv.150120842,d.d24&amp;psig=AFQjCNEGOoY8zLeFkxCxD2FPMj5A6jlDlg&amp;ust=1490286005861660" TargetMode="External"/><Relationship Id="rId7" Type="http://schemas.openxmlformats.org/officeDocument/2006/relationships/hyperlink" Target="http://www.google.bg/url?sa=i&amp;rct=j&amp;q=&amp;esrc=s&amp;source=images&amp;cd=&amp;cad=rja&amp;uact=8&amp;ved=0ahUKEwijlu7twurSAhWC1RQKHdrEC7oQjRwIBw&amp;url=http://www.alamy.com/stock-photo-passeirer-mountain-goats-ober-glanegg-alpine-pasture-timmelsjoch-ridge-24415702.html&amp;bvm=bv.150120842,d.d24&amp;psig=AFQjCNEfjnlO9_iu12c0-BcCZsFFk1Fipw&amp;ust=149028617551844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hyperlink" Target="http://www.google.bg/url?sa=i&amp;rct=j&amp;q=&amp;esrc=s&amp;source=images&amp;cd=&amp;cad=rja&amp;uact=8&amp;ved=0ahUKEwiX77G0wurSAhVG1xQKHUznDvMQjRwIBw&amp;url=http://www.telegraph.co.uk/news/worldnews/europe/italy/11056897/Italian-farmers-call-for-reintroduced-brown-bears-to-be-shot.html&amp;bvm=bv.150120842,d.d24&amp;psig=AFQjCNHjxwkx7M8B3J4pNyWtWBd9o2Ph5A&amp;ust=1490286072855742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144" y="836712"/>
            <a:ext cx="7772400" cy="1470025"/>
          </a:xfrm>
        </p:spPr>
        <p:txBody>
          <a:bodyPr>
            <a:noAutofit/>
          </a:bodyPr>
          <a:lstStyle/>
          <a:p>
            <a:r>
              <a:rPr lang="bg-BG" sz="11500" i="1" dirty="0" smtClean="0">
                <a:latin typeface="Book Antiqua" panose="02040602050305030304" pitchFamily="18" charset="0"/>
              </a:rPr>
              <a:t>Италия</a:t>
            </a:r>
            <a:endParaRPr lang="bg-BG" sz="5400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36510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bg-BG" sz="2800" b="1" dirty="0" smtClean="0">
                <a:solidFill>
                  <a:schemeClr val="tx1"/>
                </a:solidFill>
              </a:rPr>
              <a:t>Изготвил:</a:t>
            </a:r>
          </a:p>
          <a:p>
            <a:pPr algn="l"/>
            <a:r>
              <a:rPr lang="bg-BG" sz="2800" b="1" dirty="0" smtClean="0">
                <a:solidFill>
                  <a:schemeClr val="tx1"/>
                </a:solidFill>
              </a:rPr>
              <a:t>Дарина Атанасова 8в №13</a:t>
            </a:r>
            <a:endParaRPr lang="bg-B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2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Религия 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effectLst/>
              </a:rPr>
              <a:t>В Италия основната религия е католицизмът. Страната е една от католическите страни с най-силна вяра и традиции. Над 91% са католици (около 54 млн. </a:t>
            </a:r>
            <a:r>
              <a:rPr lang="bg-BG" dirty="0"/>
              <a:t>д</a:t>
            </a:r>
            <a:r>
              <a:rPr lang="bg-BG" dirty="0" smtClean="0">
                <a:effectLst/>
              </a:rPr>
              <a:t>уши) . Мюсюлманите (предимно чужденци) са около 1.2 милиона. Будистите наброяват 103 000, а индуистите – 108 000.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412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Държавно устройство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effectLst/>
              </a:rPr>
              <a:t>Италия </a:t>
            </a:r>
            <a:r>
              <a:rPr lang="bg-BG" dirty="0" smtClean="0">
                <a:effectLst/>
              </a:rPr>
              <a:t>е демократична парламентарна република с многопартийна система.От 31 януари 2015 </a:t>
            </a:r>
            <a:r>
              <a:rPr lang="bg-BG" dirty="0" smtClean="0">
                <a:effectLst/>
              </a:rPr>
              <a:t>г </a:t>
            </a:r>
            <a:r>
              <a:rPr lang="bg-BG" dirty="0" smtClean="0">
                <a:effectLst/>
              </a:rPr>
              <a:t>президент на Италия е Серджо Матарела, а настоящият председател на Министерския съвет е Паоло Джентилони. Основният законодателен орган е двукамарният парламент, като Министерският съвет също има ограничени законодателни правомощия.</a:t>
            </a:r>
            <a:r>
              <a:rPr lang="bg-BG" dirty="0" smtClean="0">
                <a:effectLst/>
                <a:hlinkClick r:id="rId3" tooltip="Съдебна власт"/>
              </a:rPr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4986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Икономика 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Според данни на МВФ италианската икономика е седма в света и четвърта в </a:t>
            </a:r>
            <a:r>
              <a:rPr lang="bg-BG" dirty="0" smtClean="0"/>
              <a:t>Европа. Поради изключително </a:t>
            </a:r>
            <a:r>
              <a:rPr lang="bg-BG" dirty="0"/>
              <a:t>ниския си растеж (средно 1,23% за последното </a:t>
            </a:r>
            <a:r>
              <a:rPr lang="bg-BG" dirty="0" smtClean="0"/>
              <a:t>десетилетие) Италия </a:t>
            </a:r>
            <a:r>
              <a:rPr lang="bg-BG" dirty="0"/>
              <a:t>понякога е наричана „болният човек на Европа</a:t>
            </a:r>
            <a:r>
              <a:rPr lang="bg-BG" dirty="0" smtClean="0"/>
              <a:t>“.</a:t>
            </a:r>
            <a:br>
              <a:rPr lang="bg-BG" dirty="0" smtClean="0"/>
            </a:br>
            <a:r>
              <a:rPr lang="bg-BG" dirty="0" smtClean="0"/>
              <a:t>В </a:t>
            </a:r>
            <a:r>
              <a:rPr lang="bg-BG" dirty="0"/>
              <a:t>страната се добиват живак</a:t>
            </a:r>
            <a:r>
              <a:rPr lang="bg-BG" dirty="0" smtClean="0"/>
              <a:t>, </a:t>
            </a:r>
            <a:r>
              <a:rPr lang="bg-BG" dirty="0"/>
              <a:t>въглища, желязна руда, нефт</a:t>
            </a:r>
            <a:r>
              <a:rPr lang="bg-BG" dirty="0" smtClean="0"/>
              <a:t>, </a:t>
            </a:r>
            <a:r>
              <a:rPr lang="bg-BG" dirty="0"/>
              <a:t>мрамор и др. Най-развити промишлени отрасли </a:t>
            </a:r>
            <a:r>
              <a:rPr lang="bg-BG" dirty="0" smtClean="0"/>
              <a:t>са: </a:t>
            </a:r>
            <a:r>
              <a:rPr lang="bg-BG" dirty="0"/>
              <a:t>машиностроене, автомобилостроене, </a:t>
            </a:r>
            <a:r>
              <a:rPr lang="bg-BG" dirty="0" smtClean="0"/>
              <a:t>корабостроене, самолетостроене</a:t>
            </a:r>
            <a:r>
              <a:rPr lang="bg-BG" dirty="0"/>
              <a:t>, електроника, </a:t>
            </a:r>
            <a:r>
              <a:rPr lang="bg-BG" dirty="0" smtClean="0"/>
              <a:t>електротехническа</a:t>
            </a:r>
            <a:r>
              <a:rPr lang="bg-BG" dirty="0"/>
              <a:t> </a:t>
            </a:r>
            <a:r>
              <a:rPr lang="bg-BG" dirty="0" smtClean="0"/>
              <a:t>и др.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122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544" y="1844824"/>
            <a:ext cx="8229600" cy="1143000"/>
          </a:xfrm>
        </p:spPr>
        <p:txBody>
          <a:bodyPr/>
          <a:lstStyle/>
          <a:p>
            <a:r>
              <a:rPr lang="bg-BG" sz="6000" b="1" i="1" dirty="0" smtClean="0">
                <a:latin typeface="Book Antiqua" panose="02040602050305030304" pitchFamily="18" charset="0"/>
              </a:rPr>
              <a:t>Забележителности</a:t>
            </a:r>
            <a:r>
              <a:rPr lang="bg-BG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467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43" y="3657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2544" y="116632"/>
            <a:ext cx="8229600" cy="1143000"/>
          </a:xfrm>
        </p:spPr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Колизеумът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2544" y="1124744"/>
            <a:ext cx="8229600" cy="1828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/>
              <a:t>Колизеумът е най-просторният </a:t>
            </a:r>
            <a:r>
              <a:rPr lang="bg-BG" dirty="0"/>
              <a:t>и </a:t>
            </a:r>
            <a:r>
              <a:rPr lang="bg-BG" dirty="0" smtClean="0"/>
              <a:t>великолепен </a:t>
            </a:r>
            <a:r>
              <a:rPr lang="bg-BG" dirty="0"/>
              <a:t>от амфитеатрите в Древен </a:t>
            </a:r>
            <a:r>
              <a:rPr lang="bg-BG" dirty="0" smtClean="0"/>
              <a:t>Рим. Той е </a:t>
            </a:r>
            <a:r>
              <a:rPr lang="bg-BG" dirty="0"/>
              <a:t>използван </a:t>
            </a:r>
            <a:r>
              <a:rPr lang="bg-BG" dirty="0" smtClean="0"/>
              <a:t>за гладиаторски битки, екзекуции и много други зрелища.</a:t>
            </a:r>
            <a:endParaRPr lang="bg-BG" dirty="0"/>
          </a:p>
        </p:txBody>
      </p:sp>
      <p:pic>
        <p:nvPicPr>
          <p:cNvPr id="2052" name="Picture 4" descr="Резултат с изображение за italy coliseum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1" y="3432656"/>
            <a:ext cx="4320480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italy colise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00" y="2564904"/>
            <a:ext cx="4679793" cy="31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6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28" y="260648"/>
            <a:ext cx="8003232" cy="814412"/>
          </a:xfrm>
        </p:spPr>
        <p:txBody>
          <a:bodyPr>
            <a:normAutofit fontScale="90000"/>
          </a:bodyPr>
          <a:lstStyle/>
          <a:p>
            <a:r>
              <a:rPr lang="bg-BG" sz="4800" i="1" dirty="0">
                <a:latin typeface="Book Antiqua" panose="02040602050305030304" pitchFamily="18" charset="0"/>
              </a:rPr>
              <a:t>Наклонената кула в Пиза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098"/>
            <a:ext cx="4162367" cy="585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/>
              <a:t>Наклонената</a:t>
            </a:r>
            <a:r>
              <a:rPr lang="bg-BG" sz="2600" b="1" dirty="0" smtClean="0"/>
              <a:t> </a:t>
            </a:r>
            <a:r>
              <a:rPr lang="bg-BG" sz="2600" dirty="0" smtClean="0"/>
              <a:t>кула</a:t>
            </a:r>
            <a:r>
              <a:rPr lang="bg-BG" sz="2600" b="1" dirty="0" smtClean="0"/>
              <a:t> </a:t>
            </a:r>
            <a:r>
              <a:rPr lang="bg-BG" sz="2600" dirty="0" smtClean="0"/>
              <a:t>в</a:t>
            </a:r>
            <a:r>
              <a:rPr lang="bg-BG" sz="2600" b="1" dirty="0" smtClean="0"/>
              <a:t> </a:t>
            </a:r>
            <a:r>
              <a:rPr lang="bg-BG" sz="2600" dirty="0" smtClean="0"/>
              <a:t>Пиза е отделно разположена камбанария на катедралата в град Пиза, Италия. Предназначена е да стои вертикално но, веднага след началото на строителството през 1173 започва да се накланя на север, заради слабата земна основа и неправилното изпълнение на фундирането.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pic>
        <p:nvPicPr>
          <p:cNvPr id="3080" name="Picture 8" descr="Резултат с изображение за italy pizza tow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4" y="1196752"/>
            <a:ext cx="4120883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93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Везувий 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9"/>
            <a:ext cx="8784976" cy="23042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Вулканът </a:t>
            </a:r>
            <a:r>
              <a:rPr lang="bg-BG" dirty="0" smtClean="0"/>
              <a:t>Везувий </a:t>
            </a:r>
            <a:r>
              <a:rPr lang="bg-BG" dirty="0"/>
              <a:t>се извисява на височина 1 281 m над морското ниво, близо до Неаполитанския </a:t>
            </a:r>
            <a:r>
              <a:rPr lang="bg-BG" dirty="0" smtClean="0"/>
              <a:t>залив. </a:t>
            </a:r>
            <a:r>
              <a:rPr lang="bg-BG" dirty="0"/>
              <a:t>Той е единственият активен вулкан в континенталната част на Европа</a:t>
            </a:r>
            <a:r>
              <a:rPr lang="bg-BG" dirty="0" smtClean="0"/>
              <a:t>.</a:t>
            </a:r>
            <a:r>
              <a:rPr lang="bg-BG" dirty="0"/>
              <a:t> Последното </a:t>
            </a:r>
            <a:r>
              <a:rPr lang="bg-BG" dirty="0" smtClean="0"/>
              <a:t>му изригване е </a:t>
            </a:r>
            <a:r>
              <a:rPr lang="bg-BG" dirty="0"/>
              <a:t>през 1944 г. </a:t>
            </a:r>
          </a:p>
        </p:txBody>
      </p:sp>
      <p:pic>
        <p:nvPicPr>
          <p:cNvPr id="4098" name="Picture 2" descr="Резултат с изображение за italy везувий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04" y="3150659"/>
            <a:ext cx="4464496" cy="25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Резултат с изображение за italy везувий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5146054" cy="27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5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44" y="188640"/>
            <a:ext cx="8229600" cy="940966"/>
          </a:xfrm>
        </p:spPr>
        <p:txBody>
          <a:bodyPr>
            <a:normAutofit/>
          </a:bodyPr>
          <a:lstStyle/>
          <a:p>
            <a:r>
              <a:rPr lang="bg-BG" sz="4800" b="1" i="1" dirty="0">
                <a:latin typeface="Book Antiqua" panose="02040602050305030304" pitchFamily="18" charset="0"/>
              </a:rPr>
              <a:t>Пантеонът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985878"/>
            <a:ext cx="8732953" cy="2299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Пантеонът </a:t>
            </a:r>
            <a:r>
              <a:rPr lang="bg-BG" sz="2800" dirty="0" smtClean="0"/>
              <a:t>е </a:t>
            </a:r>
            <a:r>
              <a:rPr lang="bg-BG" sz="2800" dirty="0"/>
              <a:t>бивш древноримски храм в Рим, посветен на всички </a:t>
            </a:r>
            <a:r>
              <a:rPr lang="bg-BG" sz="2800" dirty="0" smtClean="0"/>
              <a:t>богове, а </a:t>
            </a:r>
            <a:r>
              <a:rPr lang="bg-BG" sz="2800" dirty="0"/>
              <a:t>понастоящем католически храм, посветен на </a:t>
            </a:r>
            <a:r>
              <a:rPr lang="bg-BG" sz="2800" dirty="0" smtClean="0"/>
              <a:t>Богородица и </a:t>
            </a:r>
            <a:r>
              <a:rPr lang="bg-BG" sz="2800" dirty="0"/>
              <a:t>вси </a:t>
            </a:r>
            <a:r>
              <a:rPr lang="bg-BG" sz="2800" dirty="0" smtClean="0"/>
              <a:t>светии. Пантеонът </a:t>
            </a:r>
            <a:r>
              <a:rPr lang="bg-BG" sz="2800" dirty="0"/>
              <a:t>се намира в историческия център на Рим, на площада Пиаца дела </a:t>
            </a:r>
            <a:r>
              <a:rPr lang="bg-BG" sz="2800" dirty="0" smtClean="0"/>
              <a:t>Ротонда.</a:t>
            </a:r>
            <a:endParaRPr lang="bg-BG" sz="2800" dirty="0"/>
          </a:p>
        </p:txBody>
      </p:sp>
      <p:pic>
        <p:nvPicPr>
          <p:cNvPr id="5126" name="Picture 6" descr="Резултат с изображение за italy пантеона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5" y="3429000"/>
            <a:ext cx="4819463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тат с изображение за italy пантеона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8"/>
            <a:ext cx="400740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sz="5400" b="1" i="1" dirty="0" smtClean="0">
                <a:latin typeface="Book Antiqua" panose="02040602050305030304" pitchFamily="18" charset="0"/>
              </a:rPr>
              <a:t>Благодаря за вниманието!</a:t>
            </a:r>
            <a:endParaRPr lang="bg-BG" sz="54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1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b="1" i="1" dirty="0" smtClean="0">
                <a:effectLst/>
                <a:latin typeface="Book Antiqua" panose="02040602050305030304" pitchFamily="18" charset="0"/>
              </a:rPr>
              <a:t>Разположение</a:t>
            </a:r>
            <a:r>
              <a:rPr lang="bg-BG" b="1" i="1" dirty="0" smtClean="0">
                <a:effectLst/>
                <a:latin typeface="Book Antiqua" panose="02040602050305030304" pitchFamily="18" charset="0"/>
              </a:rPr>
              <a:t> </a:t>
            </a:r>
            <a:endParaRPr lang="bg-BG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600" dirty="0" smtClean="0">
                <a:effectLst/>
              </a:rPr>
              <a:t>Италия е разположена на Апенинския полуостров и континенталните области непосредствено на север от него, приблизително до главния вододел на Алпите, както и на Сицилия, Сардиния и редица по-малки острови.</a:t>
            </a:r>
          </a:p>
          <a:p>
            <a:endParaRPr lang="bg-BG" dirty="0" smtClean="0">
              <a:effectLst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164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Граници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>
                <a:effectLst/>
              </a:rPr>
              <a:t>Италия граничи с Франция на северозапад , с Швейцария  и Австрия  на север, със Словения  на изток, с анклава Сан Марино и с Ватикана, която се намира в Рим.</a:t>
            </a:r>
            <a:endParaRPr lang="bg-BG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4609981" cy="46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7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Релеф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effectLst/>
              </a:rPr>
              <a:t>Релефът на Италия е предимно планински - 80% от територията е заета от планини. По северната граница са разположени части от Алпите с най-висок връх Монблан (4 807 m). На юг от тях се намира най-голямата равнинна област в страната - Паданската равнина. По дължината на полуострова е разположена веригата на Апенинските планини с най-висок връх Корно (2 914 m).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945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Климат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3000" dirty="0" smtClean="0">
                <a:effectLst/>
              </a:rPr>
              <a:t>Климатът в Италия е субтропичен, със значителни местни особености.В централните и южните части на страната климатът е субтропичен средиземноморски , с мека и влажна зима и сухо горещо лято. Паданската равнина и склоновете на Алпите в северната част на страната имат влажен субтропичен климат, по-хладна зима и равномерни валежи през годината. 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61682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1" dirty="0" smtClean="0">
                <a:latin typeface="Book Antiqua" panose="02040602050305030304" pitchFamily="18" charset="0"/>
              </a:rPr>
              <a:t>Флора и фауна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400" dirty="0" smtClean="0">
                <a:effectLst/>
              </a:rPr>
              <a:t>Най-високият горски пояс се състои от иглолистни дървета, а по-ниските – от бук, дъб, кестен. В Паданската равнина виреят топола и върба. На полуострова и на по-големите острови преобладава средиземноморска растителност: корков дъб, зелен дъб, хвойна, къпина, лавър, мирта, палма джудже.</a:t>
            </a:r>
          </a:p>
          <a:p>
            <a:endParaRPr lang="bg-BG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 smtClean="0">
                <a:effectLst/>
              </a:rPr>
              <a:t>Едрите бозайници са малко. В Алпите се срещат алпийска антилопа, дива коза и сърна, в Апенините – кафява мечка, алпийска антилопа, видра. Гарваните и лястовиците са характерни за Италия птици. Моретата, обграждащи страната, изобилстват от морски живот.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003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  </a:t>
            </a:r>
            <a:endParaRPr lang="bg-BG" dirty="0"/>
          </a:p>
        </p:txBody>
      </p:sp>
      <p:pic>
        <p:nvPicPr>
          <p:cNvPr id="5125" name="Picture 5" descr="Резултат с изображение за italy pal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78" y="692695"/>
            <a:ext cx="3921612" cy="2736305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Резултат с изображение за italy brown bear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36429"/>
            <a:ext cx="4136488" cy="2736304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Резултат с изображение за italy alpine antelope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8"/>
          <a:stretch/>
        </p:blipFill>
        <p:spPr bwMode="auto">
          <a:xfrm>
            <a:off x="127123" y="3645024"/>
            <a:ext cx="3744416" cy="293267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37" y="3639585"/>
            <a:ext cx="4406059" cy="2932674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16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Води 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7640" y="1412776"/>
            <a:ext cx="4040188" cy="453727"/>
          </a:xfrm>
        </p:spPr>
        <p:txBody>
          <a:bodyPr>
            <a:normAutofit fontScale="92500" lnSpcReduction="10000"/>
          </a:bodyPr>
          <a:lstStyle/>
          <a:p>
            <a:r>
              <a:rPr lang="bg-BG" sz="2800" i="1" dirty="0" smtClean="0"/>
              <a:t>Реки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/>
              <a:t>Река По е най-голямата река както по дължина - 652 км, така и по площ на водосборния басейн – 1500 км². Извира от Алпите, протича през Паданската равнина и се влива в Адриатическо море.</a:t>
            </a:r>
            <a:br>
              <a:rPr lang="ru-RU" sz="2200" dirty="0" smtClean="0"/>
            </a:br>
            <a:r>
              <a:rPr lang="ru-RU" sz="2200" dirty="0" smtClean="0"/>
              <a:t> Адидже е втората по дължина река в страната - 410 км. Други по-големи реки са Тибър, Арно и Пиаве.</a:t>
            </a:r>
            <a:endParaRPr lang="bg-BG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16016" y="1412776"/>
            <a:ext cx="4041775" cy="453727"/>
          </a:xfrm>
        </p:spPr>
        <p:txBody>
          <a:bodyPr>
            <a:normAutofit fontScale="92500" lnSpcReduction="10000"/>
          </a:bodyPr>
          <a:lstStyle/>
          <a:p>
            <a:r>
              <a:rPr lang="bg-BG" sz="2800" i="1" dirty="0" smtClean="0"/>
              <a:t>Езера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>
                <a:effectLst/>
              </a:rPr>
              <a:t>Лаго ди Гарда (площ 370 км²) е </a:t>
            </a:r>
            <a:r>
              <a:rPr lang="ru-RU" sz="2200" dirty="0" smtClean="0"/>
              <a:t>н</a:t>
            </a:r>
            <a:r>
              <a:rPr lang="ru-RU" sz="2200" dirty="0" smtClean="0">
                <a:effectLst/>
              </a:rPr>
              <a:t>ай-голямото италианско езеро и четвъртото по големина в Европа. </a:t>
            </a:r>
            <a:br>
              <a:rPr lang="ru-RU" sz="2200" dirty="0" smtClean="0">
                <a:effectLst/>
              </a:rPr>
            </a:br>
            <a:r>
              <a:rPr lang="ru-RU" sz="2200" dirty="0" smtClean="0">
                <a:effectLst/>
              </a:rPr>
              <a:t>Лаго ди Комо (максимална дълбочина 410 м ) е най-дълбокото езеро в Италия. </a:t>
            </a:r>
            <a:br>
              <a:rPr lang="ru-RU" sz="2200" dirty="0" smtClean="0">
                <a:effectLst/>
              </a:rPr>
            </a:br>
            <a:r>
              <a:rPr lang="ru-RU" sz="2200" dirty="0" smtClean="0">
                <a:effectLst/>
              </a:rPr>
              <a:t>Лаго Маджоре, с </a:t>
            </a:r>
            <a:r>
              <a:rPr lang="bg-BG" sz="2000" dirty="0" smtClean="0">
                <a:effectLst/>
              </a:rPr>
              <a:t>площ 212 км²,</a:t>
            </a:r>
            <a:r>
              <a:rPr lang="ru-RU" sz="2200" dirty="0" smtClean="0">
                <a:effectLst/>
              </a:rPr>
              <a:t> се намира във водосборния басейн на река По</a:t>
            </a:r>
            <a:r>
              <a:rPr lang="ru-RU" sz="2200" dirty="0"/>
              <a:t>.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82488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11" y="0"/>
            <a:ext cx="91733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i="1" dirty="0" smtClean="0">
                <a:latin typeface="Book Antiqua" panose="02040602050305030304" pitchFamily="18" charset="0"/>
              </a:rPr>
              <a:t>Население</a:t>
            </a:r>
            <a:endParaRPr lang="bg-BG" sz="4800" b="1" i="1" dirty="0">
              <a:latin typeface="Book Antiqua" panose="02040602050305030304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Към януари 2016 година общото население на Италия е </a:t>
            </a:r>
            <a:r>
              <a:rPr lang="bg-BG" dirty="0" smtClean="0">
                <a:effectLst/>
              </a:rPr>
              <a:t>60.6</a:t>
            </a:r>
            <a:r>
              <a:rPr lang="ru-RU" dirty="0" smtClean="0"/>
              <a:t> млн. души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bg-BG" dirty="0" smtClean="0">
                <a:effectLst/>
              </a:rPr>
              <a:t> Средната гъстота на населението е 197 д/km</a:t>
            </a:r>
            <a:r>
              <a:rPr lang="bg-BG" baseline="30000" dirty="0" smtClean="0">
                <a:effectLst/>
              </a:rPr>
              <a:t>2</a:t>
            </a:r>
            <a:r>
              <a:rPr lang="bg-BG" dirty="0" smtClean="0"/>
              <a:t>.</a:t>
            </a:r>
            <a:r>
              <a:rPr lang="bg-BG" dirty="0"/>
              <a:t> </a:t>
            </a:r>
            <a:r>
              <a:rPr lang="bg-BG" dirty="0" smtClean="0">
                <a:effectLst/>
              </a:rPr>
              <a:t>Средната продължителност на живот е 75 години за мъжете и 81 години – за жените. Населението е съставено от 98,1% италианци, 0,6% германци (южно-тиролци) и 1,3% от други етноси.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473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547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Италия</vt:lpstr>
      <vt:lpstr>Разположение </vt:lpstr>
      <vt:lpstr>Граници</vt:lpstr>
      <vt:lpstr>Релеф </vt:lpstr>
      <vt:lpstr>Климат </vt:lpstr>
      <vt:lpstr>Флора и фауна</vt:lpstr>
      <vt:lpstr> </vt:lpstr>
      <vt:lpstr>Води </vt:lpstr>
      <vt:lpstr>Население</vt:lpstr>
      <vt:lpstr>Религия </vt:lpstr>
      <vt:lpstr>Държавно устройство</vt:lpstr>
      <vt:lpstr>Икономика </vt:lpstr>
      <vt:lpstr>Забележителности </vt:lpstr>
      <vt:lpstr>Колизеумът</vt:lpstr>
      <vt:lpstr>Наклонената кула в Пиза</vt:lpstr>
      <vt:lpstr>Везувий </vt:lpstr>
      <vt:lpstr>Пантеонът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Италия</dc:title>
  <dc:creator>sv</dc:creator>
  <cp:lastModifiedBy>sv</cp:lastModifiedBy>
  <cp:revision>35</cp:revision>
  <dcterms:created xsi:type="dcterms:W3CDTF">2017-03-22T14:42:40Z</dcterms:created>
  <dcterms:modified xsi:type="dcterms:W3CDTF">2017-03-23T17:17:03Z</dcterms:modified>
</cp:coreProperties>
</file>