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601200" cy="12801600" type="A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95" autoAdjust="0"/>
  </p:normalViewPr>
  <p:slideViewPr>
    <p:cSldViewPr snapToGrid="0">
      <p:cViewPr>
        <p:scale>
          <a:sx n="100" d="100"/>
          <a:sy n="100" d="100"/>
        </p:scale>
        <p:origin x="1752" y="-1080"/>
      </p:cViewPr>
      <p:guideLst>
        <p:guide orient="horz" pos="4032"/>
        <p:guide pos="3024"/>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en-US"/>
              <a:t>Click to edit Master title style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DBBB60-D546-43F2-BC8B-9E80838458E7}" type="datetimeFigureOut">
              <a:rPr lang="en-GB" smtClean="0"/>
              <a:t>21/04/2017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AB1D9D-E57A-4022-A39C-DFD47D1311C1}" type="slidenum">
              <a:rPr lang="en-GB" smtClean="0"/>
              <a:t>‹#›</a:t>
            </a:fld>
            <a:endParaRPr lang="en-GB"/>
          </a:p>
        </p:txBody>
      </p:sp>
    </p:spTree>
    <p:extLst>
      <p:ext uri="{BB962C8B-B14F-4D97-AF65-F5344CB8AC3E}">
        <p14:creationId xmlns:p14="http://schemas.microsoft.com/office/powerpoint/2010/main" val="604602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BBB60-D546-43F2-BC8B-9E80838458E7}" type="datetimeFigureOut">
              <a:rPr lang="en-GB" smtClean="0"/>
              <a:t>21/04/2017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AB1D9D-E57A-4022-A39C-DFD47D1311C1}" type="slidenum">
              <a:rPr lang="en-GB" smtClean="0"/>
              <a:t>‹#›</a:t>
            </a:fld>
            <a:endParaRPr lang="en-GB"/>
          </a:p>
        </p:txBody>
      </p:sp>
    </p:spTree>
    <p:extLst>
      <p:ext uri="{BB962C8B-B14F-4D97-AF65-F5344CB8AC3E}">
        <p14:creationId xmlns:p14="http://schemas.microsoft.com/office/powerpoint/2010/main" val="4087919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BBB60-D546-43F2-BC8B-9E80838458E7}" type="datetimeFigureOut">
              <a:rPr lang="en-GB" smtClean="0"/>
              <a:t>21/04/2017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AB1D9D-E57A-4022-A39C-DFD47D1311C1}" type="slidenum">
              <a:rPr lang="en-GB" smtClean="0"/>
              <a:t>‹#›</a:t>
            </a:fld>
            <a:endParaRPr lang="en-GB"/>
          </a:p>
        </p:txBody>
      </p:sp>
    </p:spTree>
    <p:extLst>
      <p:ext uri="{BB962C8B-B14F-4D97-AF65-F5344CB8AC3E}">
        <p14:creationId xmlns:p14="http://schemas.microsoft.com/office/powerpoint/2010/main" val="263357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BBB60-D546-43F2-BC8B-9E80838458E7}" type="datetimeFigureOut">
              <a:rPr lang="en-GB" smtClean="0"/>
              <a:t>21/04/2017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AB1D9D-E57A-4022-A39C-DFD47D1311C1}" type="slidenum">
              <a:rPr lang="en-GB" smtClean="0"/>
              <a:t>‹#›</a:t>
            </a:fld>
            <a:endParaRPr lang="en-GB"/>
          </a:p>
        </p:txBody>
      </p:sp>
    </p:spTree>
    <p:extLst>
      <p:ext uri="{BB962C8B-B14F-4D97-AF65-F5344CB8AC3E}">
        <p14:creationId xmlns:p14="http://schemas.microsoft.com/office/powerpoint/2010/main" val="42420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DBBB60-D546-43F2-BC8B-9E80838458E7}" type="datetimeFigureOut">
              <a:rPr lang="en-GB" smtClean="0"/>
              <a:t>21/04/2017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AB1D9D-E57A-4022-A39C-DFD47D1311C1}" type="slidenum">
              <a:rPr lang="en-GB" smtClean="0"/>
              <a:t>‹#›</a:t>
            </a:fld>
            <a:endParaRPr lang="en-GB"/>
          </a:p>
        </p:txBody>
      </p:sp>
    </p:spTree>
    <p:extLst>
      <p:ext uri="{BB962C8B-B14F-4D97-AF65-F5344CB8AC3E}">
        <p14:creationId xmlns:p14="http://schemas.microsoft.com/office/powerpoint/2010/main" val="1077830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BB60-D546-43F2-BC8B-9E80838458E7}" type="datetimeFigureOut">
              <a:rPr lang="en-GB" smtClean="0"/>
              <a:t>21/04/2017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AB1D9D-E57A-4022-A39C-DFD47D1311C1}" type="slidenum">
              <a:rPr lang="en-GB" smtClean="0"/>
              <a:t>‹#›</a:t>
            </a:fld>
            <a:endParaRPr lang="en-GB"/>
          </a:p>
        </p:txBody>
      </p:sp>
    </p:spTree>
    <p:extLst>
      <p:ext uri="{BB962C8B-B14F-4D97-AF65-F5344CB8AC3E}">
        <p14:creationId xmlns:p14="http://schemas.microsoft.com/office/powerpoint/2010/main" val="2062122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Edit Master text styles</a:t>
            </a:r>
          </a:p>
        </p:txBody>
      </p:sp>
      <p:sp>
        <p:nvSpPr>
          <p:cNvPr id="4" name="Content Placeholder 3"/>
          <p:cNvSpPr>
            <a:spLocks noGrp="1"/>
          </p:cNvSpPr>
          <p:nvPr>
            <p:ph sz="half" idx="2"/>
          </p:nvPr>
        </p:nvSpPr>
        <p:spPr>
          <a:xfrm>
            <a:off x="661334" y="4676140"/>
            <a:ext cx="4061757" cy="68778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Edit Master text styles</a:t>
            </a:r>
          </a:p>
        </p:txBody>
      </p:sp>
      <p:sp>
        <p:nvSpPr>
          <p:cNvPr id="6" name="Content Placeholder 5"/>
          <p:cNvSpPr>
            <a:spLocks noGrp="1"/>
          </p:cNvSpPr>
          <p:nvPr>
            <p:ph sz="quarter" idx="4"/>
          </p:nvPr>
        </p:nvSpPr>
        <p:spPr>
          <a:xfrm>
            <a:off x="4860608" y="4676140"/>
            <a:ext cx="4081761" cy="68778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DBBB60-D546-43F2-BC8B-9E80838458E7}" type="datetimeFigureOut">
              <a:rPr lang="en-GB" smtClean="0"/>
              <a:t>21/04/2017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BAB1D9D-E57A-4022-A39C-DFD47D1311C1}" type="slidenum">
              <a:rPr lang="en-GB" smtClean="0"/>
              <a:t>‹#›</a:t>
            </a:fld>
            <a:endParaRPr lang="en-GB"/>
          </a:p>
        </p:txBody>
      </p:sp>
    </p:spTree>
    <p:extLst>
      <p:ext uri="{BB962C8B-B14F-4D97-AF65-F5344CB8AC3E}">
        <p14:creationId xmlns:p14="http://schemas.microsoft.com/office/powerpoint/2010/main" val="3580063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DBBB60-D546-43F2-BC8B-9E80838458E7}" type="datetimeFigureOut">
              <a:rPr lang="en-GB" smtClean="0"/>
              <a:t>21/04/2017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BAB1D9D-E57A-4022-A39C-DFD47D1311C1}" type="slidenum">
              <a:rPr lang="en-GB" smtClean="0"/>
              <a:t>‹#›</a:t>
            </a:fld>
            <a:endParaRPr lang="en-GB"/>
          </a:p>
        </p:txBody>
      </p:sp>
    </p:spTree>
    <p:extLst>
      <p:ext uri="{BB962C8B-B14F-4D97-AF65-F5344CB8AC3E}">
        <p14:creationId xmlns:p14="http://schemas.microsoft.com/office/powerpoint/2010/main" val="64055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BBB60-D546-43F2-BC8B-9E80838458E7}" type="datetimeFigureOut">
              <a:rPr lang="en-GB" smtClean="0"/>
              <a:t>21/04/2017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BAB1D9D-E57A-4022-A39C-DFD47D1311C1}" type="slidenum">
              <a:rPr lang="en-GB" smtClean="0"/>
              <a:t>‹#›</a:t>
            </a:fld>
            <a:endParaRPr lang="en-GB"/>
          </a:p>
        </p:txBody>
      </p:sp>
    </p:spTree>
    <p:extLst>
      <p:ext uri="{BB962C8B-B14F-4D97-AF65-F5344CB8AC3E}">
        <p14:creationId xmlns:p14="http://schemas.microsoft.com/office/powerpoint/2010/main" val="977799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Edit Master text styles</a:t>
            </a:r>
          </a:p>
        </p:txBody>
      </p:sp>
      <p:sp>
        <p:nvSpPr>
          <p:cNvPr id="5" name="Date Placeholder 4"/>
          <p:cNvSpPr>
            <a:spLocks noGrp="1"/>
          </p:cNvSpPr>
          <p:nvPr>
            <p:ph type="dt" sz="half" idx="10"/>
          </p:nvPr>
        </p:nvSpPr>
        <p:spPr/>
        <p:txBody>
          <a:bodyPr/>
          <a:lstStyle/>
          <a:p>
            <a:fld id="{3BDBBB60-D546-43F2-BC8B-9E80838458E7}" type="datetimeFigureOut">
              <a:rPr lang="en-GB" smtClean="0"/>
              <a:t>21/04/2017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AB1D9D-E57A-4022-A39C-DFD47D1311C1}" type="slidenum">
              <a:rPr lang="en-GB" smtClean="0"/>
              <a:t>‹#›</a:t>
            </a:fld>
            <a:endParaRPr lang="en-GB"/>
          </a:p>
        </p:txBody>
      </p:sp>
    </p:spTree>
    <p:extLst>
      <p:ext uri="{BB962C8B-B14F-4D97-AF65-F5344CB8AC3E}">
        <p14:creationId xmlns:p14="http://schemas.microsoft.com/office/powerpoint/2010/main" val="159330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Edit Master text styles</a:t>
            </a:r>
          </a:p>
        </p:txBody>
      </p:sp>
      <p:sp>
        <p:nvSpPr>
          <p:cNvPr id="5" name="Date Placeholder 4"/>
          <p:cNvSpPr>
            <a:spLocks noGrp="1"/>
          </p:cNvSpPr>
          <p:nvPr>
            <p:ph type="dt" sz="half" idx="10"/>
          </p:nvPr>
        </p:nvSpPr>
        <p:spPr/>
        <p:txBody>
          <a:bodyPr/>
          <a:lstStyle/>
          <a:p>
            <a:fld id="{3BDBBB60-D546-43F2-BC8B-9E80838458E7}" type="datetimeFigureOut">
              <a:rPr lang="en-GB" smtClean="0"/>
              <a:t>21/04/2017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AB1D9D-E57A-4022-A39C-DFD47D1311C1}" type="slidenum">
              <a:rPr lang="en-GB" smtClean="0"/>
              <a:t>‹#›</a:t>
            </a:fld>
            <a:endParaRPr lang="en-GB"/>
          </a:p>
        </p:txBody>
      </p:sp>
    </p:spTree>
    <p:extLst>
      <p:ext uri="{BB962C8B-B14F-4D97-AF65-F5344CB8AC3E}">
        <p14:creationId xmlns:p14="http://schemas.microsoft.com/office/powerpoint/2010/main" val="2426865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3BDBBB60-D546-43F2-BC8B-9E80838458E7}" type="datetimeFigureOut">
              <a:rPr lang="en-GB" smtClean="0"/>
              <a:t>21/04/2017</a:t>
            </a:fld>
            <a:endParaRPr lang="en-GB"/>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BBAB1D9D-E57A-4022-A39C-DFD47D1311C1}" type="slidenum">
              <a:rPr lang="en-GB" smtClean="0"/>
              <a:t>‹#›</a:t>
            </a:fld>
            <a:endParaRPr lang="en-GB"/>
          </a:p>
        </p:txBody>
      </p:sp>
    </p:spTree>
    <p:extLst>
      <p:ext uri="{BB962C8B-B14F-4D97-AF65-F5344CB8AC3E}">
        <p14:creationId xmlns:p14="http://schemas.microsoft.com/office/powerpoint/2010/main" val="8293713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2">
            <a:extLst>
              <a:ext uri="{BEBA8EAE-BF5A-486C-A8C5-ECC9F3942E4B}">
                <a14:imgProps xmlns:a14="http://schemas.microsoft.com/office/drawing/2010/main">
                  <a14:imgLayer r:embed="rId3">
                    <a14:imgEffect>
                      <a14:saturation sat="200000"/>
                    </a14:imgEffect>
                  </a14:imgLayer>
                </a14:imgProps>
              </a:ext>
            </a:extLst>
          </a:blip>
          <a:srcRect l="17269" t="11939" r="65874" b="8146"/>
          <a:stretch/>
        </p:blipFill>
        <p:spPr>
          <a:xfrm>
            <a:off x="0" y="0"/>
            <a:ext cx="9601200" cy="12801600"/>
          </a:xfrm>
          <a:prstGeom prst="rect">
            <a:avLst/>
          </a:prstGeom>
        </p:spPr>
      </p:pic>
      <p:sp>
        <p:nvSpPr>
          <p:cNvPr id="2" name="Title 1"/>
          <p:cNvSpPr>
            <a:spLocks noGrp="1"/>
          </p:cNvSpPr>
          <p:nvPr>
            <p:ph type="ctrTitle"/>
          </p:nvPr>
        </p:nvSpPr>
        <p:spPr>
          <a:xfrm>
            <a:off x="720090" y="263471"/>
            <a:ext cx="8161020" cy="833056"/>
          </a:xfrm>
        </p:spPr>
        <p:txBody>
          <a:bodyPr>
            <a:noAutofit/>
          </a:bodyPr>
          <a:lstStyle/>
          <a:p>
            <a:r>
              <a:rPr lang="en-GB" sz="4000" dirty="0">
                <a:solidFill>
                  <a:schemeClr val="bg1"/>
                </a:solidFill>
              </a:rPr>
              <a:t>Companion AI &amp; Arduino Accessory</a:t>
            </a:r>
          </a:p>
        </p:txBody>
      </p:sp>
      <p:sp>
        <p:nvSpPr>
          <p:cNvPr id="4" name="TextBox 3"/>
          <p:cNvSpPr txBox="1"/>
          <p:nvPr/>
        </p:nvSpPr>
        <p:spPr>
          <a:xfrm>
            <a:off x="510540" y="1563541"/>
            <a:ext cx="8778047" cy="584775"/>
          </a:xfrm>
          <a:prstGeom prst="rect">
            <a:avLst/>
          </a:prstGeom>
          <a:solidFill>
            <a:schemeClr val="accent2">
              <a:lumMod val="75000"/>
            </a:schemeClr>
          </a:solidFill>
          <a:ln w="57150"/>
        </p:spPr>
        <p:style>
          <a:lnRef idx="3">
            <a:schemeClr val="lt1"/>
          </a:lnRef>
          <a:fillRef idx="1">
            <a:schemeClr val="accent5"/>
          </a:fillRef>
          <a:effectRef idx="1">
            <a:schemeClr val="accent5"/>
          </a:effectRef>
          <a:fontRef idx="minor">
            <a:schemeClr val="lt1"/>
          </a:fontRef>
        </p:style>
        <p:txBody>
          <a:bodyPr wrap="square" rtlCol="0">
            <a:spAutoFit/>
          </a:bodyPr>
          <a:lstStyle/>
          <a:p>
            <a:r>
              <a:rPr lang="en-GB" sz="1600" dirty="0"/>
              <a:t>Both of the components are integrated into the COMP240 game. The companion AI controls  a falcon that the player can interact with and direct. </a:t>
            </a:r>
          </a:p>
        </p:txBody>
      </p:sp>
      <p:sp>
        <p:nvSpPr>
          <p:cNvPr id="9" name="TextBox 8"/>
          <p:cNvSpPr txBox="1"/>
          <p:nvPr/>
        </p:nvSpPr>
        <p:spPr>
          <a:xfrm>
            <a:off x="510540" y="3105097"/>
            <a:ext cx="5258493" cy="830997"/>
          </a:xfrm>
          <a:prstGeom prst="rect">
            <a:avLst/>
          </a:prstGeom>
          <a:solidFill>
            <a:schemeClr val="accent2">
              <a:lumMod val="75000"/>
            </a:schemeClr>
          </a:solidFill>
          <a:ln w="57150"/>
        </p:spPr>
        <p:style>
          <a:lnRef idx="3">
            <a:schemeClr val="lt1"/>
          </a:lnRef>
          <a:fillRef idx="1">
            <a:schemeClr val="accent5"/>
          </a:fillRef>
          <a:effectRef idx="1">
            <a:schemeClr val="accent5"/>
          </a:effectRef>
          <a:fontRef idx="minor">
            <a:schemeClr val="lt1"/>
          </a:fontRef>
        </p:style>
        <p:txBody>
          <a:bodyPr wrap="square" rtlCol="0">
            <a:spAutoFit/>
          </a:bodyPr>
          <a:lstStyle/>
          <a:p>
            <a:r>
              <a:rPr lang="en-GB" sz="1200" dirty="0"/>
              <a:t>The companion AI is for the falcon companion in the game. It can interact with both the environment and the player. </a:t>
            </a:r>
          </a:p>
          <a:p>
            <a:r>
              <a:rPr lang="en-GB" sz="1200" dirty="0"/>
              <a:t>The player can issue commands through either the keyboard or </a:t>
            </a:r>
            <a:r>
              <a:rPr lang="en-GB" sz="1200" dirty="0" err="1"/>
              <a:t>Vive</a:t>
            </a:r>
            <a:r>
              <a:rPr lang="en-GB" sz="1200" dirty="0"/>
              <a:t> controller depending on whether they’re playing the VR or non-VR version of the game.</a:t>
            </a:r>
          </a:p>
        </p:txBody>
      </p:sp>
      <p:sp>
        <p:nvSpPr>
          <p:cNvPr id="12" name="TextBox 11"/>
          <p:cNvSpPr txBox="1"/>
          <p:nvPr/>
        </p:nvSpPr>
        <p:spPr>
          <a:xfrm>
            <a:off x="5192286" y="8638994"/>
            <a:ext cx="4164455" cy="1200329"/>
          </a:xfrm>
          <a:prstGeom prst="rect">
            <a:avLst/>
          </a:prstGeom>
          <a:solidFill>
            <a:schemeClr val="accent2">
              <a:lumMod val="75000"/>
            </a:schemeClr>
          </a:solidFill>
          <a:ln w="57150"/>
        </p:spPr>
        <p:style>
          <a:lnRef idx="3">
            <a:schemeClr val="lt1"/>
          </a:lnRef>
          <a:fillRef idx="1">
            <a:schemeClr val="accent5"/>
          </a:fillRef>
          <a:effectRef idx="1">
            <a:schemeClr val="accent5"/>
          </a:effectRef>
          <a:fontRef idx="minor">
            <a:schemeClr val="lt1"/>
          </a:fontRef>
        </p:style>
        <p:txBody>
          <a:bodyPr wrap="square" rtlCol="0">
            <a:spAutoFit/>
          </a:bodyPr>
          <a:lstStyle/>
          <a:p>
            <a:r>
              <a:rPr lang="en-GB" sz="1200" dirty="0"/>
              <a:t>The accessory is triggered by the </a:t>
            </a:r>
            <a:r>
              <a:rPr lang="en-GB" sz="1200" dirty="0" err="1"/>
              <a:t>GoToPlayer</a:t>
            </a:r>
            <a:r>
              <a:rPr lang="en-GB" sz="1200" dirty="0"/>
              <a:t> branch of the behaviour tree.  Once the falcon reaches the player it sends a ‘P’ through a serial connection to the Arduino which results in the pinch function being called and the servo is moved to simulate the falcon landing on  the players arm.</a:t>
            </a:r>
          </a:p>
          <a:p>
            <a:endParaRPr lang="en-GB" sz="1200" dirty="0"/>
          </a:p>
        </p:txBody>
      </p:sp>
      <p:sp>
        <p:nvSpPr>
          <p:cNvPr id="11" name="TextBox 10"/>
          <p:cNvSpPr txBox="1"/>
          <p:nvPr/>
        </p:nvSpPr>
        <p:spPr>
          <a:xfrm>
            <a:off x="510540" y="2523918"/>
            <a:ext cx="5258493" cy="400110"/>
          </a:xfrm>
          <a:prstGeom prst="rect">
            <a:avLst/>
          </a:prstGeom>
          <a:solidFill>
            <a:schemeClr val="accent2">
              <a:lumMod val="75000"/>
            </a:schemeClr>
          </a:solidFill>
          <a:ln w="57150"/>
        </p:spPr>
        <p:style>
          <a:lnRef idx="3">
            <a:schemeClr val="lt1"/>
          </a:lnRef>
          <a:fillRef idx="1">
            <a:schemeClr val="accent5"/>
          </a:fillRef>
          <a:effectRef idx="1">
            <a:schemeClr val="accent5"/>
          </a:effectRef>
          <a:fontRef idx="minor">
            <a:schemeClr val="lt1"/>
          </a:fontRef>
        </p:style>
        <p:txBody>
          <a:bodyPr wrap="square" rtlCol="0">
            <a:spAutoFit/>
          </a:bodyPr>
          <a:lstStyle/>
          <a:p>
            <a:r>
              <a:rPr lang="en-GB" sz="2000" b="1" dirty="0"/>
              <a:t>Companion AI:</a:t>
            </a:r>
          </a:p>
        </p:txBody>
      </p:sp>
      <p:sp>
        <p:nvSpPr>
          <p:cNvPr id="14" name="TextBox 13"/>
          <p:cNvSpPr txBox="1"/>
          <p:nvPr/>
        </p:nvSpPr>
        <p:spPr>
          <a:xfrm>
            <a:off x="5192286" y="8057815"/>
            <a:ext cx="4164455" cy="400110"/>
          </a:xfrm>
          <a:prstGeom prst="rect">
            <a:avLst/>
          </a:prstGeom>
          <a:solidFill>
            <a:schemeClr val="accent2">
              <a:lumMod val="75000"/>
            </a:schemeClr>
          </a:solidFill>
          <a:ln w="57150"/>
        </p:spPr>
        <p:style>
          <a:lnRef idx="3">
            <a:schemeClr val="lt1"/>
          </a:lnRef>
          <a:fillRef idx="1">
            <a:schemeClr val="accent5"/>
          </a:fillRef>
          <a:effectRef idx="1">
            <a:schemeClr val="accent5"/>
          </a:effectRef>
          <a:fontRef idx="minor">
            <a:schemeClr val="lt1"/>
          </a:fontRef>
        </p:style>
        <p:txBody>
          <a:bodyPr wrap="square" rtlCol="0">
            <a:spAutoFit/>
          </a:bodyPr>
          <a:lstStyle/>
          <a:p>
            <a:r>
              <a:rPr lang="en-GB" sz="2000" b="1" dirty="0"/>
              <a:t>Arduino Accessory:</a:t>
            </a:r>
          </a:p>
        </p:txBody>
      </p:sp>
      <p:pic>
        <p:nvPicPr>
          <p:cNvPr id="20" name="Picture 19"/>
          <p:cNvPicPr>
            <a:picLocks noChangeAspect="1"/>
          </p:cNvPicPr>
          <p:nvPr/>
        </p:nvPicPr>
        <p:blipFill rotWithShape="1">
          <a:blip r:embed="rId4"/>
          <a:srcRect l="15021" t="17211" r="50408" b="35484"/>
          <a:stretch/>
        </p:blipFill>
        <p:spPr>
          <a:xfrm>
            <a:off x="572239" y="5756245"/>
            <a:ext cx="5196794" cy="2047342"/>
          </a:xfrm>
          <a:prstGeom prst="rect">
            <a:avLst/>
          </a:prstGeom>
          <a:ln w="57150">
            <a:solidFill>
              <a:schemeClr val="accent2">
                <a:lumMod val="75000"/>
              </a:schemeClr>
            </a:solidFill>
          </a:ln>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50875" y="10266391"/>
            <a:ext cx="5405866" cy="2371731"/>
          </a:xfrm>
          <a:prstGeom prst="rect">
            <a:avLst/>
          </a:prstGeom>
          <a:ln w="57150">
            <a:solidFill>
              <a:schemeClr val="accent2">
                <a:lumMod val="75000"/>
              </a:schemeClr>
            </a:solidFill>
          </a:ln>
        </p:spPr>
      </p:pic>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239" y="8057815"/>
            <a:ext cx="4373389" cy="1994498"/>
          </a:xfrm>
          <a:prstGeom prst="rect">
            <a:avLst/>
          </a:prstGeom>
          <a:ln w="57150">
            <a:solidFill>
              <a:schemeClr val="accent2">
                <a:lumMod val="75000"/>
              </a:schemeClr>
            </a:solidFill>
          </a:ln>
        </p:spPr>
      </p:pic>
      <p:sp>
        <p:nvSpPr>
          <p:cNvPr id="34" name="TextBox 33"/>
          <p:cNvSpPr txBox="1"/>
          <p:nvPr/>
        </p:nvSpPr>
        <p:spPr>
          <a:xfrm>
            <a:off x="510540" y="10226627"/>
            <a:ext cx="3245441" cy="830997"/>
          </a:xfrm>
          <a:prstGeom prst="rect">
            <a:avLst/>
          </a:prstGeom>
          <a:solidFill>
            <a:schemeClr val="accent2">
              <a:lumMod val="75000"/>
            </a:schemeClr>
          </a:solidFill>
          <a:ln w="57150"/>
        </p:spPr>
        <p:style>
          <a:lnRef idx="3">
            <a:schemeClr val="lt1"/>
          </a:lnRef>
          <a:fillRef idx="1">
            <a:schemeClr val="accent5"/>
          </a:fillRef>
          <a:effectRef idx="1">
            <a:schemeClr val="accent5"/>
          </a:effectRef>
          <a:fontRef idx="minor">
            <a:schemeClr val="lt1"/>
          </a:fontRef>
        </p:style>
        <p:txBody>
          <a:bodyPr wrap="square" rtlCol="0">
            <a:spAutoFit/>
          </a:bodyPr>
          <a:lstStyle/>
          <a:p>
            <a:r>
              <a:rPr lang="en-GB" sz="1200" dirty="0"/>
              <a:t>Above is a segment of the code that rotates the servo to move the claw. The prototype only uses one claw but the code uses an array allowing for multiple servos in the final version</a:t>
            </a:r>
          </a:p>
        </p:txBody>
      </p:sp>
      <p:sp>
        <p:nvSpPr>
          <p:cNvPr id="35" name="TextBox 34"/>
          <p:cNvSpPr txBox="1"/>
          <p:nvPr/>
        </p:nvSpPr>
        <p:spPr>
          <a:xfrm>
            <a:off x="510540" y="11231938"/>
            <a:ext cx="3245441" cy="830997"/>
          </a:xfrm>
          <a:prstGeom prst="rect">
            <a:avLst/>
          </a:prstGeom>
          <a:solidFill>
            <a:schemeClr val="accent2">
              <a:lumMod val="75000"/>
            </a:schemeClr>
          </a:solidFill>
          <a:ln w="57150"/>
        </p:spPr>
        <p:style>
          <a:lnRef idx="3">
            <a:schemeClr val="lt1"/>
          </a:lnRef>
          <a:fillRef idx="1">
            <a:schemeClr val="accent5"/>
          </a:fillRef>
          <a:effectRef idx="1">
            <a:schemeClr val="accent5"/>
          </a:effectRef>
          <a:fontRef idx="minor">
            <a:schemeClr val="lt1"/>
          </a:fontRef>
        </p:style>
        <p:txBody>
          <a:bodyPr wrap="square" rtlCol="0">
            <a:spAutoFit/>
          </a:bodyPr>
          <a:lstStyle/>
          <a:p>
            <a:r>
              <a:rPr lang="en-GB" sz="1200" dirty="0"/>
              <a:t>The diagram on the right shows the setup of the Arduino and servos. The final version would be more compact and ideally use Bluetooth and a battery pack to make it wireless.</a:t>
            </a:r>
          </a:p>
        </p:txBody>
      </p:sp>
      <p:pic>
        <p:nvPicPr>
          <p:cNvPr id="5" name="Picture 4"/>
          <p:cNvPicPr>
            <a:picLocks noChangeAspect="1"/>
          </p:cNvPicPr>
          <p:nvPr/>
        </p:nvPicPr>
        <p:blipFill>
          <a:blip r:embed="rId7"/>
          <a:stretch>
            <a:fillRect/>
          </a:stretch>
        </p:blipFill>
        <p:spPr>
          <a:xfrm>
            <a:off x="6058200" y="5459371"/>
            <a:ext cx="3200400" cy="1515979"/>
          </a:xfrm>
          <a:prstGeom prst="rect">
            <a:avLst/>
          </a:prstGeom>
          <a:ln w="38100">
            <a:solidFill>
              <a:schemeClr val="accent2">
                <a:lumMod val="75000"/>
              </a:schemeClr>
            </a:solidFill>
          </a:ln>
        </p:spPr>
      </p:pic>
      <p:pic>
        <p:nvPicPr>
          <p:cNvPr id="6" name="Picture 5"/>
          <p:cNvPicPr>
            <a:picLocks noChangeAspect="1"/>
          </p:cNvPicPr>
          <p:nvPr/>
        </p:nvPicPr>
        <p:blipFill>
          <a:blip r:embed="rId8"/>
          <a:stretch>
            <a:fillRect/>
          </a:stretch>
        </p:blipFill>
        <p:spPr>
          <a:xfrm>
            <a:off x="6058200" y="7131626"/>
            <a:ext cx="3200400" cy="819150"/>
          </a:xfrm>
          <a:prstGeom prst="rect">
            <a:avLst/>
          </a:prstGeom>
          <a:ln w="38100">
            <a:solidFill>
              <a:schemeClr val="accent2">
                <a:lumMod val="75000"/>
              </a:schemeClr>
            </a:solidFill>
          </a:ln>
        </p:spPr>
      </p:pic>
      <p:pic>
        <p:nvPicPr>
          <p:cNvPr id="7" name="Picture 6"/>
          <p:cNvPicPr>
            <a:picLocks noChangeAspect="1"/>
          </p:cNvPicPr>
          <p:nvPr/>
        </p:nvPicPr>
        <p:blipFill rotWithShape="1">
          <a:blip r:embed="rId9"/>
          <a:srcRect t="585"/>
          <a:stretch/>
        </p:blipFill>
        <p:spPr>
          <a:xfrm>
            <a:off x="6044435" y="2376249"/>
            <a:ext cx="1414969" cy="2948788"/>
          </a:xfrm>
          <a:prstGeom prst="rect">
            <a:avLst/>
          </a:prstGeom>
          <a:ln w="38100">
            <a:solidFill>
              <a:schemeClr val="accent2">
                <a:lumMod val="75000"/>
              </a:schemeClr>
            </a:solidFill>
          </a:ln>
        </p:spPr>
      </p:pic>
      <p:sp>
        <p:nvSpPr>
          <p:cNvPr id="21" name="TextBox 20"/>
          <p:cNvSpPr txBox="1"/>
          <p:nvPr/>
        </p:nvSpPr>
        <p:spPr>
          <a:xfrm>
            <a:off x="7657607" y="3380460"/>
            <a:ext cx="1600994" cy="600164"/>
          </a:xfrm>
          <a:prstGeom prst="rect">
            <a:avLst/>
          </a:prstGeom>
          <a:solidFill>
            <a:schemeClr val="accent2">
              <a:lumMod val="75000"/>
            </a:schemeClr>
          </a:solidFill>
          <a:ln w="57150"/>
        </p:spPr>
        <p:style>
          <a:lnRef idx="3">
            <a:schemeClr val="lt1"/>
          </a:lnRef>
          <a:fillRef idx="1">
            <a:schemeClr val="accent5"/>
          </a:fillRef>
          <a:effectRef idx="1">
            <a:schemeClr val="accent5"/>
          </a:effectRef>
          <a:fontRef idx="minor">
            <a:schemeClr val="lt1"/>
          </a:fontRef>
        </p:style>
        <p:txBody>
          <a:bodyPr wrap="square" rtlCol="0">
            <a:spAutoFit/>
          </a:bodyPr>
          <a:lstStyle/>
          <a:p>
            <a:r>
              <a:rPr lang="en-GB" sz="1100" dirty="0"/>
              <a:t>This code is for checking whether the player has used the </a:t>
            </a:r>
            <a:r>
              <a:rPr lang="en-GB" sz="1100" dirty="0" err="1"/>
              <a:t>Vive</a:t>
            </a:r>
            <a:r>
              <a:rPr lang="en-GB" sz="1100" dirty="0"/>
              <a:t> controller.</a:t>
            </a:r>
          </a:p>
        </p:txBody>
      </p:sp>
      <p:sp>
        <p:nvSpPr>
          <p:cNvPr id="22" name="TextBox 21"/>
          <p:cNvSpPr txBox="1"/>
          <p:nvPr/>
        </p:nvSpPr>
        <p:spPr>
          <a:xfrm>
            <a:off x="7657607" y="4149680"/>
            <a:ext cx="1630980" cy="1107996"/>
          </a:xfrm>
          <a:prstGeom prst="rect">
            <a:avLst/>
          </a:prstGeom>
          <a:solidFill>
            <a:schemeClr val="accent2">
              <a:lumMod val="75000"/>
            </a:schemeClr>
          </a:solidFill>
          <a:ln w="57150"/>
        </p:spPr>
        <p:style>
          <a:lnRef idx="3">
            <a:schemeClr val="lt1"/>
          </a:lnRef>
          <a:fillRef idx="1">
            <a:schemeClr val="accent5"/>
          </a:fillRef>
          <a:effectRef idx="1">
            <a:schemeClr val="accent5"/>
          </a:effectRef>
          <a:fontRef idx="minor">
            <a:schemeClr val="lt1"/>
          </a:fontRef>
        </p:style>
        <p:txBody>
          <a:bodyPr wrap="square" rtlCol="0">
            <a:spAutoFit/>
          </a:bodyPr>
          <a:lstStyle/>
          <a:p>
            <a:r>
              <a:rPr lang="en-GB" sz="1100" dirty="0"/>
              <a:t>The code below is the leaf node for triggering the Arduino. It checks whether the Arduino is plugged in then sends a serial message.</a:t>
            </a:r>
          </a:p>
        </p:txBody>
      </p:sp>
      <p:cxnSp>
        <p:nvCxnSpPr>
          <p:cNvPr id="13" name="Straight Arrow Connector 12"/>
          <p:cNvCxnSpPr>
            <a:stCxn id="22" idx="2"/>
          </p:cNvCxnSpPr>
          <p:nvPr/>
        </p:nvCxnSpPr>
        <p:spPr>
          <a:xfrm>
            <a:off x="8473097" y="5257676"/>
            <a:ext cx="343" cy="201695"/>
          </a:xfrm>
          <a:prstGeom prst="straightConnector1">
            <a:avLst/>
          </a:prstGeom>
          <a:ln w="28575">
            <a:solidFill>
              <a:schemeClr val="bg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Connector: Elbow 17"/>
          <p:cNvCxnSpPr>
            <a:stCxn id="21" idx="3"/>
            <a:endCxn id="6" idx="3"/>
          </p:cNvCxnSpPr>
          <p:nvPr/>
        </p:nvCxnSpPr>
        <p:spPr>
          <a:xfrm flipH="1">
            <a:off x="9258600" y="3680542"/>
            <a:ext cx="1" cy="3860659"/>
          </a:xfrm>
          <a:prstGeom prst="bentConnector3">
            <a:avLst>
              <a:gd name="adj1" fmla="val -22860000000"/>
            </a:avLst>
          </a:prstGeom>
          <a:ln w="28575">
            <a:solidFill>
              <a:schemeClr val="bg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9" idx="1"/>
          </p:cNvCxnSpPr>
          <p:nvPr/>
        </p:nvCxnSpPr>
        <p:spPr>
          <a:xfrm flipH="1" flipV="1">
            <a:off x="7459404" y="2791689"/>
            <a:ext cx="168217" cy="59"/>
          </a:xfrm>
          <a:prstGeom prst="straightConnector1">
            <a:avLst/>
          </a:prstGeom>
          <a:ln w="28575">
            <a:solidFill>
              <a:schemeClr val="bg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10539" y="4087929"/>
            <a:ext cx="5258493" cy="646331"/>
          </a:xfrm>
          <a:prstGeom prst="rect">
            <a:avLst/>
          </a:prstGeom>
          <a:solidFill>
            <a:schemeClr val="accent2">
              <a:lumMod val="75000"/>
            </a:schemeClr>
          </a:solidFill>
          <a:ln w="57150"/>
        </p:spPr>
        <p:style>
          <a:lnRef idx="3">
            <a:schemeClr val="lt1"/>
          </a:lnRef>
          <a:fillRef idx="1">
            <a:schemeClr val="accent5"/>
          </a:fillRef>
          <a:effectRef idx="1">
            <a:schemeClr val="accent5"/>
          </a:effectRef>
          <a:fontRef idx="minor">
            <a:schemeClr val="lt1"/>
          </a:fontRef>
        </p:style>
        <p:txBody>
          <a:bodyPr wrap="square" rtlCol="0">
            <a:spAutoFit/>
          </a:bodyPr>
          <a:lstStyle/>
          <a:p>
            <a:r>
              <a:rPr lang="en-GB" sz="1200" dirty="0"/>
              <a:t>Pathfinding is done through the use of Unity </a:t>
            </a:r>
            <a:r>
              <a:rPr lang="en-GB" sz="1200" dirty="0" err="1"/>
              <a:t>navmeshes</a:t>
            </a:r>
            <a:r>
              <a:rPr lang="en-GB" sz="1200" dirty="0"/>
              <a:t>.  These are used to make it hunt and  to return to the player. </a:t>
            </a:r>
            <a:r>
              <a:rPr lang="en-GB" sz="1200" dirty="0" err="1"/>
              <a:t>Navmesh</a:t>
            </a:r>
            <a:r>
              <a:rPr lang="en-GB" sz="1200" dirty="0"/>
              <a:t> obstacles prevent the falcon from flying through objects or the environment.</a:t>
            </a:r>
            <a:endParaRPr lang="en-GB" sz="1200" dirty="0"/>
          </a:p>
        </p:txBody>
      </p:sp>
      <p:sp>
        <p:nvSpPr>
          <p:cNvPr id="19" name="TextBox 18"/>
          <p:cNvSpPr txBox="1"/>
          <p:nvPr/>
        </p:nvSpPr>
        <p:spPr>
          <a:xfrm>
            <a:off x="7627621" y="2376249"/>
            <a:ext cx="1630980" cy="830997"/>
          </a:xfrm>
          <a:prstGeom prst="rect">
            <a:avLst/>
          </a:prstGeom>
          <a:solidFill>
            <a:schemeClr val="accent2">
              <a:lumMod val="75000"/>
            </a:schemeClr>
          </a:solidFill>
          <a:ln w="57150"/>
        </p:spPr>
        <p:style>
          <a:lnRef idx="3">
            <a:schemeClr val="lt1"/>
          </a:lnRef>
          <a:fillRef idx="1">
            <a:schemeClr val="accent5"/>
          </a:fillRef>
          <a:effectRef idx="1">
            <a:schemeClr val="accent5"/>
          </a:effectRef>
          <a:fontRef idx="minor">
            <a:schemeClr val="lt1"/>
          </a:fontRef>
        </p:style>
        <p:txBody>
          <a:bodyPr wrap="square" rtlCol="0">
            <a:spAutoFit/>
          </a:bodyPr>
          <a:lstStyle/>
          <a:p>
            <a:r>
              <a:rPr lang="en-GB" sz="1200" dirty="0"/>
              <a:t>The image on the left shows the branches in the behaviour tree and all the leaf nodes used.</a:t>
            </a:r>
          </a:p>
        </p:txBody>
      </p:sp>
      <p:sp>
        <p:nvSpPr>
          <p:cNvPr id="38" name="TextBox 37"/>
          <p:cNvSpPr txBox="1"/>
          <p:nvPr/>
        </p:nvSpPr>
        <p:spPr>
          <a:xfrm>
            <a:off x="510539" y="4867026"/>
            <a:ext cx="5258493" cy="646331"/>
          </a:xfrm>
          <a:prstGeom prst="rect">
            <a:avLst/>
          </a:prstGeom>
          <a:solidFill>
            <a:schemeClr val="accent2">
              <a:lumMod val="75000"/>
            </a:schemeClr>
          </a:solidFill>
          <a:ln w="57150"/>
        </p:spPr>
        <p:style>
          <a:lnRef idx="3">
            <a:schemeClr val="lt1"/>
          </a:lnRef>
          <a:fillRef idx="1">
            <a:schemeClr val="accent5"/>
          </a:fillRef>
          <a:effectRef idx="1">
            <a:schemeClr val="accent5"/>
          </a:effectRef>
          <a:fontRef idx="minor">
            <a:schemeClr val="lt1"/>
          </a:fontRef>
        </p:style>
        <p:txBody>
          <a:bodyPr wrap="square" rtlCol="0">
            <a:spAutoFit/>
          </a:bodyPr>
          <a:lstStyle/>
          <a:p>
            <a:r>
              <a:rPr lang="en-GB" sz="1200" dirty="0"/>
              <a:t>The behaviour tree determines what behaviour the falcon should be doing and which animation state it should be in. Branch changes occur when the player provides input of the falcon’s health drops below </a:t>
            </a:r>
            <a:r>
              <a:rPr lang="en-GB" sz="1200"/>
              <a:t>certain thresholds.</a:t>
            </a:r>
            <a:endParaRPr lang="en-GB" sz="1200" dirty="0"/>
          </a:p>
        </p:txBody>
      </p:sp>
    </p:spTree>
    <p:extLst>
      <p:ext uri="{BB962C8B-B14F-4D97-AF65-F5344CB8AC3E}">
        <p14:creationId xmlns:p14="http://schemas.microsoft.com/office/powerpoint/2010/main" val="26029266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2101</TotalTime>
  <Words>344</Words>
  <Application>Microsoft Office PowerPoint</Application>
  <PresentationFormat>A3 Paper (297x420 mm)</PresentationFormat>
  <Paragraphs>14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Companion AI &amp; Arduino Accessory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COMP110 –Character AI</dc:title>
  <dc:creator>Maddie Kay</dc:creator>
  <cp:lastModifiedBy>Maddie Kay</cp:lastModifiedBy>
  <cp:revision>68</cp:revision>
  <dcterms:created xsi:type="dcterms:W3CDTF">2016-05-15T12:51:37Z</dcterms:created>
  <dcterms:modified xsi:type="dcterms:W3CDTF">2017-04-21T18:56:50Z</dcterms:modified>
</cp:coreProperties>
</file>