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4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FEB8A0E-0D25-42A5-ABA4-DF59ADEC75F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6576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WenQuanYi Micro Hei"/>
              </a:rPr>
              <a:t>“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WenQuanYi Micro Hei"/>
              </a:rPr>
              <a:t>grintar”; An R package to analyze, visualize and distribute data from a physical exercise ergometer model.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57200" y="2103480"/>
            <a:ext cx="9326880" cy="440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Marc Teunis</a:t>
            </a:r>
            <a:r>
              <a:rPr b="1" i="1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1*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, Jan-Willem Lankhaar</a:t>
            </a:r>
            <a:r>
              <a:rPr b="1" i="1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2*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, Shirley Kartaram</a:t>
            </a:r>
            <a:r>
              <a:rPr b="1" i="1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1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, Eric Schoen</a:t>
            </a:r>
            <a:r>
              <a:rPr b="1" i="1" lang="en-GB" sz="1800" spc="-1" strike="noStrike" baseline="1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3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, Raymond Pieters</a:t>
            </a:r>
            <a:r>
              <a:rPr b="1" i="1" lang="en-GB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1,4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1) Innovative Testing in Life Sciences &amp; chemistry, University of Applied Sciences, Utrecht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2)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Arial"/>
              </a:rPr>
              <a:t>Institute for ICT, HBO-ICT 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, University of Applied Sciences, Utrecht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3) TNO, Zeist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4) Institute for Risk Assessment Sciences, Utrecht University, Utrecht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*Both authors contributed equally to this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21000" y="91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experiment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274320" y="-27432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43" name="Content Placeholder 3" descr=""/>
          <p:cNvPicPr/>
          <p:nvPr/>
        </p:nvPicPr>
        <p:blipFill>
          <a:blip r:embed="rId2"/>
          <a:stretch/>
        </p:blipFill>
        <p:spPr>
          <a:xfrm>
            <a:off x="8046720" y="91440"/>
            <a:ext cx="1993320" cy="103176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1188720" y="4663440"/>
            <a:ext cx="7955280" cy="21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 healthy young men, trained to cycle at least twice a week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treatmens: 4 different bike ergometer exercises, 1 baseline rest condition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Dietary and training restrictions during the experiment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Approximately 120 biological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different biological matrices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sampling times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dimensions dataset: &gt;40,000 rows and 12 columns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383280" y="950760"/>
            <a:ext cx="3441600" cy="352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03880" y="-256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workflow 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504080" y="822960"/>
            <a:ext cx="1463040" cy="15444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a, b, c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196080" y="822960"/>
            <a:ext cx="1463040" cy="154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d, e, f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4888080" y="822960"/>
            <a:ext cx="1463040" cy="1544400"/>
          </a:xfrm>
          <a:prstGeom prst="rect">
            <a:avLst/>
          </a:prstGeom>
          <a:solidFill>
            <a:srgbClr val="33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g, h, I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544080" y="822960"/>
            <a:ext cx="1463040" cy="15444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j, k, l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8200080" y="822960"/>
            <a:ext cx="1463040" cy="154440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m, n, o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4498560" y="2849760"/>
            <a:ext cx="457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>
            <a:off x="5074560" y="2849760"/>
            <a:ext cx="457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5650560" y="2849760"/>
            <a:ext cx="457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>
            <a:off x="6226560" y="2849760"/>
            <a:ext cx="457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1"/>
          <p:cNvSpPr/>
          <p:nvPr/>
        </p:nvSpPr>
        <p:spPr>
          <a:xfrm>
            <a:off x="6802560" y="2849760"/>
            <a:ext cx="457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2"/>
          <p:cNvSpPr/>
          <p:nvPr/>
        </p:nvSpPr>
        <p:spPr>
          <a:xfrm>
            <a:off x="5474880" y="4644720"/>
            <a:ext cx="731520" cy="2103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3"/>
          <p:cNvSpPr/>
          <p:nvPr/>
        </p:nvSpPr>
        <p:spPr>
          <a:xfrm>
            <a:off x="5455440" y="4389840"/>
            <a:ext cx="714960" cy="182880"/>
          </a:xfrm>
          <a:prstGeom prst="rect">
            <a:avLst/>
          </a:prstGeom>
          <a:solidFill>
            <a:srgbClr val="ff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4"/>
          <p:cNvSpPr/>
          <p:nvPr/>
        </p:nvSpPr>
        <p:spPr>
          <a:xfrm>
            <a:off x="5109120" y="4644720"/>
            <a:ext cx="274320" cy="2103120"/>
          </a:xfrm>
          <a:prstGeom prst="rect">
            <a:avLst/>
          </a:prstGeom>
          <a:solidFill>
            <a:srgbClr val="00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15"/>
          <p:cNvSpPr txBox="1"/>
          <p:nvPr/>
        </p:nvSpPr>
        <p:spPr>
          <a:xfrm>
            <a:off x="487800" y="106776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16"/>
          <p:cNvSpPr txBox="1"/>
          <p:nvPr/>
        </p:nvSpPr>
        <p:spPr>
          <a:xfrm>
            <a:off x="426600" y="308376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Raw-data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17"/>
          <p:cNvSpPr txBox="1"/>
          <p:nvPr/>
        </p:nvSpPr>
        <p:spPr>
          <a:xfrm>
            <a:off x="365760" y="4559760"/>
            <a:ext cx="3840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Combined, annotated data-set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8"/>
          <p:cNvSpPr/>
          <p:nvPr/>
        </p:nvSpPr>
        <p:spPr>
          <a:xfrm rot="944400">
            <a:off x="2193480" y="2465640"/>
            <a:ext cx="2405160" cy="326880"/>
          </a:xfrm>
          <a:custGeom>
            <a:avLst/>
            <a:gdLst/>
            <a:ahLst/>
            <a:rect l="0" t="0" r="r" b="b"/>
            <a:pathLst>
              <a:path w="6683" h="911">
                <a:moveTo>
                  <a:pt x="0" y="233"/>
                </a:moveTo>
                <a:lnTo>
                  <a:pt x="5011" y="228"/>
                </a:lnTo>
                <a:lnTo>
                  <a:pt x="5011" y="0"/>
                </a:lnTo>
                <a:lnTo>
                  <a:pt x="6682" y="453"/>
                </a:lnTo>
                <a:lnTo>
                  <a:pt x="5012" y="910"/>
                </a:lnTo>
                <a:lnTo>
                  <a:pt x="5012" y="682"/>
                </a:lnTo>
                <a:lnTo>
                  <a:pt x="1" y="687"/>
                </a:lnTo>
                <a:lnTo>
                  <a:pt x="0" y="233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9"/>
          <p:cNvSpPr/>
          <p:nvPr/>
        </p:nvSpPr>
        <p:spPr>
          <a:xfrm rot="2376600">
            <a:off x="4114800" y="2420280"/>
            <a:ext cx="1480320" cy="339120"/>
          </a:xfrm>
          <a:custGeom>
            <a:avLst/>
            <a:gdLst/>
            <a:ahLst/>
            <a:rect l="0" t="0" r="r" b="b"/>
            <a:pathLst>
              <a:path w="4114" h="943">
                <a:moveTo>
                  <a:pt x="0" y="238"/>
                </a:moveTo>
                <a:lnTo>
                  <a:pt x="3084" y="235"/>
                </a:lnTo>
                <a:lnTo>
                  <a:pt x="3084" y="0"/>
                </a:lnTo>
                <a:lnTo>
                  <a:pt x="4113" y="468"/>
                </a:lnTo>
                <a:lnTo>
                  <a:pt x="3085" y="942"/>
                </a:lnTo>
                <a:lnTo>
                  <a:pt x="3085" y="706"/>
                </a:lnTo>
                <a:lnTo>
                  <a:pt x="1" y="711"/>
                </a:lnTo>
                <a:lnTo>
                  <a:pt x="0" y="23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0"/>
          <p:cNvSpPr/>
          <p:nvPr/>
        </p:nvSpPr>
        <p:spPr>
          <a:xfrm rot="5455200">
            <a:off x="5246280" y="2543040"/>
            <a:ext cx="1219320" cy="339120"/>
          </a:xfrm>
          <a:custGeom>
            <a:avLst/>
            <a:gdLst/>
            <a:ahLst/>
            <a:rect l="0" t="0" r="r" b="b"/>
            <a:pathLst>
              <a:path w="3389" h="944">
                <a:moveTo>
                  <a:pt x="0" y="238"/>
                </a:moveTo>
                <a:lnTo>
                  <a:pt x="2541" y="235"/>
                </a:lnTo>
                <a:lnTo>
                  <a:pt x="2540" y="0"/>
                </a:lnTo>
                <a:lnTo>
                  <a:pt x="3388" y="469"/>
                </a:lnTo>
                <a:lnTo>
                  <a:pt x="2541" y="943"/>
                </a:lnTo>
                <a:lnTo>
                  <a:pt x="2541" y="707"/>
                </a:lnTo>
                <a:lnTo>
                  <a:pt x="0" y="711"/>
                </a:lnTo>
                <a:lnTo>
                  <a:pt x="0" y="23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1"/>
          <p:cNvSpPr/>
          <p:nvPr/>
        </p:nvSpPr>
        <p:spPr>
          <a:xfrm rot="7794600">
            <a:off x="6093360" y="2535840"/>
            <a:ext cx="1361160" cy="339120"/>
          </a:xfrm>
          <a:custGeom>
            <a:avLst/>
            <a:gdLst/>
            <a:ahLst/>
            <a:rect l="0" t="0" r="r" b="b"/>
            <a:pathLst>
              <a:path w="3783" h="943">
                <a:moveTo>
                  <a:pt x="0" y="239"/>
                </a:moveTo>
                <a:lnTo>
                  <a:pt x="2835" y="235"/>
                </a:lnTo>
                <a:lnTo>
                  <a:pt x="2835" y="0"/>
                </a:lnTo>
                <a:lnTo>
                  <a:pt x="3782" y="469"/>
                </a:lnTo>
                <a:lnTo>
                  <a:pt x="2837" y="942"/>
                </a:lnTo>
                <a:lnTo>
                  <a:pt x="2836" y="707"/>
                </a:lnTo>
                <a:lnTo>
                  <a:pt x="1" y="711"/>
                </a:lnTo>
                <a:lnTo>
                  <a:pt x="0" y="23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2"/>
          <p:cNvSpPr/>
          <p:nvPr/>
        </p:nvSpPr>
        <p:spPr>
          <a:xfrm rot="9084600">
            <a:off x="6876360" y="2425320"/>
            <a:ext cx="2132640" cy="342720"/>
          </a:xfrm>
          <a:custGeom>
            <a:avLst/>
            <a:gdLst/>
            <a:ahLst/>
            <a:rect l="0" t="0" r="r" b="b"/>
            <a:pathLst>
              <a:path w="5927" h="954">
                <a:moveTo>
                  <a:pt x="0" y="245"/>
                </a:moveTo>
                <a:lnTo>
                  <a:pt x="4444" y="238"/>
                </a:lnTo>
                <a:lnTo>
                  <a:pt x="4443" y="0"/>
                </a:lnTo>
                <a:lnTo>
                  <a:pt x="5926" y="474"/>
                </a:lnTo>
                <a:lnTo>
                  <a:pt x="4444" y="953"/>
                </a:lnTo>
                <a:lnTo>
                  <a:pt x="4444" y="714"/>
                </a:lnTo>
                <a:lnTo>
                  <a:pt x="1" y="721"/>
                </a:lnTo>
                <a:lnTo>
                  <a:pt x="0" y="24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3"/>
          <p:cNvSpPr/>
          <p:nvPr/>
        </p:nvSpPr>
        <p:spPr>
          <a:xfrm rot="5403000">
            <a:off x="5532120" y="2283120"/>
            <a:ext cx="731520" cy="3200400"/>
          </a:xfrm>
          <a:custGeom>
            <a:avLst/>
            <a:gdLst/>
            <a:ahLst/>
            <a:rect l="0" t="0" r="r" b="b"/>
            <a:pathLst>
              <a:path w="2037" h="8892">
                <a:moveTo>
                  <a:pt x="0" y="0"/>
                </a:moveTo>
                <a:cubicBezTo>
                  <a:pt x="508" y="0"/>
                  <a:pt x="1016" y="369"/>
                  <a:pt x="1016" y="739"/>
                </a:cubicBezTo>
                <a:lnTo>
                  <a:pt x="1019" y="3732"/>
                </a:lnTo>
                <a:cubicBezTo>
                  <a:pt x="1019" y="4102"/>
                  <a:pt x="1527" y="4472"/>
                  <a:pt x="2036" y="4472"/>
                </a:cubicBezTo>
                <a:cubicBezTo>
                  <a:pt x="1527" y="4472"/>
                  <a:pt x="1020" y="4843"/>
                  <a:pt x="1020" y="5214"/>
                </a:cubicBezTo>
                <a:lnTo>
                  <a:pt x="1023" y="8149"/>
                </a:lnTo>
                <a:cubicBezTo>
                  <a:pt x="1023" y="8519"/>
                  <a:pt x="515" y="8891"/>
                  <a:pt x="7" y="8891"/>
                </a:cubicBezTo>
              </a:path>
            </a:pathLst>
          </a:custGeom>
          <a:noFill/>
          <a:ln w="914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4"/>
          <p:cNvSpPr/>
          <p:nvPr/>
        </p:nvSpPr>
        <p:spPr>
          <a:xfrm rot="5400000">
            <a:off x="672480" y="3763080"/>
            <a:ext cx="914400" cy="483120"/>
          </a:xfrm>
          <a:custGeom>
            <a:avLst/>
            <a:gdLst/>
            <a:ahLst/>
            <a:rect l="0" t="0" r="r" b="b"/>
            <a:pathLst>
              <a:path w="2542" h="1344">
                <a:moveTo>
                  <a:pt x="0" y="335"/>
                </a:moveTo>
                <a:lnTo>
                  <a:pt x="1905" y="335"/>
                </a:lnTo>
                <a:lnTo>
                  <a:pt x="1905" y="0"/>
                </a:lnTo>
                <a:lnTo>
                  <a:pt x="2541" y="671"/>
                </a:lnTo>
                <a:lnTo>
                  <a:pt x="1905" y="1343"/>
                </a:lnTo>
                <a:lnTo>
                  <a:pt x="1905" y="1007"/>
                </a:lnTo>
                <a:lnTo>
                  <a:pt x="0" y="1007"/>
                </a:lnTo>
                <a:lnTo>
                  <a:pt x="0" y="335"/>
                </a:lnTo>
              </a:path>
            </a:pathLst>
          </a:cu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554480" y="3730320"/>
            <a:ext cx="548640" cy="479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306880" y="3638880"/>
            <a:ext cx="1563840" cy="5486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1463040" y="5683320"/>
            <a:ext cx="2722320" cy="1814760"/>
          </a:xfrm>
          <a:prstGeom prst="rect">
            <a:avLst/>
          </a:prstGeom>
          <a:ln>
            <a:noFill/>
          </a:ln>
        </p:spPr>
      </p:pic>
      <p:sp>
        <p:nvSpPr>
          <p:cNvPr id="73" name="CustomShape 25"/>
          <p:cNvSpPr/>
          <p:nvPr/>
        </p:nvSpPr>
        <p:spPr>
          <a:xfrm rot="5400000">
            <a:off x="757080" y="5054760"/>
            <a:ext cx="745560" cy="483120"/>
          </a:xfrm>
          <a:custGeom>
            <a:avLst/>
            <a:gdLst/>
            <a:ahLst/>
            <a:rect l="0" t="0" r="r" b="b"/>
            <a:pathLst>
              <a:path w="2073" h="1344">
                <a:moveTo>
                  <a:pt x="0" y="335"/>
                </a:moveTo>
                <a:lnTo>
                  <a:pt x="1554" y="335"/>
                </a:lnTo>
                <a:lnTo>
                  <a:pt x="1554" y="0"/>
                </a:lnTo>
                <a:lnTo>
                  <a:pt x="2072" y="671"/>
                </a:lnTo>
                <a:lnTo>
                  <a:pt x="1554" y="1343"/>
                </a:lnTo>
                <a:lnTo>
                  <a:pt x="1554" y="1007"/>
                </a:lnTo>
                <a:lnTo>
                  <a:pt x="0" y="1007"/>
                </a:lnTo>
                <a:lnTo>
                  <a:pt x="0" y="335"/>
                </a:lnTo>
              </a:path>
            </a:pathLst>
          </a:cu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1518480" y="5026680"/>
            <a:ext cx="548640" cy="4798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5"/>
          <a:stretch/>
        </p:blipFill>
        <p:spPr>
          <a:xfrm>
            <a:off x="2270880" y="4935240"/>
            <a:ext cx="1563840" cy="548640"/>
          </a:xfrm>
          <a:prstGeom prst="rect">
            <a:avLst/>
          </a:prstGeom>
          <a:ln>
            <a:noFill/>
          </a:ln>
        </p:spPr>
      </p:pic>
      <p:sp>
        <p:nvSpPr>
          <p:cNvPr id="76" name="TextShape 26"/>
          <p:cNvSpPr txBox="1"/>
          <p:nvPr/>
        </p:nvSpPr>
        <p:spPr>
          <a:xfrm>
            <a:off x="365760" y="58716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640080" y="109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 code as a package {grintar}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621000" y="2011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Data, code, analysis, documentation, output (images reports and anlysis) all in one place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share data &amp; code with collaborators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accompany publications with data and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use for reproduction or further research in the future (by us or others)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Illustrative teaching materials (data, case examples, exercises, examples, vignettes, workflows)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595360" y="6217920"/>
            <a:ext cx="1289160" cy="112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-1280160" y="216000"/>
            <a:ext cx="9071640" cy="124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example: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create_graph_heatmap()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0" t="0" r="0" b="7244"/>
          <a:stretch/>
        </p:blipFill>
        <p:spPr>
          <a:xfrm>
            <a:off x="548640" y="1873080"/>
            <a:ext cx="5520600" cy="50439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6562440" y="457200"/>
            <a:ext cx="3770280" cy="65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install.packages("gplots")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library(gplots)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install.packages("ColorBrewer")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library(RColorBrewer)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my_palette &lt;- colorRampPalette(c("blue", "orange", "red"))(n = 44*85-1)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## wrapper for heatmap.2 function from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## gplots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create_graph_heatmap &lt;- function(MATRIX,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           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FILENAME,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           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TITLE){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png(filename = FILENAME,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width = 15*300,   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height = 15*300,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res = 300,       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pointsize = 12)   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heatmap.2(MATRIX,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main = TITLE,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notecol = "black", 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density.info = "none",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trace ="none", 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margins =c(13,13),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col=my_palette,          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breaks = col_breaks_P,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dendrogram = 'none',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Colv = "NA",         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symm = FALSE,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symkey=FALSE,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symbreaks = FALSE,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scale="none")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dev.off()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}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########################################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# Applying function: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create_graph_heatmap(MATRIX =                             matrix_contrasts,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FILENAME = "./images/heatmaps/all_contrasts.png",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TITLE = "Log10P values")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10 Pitch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2017-03-22T14:16:57Z</dcterms:created>
  <dc:creator/>
  <dc:description/>
  <dc:language>en-US</dc:language>
  <cp:lastModifiedBy/>
  <dcterms:modified xsi:type="dcterms:W3CDTF">2017-03-22T15:32:37Z</dcterms:modified>
  <cp:revision>1</cp:revision>
  <dc:subject/>
  <dc:title/>
</cp:coreProperties>
</file>